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321" r:id="rId4"/>
    <p:sldId id="326" r:id="rId5"/>
    <p:sldId id="320" r:id="rId6"/>
    <p:sldId id="319" r:id="rId7"/>
    <p:sldId id="32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4F2"/>
    <a:srgbClr val="FF6699"/>
    <a:srgbClr val="FFF0D6"/>
    <a:srgbClr val="303346"/>
    <a:srgbClr val="F2DD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96" d="100"/>
          <a:sy n="96" d="100"/>
        </p:scale>
        <p:origin x="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1/24/2022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1/24/2022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1/24/2022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1000"/>
            <a:lum/>
          </a:blip>
          <a:srcRect/>
          <a:stretch>
            <a:fillRect t="-39000" b="-3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1/24/2022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vocabulary.com/dictionary/teamwor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vocabulary.com/dictionary/commitment" TargetMode="External"/><Relationship Id="rId2" Type="http://schemas.openxmlformats.org/officeDocument/2006/relationships/hyperlink" Target="https://www.vocabulary.com/dictionary/selflessness" TargetMode="External"/><Relationship Id="rId1" Type="http://schemas.openxmlformats.org/officeDocument/2006/relationships/slideLayout" Target="../slideLayouts/slideLayout2.xml"/><Relationship Id="rId4" Type="http://schemas.openxmlformats.org/officeDocument/2006/relationships/hyperlink" Target="https://www.vocabulary.com/dictionary/dedica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1372D-B121-437A-B161-D56381FFFCE0}"/>
              </a:ext>
            </a:extLst>
          </p:cNvPr>
          <p:cNvSpPr>
            <a:spLocks noGrp="1"/>
          </p:cNvSpPr>
          <p:nvPr>
            <p:ph type="ctrTitle"/>
          </p:nvPr>
        </p:nvSpPr>
        <p:spPr/>
        <p:txBody>
          <a:bodyPr/>
          <a:lstStyle/>
          <a:p>
            <a:r>
              <a:rPr lang="en-US" sz="8000" dirty="0"/>
              <a:t>Speak fluently </a:t>
            </a:r>
          </a:p>
        </p:txBody>
      </p:sp>
      <p:sp>
        <p:nvSpPr>
          <p:cNvPr id="3" name="Subtitle 2">
            <a:extLst>
              <a:ext uri="{FF2B5EF4-FFF2-40B4-BE49-F238E27FC236}">
                <a16:creationId xmlns:a16="http://schemas.microsoft.com/office/drawing/2014/main" id="{824B326B-AD29-49D0-AFD8-6B1208FD7954}"/>
              </a:ext>
            </a:extLst>
          </p:cNvPr>
          <p:cNvSpPr>
            <a:spLocks noGrp="1"/>
          </p:cNvSpPr>
          <p:nvPr>
            <p:ph type="subTitle" idx="1"/>
          </p:nvPr>
        </p:nvSpPr>
        <p:spPr/>
        <p:txBody>
          <a:bodyPr>
            <a:noAutofit/>
          </a:bodyPr>
          <a:lstStyle/>
          <a:p>
            <a:r>
              <a:rPr lang="en-US" sz="7200" b="1" dirty="0">
                <a:solidFill>
                  <a:srgbClr val="FF0000"/>
                </a:solidFill>
              </a:rPr>
              <a:t>Intermediate </a:t>
            </a:r>
          </a:p>
        </p:txBody>
      </p:sp>
      <p:pic>
        <p:nvPicPr>
          <p:cNvPr id="5" name="Picture 4">
            <a:extLst>
              <a:ext uri="{FF2B5EF4-FFF2-40B4-BE49-F238E27FC236}">
                <a16:creationId xmlns:a16="http://schemas.microsoft.com/office/drawing/2014/main" id="{87BF309E-D4A1-49D1-826D-3DCA52A94854}"/>
              </a:ext>
            </a:extLst>
          </p:cNvPr>
          <p:cNvPicPr>
            <a:picLocks noChangeAspect="1"/>
          </p:cNvPicPr>
          <p:nvPr/>
        </p:nvPicPr>
        <p:blipFill>
          <a:blip r:embed="rId2"/>
          <a:stretch>
            <a:fillRect/>
          </a:stretch>
        </p:blipFill>
        <p:spPr>
          <a:xfrm>
            <a:off x="6929120" y="1432222"/>
            <a:ext cx="4064000" cy="2586621"/>
          </a:xfrm>
          <a:prstGeom prst="rect">
            <a:avLst/>
          </a:prstGeom>
          <a:ln>
            <a:noFill/>
          </a:ln>
          <a:effectLst>
            <a:softEdge rad="112500"/>
          </a:effectLst>
        </p:spPr>
      </p:pic>
    </p:spTree>
    <p:extLst>
      <p:ext uri="{BB962C8B-B14F-4D97-AF65-F5344CB8AC3E}">
        <p14:creationId xmlns:p14="http://schemas.microsoft.com/office/powerpoint/2010/main" val="1689806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6ACB-17E6-453B-B56F-10C6BE43FDE8}"/>
              </a:ext>
            </a:extLst>
          </p:cNvPr>
          <p:cNvSpPr>
            <a:spLocks noGrp="1"/>
          </p:cNvSpPr>
          <p:nvPr>
            <p:ph type="title"/>
          </p:nvPr>
        </p:nvSpPr>
        <p:spPr>
          <a:xfrm>
            <a:off x="1622066" y="76070"/>
            <a:ext cx="10926420" cy="1609344"/>
          </a:xfrm>
        </p:spPr>
        <p:txBody>
          <a:bodyPr/>
          <a:lstStyle/>
          <a:p>
            <a:r>
              <a:rPr lang="en-US" dirty="0"/>
              <a:t>17. working in a Team</a:t>
            </a:r>
          </a:p>
        </p:txBody>
      </p:sp>
      <p:pic>
        <p:nvPicPr>
          <p:cNvPr id="1026" name="Picture 2" descr="Top 10 Teamwork Skills Required To Succeed In Any Company">
            <a:extLst>
              <a:ext uri="{FF2B5EF4-FFF2-40B4-BE49-F238E27FC236}">
                <a16:creationId xmlns:a16="http://schemas.microsoft.com/office/drawing/2014/main" id="{6489DF5C-E2F3-404B-BF92-5C3D760FAB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1763" y="1118682"/>
            <a:ext cx="5476672" cy="19282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orking in Teams Certificate">
            <a:extLst>
              <a:ext uri="{FF2B5EF4-FFF2-40B4-BE49-F238E27FC236}">
                <a16:creationId xmlns:a16="http://schemas.microsoft.com/office/drawing/2014/main" id="{C8059DA4-598D-4EA4-ABE3-D80E215803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929" y="3046940"/>
            <a:ext cx="11525250" cy="561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611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6ACB-17E6-453B-B56F-10C6BE43FDE8}"/>
              </a:ext>
            </a:extLst>
          </p:cNvPr>
          <p:cNvSpPr>
            <a:spLocks noGrp="1"/>
          </p:cNvSpPr>
          <p:nvPr>
            <p:ph type="title"/>
          </p:nvPr>
        </p:nvSpPr>
        <p:spPr>
          <a:xfrm>
            <a:off x="3319256" y="0"/>
            <a:ext cx="9879495" cy="796159"/>
          </a:xfrm>
        </p:spPr>
        <p:txBody>
          <a:bodyPr>
            <a:normAutofit fontScale="90000"/>
          </a:bodyPr>
          <a:lstStyle/>
          <a:p>
            <a:r>
              <a:rPr lang="en-US" dirty="0"/>
              <a:t>17. working in a Team</a:t>
            </a:r>
          </a:p>
        </p:txBody>
      </p:sp>
      <p:sp>
        <p:nvSpPr>
          <p:cNvPr id="5" name="TextBox 4">
            <a:extLst>
              <a:ext uri="{FF2B5EF4-FFF2-40B4-BE49-F238E27FC236}">
                <a16:creationId xmlns:a16="http://schemas.microsoft.com/office/drawing/2014/main" id="{137B4C11-2C45-4224-867A-0BB23443F6B5}"/>
              </a:ext>
            </a:extLst>
          </p:cNvPr>
          <p:cNvSpPr txBox="1"/>
          <p:nvPr/>
        </p:nvSpPr>
        <p:spPr>
          <a:xfrm>
            <a:off x="0" y="398079"/>
            <a:ext cx="12305489" cy="6740307"/>
          </a:xfrm>
          <a:prstGeom prst="rect">
            <a:avLst/>
          </a:prstGeom>
          <a:noFill/>
        </p:spPr>
        <p:txBody>
          <a:bodyPr wrap="square">
            <a:spAutoFit/>
          </a:bodyPr>
          <a:lstStyle/>
          <a:p>
            <a:pPr algn="l"/>
            <a:r>
              <a:rPr lang="en-US" dirty="0">
                <a:solidFill>
                  <a:srgbClr val="444444"/>
                </a:solidFill>
                <a:latin typeface="Mulish"/>
              </a:rPr>
              <a:t>1.</a:t>
            </a:r>
            <a:r>
              <a:rPr lang="en-US" b="0" i="0" dirty="0">
                <a:solidFill>
                  <a:srgbClr val="444444"/>
                </a:solidFill>
                <a:effectLst/>
                <a:latin typeface="Mulish"/>
              </a:rPr>
              <a:t> Tell </a:t>
            </a:r>
            <a:r>
              <a:rPr lang="en-US" dirty="0">
                <a:solidFill>
                  <a:srgbClr val="444444"/>
                </a:solidFill>
                <a:latin typeface="Mulish"/>
              </a:rPr>
              <a:t>me </a:t>
            </a:r>
            <a:r>
              <a:rPr lang="en-US" b="0" i="0" dirty="0">
                <a:solidFill>
                  <a:srgbClr val="444444"/>
                </a:solidFill>
                <a:effectLst/>
                <a:latin typeface="Mulish"/>
              </a:rPr>
              <a:t>about a really good team you were a part of. What skills did the members of the team have? What things did the members of the team avoid?</a:t>
            </a:r>
          </a:p>
          <a:p>
            <a:pPr algn="l"/>
            <a:r>
              <a:rPr lang="en-US" b="0" i="0" dirty="0">
                <a:solidFill>
                  <a:srgbClr val="444444"/>
                </a:solidFill>
                <a:effectLst/>
                <a:latin typeface="Mulish"/>
              </a:rPr>
              <a:t>  </a:t>
            </a:r>
            <a:endParaRPr lang="en-US" b="0" i="0" dirty="0">
              <a:solidFill>
                <a:srgbClr val="606366"/>
              </a:solidFill>
              <a:effectLst/>
              <a:latin typeface="Mulish"/>
            </a:endParaRPr>
          </a:p>
          <a:p>
            <a:pPr algn="l"/>
            <a:r>
              <a:rPr lang="en-US" b="0" i="0" dirty="0">
                <a:solidFill>
                  <a:srgbClr val="444444"/>
                </a:solidFill>
                <a:effectLst/>
                <a:latin typeface="Mulish"/>
              </a:rPr>
              <a:t>2. Tell me about a really bad team you were a part of?  Why was it a bad team? What were the negative aspects of the team (criticism, negativity, blame, </a:t>
            </a:r>
            <a:r>
              <a:rPr lang="en-US" b="0" i="0" dirty="0" err="1">
                <a:solidFill>
                  <a:srgbClr val="444444"/>
                </a:solidFill>
                <a:effectLst/>
                <a:latin typeface="Mulish"/>
              </a:rPr>
              <a:t>etc</a:t>
            </a:r>
            <a:r>
              <a:rPr lang="en-US" b="0" i="0" dirty="0">
                <a:solidFill>
                  <a:srgbClr val="444444"/>
                </a:solidFill>
                <a:effectLst/>
                <a:latin typeface="Mulish"/>
              </a:rPr>
              <a:t>)?</a:t>
            </a:r>
          </a:p>
          <a:p>
            <a:pPr algn="l"/>
            <a:endParaRPr lang="en-US" b="0" i="0" dirty="0">
              <a:solidFill>
                <a:srgbClr val="606366"/>
              </a:solidFill>
              <a:effectLst/>
              <a:latin typeface="Mulish"/>
            </a:endParaRPr>
          </a:p>
          <a:p>
            <a:pPr algn="l"/>
            <a:r>
              <a:rPr lang="en-US" b="0" i="0" dirty="0">
                <a:solidFill>
                  <a:srgbClr val="444444"/>
                </a:solidFill>
                <a:effectLst/>
                <a:latin typeface="Mulish"/>
              </a:rPr>
              <a:t>3. Have you ever worked as part of a team that had low morale? Tell your group about it. How did low morale affect the team’s performance?</a:t>
            </a:r>
          </a:p>
          <a:p>
            <a:pPr algn="l"/>
            <a:endParaRPr lang="en-US" b="0" i="0" dirty="0">
              <a:solidFill>
                <a:srgbClr val="606366"/>
              </a:solidFill>
              <a:effectLst/>
              <a:latin typeface="Mulish"/>
            </a:endParaRPr>
          </a:p>
          <a:p>
            <a:pPr algn="l"/>
            <a:r>
              <a:rPr lang="en-US" b="0" i="0" dirty="0">
                <a:solidFill>
                  <a:srgbClr val="444444"/>
                </a:solidFill>
                <a:effectLst/>
                <a:latin typeface="Mulish"/>
              </a:rPr>
              <a:t>4. Have you ever worked as part of a team that had high morale? Tell your group about it. How did high morale affect the team’s performance?</a:t>
            </a:r>
          </a:p>
          <a:p>
            <a:pPr algn="l"/>
            <a:endParaRPr lang="en-US" b="0" i="0" dirty="0">
              <a:solidFill>
                <a:srgbClr val="606366"/>
              </a:solidFill>
              <a:effectLst/>
              <a:latin typeface="Mulish"/>
            </a:endParaRPr>
          </a:p>
          <a:p>
            <a:pPr algn="l"/>
            <a:r>
              <a:rPr lang="en-US" b="0" i="0" dirty="0">
                <a:solidFill>
                  <a:srgbClr val="444444"/>
                </a:solidFill>
                <a:effectLst/>
                <a:latin typeface="Mulish"/>
              </a:rPr>
              <a:t>5. How do companies build teamwork?  How does teamwork happen?</a:t>
            </a:r>
          </a:p>
          <a:p>
            <a:pPr algn="l"/>
            <a:endParaRPr lang="en-US" b="0" i="0" dirty="0">
              <a:solidFill>
                <a:srgbClr val="606366"/>
              </a:solidFill>
              <a:effectLst/>
              <a:latin typeface="Mulish"/>
            </a:endParaRPr>
          </a:p>
          <a:p>
            <a:pPr algn="l"/>
            <a:r>
              <a:rPr lang="en-US" b="0" i="0" dirty="0">
                <a:solidFill>
                  <a:srgbClr val="444444"/>
                </a:solidFill>
                <a:effectLst/>
                <a:latin typeface="Mulish"/>
              </a:rPr>
              <a:t>6. Where do people learn leadership? How important is it to have a good leader on a team? What happens if you don’t have proper leadership on a team?</a:t>
            </a:r>
          </a:p>
          <a:p>
            <a:pPr algn="l"/>
            <a:endParaRPr lang="en-US" b="0" i="0" dirty="0">
              <a:solidFill>
                <a:srgbClr val="606366"/>
              </a:solidFill>
              <a:effectLst/>
              <a:latin typeface="Mulish"/>
            </a:endParaRPr>
          </a:p>
          <a:p>
            <a:pPr algn="l"/>
            <a:r>
              <a:rPr lang="en-US" b="0" i="0" dirty="0">
                <a:solidFill>
                  <a:srgbClr val="444444"/>
                </a:solidFill>
                <a:effectLst/>
                <a:latin typeface="Mulish"/>
              </a:rPr>
              <a:t>7. Have you ever been part of a team building exercise? What did you do? Do you think it helped your organization? Why or why not? In general, do you believe that team building activities help increase teamwork and cooperation among a group? Do you think they are a waste of time?  Explain.</a:t>
            </a:r>
          </a:p>
          <a:p>
            <a:pPr algn="l"/>
            <a:endParaRPr lang="en-US" b="0" i="0" dirty="0">
              <a:solidFill>
                <a:srgbClr val="606366"/>
              </a:solidFill>
              <a:effectLst/>
              <a:latin typeface="Mulish"/>
            </a:endParaRPr>
          </a:p>
          <a:p>
            <a:pPr algn="l"/>
            <a:r>
              <a:rPr lang="en-US" b="0" i="0" dirty="0">
                <a:solidFill>
                  <a:srgbClr val="444444"/>
                </a:solidFill>
                <a:effectLst/>
                <a:latin typeface="Mulish"/>
              </a:rPr>
              <a:t>8. What types of jobs require a high degree of teamwork? What types of jobs require a low degree of teamwork? Think about the job you have now. Tell your group about how teamwork is important at your current position. Do you have a job that requires a lot of teamwork?</a:t>
            </a:r>
          </a:p>
        </p:txBody>
      </p:sp>
    </p:spTree>
    <p:extLst>
      <p:ext uri="{BB962C8B-B14F-4D97-AF65-F5344CB8AC3E}">
        <p14:creationId xmlns:p14="http://schemas.microsoft.com/office/powerpoint/2010/main" val="559764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6ACB-17E6-453B-B56F-10C6BE43FDE8}"/>
              </a:ext>
            </a:extLst>
          </p:cNvPr>
          <p:cNvSpPr>
            <a:spLocks noGrp="1"/>
          </p:cNvSpPr>
          <p:nvPr>
            <p:ph type="title"/>
          </p:nvPr>
        </p:nvSpPr>
        <p:spPr>
          <a:xfrm>
            <a:off x="3319256" y="0"/>
            <a:ext cx="9879495" cy="796159"/>
          </a:xfrm>
        </p:spPr>
        <p:txBody>
          <a:bodyPr>
            <a:normAutofit fontScale="90000"/>
          </a:bodyPr>
          <a:lstStyle/>
          <a:p>
            <a:r>
              <a:rPr lang="en-US" dirty="0"/>
              <a:t>17. working in a Team</a:t>
            </a:r>
          </a:p>
        </p:txBody>
      </p:sp>
      <p:sp>
        <p:nvSpPr>
          <p:cNvPr id="6" name="TextBox 5">
            <a:extLst>
              <a:ext uri="{FF2B5EF4-FFF2-40B4-BE49-F238E27FC236}">
                <a16:creationId xmlns:a16="http://schemas.microsoft.com/office/drawing/2014/main" id="{4785081A-3D7A-4D1A-BCC4-1991324D5A9B}"/>
              </a:ext>
            </a:extLst>
          </p:cNvPr>
          <p:cNvSpPr txBox="1"/>
          <p:nvPr/>
        </p:nvSpPr>
        <p:spPr>
          <a:xfrm>
            <a:off x="310101" y="494010"/>
            <a:ext cx="12515354" cy="6463308"/>
          </a:xfrm>
          <a:prstGeom prst="rect">
            <a:avLst/>
          </a:prstGeom>
          <a:noFill/>
        </p:spPr>
        <p:txBody>
          <a:bodyPr wrap="square">
            <a:spAutoFit/>
          </a:bodyPr>
          <a:lstStyle/>
          <a:p>
            <a:pPr algn="l"/>
            <a:r>
              <a:rPr lang="en-US" b="0" i="0" dirty="0">
                <a:solidFill>
                  <a:srgbClr val="444444"/>
                </a:solidFill>
                <a:effectLst/>
                <a:latin typeface="Mulish"/>
              </a:rPr>
              <a:t>9. Describe the corporate culture that you are a part of now. How does your company encourage/build teamwork?  </a:t>
            </a:r>
            <a:endParaRPr lang="en-US" b="0" i="0" dirty="0">
              <a:solidFill>
                <a:srgbClr val="606366"/>
              </a:solidFill>
              <a:effectLst/>
              <a:latin typeface="Mulish"/>
            </a:endParaRPr>
          </a:p>
          <a:p>
            <a:pPr algn="l"/>
            <a:endParaRPr lang="en-US" b="0" i="0" dirty="0">
              <a:solidFill>
                <a:srgbClr val="212529"/>
              </a:solidFill>
              <a:effectLst/>
              <a:latin typeface="Arvo"/>
            </a:endParaRPr>
          </a:p>
          <a:p>
            <a:pPr algn="l"/>
            <a:r>
              <a:rPr lang="en-US" b="0" i="0" dirty="0">
                <a:solidFill>
                  <a:srgbClr val="212529"/>
                </a:solidFill>
                <a:effectLst/>
                <a:latin typeface="Arvo"/>
              </a:rPr>
              <a:t>10. Is good teamwork essential to the kind of work you do?</a:t>
            </a:r>
          </a:p>
          <a:p>
            <a:pPr algn="l"/>
            <a:endParaRPr lang="en-US" b="0" i="0" dirty="0">
              <a:solidFill>
                <a:srgbClr val="212529"/>
              </a:solidFill>
              <a:effectLst/>
              <a:latin typeface="Arvo"/>
            </a:endParaRPr>
          </a:p>
          <a:p>
            <a:pPr algn="l"/>
            <a:r>
              <a:rPr lang="en-US" b="0" i="0" dirty="0">
                <a:solidFill>
                  <a:srgbClr val="212529"/>
                </a:solidFill>
                <a:effectLst/>
                <a:latin typeface="Arvo"/>
              </a:rPr>
              <a:t>11. What role do you normally play in a team? Why is that?</a:t>
            </a:r>
          </a:p>
          <a:p>
            <a:pPr algn="l"/>
            <a:endParaRPr lang="en-US" b="0" i="0" dirty="0">
              <a:solidFill>
                <a:srgbClr val="212529"/>
              </a:solidFill>
              <a:effectLst/>
              <a:latin typeface="Arvo"/>
            </a:endParaRPr>
          </a:p>
          <a:p>
            <a:pPr algn="l"/>
            <a:r>
              <a:rPr lang="en-US" b="0" i="0" dirty="0">
                <a:solidFill>
                  <a:srgbClr val="212529"/>
                </a:solidFill>
                <a:effectLst/>
                <a:latin typeface="Arvo"/>
              </a:rPr>
              <a:t>12.Are you normally very active in group discussions or do you prefer to listen?</a:t>
            </a:r>
          </a:p>
          <a:p>
            <a:pPr algn="l"/>
            <a:endParaRPr lang="en-US" b="0" i="0" dirty="0">
              <a:solidFill>
                <a:srgbClr val="212529"/>
              </a:solidFill>
              <a:effectLst/>
              <a:latin typeface="Arvo"/>
            </a:endParaRPr>
          </a:p>
          <a:p>
            <a:pPr algn="l"/>
            <a:r>
              <a:rPr lang="en-US" b="0" i="0" dirty="0">
                <a:solidFill>
                  <a:srgbClr val="212529"/>
                </a:solidFill>
                <a:effectLst/>
                <a:latin typeface="Arvo"/>
              </a:rPr>
              <a:t>13. Have you ever been part of a very successful team?</a:t>
            </a:r>
          </a:p>
          <a:p>
            <a:pPr algn="l"/>
            <a:endParaRPr lang="en-US" b="0" i="0" dirty="0">
              <a:solidFill>
                <a:srgbClr val="212529"/>
              </a:solidFill>
              <a:effectLst/>
              <a:latin typeface="Arvo"/>
            </a:endParaRPr>
          </a:p>
          <a:p>
            <a:pPr algn="l"/>
            <a:r>
              <a:rPr lang="en-US" b="0" i="0" dirty="0">
                <a:solidFill>
                  <a:srgbClr val="212529"/>
                </a:solidFill>
                <a:effectLst/>
                <a:latin typeface="Arvo"/>
              </a:rPr>
              <a:t>14.Have you been part of a team which failed to achieve its objective? What went wrong?</a:t>
            </a:r>
          </a:p>
          <a:p>
            <a:pPr algn="l"/>
            <a:endParaRPr lang="en-US" b="0" i="0" dirty="0">
              <a:solidFill>
                <a:srgbClr val="212529"/>
              </a:solidFill>
              <a:effectLst/>
              <a:latin typeface="Arvo"/>
            </a:endParaRPr>
          </a:p>
          <a:p>
            <a:pPr algn="l"/>
            <a:r>
              <a:rPr lang="en-US" b="0" i="0" dirty="0">
                <a:solidFill>
                  <a:srgbClr val="212529"/>
                </a:solidFill>
                <a:effectLst/>
                <a:latin typeface="Arvo"/>
              </a:rPr>
              <a:t>15. What are the main reasons why teamwork sometimes breaks down?</a:t>
            </a:r>
          </a:p>
          <a:p>
            <a:pPr algn="l"/>
            <a:endParaRPr lang="en-US" b="0" i="0" dirty="0">
              <a:solidFill>
                <a:srgbClr val="212529"/>
              </a:solidFill>
              <a:effectLst/>
              <a:latin typeface="Arvo"/>
            </a:endParaRPr>
          </a:p>
          <a:p>
            <a:pPr algn="l"/>
            <a:r>
              <a:rPr lang="en-US" b="0" i="0" dirty="0">
                <a:solidFill>
                  <a:srgbClr val="212529"/>
                </a:solidFill>
                <a:effectLst/>
                <a:latin typeface="Arvo"/>
              </a:rPr>
              <a:t>16. What makes a good team player in your opinion?</a:t>
            </a:r>
          </a:p>
          <a:p>
            <a:pPr algn="l"/>
            <a:endParaRPr lang="en-US" b="0" i="0" dirty="0">
              <a:solidFill>
                <a:srgbClr val="212529"/>
              </a:solidFill>
              <a:effectLst/>
              <a:latin typeface="Arvo"/>
            </a:endParaRPr>
          </a:p>
          <a:p>
            <a:pPr algn="l"/>
            <a:r>
              <a:rPr lang="en-US" b="0" i="0" dirty="0">
                <a:solidFill>
                  <a:srgbClr val="212529"/>
                </a:solidFill>
                <a:effectLst/>
                <a:latin typeface="Arvo"/>
              </a:rPr>
              <a:t>17. What can a manager do to build a strong team?</a:t>
            </a:r>
          </a:p>
          <a:p>
            <a:pPr algn="l"/>
            <a:endParaRPr lang="en-US" b="0" i="0" dirty="0">
              <a:solidFill>
                <a:srgbClr val="212529"/>
              </a:solidFill>
              <a:effectLst/>
              <a:latin typeface="Arvo"/>
            </a:endParaRPr>
          </a:p>
          <a:p>
            <a:pPr algn="l"/>
            <a:r>
              <a:rPr lang="en-US" b="0" i="0" dirty="0">
                <a:solidFill>
                  <a:srgbClr val="212529"/>
                </a:solidFill>
                <a:effectLst/>
                <a:latin typeface="Arvo"/>
              </a:rPr>
              <a:t>18. Are people more creative when they work as a team or individually?</a:t>
            </a:r>
          </a:p>
          <a:p>
            <a:pPr algn="l"/>
            <a:endParaRPr lang="en-US" b="0" i="0" dirty="0">
              <a:solidFill>
                <a:srgbClr val="212529"/>
              </a:solidFill>
              <a:effectLst/>
              <a:latin typeface="Arvo"/>
            </a:endParaRPr>
          </a:p>
          <a:p>
            <a:pPr algn="l"/>
            <a:r>
              <a:rPr lang="en-US" dirty="0">
                <a:solidFill>
                  <a:srgbClr val="212529"/>
                </a:solidFill>
                <a:latin typeface="Arvo"/>
              </a:rPr>
              <a:t>19. </a:t>
            </a:r>
            <a:r>
              <a:rPr lang="en-US" b="0" i="0" dirty="0">
                <a:solidFill>
                  <a:srgbClr val="212529"/>
                </a:solidFill>
                <a:effectLst/>
                <a:latin typeface="Arvo"/>
              </a:rPr>
              <a:t>Are there occasions when it is better to work as an individual rather than in a team?</a:t>
            </a:r>
          </a:p>
          <a:p>
            <a:pPr algn="l"/>
            <a:endParaRPr lang="en-US" b="0" i="0" dirty="0">
              <a:solidFill>
                <a:srgbClr val="212529"/>
              </a:solidFill>
              <a:effectLst/>
              <a:latin typeface="Arvo"/>
            </a:endParaRPr>
          </a:p>
          <a:p>
            <a:pPr algn="l"/>
            <a:r>
              <a:rPr lang="en-US" dirty="0">
                <a:solidFill>
                  <a:srgbClr val="212529"/>
                </a:solidFill>
                <a:latin typeface="Arvo"/>
              </a:rPr>
              <a:t>20. </a:t>
            </a:r>
            <a:r>
              <a:rPr lang="en-US" b="0" i="0" dirty="0">
                <a:solidFill>
                  <a:srgbClr val="212529"/>
                </a:solidFill>
                <a:effectLst/>
                <a:latin typeface="Arvo"/>
              </a:rPr>
              <a:t>Can you think of some good team building exercises which might work?</a:t>
            </a:r>
          </a:p>
        </p:txBody>
      </p:sp>
    </p:spTree>
    <p:extLst>
      <p:ext uri="{BB962C8B-B14F-4D97-AF65-F5344CB8AC3E}">
        <p14:creationId xmlns:p14="http://schemas.microsoft.com/office/powerpoint/2010/main" val="1535058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6ACB-17E6-453B-B56F-10C6BE43FDE8}"/>
              </a:ext>
            </a:extLst>
          </p:cNvPr>
          <p:cNvSpPr>
            <a:spLocks noGrp="1"/>
          </p:cNvSpPr>
          <p:nvPr>
            <p:ph type="title"/>
          </p:nvPr>
        </p:nvSpPr>
        <p:spPr>
          <a:xfrm>
            <a:off x="985960" y="0"/>
            <a:ext cx="9879495" cy="1029165"/>
          </a:xfrm>
        </p:spPr>
        <p:txBody>
          <a:bodyPr/>
          <a:lstStyle/>
          <a:p>
            <a:r>
              <a:rPr lang="en-US" dirty="0"/>
              <a:t>17. working in a Team</a:t>
            </a:r>
          </a:p>
        </p:txBody>
      </p:sp>
      <p:sp>
        <p:nvSpPr>
          <p:cNvPr id="5" name="TextBox 4">
            <a:extLst>
              <a:ext uri="{FF2B5EF4-FFF2-40B4-BE49-F238E27FC236}">
                <a16:creationId xmlns:a16="http://schemas.microsoft.com/office/drawing/2014/main" id="{F21368DF-567A-4291-846F-1AF02EBDDA19}"/>
              </a:ext>
            </a:extLst>
          </p:cNvPr>
          <p:cNvSpPr txBox="1"/>
          <p:nvPr/>
        </p:nvSpPr>
        <p:spPr>
          <a:xfrm>
            <a:off x="171449" y="682437"/>
            <a:ext cx="10832881" cy="10064294"/>
          </a:xfrm>
          <a:prstGeom prst="rect">
            <a:avLst/>
          </a:prstGeom>
          <a:noFill/>
        </p:spPr>
        <p:txBody>
          <a:bodyPr wrap="square">
            <a:spAutoFit/>
          </a:bodyPr>
          <a:lstStyle/>
          <a:p>
            <a:pPr algn="l"/>
            <a:r>
              <a:rPr lang="en-US" b="1" dirty="0">
                <a:solidFill>
                  <a:srgbClr val="0F0000"/>
                </a:solidFill>
                <a:latin typeface="Arial" panose="020B0604020202020204" pitchFamily="34" charset="0"/>
                <a:hlinkClick r:id="rId2">
                  <a:extLst>
                    <a:ext uri="{A12FA001-AC4F-418D-AE19-62706E023703}">
                      <ahyp:hlinkClr xmlns:ahyp="http://schemas.microsoft.com/office/drawing/2018/hyperlinkcolor" val="tx"/>
                    </a:ext>
                  </a:extLst>
                </a:hlinkClick>
              </a:rPr>
              <a:t>Vocabulary:</a:t>
            </a:r>
          </a:p>
          <a:p>
            <a:pPr algn="l"/>
            <a:endParaRPr lang="en-US" b="1" dirty="0">
              <a:solidFill>
                <a:srgbClr val="0F0000"/>
              </a:solidFill>
              <a:latin typeface="Arial" panose="020B0604020202020204" pitchFamily="34" charset="0"/>
              <a:hlinkClick r:id="rId2">
                <a:extLst>
                  <a:ext uri="{A12FA001-AC4F-418D-AE19-62706E023703}">
                    <ahyp:hlinkClr xmlns:ahyp="http://schemas.microsoft.com/office/drawing/2018/hyperlinkcolor" val="tx"/>
                  </a:ext>
                </a:extLst>
              </a:hlinkClick>
            </a:endParaRPr>
          </a:p>
          <a:p>
            <a:pPr algn="l"/>
            <a:r>
              <a:rPr lang="en-US" b="1" dirty="0">
                <a:solidFill>
                  <a:srgbClr val="0F0000"/>
                </a:solidFill>
                <a:latin typeface="Arial" panose="020B0604020202020204" pitchFamily="34" charset="0"/>
                <a:hlinkClick r:id="rId2">
                  <a:extLst>
                    <a:ext uri="{A12FA001-AC4F-418D-AE19-62706E023703}">
                      <ahyp:hlinkClr xmlns:ahyp="http://schemas.microsoft.com/office/drawing/2018/hyperlinkcolor" val="tx"/>
                    </a:ext>
                  </a:extLst>
                </a:hlinkClick>
              </a:rPr>
              <a:t>Teamwork</a:t>
            </a:r>
            <a:r>
              <a:rPr lang="en-US" b="0" i="0" u="none" strike="noStrike" dirty="0">
                <a:solidFill>
                  <a:srgbClr val="22558A"/>
                </a:solidFill>
                <a:effectLst/>
                <a:latin typeface="open sans" panose="020B0606030504020204" pitchFamily="34" charset="0"/>
              </a:rPr>
              <a:t>: </a:t>
            </a:r>
            <a:r>
              <a:rPr lang="en-US" b="0" i="0" dirty="0">
                <a:solidFill>
                  <a:srgbClr val="666666"/>
                </a:solidFill>
                <a:effectLst/>
                <a:latin typeface="open sans" panose="020B0606030504020204" pitchFamily="34" charset="0"/>
              </a:rPr>
              <a:t>cooperative labor done by a group</a:t>
            </a:r>
          </a:p>
          <a:p>
            <a:pPr algn="l">
              <a:buFont typeface="+mj-lt"/>
              <a:buAutoNum type="arabicPeriod"/>
            </a:pPr>
            <a:endParaRPr lang="en-US" dirty="0">
              <a:solidFill>
                <a:srgbClr val="666666"/>
              </a:solidFill>
              <a:latin typeface="open sans" panose="020B0606030504020204" pitchFamily="34" charset="0"/>
            </a:endParaRPr>
          </a:p>
          <a:p>
            <a:pPr algn="l"/>
            <a:r>
              <a:rPr lang="en-US" b="1" i="0" dirty="0">
                <a:solidFill>
                  <a:srgbClr val="0F0000"/>
                </a:solidFill>
                <a:effectLst/>
                <a:latin typeface="Arial" panose="020B0604020202020204" pitchFamily="34" charset="0"/>
              </a:rPr>
              <a:t>Collaboration </a:t>
            </a:r>
            <a:r>
              <a:rPr lang="en-US" b="0" i="0" dirty="0">
                <a:solidFill>
                  <a:srgbClr val="0F0000"/>
                </a:solidFill>
                <a:effectLst/>
                <a:latin typeface="Arial" panose="020B0604020202020204" pitchFamily="34" charset="0"/>
              </a:rPr>
              <a:t>is literally 'working together' toward a common goal.</a:t>
            </a:r>
          </a:p>
          <a:p>
            <a:pPr algn="l"/>
            <a:r>
              <a:rPr lang="en-US" b="0" i="0" dirty="0">
                <a:solidFill>
                  <a:srgbClr val="0F0000"/>
                </a:solidFill>
                <a:effectLst/>
                <a:latin typeface="Arial" panose="020B0604020202020204" pitchFamily="34" charset="0"/>
              </a:rPr>
              <a:t>It can involve two or more people or groups, and is usually more structured and coordinated than </a:t>
            </a:r>
            <a:r>
              <a:rPr lang="en-US" b="1" i="0" dirty="0">
                <a:solidFill>
                  <a:srgbClr val="0F0000"/>
                </a:solidFill>
                <a:effectLst/>
                <a:latin typeface="Arial" panose="020B0604020202020204" pitchFamily="34" charset="0"/>
              </a:rPr>
              <a:t>cooperation.</a:t>
            </a:r>
            <a:r>
              <a:rPr lang="en-US" b="0" i="0" dirty="0">
                <a:solidFill>
                  <a:srgbClr val="0F0000"/>
                </a:solidFill>
                <a:effectLst/>
                <a:latin typeface="Arial" panose="020B0604020202020204" pitchFamily="34" charset="0"/>
              </a:rPr>
              <a:t> </a:t>
            </a:r>
          </a:p>
          <a:p>
            <a:pPr algn="l"/>
            <a:r>
              <a:rPr lang="en-US" b="0" i="0" dirty="0">
                <a:solidFill>
                  <a:srgbClr val="0F0000"/>
                </a:solidFill>
                <a:effectLst/>
                <a:latin typeface="Arial" panose="020B0604020202020204" pitchFamily="34" charset="0"/>
              </a:rPr>
              <a:t>(There is another, negative meaning of collaboration: working together with the enemies of one's country.</a:t>
            </a:r>
          </a:p>
          <a:p>
            <a:pPr algn="l">
              <a:buFont typeface="+mj-lt"/>
              <a:buAutoNum type="arabicPeriod"/>
            </a:pPr>
            <a:endParaRPr lang="en-US" dirty="0">
              <a:solidFill>
                <a:srgbClr val="666666"/>
              </a:solidFill>
              <a:latin typeface="open sans" panose="020B0606030504020204" pitchFamily="34" charset="0"/>
            </a:endParaRPr>
          </a:p>
          <a:p>
            <a:pPr algn="l"/>
            <a:r>
              <a:rPr lang="en-US" b="1" i="0" dirty="0">
                <a:solidFill>
                  <a:srgbClr val="0F0000"/>
                </a:solidFill>
                <a:effectLst/>
                <a:latin typeface="Arial" panose="020B0604020202020204" pitchFamily="34" charset="0"/>
              </a:rPr>
              <a:t>Cooperation</a:t>
            </a:r>
            <a:r>
              <a:rPr lang="en-US" b="0" i="0" dirty="0">
                <a:solidFill>
                  <a:srgbClr val="0F0000"/>
                </a:solidFill>
                <a:effectLst/>
                <a:latin typeface="Arial" panose="020B0604020202020204" pitchFamily="34" charset="0"/>
              </a:rPr>
              <a:t> is voluntarily working together more informally, perhaps offering mutual help so groups or individuals can reach related goals.</a:t>
            </a:r>
          </a:p>
          <a:p>
            <a:pPr algn="l"/>
            <a:endParaRPr lang="en-US" b="1" dirty="0">
              <a:solidFill>
                <a:srgbClr val="0F0000"/>
              </a:solidFill>
              <a:latin typeface="Arial" panose="020B0604020202020204" pitchFamily="34" charset="0"/>
            </a:endParaRPr>
          </a:p>
          <a:p>
            <a:pPr algn="l"/>
            <a:r>
              <a:rPr lang="en-US" b="1" i="0" dirty="0">
                <a:solidFill>
                  <a:srgbClr val="0F0000"/>
                </a:solidFill>
                <a:effectLst/>
                <a:latin typeface="Arial" panose="020B0604020202020204" pitchFamily="34" charset="0"/>
              </a:rPr>
              <a:t> Coordination </a:t>
            </a:r>
            <a:r>
              <a:rPr lang="en-US" b="0" i="0" dirty="0">
                <a:solidFill>
                  <a:srgbClr val="0F0000"/>
                </a:solidFill>
                <a:effectLst/>
                <a:latin typeface="Arial" panose="020B0604020202020204" pitchFamily="34" charset="0"/>
              </a:rPr>
              <a:t>is organizing the work of different individuals or groups so it will all fit together and reach the planned goal.</a:t>
            </a:r>
          </a:p>
          <a:p>
            <a:pPr algn="l"/>
            <a:endParaRPr lang="en-US" b="0" i="0" dirty="0">
              <a:solidFill>
                <a:srgbClr val="0F0000"/>
              </a:solidFill>
              <a:effectLst/>
              <a:latin typeface="Arial" panose="020B0604020202020204" pitchFamily="34" charset="0"/>
            </a:endParaRPr>
          </a:p>
          <a:p>
            <a:pPr algn="l"/>
            <a:r>
              <a:rPr lang="en-US" b="0" i="0" dirty="0">
                <a:solidFill>
                  <a:srgbClr val="0F0000"/>
                </a:solidFill>
                <a:effectLst/>
                <a:latin typeface="Arial" panose="020B0604020202020204" pitchFamily="34" charset="0"/>
              </a:rPr>
              <a:t> A </a:t>
            </a:r>
            <a:r>
              <a:rPr lang="en-US" b="1" i="0" dirty="0">
                <a:solidFill>
                  <a:srgbClr val="0F0000"/>
                </a:solidFill>
                <a:effectLst/>
                <a:latin typeface="Arial" panose="020B0604020202020204" pitchFamily="34" charset="0"/>
              </a:rPr>
              <a:t>contribution</a:t>
            </a:r>
            <a:r>
              <a:rPr lang="en-US" b="0" i="0" dirty="0">
                <a:solidFill>
                  <a:srgbClr val="0F0000"/>
                </a:solidFill>
                <a:effectLst/>
                <a:latin typeface="Arial" panose="020B0604020202020204" pitchFamily="34" charset="0"/>
              </a:rPr>
              <a:t> is something given to a common effort. People can contribute money, products, services, or time to their community or a group or cause they believe in.</a:t>
            </a:r>
          </a:p>
          <a:p>
            <a:pPr algn="l"/>
            <a:endParaRPr lang="en-US" dirty="0">
              <a:solidFill>
                <a:srgbClr val="0F0000"/>
              </a:solidFill>
              <a:latin typeface="Arial" panose="020B0604020202020204" pitchFamily="34" charset="0"/>
            </a:endParaRPr>
          </a:p>
          <a:p>
            <a:pPr algn="l"/>
            <a:r>
              <a:rPr lang="en-US" b="0" i="0" dirty="0">
                <a:solidFill>
                  <a:srgbClr val="0F0000"/>
                </a:solidFill>
                <a:effectLst/>
                <a:latin typeface="Arial" panose="020B0604020202020204" pitchFamily="34" charset="0"/>
              </a:rPr>
              <a:t>A </a:t>
            </a:r>
            <a:r>
              <a:rPr lang="en-US" b="1" i="0" dirty="0">
                <a:solidFill>
                  <a:srgbClr val="0F0000"/>
                </a:solidFill>
                <a:effectLst/>
                <a:latin typeface="Arial" panose="020B0604020202020204" pitchFamily="34" charset="0"/>
              </a:rPr>
              <a:t>team </a:t>
            </a:r>
            <a:r>
              <a:rPr lang="en-US" b="0" i="0" dirty="0">
                <a:solidFill>
                  <a:srgbClr val="0F0000"/>
                </a:solidFill>
                <a:effectLst/>
                <a:latin typeface="Arial" panose="020B0604020202020204" pitchFamily="34" charset="0"/>
              </a:rPr>
              <a:t>is a group of people working together on a common project, each having responsibilities and a part to contribute to the whole. Teams are especially common in sports and at work (where several people may be assigned to the same project for a long period of time.)</a:t>
            </a:r>
          </a:p>
          <a:p>
            <a:pPr algn="l"/>
            <a:endParaRPr lang="en-US" b="1" i="0" dirty="0">
              <a:solidFill>
                <a:srgbClr val="0F0000"/>
              </a:solidFill>
              <a:effectLst/>
              <a:latin typeface="Arial" panose="020B0604020202020204" pitchFamily="34" charset="0"/>
            </a:endParaRPr>
          </a:p>
          <a:p>
            <a:pPr algn="l"/>
            <a:r>
              <a:rPr lang="en-US" b="1" i="0" dirty="0">
                <a:solidFill>
                  <a:srgbClr val="0F0000"/>
                </a:solidFill>
                <a:effectLst/>
                <a:latin typeface="Arial" panose="020B0604020202020204" pitchFamily="34" charset="0"/>
              </a:rPr>
              <a:t>Teamwork</a:t>
            </a:r>
            <a:r>
              <a:rPr lang="en-US" b="0" i="0" dirty="0">
                <a:solidFill>
                  <a:srgbClr val="0F0000"/>
                </a:solidFill>
                <a:effectLst/>
                <a:latin typeface="Arial" panose="020B0604020202020204" pitchFamily="34" charset="0"/>
              </a:rPr>
              <a:t> is important, because if some team members aren't fully committed it limits the success of the whole group. It may even lead to loss of the game or failure of the project.</a:t>
            </a:r>
          </a:p>
          <a:p>
            <a:pPr algn="l"/>
            <a:endParaRPr lang="en-US" b="1" i="0" dirty="0">
              <a:solidFill>
                <a:srgbClr val="0F0000"/>
              </a:solidFill>
              <a:effectLst/>
              <a:latin typeface="Arial" panose="020B0604020202020204" pitchFamily="34" charset="0"/>
            </a:endParaRPr>
          </a:p>
          <a:p>
            <a:pPr algn="l"/>
            <a:r>
              <a:rPr lang="en-US" b="1" i="0" dirty="0">
                <a:solidFill>
                  <a:srgbClr val="0F0000"/>
                </a:solidFill>
                <a:effectLst/>
                <a:latin typeface="Arial" panose="020B0604020202020204" pitchFamily="34" charset="0"/>
              </a:rPr>
              <a:t> Networking</a:t>
            </a:r>
            <a:r>
              <a:rPr lang="en-US" b="0" i="0" dirty="0">
                <a:solidFill>
                  <a:srgbClr val="0F0000"/>
                </a:solidFill>
                <a:effectLst/>
                <a:latin typeface="Arial" panose="020B0604020202020204" pitchFamily="34" charset="0"/>
              </a:rPr>
              <a:t> is more informal-- meeting with others that share interests to see if mutually beneficial relationships may grow. </a:t>
            </a:r>
          </a:p>
          <a:p>
            <a:pPr algn="l"/>
            <a:endParaRPr lang="en-US" b="1" i="0" dirty="0">
              <a:solidFill>
                <a:srgbClr val="0F0000"/>
              </a:solidFill>
              <a:effectLst/>
              <a:latin typeface="Arial" panose="020B0604020202020204" pitchFamily="34" charset="0"/>
            </a:endParaRPr>
          </a:p>
          <a:p>
            <a:pPr algn="l"/>
            <a:r>
              <a:rPr lang="en-US" b="1" i="0" dirty="0">
                <a:solidFill>
                  <a:srgbClr val="0F0000"/>
                </a:solidFill>
                <a:effectLst/>
                <a:latin typeface="Arial" panose="020B0604020202020204" pitchFamily="34" charset="0"/>
              </a:rPr>
              <a:t>Participation</a:t>
            </a:r>
            <a:r>
              <a:rPr lang="en-US" b="0" i="0" dirty="0">
                <a:solidFill>
                  <a:srgbClr val="0F0000"/>
                </a:solidFill>
                <a:effectLst/>
                <a:latin typeface="Arial" panose="020B0604020202020204" pitchFamily="34" charset="0"/>
              </a:rPr>
              <a:t> means being involved in some kind of activity with other people-- whether collaborating cooperating, networking, being on a team, or coordinating the efforts of others in the group.</a:t>
            </a:r>
          </a:p>
          <a:p>
            <a:pPr algn="l"/>
            <a:endParaRPr lang="en-US" b="0" i="0" dirty="0">
              <a:solidFill>
                <a:srgbClr val="0F0000"/>
              </a:solidFill>
              <a:effectLst/>
              <a:latin typeface="Arial" panose="020B0604020202020204" pitchFamily="34" charset="0"/>
            </a:endParaRPr>
          </a:p>
          <a:p>
            <a:r>
              <a:rPr lang="en-US" b="1" dirty="0">
                <a:solidFill>
                  <a:srgbClr val="0F0000"/>
                </a:solidFill>
                <a:latin typeface="Arial" panose="020B0604020202020204" pitchFamily="34" charset="0"/>
              </a:rPr>
              <a:t>Deadline</a:t>
            </a:r>
            <a:r>
              <a:rPr lang="en-US" dirty="0"/>
              <a:t>: a time or a date by which something should be done.</a:t>
            </a:r>
          </a:p>
          <a:p>
            <a:endParaRPr lang="en-US" dirty="0"/>
          </a:p>
          <a:p>
            <a:r>
              <a:rPr lang="en-US" dirty="0"/>
              <a:t>A strict / tight Deadline</a:t>
            </a:r>
          </a:p>
          <a:p>
            <a:r>
              <a:rPr lang="en-US" dirty="0"/>
              <a:t>Meet the deadline</a:t>
            </a:r>
          </a:p>
          <a:p>
            <a:r>
              <a:rPr lang="en-US" dirty="0"/>
              <a:t>Miss the deadline</a:t>
            </a:r>
            <a:endParaRPr lang="en-US" b="0" i="0" dirty="0">
              <a:solidFill>
                <a:srgbClr val="666666"/>
              </a:solidFill>
              <a:effectLst/>
              <a:latin typeface="open sans" panose="020B0606030504020204" pitchFamily="34" charset="0"/>
            </a:endParaRPr>
          </a:p>
        </p:txBody>
      </p:sp>
    </p:spTree>
    <p:extLst>
      <p:ext uri="{BB962C8B-B14F-4D97-AF65-F5344CB8AC3E}">
        <p14:creationId xmlns:p14="http://schemas.microsoft.com/office/powerpoint/2010/main" val="2130294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6ACB-17E6-453B-B56F-10C6BE43FDE8}"/>
              </a:ext>
            </a:extLst>
          </p:cNvPr>
          <p:cNvSpPr>
            <a:spLocks noGrp="1"/>
          </p:cNvSpPr>
          <p:nvPr>
            <p:ph type="title"/>
          </p:nvPr>
        </p:nvSpPr>
        <p:spPr>
          <a:xfrm>
            <a:off x="2548452" y="-442024"/>
            <a:ext cx="10058400" cy="1609344"/>
          </a:xfrm>
        </p:spPr>
        <p:txBody>
          <a:bodyPr/>
          <a:lstStyle/>
          <a:p>
            <a:r>
              <a:rPr lang="en-US" dirty="0"/>
              <a:t>17. working in a Team</a:t>
            </a:r>
          </a:p>
        </p:txBody>
      </p:sp>
      <p:sp>
        <p:nvSpPr>
          <p:cNvPr id="6" name="TextBox 5">
            <a:extLst>
              <a:ext uri="{FF2B5EF4-FFF2-40B4-BE49-F238E27FC236}">
                <a16:creationId xmlns:a16="http://schemas.microsoft.com/office/drawing/2014/main" id="{4FD0DF63-F7E5-407A-9A31-FD836742C7ED}"/>
              </a:ext>
            </a:extLst>
          </p:cNvPr>
          <p:cNvSpPr txBox="1"/>
          <p:nvPr/>
        </p:nvSpPr>
        <p:spPr>
          <a:xfrm>
            <a:off x="282270" y="989363"/>
            <a:ext cx="12324581" cy="2585323"/>
          </a:xfrm>
          <a:prstGeom prst="rect">
            <a:avLst/>
          </a:prstGeom>
          <a:noFill/>
        </p:spPr>
        <p:txBody>
          <a:bodyPr wrap="square">
            <a:spAutoFit/>
          </a:bodyPr>
          <a:lstStyle/>
          <a:p>
            <a:endParaRPr lang="en-US" dirty="0"/>
          </a:p>
          <a:p>
            <a:r>
              <a:rPr lang="en-US" dirty="0"/>
              <a:t>Vocabulary</a:t>
            </a:r>
          </a:p>
          <a:p>
            <a:endParaRPr lang="en-US" dirty="0"/>
          </a:p>
          <a:p>
            <a:br>
              <a:rPr lang="en-US" dirty="0"/>
            </a:br>
            <a:r>
              <a:rPr lang="en-US" b="1" dirty="0">
                <a:solidFill>
                  <a:srgbClr val="0F0000"/>
                </a:solidFill>
                <a:latin typeface="Arial" panose="020B0604020202020204" pitchFamily="34" charset="0"/>
                <a:hlinkClick r:id="rId2">
                  <a:extLst>
                    <a:ext uri="{A12FA001-AC4F-418D-AE19-62706E023703}">
                      <ahyp:hlinkClr xmlns:ahyp="http://schemas.microsoft.com/office/drawing/2018/hyperlinkcolor" val="tx"/>
                    </a:ext>
                  </a:extLst>
                </a:hlinkClick>
              </a:rPr>
              <a:t>Selflessness</a:t>
            </a:r>
            <a:r>
              <a:rPr lang="en-US" b="0" i="0" u="none" strike="noStrike" dirty="0">
                <a:solidFill>
                  <a:srgbClr val="22558A"/>
                </a:solidFill>
                <a:effectLst/>
                <a:latin typeface="open sans" panose="020B0606030504020204" pitchFamily="34" charset="0"/>
              </a:rPr>
              <a:t> </a:t>
            </a:r>
            <a:r>
              <a:rPr lang="en-US" b="0" i="0" dirty="0">
                <a:solidFill>
                  <a:srgbClr val="666666"/>
                </a:solidFill>
                <a:effectLst/>
                <a:latin typeface="open sans" panose="020B0606030504020204" pitchFamily="34" charset="0"/>
              </a:rPr>
              <a:t>acting with less concern for yourself than for the success of the joint activity</a:t>
            </a:r>
          </a:p>
          <a:p>
            <a:pPr algn="l"/>
            <a:endParaRPr lang="en-US" dirty="0">
              <a:solidFill>
                <a:srgbClr val="666666"/>
              </a:solidFill>
              <a:latin typeface="open sans" panose="020B0606030504020204" pitchFamily="34" charset="0"/>
              <a:hlinkClick r:id="rId3"/>
            </a:endParaRPr>
          </a:p>
          <a:p>
            <a:pPr algn="l"/>
            <a:r>
              <a:rPr lang="en-US" b="1" dirty="0">
                <a:solidFill>
                  <a:srgbClr val="0F0000"/>
                </a:solidFill>
                <a:latin typeface="Arial" panose="020B0604020202020204" pitchFamily="34" charset="0"/>
                <a:hlinkClick r:id="rId3">
                  <a:extLst>
                    <a:ext uri="{A12FA001-AC4F-418D-AE19-62706E023703}">
                      <ahyp:hlinkClr xmlns:ahyp="http://schemas.microsoft.com/office/drawing/2018/hyperlinkcolor" val="tx"/>
                    </a:ext>
                  </a:extLst>
                </a:hlinkClick>
              </a:rPr>
              <a:t>Commitment</a:t>
            </a:r>
            <a:r>
              <a:rPr lang="en-US" b="1" dirty="0">
                <a:solidFill>
                  <a:srgbClr val="0F0000"/>
                </a:solidFill>
                <a:latin typeface="Arial" panose="020B0604020202020204" pitchFamily="34" charset="0"/>
              </a:rPr>
              <a:t> </a:t>
            </a:r>
            <a:r>
              <a:rPr lang="en-US" b="0" i="0" dirty="0">
                <a:solidFill>
                  <a:srgbClr val="666666"/>
                </a:solidFill>
                <a:effectLst/>
                <a:latin typeface="open sans" panose="020B0606030504020204" pitchFamily="34" charset="0"/>
              </a:rPr>
              <a:t>the act of binding yourself to a course of action</a:t>
            </a:r>
          </a:p>
          <a:p>
            <a:pPr algn="l">
              <a:buFont typeface="+mj-lt"/>
              <a:buAutoNum type="arabicPeriod"/>
            </a:pPr>
            <a:endParaRPr lang="en-US" b="0" i="0" dirty="0">
              <a:solidFill>
                <a:srgbClr val="666666"/>
              </a:solidFill>
              <a:effectLst/>
              <a:latin typeface="open sans" panose="020B0606030504020204" pitchFamily="34" charset="0"/>
            </a:endParaRPr>
          </a:p>
          <a:p>
            <a:pPr algn="l"/>
            <a:r>
              <a:rPr lang="en-US" b="1" i="0" u="none" strike="noStrike" dirty="0">
                <a:effectLst/>
                <a:latin typeface="open sans" panose="020B0606030504020204" pitchFamily="34" charset="0"/>
                <a:hlinkClick r:id="rId4">
                  <a:extLst>
                    <a:ext uri="{A12FA001-AC4F-418D-AE19-62706E023703}">
                      <ahyp:hlinkClr xmlns:ahyp="http://schemas.microsoft.com/office/drawing/2018/hyperlinkcolor" val="tx"/>
                    </a:ext>
                  </a:extLst>
                </a:hlinkClick>
              </a:rPr>
              <a:t>Dedication</a:t>
            </a:r>
            <a:r>
              <a:rPr lang="en-US" b="1" i="0" u="none" strike="noStrike" dirty="0">
                <a:effectLst/>
                <a:latin typeface="open sans" panose="020B0606030504020204" pitchFamily="34" charset="0"/>
              </a:rPr>
              <a:t> </a:t>
            </a:r>
            <a:r>
              <a:rPr lang="en-US" b="0" i="0" dirty="0">
                <a:solidFill>
                  <a:srgbClr val="666666"/>
                </a:solidFill>
                <a:effectLst/>
                <a:latin typeface="open sans" panose="020B0606030504020204" pitchFamily="34" charset="0"/>
              </a:rPr>
              <a:t>complete and wholehearted fidelity</a:t>
            </a:r>
          </a:p>
        </p:txBody>
      </p:sp>
      <p:sp>
        <p:nvSpPr>
          <p:cNvPr id="8" name="TextBox 7">
            <a:extLst>
              <a:ext uri="{FF2B5EF4-FFF2-40B4-BE49-F238E27FC236}">
                <a16:creationId xmlns:a16="http://schemas.microsoft.com/office/drawing/2014/main" id="{F342441D-A002-4E41-B562-58FEADDD8DDF}"/>
              </a:ext>
            </a:extLst>
          </p:cNvPr>
          <p:cNvSpPr txBox="1"/>
          <p:nvPr/>
        </p:nvSpPr>
        <p:spPr>
          <a:xfrm>
            <a:off x="202758" y="3237550"/>
            <a:ext cx="6305384" cy="3416320"/>
          </a:xfrm>
          <a:prstGeom prst="rect">
            <a:avLst/>
          </a:prstGeom>
          <a:noFill/>
        </p:spPr>
        <p:txBody>
          <a:bodyPr wrap="square">
            <a:spAutoFit/>
          </a:bodyPr>
          <a:lstStyle/>
          <a:p>
            <a:r>
              <a:rPr lang="en-US" b="1" i="1" dirty="0">
                <a:solidFill>
                  <a:srgbClr val="333333"/>
                </a:solidFill>
                <a:effectLst/>
                <a:highlight>
                  <a:srgbClr val="F4F4F2"/>
                </a:highlight>
                <a:latin typeface="Mulish"/>
              </a:rPr>
              <a:t>team player</a:t>
            </a:r>
            <a:br>
              <a:rPr lang="en-US" b="0" i="1" dirty="0">
                <a:solidFill>
                  <a:srgbClr val="333333"/>
                </a:solidFill>
                <a:effectLst/>
                <a:latin typeface="Mulish"/>
              </a:rPr>
            </a:br>
            <a:r>
              <a:rPr lang="en-US" b="0" i="0" dirty="0">
                <a:solidFill>
                  <a:srgbClr val="333333"/>
                </a:solidFill>
                <a:effectLst/>
                <a:latin typeface="Mulish"/>
              </a:rPr>
              <a:t>           skills of a team player:</a:t>
            </a:r>
            <a:r>
              <a:rPr lang="en-US" b="0" i="1" dirty="0">
                <a:solidFill>
                  <a:srgbClr val="333333"/>
                </a:solidFill>
                <a:effectLst/>
                <a:latin typeface="Mulish"/>
              </a:rPr>
              <a:t> communication, negotiation, leadership, motivation, trust, problem solving, compromise, empathy, fairness, optimism, honesty, consistency</a:t>
            </a:r>
          </a:p>
          <a:p>
            <a:endParaRPr lang="en-US" i="1" dirty="0">
              <a:solidFill>
                <a:srgbClr val="333333"/>
              </a:solidFill>
              <a:highlight>
                <a:srgbClr val="F4F4F2"/>
              </a:highlight>
              <a:latin typeface="Mulish"/>
            </a:endParaRPr>
          </a:p>
          <a:p>
            <a:r>
              <a:rPr lang="en-US" b="0" i="1" dirty="0">
                <a:solidFill>
                  <a:srgbClr val="333333"/>
                </a:solidFill>
                <a:effectLst/>
                <a:latin typeface="Mulish"/>
              </a:rPr>
              <a:t>morale</a:t>
            </a:r>
            <a:br>
              <a:rPr lang="en-US" b="0" i="1" dirty="0">
                <a:solidFill>
                  <a:srgbClr val="333333"/>
                </a:solidFill>
                <a:effectLst/>
                <a:latin typeface="Mulish"/>
              </a:rPr>
            </a:br>
            <a:r>
              <a:rPr lang="en-US" b="0" i="1" dirty="0">
                <a:solidFill>
                  <a:srgbClr val="333333"/>
                </a:solidFill>
                <a:effectLst/>
                <a:latin typeface="Mulish"/>
              </a:rPr>
              <a:t>high morale</a:t>
            </a:r>
            <a:br>
              <a:rPr lang="en-US" b="0" i="1" dirty="0">
                <a:solidFill>
                  <a:srgbClr val="333333"/>
                </a:solidFill>
                <a:effectLst/>
                <a:latin typeface="Mulish"/>
              </a:rPr>
            </a:br>
            <a:r>
              <a:rPr lang="en-US" b="0" i="1" dirty="0">
                <a:solidFill>
                  <a:srgbClr val="333333"/>
                </a:solidFill>
                <a:effectLst/>
                <a:latin typeface="Mulish"/>
              </a:rPr>
              <a:t>low morale</a:t>
            </a:r>
          </a:p>
          <a:p>
            <a:br>
              <a:rPr lang="en-US" b="0" i="1" dirty="0">
                <a:solidFill>
                  <a:srgbClr val="333333"/>
                </a:solidFill>
                <a:effectLst/>
                <a:latin typeface="Mulish"/>
              </a:rPr>
            </a:br>
            <a:r>
              <a:rPr lang="en-US" b="0" i="1" dirty="0">
                <a:solidFill>
                  <a:srgbClr val="333333"/>
                </a:solidFill>
                <a:effectLst/>
                <a:latin typeface="Mulish"/>
              </a:rPr>
              <a:t>team building</a:t>
            </a:r>
          </a:p>
          <a:p>
            <a:br>
              <a:rPr lang="en-US" b="0" i="1" dirty="0">
                <a:solidFill>
                  <a:srgbClr val="333333"/>
                </a:solidFill>
                <a:effectLst/>
                <a:latin typeface="Mulish"/>
              </a:rPr>
            </a:br>
            <a:r>
              <a:rPr lang="en-US" b="0" i="1" dirty="0">
                <a:solidFill>
                  <a:srgbClr val="333333"/>
                </a:solidFill>
                <a:effectLst/>
                <a:latin typeface="Mulish"/>
              </a:rPr>
              <a:t>team building exercises/team building activities</a:t>
            </a:r>
            <a:endParaRPr lang="en-US" dirty="0"/>
          </a:p>
        </p:txBody>
      </p:sp>
    </p:spTree>
    <p:extLst>
      <p:ext uri="{BB962C8B-B14F-4D97-AF65-F5344CB8AC3E}">
        <p14:creationId xmlns:p14="http://schemas.microsoft.com/office/powerpoint/2010/main" val="2661109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6ACB-17E6-453B-B56F-10C6BE43FDE8}"/>
              </a:ext>
            </a:extLst>
          </p:cNvPr>
          <p:cNvSpPr>
            <a:spLocks noGrp="1"/>
          </p:cNvSpPr>
          <p:nvPr>
            <p:ph type="title"/>
          </p:nvPr>
        </p:nvSpPr>
        <p:spPr>
          <a:xfrm>
            <a:off x="2548452" y="-442024"/>
            <a:ext cx="10058400" cy="1609344"/>
          </a:xfrm>
        </p:spPr>
        <p:txBody>
          <a:bodyPr/>
          <a:lstStyle/>
          <a:p>
            <a:r>
              <a:rPr lang="en-US" dirty="0"/>
              <a:t>17. working in a Team</a:t>
            </a:r>
          </a:p>
        </p:txBody>
      </p:sp>
      <p:sp>
        <p:nvSpPr>
          <p:cNvPr id="7" name="TextBox 6">
            <a:extLst>
              <a:ext uri="{FF2B5EF4-FFF2-40B4-BE49-F238E27FC236}">
                <a16:creationId xmlns:a16="http://schemas.microsoft.com/office/drawing/2014/main" id="{090B5D26-571E-447B-8E78-4EBE6CB32570}"/>
              </a:ext>
            </a:extLst>
          </p:cNvPr>
          <p:cNvSpPr txBox="1"/>
          <p:nvPr/>
        </p:nvSpPr>
        <p:spPr>
          <a:xfrm>
            <a:off x="160918" y="262846"/>
            <a:ext cx="6303522" cy="369332"/>
          </a:xfrm>
          <a:prstGeom prst="rect">
            <a:avLst/>
          </a:prstGeom>
          <a:noFill/>
        </p:spPr>
        <p:txBody>
          <a:bodyPr wrap="square">
            <a:spAutoFit/>
          </a:bodyPr>
          <a:lstStyle/>
          <a:p>
            <a:pPr algn="l"/>
            <a:r>
              <a:rPr lang="en-US" b="1" i="0" u="sng" dirty="0">
                <a:effectLst/>
                <a:latin typeface="Open Sans" panose="020B0606030504020204" pitchFamily="34" charset="0"/>
              </a:rPr>
              <a:t>Idioms</a:t>
            </a:r>
          </a:p>
        </p:txBody>
      </p:sp>
      <p:sp>
        <p:nvSpPr>
          <p:cNvPr id="9" name="TextBox 8">
            <a:extLst>
              <a:ext uri="{FF2B5EF4-FFF2-40B4-BE49-F238E27FC236}">
                <a16:creationId xmlns:a16="http://schemas.microsoft.com/office/drawing/2014/main" id="{83EF075D-674D-48CA-A4D4-948ACD67261C}"/>
              </a:ext>
            </a:extLst>
          </p:cNvPr>
          <p:cNvSpPr txBox="1"/>
          <p:nvPr/>
        </p:nvSpPr>
        <p:spPr>
          <a:xfrm>
            <a:off x="160918" y="632178"/>
            <a:ext cx="12419878" cy="6186309"/>
          </a:xfrm>
          <a:prstGeom prst="rect">
            <a:avLst/>
          </a:prstGeom>
          <a:noFill/>
        </p:spPr>
        <p:txBody>
          <a:bodyPr wrap="square">
            <a:spAutoFit/>
          </a:bodyPr>
          <a:lstStyle/>
          <a:p>
            <a:pPr algn="l"/>
            <a:r>
              <a:rPr lang="en-US" b="0" i="0" dirty="0">
                <a:solidFill>
                  <a:srgbClr val="FF6699"/>
                </a:solidFill>
                <a:effectLst/>
                <a:latin typeface="Arial" panose="020B0604020202020204" pitchFamily="34" charset="0"/>
              </a:rPr>
              <a:t>Teamwork makes the dream work: </a:t>
            </a:r>
          </a:p>
          <a:p>
            <a:pPr algn="l"/>
            <a:r>
              <a:rPr lang="en-US" b="0" i="0" dirty="0">
                <a:solidFill>
                  <a:srgbClr val="404040"/>
                </a:solidFill>
                <a:effectLst/>
                <a:latin typeface="Arial" panose="020B0604020202020204" pitchFamily="34" charset="0"/>
              </a:rPr>
              <a:t>A phrase used when two or more people have collaborated positively on some project or to some end.</a:t>
            </a:r>
          </a:p>
          <a:p>
            <a:pPr algn="l"/>
            <a:r>
              <a:rPr lang="en-US" dirty="0">
                <a:solidFill>
                  <a:srgbClr val="404040"/>
                </a:solidFill>
                <a:latin typeface="Arial" panose="020B0604020202020204" pitchFamily="34" charset="0"/>
              </a:rPr>
              <a:t>e.g. </a:t>
            </a:r>
            <a:r>
              <a:rPr lang="en-US" b="0" i="1" dirty="0">
                <a:solidFill>
                  <a:srgbClr val="966A00"/>
                </a:solidFill>
                <a:effectLst/>
                <a:latin typeface="Arial" panose="020B0604020202020204" pitchFamily="34" charset="0"/>
              </a:rPr>
              <a:t>A: "Hey, thanks for helping me finish my part of the project." B: "No problem. Teamwork makes the dream </a:t>
            </a:r>
            <a:r>
              <a:rPr lang="en-US" b="0" i="1" u="sng" dirty="0">
                <a:solidFill>
                  <a:srgbClr val="1D4994"/>
                </a:solidFill>
                <a:effectLst/>
                <a:latin typeface="Arial" panose="020B0604020202020204" pitchFamily="34" charset="0"/>
              </a:rPr>
              <a:t>work.“</a:t>
            </a:r>
          </a:p>
          <a:p>
            <a:pPr algn="l"/>
            <a:endParaRPr lang="en-US" i="1" u="sng" dirty="0">
              <a:solidFill>
                <a:srgbClr val="FF6699"/>
              </a:solidFill>
              <a:latin typeface="Arial" panose="020B0604020202020204" pitchFamily="34" charset="0"/>
            </a:endParaRPr>
          </a:p>
          <a:p>
            <a:pPr algn="l"/>
            <a:r>
              <a:rPr lang="en-US" b="0" i="0" dirty="0">
                <a:solidFill>
                  <a:srgbClr val="FF6699"/>
                </a:solidFill>
                <a:effectLst/>
                <a:latin typeface="Arial" panose="020B0604020202020204" pitchFamily="34" charset="0"/>
              </a:rPr>
              <a:t>(one's) best foot forward</a:t>
            </a:r>
          </a:p>
          <a:p>
            <a:pPr algn="l"/>
            <a:r>
              <a:rPr lang="en-US" b="0" i="0" dirty="0">
                <a:solidFill>
                  <a:srgbClr val="404040"/>
                </a:solidFill>
                <a:effectLst/>
                <a:latin typeface="Arial" panose="020B0604020202020204" pitchFamily="34" charset="0"/>
              </a:rPr>
              <a:t>A phrase used when one is trying to present an ideal version of oneself, typically to try to impress others. Often used</a:t>
            </a:r>
          </a:p>
          <a:p>
            <a:pPr algn="l"/>
            <a:r>
              <a:rPr lang="en-US" b="0" i="0" dirty="0">
                <a:solidFill>
                  <a:srgbClr val="404040"/>
                </a:solidFill>
                <a:effectLst/>
                <a:latin typeface="Arial" panose="020B0604020202020204" pitchFamily="34" charset="0"/>
              </a:rPr>
              <a:t> in the phrase "put (one's) best foot </a:t>
            </a:r>
            <a:r>
              <a:rPr lang="en-US" b="0" i="0" dirty="0" err="1">
                <a:solidFill>
                  <a:srgbClr val="404040"/>
                </a:solidFill>
                <a:effectLst/>
                <a:latin typeface="Arial" panose="020B0604020202020204" pitchFamily="34" charset="0"/>
              </a:rPr>
              <a:t>forward."</a:t>
            </a:r>
            <a:r>
              <a:rPr lang="en-US" b="0" i="1" dirty="0" err="1">
                <a:solidFill>
                  <a:srgbClr val="966A00"/>
                </a:solidFill>
                <a:effectLst/>
                <a:latin typeface="Arial" panose="020B0604020202020204" pitchFamily="34" charset="0"/>
              </a:rPr>
              <a:t>You</a:t>
            </a:r>
            <a:r>
              <a:rPr lang="en-US" b="0" i="1" dirty="0">
                <a:solidFill>
                  <a:srgbClr val="966A00"/>
                </a:solidFill>
                <a:effectLst/>
                <a:latin typeface="Arial" panose="020B0604020202020204" pitchFamily="34" charset="0"/>
              </a:rPr>
              <a:t> really need to put your best foot forward in the interview if </a:t>
            </a:r>
            <a:r>
              <a:rPr lang="en-US" b="0" i="1" u="sng" dirty="0">
                <a:solidFill>
                  <a:srgbClr val="1D4994"/>
                </a:solidFill>
                <a:effectLst/>
                <a:latin typeface="Arial" panose="020B0604020202020204" pitchFamily="34" charset="0"/>
              </a:rPr>
              <a:t>you</a:t>
            </a:r>
            <a:r>
              <a:rPr lang="en-US" b="0" i="1" dirty="0">
                <a:solidFill>
                  <a:srgbClr val="966A00"/>
                </a:solidFill>
                <a:effectLst/>
                <a:latin typeface="Arial" panose="020B0604020202020204" pitchFamily="34" charset="0"/>
              </a:rPr>
              <a:t> want</a:t>
            </a:r>
          </a:p>
          <a:p>
            <a:pPr algn="l"/>
            <a:r>
              <a:rPr lang="en-US" b="0" i="1" dirty="0">
                <a:solidFill>
                  <a:srgbClr val="966A00"/>
                </a:solidFill>
                <a:effectLst/>
                <a:latin typeface="Arial" panose="020B0604020202020204" pitchFamily="34" charset="0"/>
              </a:rPr>
              <a:t>to get this job.</a:t>
            </a:r>
          </a:p>
          <a:p>
            <a:pPr algn="l"/>
            <a:endParaRPr lang="en-US" i="1" dirty="0">
              <a:solidFill>
                <a:srgbClr val="966A00"/>
              </a:solidFill>
              <a:latin typeface="Arial" panose="020B0604020202020204" pitchFamily="34" charset="0"/>
            </a:endParaRPr>
          </a:p>
          <a:p>
            <a:pPr algn="l"/>
            <a:r>
              <a:rPr lang="en-US" b="0" i="0" dirty="0">
                <a:solidFill>
                  <a:srgbClr val="404040"/>
                </a:solidFill>
                <a:effectLst/>
                <a:latin typeface="Arial" panose="020B0604020202020204" pitchFamily="34" charset="0"/>
              </a:rPr>
              <a:t>put one's best foot forward, to</a:t>
            </a:r>
          </a:p>
          <a:p>
            <a:pPr algn="l"/>
            <a:r>
              <a:rPr lang="en-US" b="0" i="0" dirty="0">
                <a:solidFill>
                  <a:srgbClr val="404040"/>
                </a:solidFill>
                <a:effectLst/>
                <a:latin typeface="Arial" panose="020B0604020202020204" pitchFamily="34" charset="0"/>
              </a:rPr>
              <a:t>To try to make the best possible </a:t>
            </a:r>
            <a:r>
              <a:rPr lang="en-US" b="0" i="0" u="sng" dirty="0">
                <a:solidFill>
                  <a:srgbClr val="1D4994"/>
                </a:solidFill>
                <a:effectLst/>
                <a:latin typeface="Arial" panose="020B0604020202020204" pitchFamily="34" charset="0"/>
              </a:rPr>
              <a:t>impression.</a:t>
            </a:r>
            <a:endParaRPr lang="en-US" b="0" i="0" dirty="0">
              <a:solidFill>
                <a:srgbClr val="404040"/>
              </a:solidFill>
              <a:effectLst/>
              <a:latin typeface="Arial" panose="020B0604020202020204" pitchFamily="34" charset="0"/>
            </a:endParaRPr>
          </a:p>
          <a:p>
            <a:pPr algn="l"/>
            <a:endParaRPr lang="en-US" b="0" i="1" dirty="0">
              <a:solidFill>
                <a:srgbClr val="966A00"/>
              </a:solidFill>
              <a:effectLst/>
              <a:latin typeface="Arial" panose="020B0604020202020204" pitchFamily="34" charset="0"/>
            </a:endParaRPr>
          </a:p>
          <a:p>
            <a:pPr algn="l"/>
            <a:r>
              <a:rPr lang="en-US" b="0" i="0" dirty="0">
                <a:solidFill>
                  <a:srgbClr val="FF6699"/>
                </a:solidFill>
                <a:effectLst/>
                <a:latin typeface="Arial" panose="020B0604020202020204" pitchFamily="34" charset="0"/>
              </a:rPr>
              <a:t>eggs is eggs</a:t>
            </a:r>
          </a:p>
          <a:p>
            <a:pPr algn="l"/>
            <a:r>
              <a:rPr lang="en-US" b="0" i="0" dirty="0">
                <a:solidFill>
                  <a:srgbClr val="404040"/>
                </a:solidFill>
                <a:effectLst/>
                <a:latin typeface="Arial" panose="020B0604020202020204" pitchFamily="34" charset="0"/>
              </a:rPr>
              <a:t>A phrase used to describe something that is definitely going to happen. It might be a corruption of the phrase "x is x.“</a:t>
            </a:r>
          </a:p>
          <a:p>
            <a:pPr algn="l"/>
            <a:r>
              <a:rPr lang="en-US" b="0" i="0" dirty="0">
                <a:solidFill>
                  <a:srgbClr val="404040"/>
                </a:solidFill>
                <a:effectLst/>
                <a:latin typeface="Arial" panose="020B0604020202020204" pitchFamily="34" charset="0"/>
              </a:rPr>
              <a:t>Typically used in the phrase "(as) sure as eggs is </a:t>
            </a:r>
            <a:r>
              <a:rPr lang="en-US" b="0" i="0" dirty="0" err="1">
                <a:solidFill>
                  <a:srgbClr val="404040"/>
                </a:solidFill>
                <a:effectLst/>
                <a:latin typeface="Arial" panose="020B0604020202020204" pitchFamily="34" charset="0"/>
              </a:rPr>
              <a:t>eggs."</a:t>
            </a:r>
            <a:r>
              <a:rPr lang="en-US" b="0" i="1" dirty="0" err="1">
                <a:solidFill>
                  <a:srgbClr val="966A00"/>
                </a:solidFill>
                <a:effectLst/>
                <a:latin typeface="Arial" panose="020B0604020202020204" pitchFamily="34" charset="0"/>
              </a:rPr>
              <a:t>Of</a:t>
            </a:r>
            <a:r>
              <a:rPr lang="en-US" b="0" i="1" dirty="0">
                <a:solidFill>
                  <a:srgbClr val="966A00"/>
                </a:solidFill>
                <a:effectLst/>
                <a:latin typeface="Arial" panose="020B0604020202020204" pitchFamily="34" charset="0"/>
              </a:rPr>
              <a:t> course I'll be there, sure as eggs is eggs!</a:t>
            </a:r>
            <a:endParaRPr lang="en-US" b="0" i="0" dirty="0">
              <a:solidFill>
                <a:srgbClr val="404040"/>
              </a:solidFill>
              <a:effectLst/>
              <a:latin typeface="Arial" panose="020B0604020202020204" pitchFamily="34" charset="0"/>
            </a:endParaRPr>
          </a:p>
          <a:p>
            <a:pPr algn="l"/>
            <a:endParaRPr lang="en-US" b="0" i="0" dirty="0">
              <a:solidFill>
                <a:srgbClr val="404040"/>
              </a:solidFill>
              <a:effectLst/>
              <a:latin typeface="Arial" panose="020B0604020202020204" pitchFamily="34" charset="0"/>
            </a:endParaRPr>
          </a:p>
          <a:p>
            <a:pPr algn="l"/>
            <a:r>
              <a:rPr lang="en-US" b="0" i="0" dirty="0">
                <a:solidFill>
                  <a:srgbClr val="404040"/>
                </a:solidFill>
                <a:effectLst/>
                <a:latin typeface="Arial" panose="020B0604020202020204" pitchFamily="34" charset="0"/>
              </a:rPr>
              <a:t> </a:t>
            </a:r>
            <a:r>
              <a:rPr lang="en-US" b="0" i="0" dirty="0">
                <a:solidFill>
                  <a:srgbClr val="FF6699"/>
                </a:solidFill>
                <a:effectLst/>
                <a:latin typeface="Arial" panose="020B0604020202020204" pitchFamily="34" charset="0"/>
              </a:rPr>
              <a:t>I say</a:t>
            </a:r>
          </a:p>
          <a:p>
            <a:pPr algn="l"/>
            <a:r>
              <a:rPr lang="en-US" b="0" i="0" dirty="0">
                <a:solidFill>
                  <a:srgbClr val="404040"/>
                </a:solidFill>
                <a:effectLst/>
                <a:latin typeface="Arial" panose="020B0604020202020204" pitchFamily="34" charset="0"/>
              </a:rPr>
              <a:t>1. A phrase used for </a:t>
            </a:r>
            <a:r>
              <a:rPr lang="en-US" b="0" i="0" dirty="0" err="1">
                <a:solidFill>
                  <a:srgbClr val="404040"/>
                </a:solidFill>
                <a:effectLst/>
                <a:latin typeface="Arial" panose="020B0604020202020204" pitchFamily="34" charset="0"/>
              </a:rPr>
              <a:t>emphasis.</a:t>
            </a:r>
            <a:r>
              <a:rPr lang="en-US" b="0" i="1" dirty="0" err="1">
                <a:solidFill>
                  <a:srgbClr val="966A00"/>
                </a:solidFill>
                <a:effectLst/>
                <a:latin typeface="Arial" panose="020B0604020202020204" pitchFamily="34" charset="0"/>
              </a:rPr>
              <a:t>I</a:t>
            </a:r>
            <a:r>
              <a:rPr lang="en-US" b="0" i="1" dirty="0">
                <a:solidFill>
                  <a:srgbClr val="966A00"/>
                </a:solidFill>
                <a:effectLst/>
                <a:latin typeface="Arial" panose="020B0604020202020204" pitchFamily="34" charset="0"/>
              </a:rPr>
              <a:t> say, my good man, can you take my coat?</a:t>
            </a:r>
            <a:endParaRPr lang="en-US" b="0" i="0" dirty="0">
              <a:solidFill>
                <a:srgbClr val="404040"/>
              </a:solidFill>
              <a:effectLst/>
              <a:latin typeface="Arial" panose="020B0604020202020204" pitchFamily="34" charset="0"/>
            </a:endParaRPr>
          </a:p>
          <a:p>
            <a:pPr algn="l"/>
            <a:r>
              <a:rPr lang="en-US" b="0" i="0" dirty="0">
                <a:solidFill>
                  <a:srgbClr val="404040"/>
                </a:solidFill>
                <a:effectLst/>
                <a:latin typeface="Arial" panose="020B0604020202020204" pitchFamily="34" charset="0"/>
              </a:rPr>
              <a:t>2. A phrase used to express surprise or </a:t>
            </a:r>
            <a:r>
              <a:rPr lang="en-US" b="0" i="0" dirty="0" err="1">
                <a:solidFill>
                  <a:srgbClr val="404040"/>
                </a:solidFill>
                <a:effectLst/>
                <a:latin typeface="Arial" panose="020B0604020202020204" pitchFamily="34" charset="0"/>
              </a:rPr>
              <a:t>incredulity</a:t>
            </a:r>
            <a:r>
              <a:rPr lang="en-US" b="0" i="1" dirty="0" err="1">
                <a:solidFill>
                  <a:srgbClr val="966A00"/>
                </a:solidFill>
                <a:effectLst/>
                <a:latin typeface="Arial" panose="020B0604020202020204" pitchFamily="34" charset="0"/>
              </a:rPr>
              <a:t>I</a:t>
            </a:r>
            <a:r>
              <a:rPr lang="en-US" b="0" i="1" dirty="0">
                <a:solidFill>
                  <a:srgbClr val="966A00"/>
                </a:solidFill>
                <a:effectLst/>
                <a:latin typeface="Arial" panose="020B0604020202020204" pitchFamily="34" charset="0"/>
              </a:rPr>
              <a:t> say, it feels like it's been raining every day for a month!</a:t>
            </a:r>
            <a:endParaRPr lang="en-US" b="0" i="0" dirty="0">
              <a:solidFill>
                <a:srgbClr val="404040"/>
              </a:solidFill>
              <a:effectLst/>
              <a:latin typeface="Arial" panose="020B0604020202020204" pitchFamily="34" charset="0"/>
            </a:endParaRPr>
          </a:p>
          <a:p>
            <a:pPr algn="l"/>
            <a:r>
              <a:rPr lang="en-US" b="0" i="0" dirty="0">
                <a:solidFill>
                  <a:srgbClr val="404040"/>
                </a:solidFill>
                <a:effectLst/>
                <a:latin typeface="Arial" panose="020B0604020202020204" pitchFamily="34" charset="0"/>
              </a:rPr>
              <a:t>3. A phrase that precedes one's opinion or </a:t>
            </a:r>
            <a:r>
              <a:rPr lang="en-US" b="0" i="0" dirty="0" err="1">
                <a:solidFill>
                  <a:srgbClr val="404040"/>
                </a:solidFill>
                <a:effectLst/>
                <a:latin typeface="Arial" panose="020B0604020202020204" pitchFamily="34" charset="0"/>
              </a:rPr>
              <a:t>view.</a:t>
            </a:r>
            <a:r>
              <a:rPr lang="en-US" b="0" i="1" dirty="0" err="1">
                <a:solidFill>
                  <a:srgbClr val="966A00"/>
                </a:solidFill>
                <a:effectLst/>
                <a:latin typeface="Arial" panose="020B0604020202020204" pitchFamily="34" charset="0"/>
              </a:rPr>
              <a:t>Since</a:t>
            </a:r>
            <a:r>
              <a:rPr lang="en-US" b="0" i="1" dirty="0">
                <a:solidFill>
                  <a:srgbClr val="966A00"/>
                </a:solidFill>
                <a:effectLst/>
                <a:latin typeface="Arial" panose="020B0604020202020204" pitchFamily="34" charset="0"/>
              </a:rPr>
              <a:t> it’s already 10 o'clock, I say we just stay in for </a:t>
            </a:r>
            <a:r>
              <a:rPr lang="en-US" b="0" i="1" u="sng" dirty="0">
                <a:solidFill>
                  <a:srgbClr val="1D4994"/>
                </a:solidFill>
                <a:effectLst/>
                <a:latin typeface="Arial" panose="020B0604020202020204" pitchFamily="34" charset="0"/>
              </a:rPr>
              <a:t>the</a:t>
            </a:r>
            <a:r>
              <a:rPr lang="en-US" b="0" i="1" dirty="0">
                <a:solidFill>
                  <a:srgbClr val="966A00"/>
                </a:solidFill>
                <a:effectLst/>
                <a:latin typeface="Arial" panose="020B0604020202020204" pitchFamily="34" charset="0"/>
              </a:rPr>
              <a:t> evening.</a:t>
            </a:r>
            <a:endParaRPr lang="en-US" b="0" i="0" dirty="0">
              <a:solidFill>
                <a:srgbClr val="404040"/>
              </a:solidFill>
              <a:effectLst/>
              <a:latin typeface="Arial" panose="020B0604020202020204" pitchFamily="34" charset="0"/>
            </a:endParaRPr>
          </a:p>
          <a:p>
            <a:pPr algn="l"/>
            <a:r>
              <a:rPr lang="en-US" dirty="0">
                <a:solidFill>
                  <a:srgbClr val="FF6699"/>
                </a:solidFill>
                <a:latin typeface="Arial" panose="020B0604020202020204" pitchFamily="34" charset="0"/>
              </a:rPr>
              <a:t>“there’s no ‘I’ in team”</a:t>
            </a:r>
          </a:p>
          <a:p>
            <a:pPr algn="l"/>
            <a:endParaRPr lang="en-US" b="0" i="0" dirty="0">
              <a:solidFill>
                <a:srgbClr val="404040"/>
              </a:solidFill>
              <a:effectLst/>
              <a:latin typeface="Arial" panose="020B0604020202020204" pitchFamily="34" charset="0"/>
            </a:endParaRPr>
          </a:p>
        </p:txBody>
      </p:sp>
    </p:spTree>
    <p:extLst>
      <p:ext uri="{BB962C8B-B14F-4D97-AF65-F5344CB8AC3E}">
        <p14:creationId xmlns:p14="http://schemas.microsoft.com/office/powerpoint/2010/main" val="682809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836</TotalTime>
  <Words>1200</Words>
  <Application>Microsoft Office PowerPoint</Application>
  <PresentationFormat>Widescreen</PresentationFormat>
  <Paragraphs>108</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Arvo</vt:lpstr>
      <vt:lpstr>Mulish</vt:lpstr>
      <vt:lpstr>Open Sans</vt:lpstr>
      <vt:lpstr>Open Sans</vt:lpstr>
      <vt:lpstr>Rockwell</vt:lpstr>
      <vt:lpstr>Rockwell Condensed</vt:lpstr>
      <vt:lpstr>Wingdings</vt:lpstr>
      <vt:lpstr>Wood Type</vt:lpstr>
      <vt:lpstr>Speak fluently </vt:lpstr>
      <vt:lpstr>17. working in a Team</vt:lpstr>
      <vt:lpstr>17. working in a Team</vt:lpstr>
      <vt:lpstr>17. working in a Team</vt:lpstr>
      <vt:lpstr>17. working in a Team</vt:lpstr>
      <vt:lpstr>17. working in a Team</vt:lpstr>
      <vt:lpstr>17. working in a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Speak fluently </dc:title>
  <dc:creator>hend ali</dc:creator>
  <cp:lastModifiedBy>Eman</cp:lastModifiedBy>
  <cp:revision>35</cp:revision>
  <dcterms:created xsi:type="dcterms:W3CDTF">2021-10-16T15:55:47Z</dcterms:created>
  <dcterms:modified xsi:type="dcterms:W3CDTF">2022-01-24T12:58:23Z</dcterms:modified>
</cp:coreProperties>
</file>