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 id="2147483708" r:id="rId2"/>
    <p:sldMasterId id="2147483720" r:id="rId3"/>
  </p:sldMasterIdLst>
  <p:sldIdLst>
    <p:sldId id="256" r:id="rId4"/>
    <p:sldId id="275" r:id="rId5"/>
    <p:sldId id="276" r:id="rId6"/>
    <p:sldId id="271" r:id="rId7"/>
    <p:sldId id="258" r:id="rId8"/>
    <p:sldId id="257"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923"/>
    <a:srgbClr val="FF7C80"/>
    <a:srgbClr val="FF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2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97912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71969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2194155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27D11-226B-4967-B385-48F8BA8A1FE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575582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1562375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31C52-90DF-4437-94BB-E99F6FA9FEFA}"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6909915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F831C52-90DF-4437-94BB-E99F6FA9FEFA}"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4203560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2680335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4204886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14CD37-861B-488F-A3A9-289B3AFB18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EA747-CF8F-4824-A5FD-3322FF9BC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7C5293-A68B-440C-9AE7-825BFF7C10B5}"/>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F43E84D0-F8A4-4DE3-9170-7B624B8D22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221D73-484C-4D95-9287-1F1FD6849E18}"/>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3858207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BFD63-239E-49EB-9E0D-3F8F22F668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30D6BE-6187-45ED-86FF-B5FCC3059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DF511-ED82-4341-ACC9-E8A4C547AA86}"/>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2E9781BE-43B9-4DE2-BDD4-7BE5912F3C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86244D-43C3-489A-B5B0-E841B099E459}"/>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2326895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40174645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2AEB7-1994-4EB3-ABB3-708AF68BD8C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EA349D-2072-47B4-A8A9-33F8E0F6F64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3754F2-8845-4198-B676-DF6DE35A30AE}"/>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FC13F7F8-1B13-410F-8AA6-47B4A2514D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45DEE-3D7C-424F-8DF5-417EA64C7FE6}"/>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844179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686FB-15A7-43CC-A1D7-8DCF1CB11B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487AED-0B81-4CE9-9E2F-0A86244FF82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12E2B08-6546-4F6A-A138-5B10EFC473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516946-C0D4-463A-B554-DBD8D4E0EB97}"/>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a:extLst>
              <a:ext uri="{FF2B5EF4-FFF2-40B4-BE49-F238E27FC236}">
                <a16:creationId xmlns:a16="http://schemas.microsoft.com/office/drawing/2014/main" id="{C9A054B9-2A12-4AB7-9F7B-1789A5918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A5007D-3396-40F4-8B1E-505BD9F80A11}"/>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2839309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01E69-0530-49F6-92D1-8FD78A5FC7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668373-7B19-499B-8D33-2D45B4DAC9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3CFBFB-E579-46F6-8068-E7AB5B4C324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B8CF39-EDF1-4C2E-B208-96C1F817E7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BABE34-3D5C-40C5-AFE9-574A5C3FB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54BE165-5882-44AF-A589-82577365B9DA}"/>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8" name="Footer Placeholder 7">
            <a:extLst>
              <a:ext uri="{FF2B5EF4-FFF2-40B4-BE49-F238E27FC236}">
                <a16:creationId xmlns:a16="http://schemas.microsoft.com/office/drawing/2014/main" id="{2D43AA7E-DECA-4E5B-B2EA-9D32320601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ECBC24-FBCB-49AA-81E2-43DD2D18D347}"/>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7421191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97F66-71C3-4B6B-BABA-EC7F2B8B29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8221502-2FAF-46E8-A8FB-BEB3783EB377}"/>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4" name="Footer Placeholder 3">
            <a:extLst>
              <a:ext uri="{FF2B5EF4-FFF2-40B4-BE49-F238E27FC236}">
                <a16:creationId xmlns:a16="http://schemas.microsoft.com/office/drawing/2014/main" id="{052D007F-DBB7-449E-A91F-62C79EC5D37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D217CE-EF0B-46E9-9183-2BABE7DA0AFC}"/>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24974926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C8CDD5-EC51-499D-B9C0-8FD05636C9BA}"/>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3" name="Footer Placeholder 2">
            <a:extLst>
              <a:ext uri="{FF2B5EF4-FFF2-40B4-BE49-F238E27FC236}">
                <a16:creationId xmlns:a16="http://schemas.microsoft.com/office/drawing/2014/main" id="{985B8847-B806-48BF-86DA-412A6F5A92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9AE58E-FCA1-48D6-9F5D-88434E7ACAA9}"/>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7690895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96D9E-6479-4AB7-A302-DF1E2CCA83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5A81D1-0B57-4DA4-82F8-F476505470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44D8B3-2F45-41A8-904F-1BBE30077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E0C747-DE17-4CFB-9E55-D66E814326B0}"/>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a:extLst>
              <a:ext uri="{FF2B5EF4-FFF2-40B4-BE49-F238E27FC236}">
                <a16:creationId xmlns:a16="http://schemas.microsoft.com/office/drawing/2014/main" id="{EFD08C4D-02B3-4975-9D76-E2E00913DB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B3782B-9E01-4BD6-ABC8-86EB66DA9DAE}"/>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44014174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1D0FE-0272-4EE1-8BAE-DFE5CACAAC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2CACB36-4419-42C0-86FB-50A3824BA3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EF58A9-19AC-4D48-B2E8-272E0794C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8FC4E-2BDE-4586-A61D-233BEE011D70}"/>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a:extLst>
              <a:ext uri="{FF2B5EF4-FFF2-40B4-BE49-F238E27FC236}">
                <a16:creationId xmlns:a16="http://schemas.microsoft.com/office/drawing/2014/main" id="{93668054-7D2B-4161-BA45-98FECE2CD0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C42489-B52C-4F0A-9D86-CC9A4B2A7859}"/>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310452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2E014-870B-48C7-9610-AC65D32638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688C9D-4B92-40F0-B6B2-957138B656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348472-394C-4626-ADBF-F56967BCC2D7}"/>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1F43B6A1-34B7-4BB0-82A6-2341727337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943459-DFA3-4577-8CD6-176207A36256}"/>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1384064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B77997-BFD6-4442-8D20-7346F6737A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F6349E-2BD0-4124-B2D5-EBD9113107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B5782-47DB-4D80-84C7-8AE0C06EA15C}"/>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F857B485-9F59-4E1B-BB69-1FBA6D7EC3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372590-FFAA-4142-B466-AD5E07D0077B}"/>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97329884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7BBDE-8523-43A2-8558-B744C65904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8E4E8A-2451-41F1-807E-8E0BF2630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BAE38DC-DC90-4659-BD2C-9148B02084F9}"/>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704267B3-86C4-4A23-88F4-F2B7E1963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22F8D2-A990-4B2B-AB1A-247569DAAAEB}"/>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37802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1503491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CD203-A78F-4973-BE84-1DC11201D3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8D938-2299-40BA-BD65-E4F6635315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6B774-BC31-4B7E-B69B-BB79F5B738F3}"/>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13E4CEB9-E24B-44B0-BE29-D61D9B98C5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2361-2F10-4615-93C0-EFD5280231A1}"/>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4821243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32580-C2D4-4B60-8DA6-116F4B9FFE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CA5C4A-54A4-4580-919E-93D7EAEE73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D78F39-8772-4AF4-9BA1-6BC41801ED33}"/>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C96C27EA-AFB4-4ADC-AB94-3C527F797E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78518C-5E04-40D9-B81F-D3B1F7976419}"/>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64680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0A8F9-36E0-4D25-87DE-65E4D634CE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04FB3D-6D51-41AD-AFFA-90913C5B8C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247948-7DD5-4F0E-8544-E8C45CFFEA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788706-88D7-4738-989A-BA786CAB5B56}"/>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a:extLst>
              <a:ext uri="{FF2B5EF4-FFF2-40B4-BE49-F238E27FC236}">
                <a16:creationId xmlns:a16="http://schemas.microsoft.com/office/drawing/2014/main" id="{A57BD2FF-2185-4E80-B952-3BCF2C04DC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14685-068C-4A3F-B007-55056C6386CC}"/>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1463394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176F7-2A5A-4C02-88B5-6AE9C614C2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8E5912E-25EF-4578-A2C4-B7F0D74B02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F89E49-EBFA-4730-9943-18F99152AD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D1AACF-7F6C-4DE0-A026-03894CE4E8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708A03D-383F-46BF-88E0-F2015C2040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A731F0-3525-4CE8-8214-1CA4C10C11D0}"/>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8" name="Footer Placeholder 7">
            <a:extLst>
              <a:ext uri="{FF2B5EF4-FFF2-40B4-BE49-F238E27FC236}">
                <a16:creationId xmlns:a16="http://schemas.microsoft.com/office/drawing/2014/main" id="{ACC52CB0-85F4-4010-9245-D979C467BE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6A386A8-FAFF-4B81-9981-3F289B2250D8}"/>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0603038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EA1D5-1530-4EA4-A7B3-201FB2DE203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C5E1FE-BE18-421B-B6FC-F223A247BB5E}"/>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4" name="Footer Placeholder 3">
            <a:extLst>
              <a:ext uri="{FF2B5EF4-FFF2-40B4-BE49-F238E27FC236}">
                <a16:creationId xmlns:a16="http://schemas.microsoft.com/office/drawing/2014/main" id="{1511C6B0-EE17-4791-B5E1-5D4094B835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25CC51D-9207-4A37-B173-1306EB0ABA9F}"/>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13307420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C025FC-A8A0-4EBA-8E9F-143942478A81}"/>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3" name="Footer Placeholder 2">
            <a:extLst>
              <a:ext uri="{FF2B5EF4-FFF2-40B4-BE49-F238E27FC236}">
                <a16:creationId xmlns:a16="http://schemas.microsoft.com/office/drawing/2014/main" id="{1AC80505-C4C7-41C6-A4B4-2F7E40F98D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1987DE-43F4-4734-BAA3-1B4B4988E65B}"/>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4259258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98888-7EE8-47D0-B879-91D44182A4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A455DA-F715-4227-9841-710DE2ED7E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E26A73-47EC-484C-B0A4-B74E1FFCF9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DDABE-83A0-479C-84E8-7CF324B2A005}"/>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a:extLst>
              <a:ext uri="{FF2B5EF4-FFF2-40B4-BE49-F238E27FC236}">
                <a16:creationId xmlns:a16="http://schemas.microsoft.com/office/drawing/2014/main" id="{EB430B6E-CE43-4B27-8FB9-FB5187E7C7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926307-DF89-4C86-815E-3F501887D0C8}"/>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419379140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A5B98-D365-44E5-89E1-78D18C79D8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4525F8-8AE8-4034-A8B8-BDA8D841D2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94036-3195-491B-99B2-5E35F57C1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1879F8-1CC2-49FE-AEF4-824A4AA9A4E8}"/>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a:extLst>
              <a:ext uri="{FF2B5EF4-FFF2-40B4-BE49-F238E27FC236}">
                <a16:creationId xmlns:a16="http://schemas.microsoft.com/office/drawing/2014/main" id="{53D47ADF-A494-4E46-87D5-AEBCB4C597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224534-BCD3-4BB1-A516-85CD2F0B1506}"/>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41538828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391E-012C-4B97-8F08-50120A3EB0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99927EA-A863-4837-B0C9-A26C9316D3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BF2AB9-78B4-48BA-904C-39251728CF58}"/>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21E20489-0B2B-451D-AB4C-BC768D203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2722A-4F9D-4620-833A-82E60A647172}"/>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76104067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DCFD52-28E3-46EB-9FC5-9BAB9F104A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C7AD428-0D5C-4BF1-AD19-CB5A7F50DA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C5B393-B0FB-455C-9245-BF17672FDF46}"/>
              </a:ext>
            </a:extLst>
          </p:cNvPr>
          <p:cNvSpPr>
            <a:spLocks noGrp="1"/>
          </p:cNvSpPr>
          <p:nvPr>
            <p:ph type="dt" sz="half" idx="10"/>
          </p:nvPr>
        </p:nvSpPr>
        <p:spPr/>
        <p:txBody>
          <a:body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FE428401-88B9-41A9-A2C6-3B170C8081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8F3D36-96FD-4F20-B9AB-C872360D184A}"/>
              </a:ext>
            </a:extLst>
          </p:cNvPr>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2045677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4248464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831C52-90DF-4437-94BB-E99F6FA9FEFA}" type="datetimeFigureOut">
              <a:rPr lang="en-US" smtClean="0"/>
              <a:t>5/4/2022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2928824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831C52-90DF-4437-94BB-E99F6FA9FEFA}" type="datetimeFigureOut">
              <a:rPr lang="en-US" smtClean="0"/>
              <a:t>5/4/2022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1847285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7F831C52-90DF-4437-94BB-E99F6FA9FEFA}" type="datetimeFigureOut">
              <a:rPr lang="en-US" smtClean="0"/>
              <a:t>5/4/2022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2346410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3471870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831C52-90DF-4437-94BB-E99F6FA9FEFA}" type="datetimeFigureOut">
              <a:rPr lang="en-US" smtClean="0"/>
              <a:t>5/4/2022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D27D11-226B-4967-B385-48F8BA8A1FE2}" type="slidenum">
              <a:rPr lang="en-US" smtClean="0"/>
              <a:t>‹#›</a:t>
            </a:fld>
            <a:endParaRPr lang="en-US"/>
          </a:p>
        </p:txBody>
      </p:sp>
    </p:spTree>
    <p:extLst>
      <p:ext uri="{BB962C8B-B14F-4D97-AF65-F5344CB8AC3E}">
        <p14:creationId xmlns:p14="http://schemas.microsoft.com/office/powerpoint/2010/main" val="2404777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theme" Target="../theme/theme2.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7F831C52-90DF-4437-94BB-E99F6FA9FEFA}" type="datetimeFigureOut">
              <a:rPr lang="en-US" smtClean="0"/>
              <a:t>5/4/2022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AED27D11-226B-4967-B385-48F8BA8A1FE2}" type="slidenum">
              <a:rPr lang="en-US" smtClean="0"/>
              <a:t>‹#›</a:t>
            </a:fld>
            <a:endParaRPr lang="en-US"/>
          </a:p>
        </p:txBody>
      </p:sp>
    </p:spTree>
    <p:extLst>
      <p:ext uri="{BB962C8B-B14F-4D97-AF65-F5344CB8AC3E}">
        <p14:creationId xmlns:p14="http://schemas.microsoft.com/office/powerpoint/2010/main" val="41896083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033476-A6D7-4245-B197-59E85CF0C5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A7F0A28-2D64-44AD-B4BA-9B75B4EF31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4A50C3-F6AA-4CB7-8195-13C299450C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98A156AD-BC41-4F0A-AFF7-0462D23309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F2E7829-6EDC-4672-8FB2-CCDD733131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27D11-226B-4967-B385-48F8BA8A1FE2}" type="slidenum">
              <a:rPr lang="en-US" smtClean="0"/>
              <a:t>‹#›</a:t>
            </a:fld>
            <a:endParaRPr lang="en-US"/>
          </a:p>
        </p:txBody>
      </p:sp>
    </p:spTree>
    <p:extLst>
      <p:ext uri="{BB962C8B-B14F-4D97-AF65-F5344CB8AC3E}">
        <p14:creationId xmlns:p14="http://schemas.microsoft.com/office/powerpoint/2010/main" val="404015984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F70768-5E09-41C3-BD5C-18E157A8AD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B63217E-4217-41FF-B67A-30CB95A12F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729A32-DD6B-47C0-8625-DB34D2AE69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831C52-90DF-4437-94BB-E99F6FA9FEFA}" type="datetimeFigureOut">
              <a:rPr lang="en-US" smtClean="0"/>
              <a:t>5/4/2022</a:t>
            </a:fld>
            <a:endParaRPr lang="en-US"/>
          </a:p>
        </p:txBody>
      </p:sp>
      <p:sp>
        <p:nvSpPr>
          <p:cNvPr id="5" name="Footer Placeholder 4">
            <a:extLst>
              <a:ext uri="{FF2B5EF4-FFF2-40B4-BE49-F238E27FC236}">
                <a16:creationId xmlns:a16="http://schemas.microsoft.com/office/drawing/2014/main" id="{A6F05110-8333-42DD-90C2-B16664F6D0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D6A76D6-C231-4BE0-AE18-AFC08368D8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D27D11-226B-4967-B385-48F8BA8A1FE2}" type="slidenum">
              <a:rPr lang="en-US" smtClean="0"/>
              <a:t>‹#›</a:t>
            </a:fld>
            <a:endParaRPr lang="en-US"/>
          </a:p>
        </p:txBody>
      </p:sp>
    </p:spTree>
    <p:extLst>
      <p:ext uri="{BB962C8B-B14F-4D97-AF65-F5344CB8AC3E}">
        <p14:creationId xmlns:p14="http://schemas.microsoft.com/office/powerpoint/2010/main" val="17114030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merriam-webster.com/" TargetMode="External"/><Relationship Id="rId2" Type="http://schemas.openxmlformats.org/officeDocument/2006/relationships/hyperlink" Target="https://dictionary.cambridge.org/us/" TargetMode="External"/><Relationship Id="rId1" Type="http://schemas.openxmlformats.org/officeDocument/2006/relationships/slideLayout" Target="../slideLayouts/slideLayout1.xml"/><Relationship Id="rId5" Type="http://schemas.openxmlformats.org/officeDocument/2006/relationships/image" Target="../media/image4.jpg"/><Relationship Id="rId4" Type="http://schemas.openxmlformats.org/officeDocument/2006/relationships/hyperlink" Target="https://youglish.com/"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ACC12B7-5685-40C9-80C9-06B1602AC203}"/>
              </a:ext>
            </a:extLst>
          </p:cNvPr>
          <p:cNvSpPr txBox="1"/>
          <p:nvPr/>
        </p:nvSpPr>
        <p:spPr>
          <a:xfrm>
            <a:off x="7041856" y="2944090"/>
            <a:ext cx="4036334" cy="238760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200" b="1" i="0" kern="1200" cap="all">
                <a:solidFill>
                  <a:schemeClr val="tx1"/>
                </a:solidFill>
                <a:effectLst/>
                <a:latin typeface="+mj-lt"/>
                <a:ea typeface="+mj-ea"/>
                <a:cs typeface="+mj-cs"/>
              </a:rPr>
              <a:t> Speak Fluently </a:t>
            </a:r>
          </a:p>
          <a:p>
            <a:pPr defTabSz="914400">
              <a:lnSpc>
                <a:spcPct val="90000"/>
              </a:lnSpc>
              <a:spcBef>
                <a:spcPct val="0"/>
              </a:spcBef>
              <a:spcAft>
                <a:spcPts val="600"/>
              </a:spcAft>
            </a:pPr>
            <a:r>
              <a:rPr lang="en-US" sz="4200" b="1" i="0" kern="1200" cap="all">
                <a:solidFill>
                  <a:schemeClr val="tx1"/>
                </a:solidFill>
                <a:effectLst/>
                <a:latin typeface="+mj-lt"/>
                <a:ea typeface="+mj-ea"/>
                <a:cs typeface="+mj-cs"/>
              </a:rPr>
              <a:t>                 &amp;</a:t>
            </a:r>
          </a:p>
          <a:p>
            <a:pPr defTabSz="914400">
              <a:lnSpc>
                <a:spcPct val="90000"/>
              </a:lnSpc>
              <a:spcBef>
                <a:spcPct val="0"/>
              </a:spcBef>
              <a:spcAft>
                <a:spcPts val="600"/>
              </a:spcAft>
            </a:pPr>
            <a:r>
              <a:rPr lang="en-US" sz="4200" b="1" i="0" kern="1200" cap="all">
                <a:solidFill>
                  <a:schemeClr val="tx1"/>
                </a:solidFill>
                <a:effectLst/>
                <a:latin typeface="+mj-lt"/>
                <a:ea typeface="+mj-ea"/>
                <a:cs typeface="+mj-cs"/>
              </a:rPr>
              <a:t>     Confidently</a:t>
            </a:r>
            <a:endParaRPr lang="en-US" sz="4200" b="1" kern="1200">
              <a:solidFill>
                <a:schemeClr val="tx1"/>
              </a:solidFill>
              <a:latin typeface="+mj-lt"/>
              <a:ea typeface="+mj-ea"/>
              <a:cs typeface="+mj-cs"/>
            </a:endParaRPr>
          </a:p>
        </p:txBody>
      </p:sp>
      <p:sp>
        <p:nvSpPr>
          <p:cNvPr id="34" name="Rectangle 3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6824"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awing of a bee&#10;&#10;Description automatically generated with low confidence">
            <a:extLst>
              <a:ext uri="{FF2B5EF4-FFF2-40B4-BE49-F238E27FC236}">
                <a16:creationId xmlns:a16="http://schemas.microsoft.com/office/drawing/2014/main" id="{FD78B5FA-B2F9-4F9D-AFD1-FFF4F7317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1381" y="666728"/>
            <a:ext cx="4280253" cy="5465791"/>
          </a:xfrm>
          <a:prstGeom prst="rect">
            <a:avLst/>
          </a:prstGeom>
        </p:spPr>
      </p:pic>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60480" y="2984992"/>
            <a:ext cx="731521" cy="673460"/>
            <a:chOff x="3940602" y="308034"/>
            <a:chExt cx="2116791" cy="3428999"/>
          </a:xfrm>
          <a:solidFill>
            <a:schemeClr val="accent4"/>
          </a:solidFill>
        </p:grpSpPr>
        <p:sp>
          <p:nvSpPr>
            <p:cNvPr id="39" name="Rectangle 3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98959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1">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Subtitle 2">
            <a:extLst>
              <a:ext uri="{FF2B5EF4-FFF2-40B4-BE49-F238E27FC236}">
                <a16:creationId xmlns:a16="http://schemas.microsoft.com/office/drawing/2014/main" id="{9B4E27BC-A165-4C2C-9786-5E653365FA02}"/>
              </a:ext>
            </a:extLst>
          </p:cNvPr>
          <p:cNvSpPr>
            <a:spLocks noGrp="1"/>
          </p:cNvSpPr>
          <p:nvPr>
            <p:ph type="subTitle" idx="1"/>
          </p:nvPr>
        </p:nvSpPr>
        <p:spPr>
          <a:xfrm>
            <a:off x="518640" y="1029652"/>
            <a:ext cx="10627360" cy="4456747"/>
          </a:xfrm>
        </p:spPr>
        <p:txBody>
          <a:bodyPr vert="horz" lIns="91440" tIns="45720" rIns="91440" bIns="45720" rtlCol="0" anchor="ctr">
            <a:normAutofit/>
          </a:bodyPr>
          <a:lstStyle/>
          <a:p>
            <a:pPr algn="l"/>
            <a:r>
              <a:rPr lang="en-US" sz="2000" b="1" dirty="0">
                <a:solidFill>
                  <a:srgbClr val="FFC000"/>
                </a:solidFill>
              </a:rPr>
              <a:t>Welcome to the ‘Speak Fluently &amp; Confidently’ Course!</a:t>
            </a:r>
          </a:p>
          <a:p>
            <a:pPr algn="l"/>
            <a:r>
              <a:rPr lang="en-US" sz="2000" b="1" dirty="0">
                <a:solidFill>
                  <a:srgbClr val="FFC000"/>
                </a:solidFill>
              </a:rPr>
              <a:t> </a:t>
            </a:r>
          </a:p>
          <a:p>
            <a:pPr algn="l"/>
            <a:r>
              <a:rPr lang="en-US" sz="2000" b="1" dirty="0"/>
              <a:t>This course is mainly made up of 2 parts:</a:t>
            </a:r>
          </a:p>
          <a:p>
            <a:pPr algn="l"/>
            <a:endParaRPr lang="en-US" sz="2000" b="1" dirty="0"/>
          </a:p>
          <a:p>
            <a:pPr algn="l"/>
            <a:r>
              <a:rPr lang="en-US" sz="2000" b="1" dirty="0"/>
              <a:t>Part 1 : Listening</a:t>
            </a:r>
          </a:p>
          <a:p>
            <a:pPr algn="l"/>
            <a:r>
              <a:rPr lang="en-US" sz="2000" b="1" dirty="0"/>
              <a:t>&amp; </a:t>
            </a:r>
          </a:p>
          <a:p>
            <a:pPr algn="l"/>
            <a:r>
              <a:rPr lang="en-US" sz="2000" b="1" dirty="0"/>
              <a:t>Part 2 : Speaking</a:t>
            </a:r>
          </a:p>
          <a:p>
            <a:pPr algn="l"/>
            <a:endParaRPr lang="en-US" sz="2000" b="1" dirty="0"/>
          </a:p>
          <a:p>
            <a:pPr algn="l"/>
            <a:r>
              <a:rPr lang="en-US" sz="2000" b="1" dirty="0"/>
              <a:t>Moreover, it works on all aspects of the language including pronunciation and improves all your linguistic skills.</a:t>
            </a:r>
          </a:p>
        </p:txBody>
      </p:sp>
      <p:grpSp>
        <p:nvGrpSpPr>
          <p:cNvPr id="39" name="Group 25">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7" name="Freeform: Shape 26">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7">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9">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33" name="Freeform: Shape 32">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descr="A drawing of a bee&#10;&#10;Description automatically generated with low confidence">
            <a:extLst>
              <a:ext uri="{FF2B5EF4-FFF2-40B4-BE49-F238E27FC236}">
                <a16:creationId xmlns:a16="http://schemas.microsoft.com/office/drawing/2014/main" id="{3A23A605-5B49-45F4-9EE1-953A1AEA43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93461" y="69197"/>
            <a:ext cx="1862123" cy="2377891"/>
          </a:xfrm>
          <a:prstGeom prst="rect">
            <a:avLst/>
          </a:prstGeom>
        </p:spPr>
      </p:pic>
    </p:spTree>
    <p:extLst>
      <p:ext uri="{BB962C8B-B14F-4D97-AF65-F5344CB8AC3E}">
        <p14:creationId xmlns:p14="http://schemas.microsoft.com/office/powerpoint/2010/main" val="4249781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21">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23">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Subtitle 2">
            <a:extLst>
              <a:ext uri="{FF2B5EF4-FFF2-40B4-BE49-F238E27FC236}">
                <a16:creationId xmlns:a16="http://schemas.microsoft.com/office/drawing/2014/main" id="{9B4E27BC-A165-4C2C-9786-5E653365FA02}"/>
              </a:ext>
            </a:extLst>
          </p:cNvPr>
          <p:cNvSpPr>
            <a:spLocks noGrp="1"/>
          </p:cNvSpPr>
          <p:nvPr>
            <p:ph type="subTitle" idx="1"/>
          </p:nvPr>
        </p:nvSpPr>
        <p:spPr>
          <a:xfrm>
            <a:off x="518640" y="1029652"/>
            <a:ext cx="10627360" cy="4456747"/>
          </a:xfrm>
        </p:spPr>
        <p:txBody>
          <a:bodyPr vert="horz" lIns="91440" tIns="45720" rIns="91440" bIns="45720" rtlCol="0" anchor="ctr">
            <a:normAutofit lnSpcReduction="10000"/>
          </a:bodyPr>
          <a:lstStyle/>
          <a:p>
            <a:pPr algn="l"/>
            <a:r>
              <a:rPr lang="en-US" sz="2000" b="1" dirty="0"/>
              <a:t>Welcome to the ‘Speak Fluently &amp; Confidently’ Course!</a:t>
            </a:r>
          </a:p>
          <a:p>
            <a:pPr algn="l"/>
            <a:r>
              <a:rPr lang="en-US" sz="2000" b="1" dirty="0">
                <a:solidFill>
                  <a:srgbClr val="FFC000"/>
                </a:solidFill>
              </a:rPr>
              <a:t> </a:t>
            </a:r>
          </a:p>
          <a:p>
            <a:pPr algn="l"/>
            <a:r>
              <a:rPr lang="en-US" sz="2000" b="1" dirty="0">
                <a:solidFill>
                  <a:srgbClr val="FFC000"/>
                </a:solidFill>
              </a:rPr>
              <a:t>How to benefit from this course?</a:t>
            </a:r>
          </a:p>
          <a:p>
            <a:pPr algn="l"/>
            <a:endParaRPr lang="en-US" sz="2000" b="1" dirty="0">
              <a:solidFill>
                <a:srgbClr val="FFC000"/>
              </a:solidFill>
            </a:endParaRPr>
          </a:p>
          <a:p>
            <a:pPr algn="l"/>
            <a:r>
              <a:rPr lang="en-US" sz="2000" b="1" u="sng" dirty="0"/>
              <a:t>A: Listening:</a:t>
            </a:r>
          </a:p>
          <a:p>
            <a:pPr algn="l"/>
            <a:r>
              <a:rPr lang="en-US" sz="2000" b="1" dirty="0"/>
              <a:t>To make the most of your </a:t>
            </a:r>
            <a:r>
              <a:rPr lang="en-US" sz="2000" b="1" u="sng" dirty="0"/>
              <a:t>‘listening’ </a:t>
            </a:r>
            <a:r>
              <a:rPr lang="en-US" sz="2000" b="1" dirty="0"/>
              <a:t>training,  please follow the following steps:</a:t>
            </a:r>
          </a:p>
          <a:p>
            <a:pPr algn="l"/>
            <a:endParaRPr lang="en-US" sz="2000" b="1" dirty="0"/>
          </a:p>
          <a:p>
            <a:pPr algn="l"/>
            <a:r>
              <a:rPr lang="en-US" sz="2000" b="1" dirty="0"/>
              <a:t>- Listen twice to the audio sent </a:t>
            </a:r>
            <a:r>
              <a:rPr lang="en-US" sz="2000" b="1" u="sng" dirty="0"/>
              <a:t>before</a:t>
            </a:r>
            <a:r>
              <a:rPr lang="en-US" sz="2000" b="1" dirty="0"/>
              <a:t> class. </a:t>
            </a:r>
          </a:p>
          <a:p>
            <a:pPr algn="l"/>
            <a:r>
              <a:rPr lang="en-US" sz="2000" b="1" dirty="0"/>
              <a:t>First, you’re going to just listen for general ideas. </a:t>
            </a:r>
          </a:p>
          <a:p>
            <a:pPr algn="l"/>
            <a:r>
              <a:rPr lang="en-US" sz="2000" b="1" dirty="0"/>
              <a:t>Second, write down what you hear.</a:t>
            </a:r>
          </a:p>
          <a:p>
            <a:pPr algn="l"/>
            <a:endParaRPr lang="en-US" sz="2000" b="1" dirty="0"/>
          </a:p>
          <a:p>
            <a:pPr algn="l"/>
            <a:r>
              <a:rPr lang="en-US" sz="2000" b="1" dirty="0"/>
              <a:t>- The rest will be done in class.</a:t>
            </a:r>
          </a:p>
        </p:txBody>
      </p:sp>
      <p:grpSp>
        <p:nvGrpSpPr>
          <p:cNvPr id="39" name="Group 25">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7" name="Freeform: Shape 26">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27">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29">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33" name="Freeform: Shape 32">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drawing of a bee&#10;&#10;Description automatically generated with low confidence">
            <a:extLst>
              <a:ext uri="{FF2B5EF4-FFF2-40B4-BE49-F238E27FC236}">
                <a16:creationId xmlns:a16="http://schemas.microsoft.com/office/drawing/2014/main" id="{12AC017A-C35C-42F8-89B9-07E018546F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46890" y="-1"/>
            <a:ext cx="2044805" cy="2611172"/>
          </a:xfrm>
          <a:prstGeom prst="rect">
            <a:avLst/>
          </a:prstGeom>
        </p:spPr>
      </p:pic>
    </p:spTree>
    <p:extLst>
      <p:ext uri="{BB962C8B-B14F-4D97-AF65-F5344CB8AC3E}">
        <p14:creationId xmlns:p14="http://schemas.microsoft.com/office/powerpoint/2010/main" val="32321004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8C391-9BBA-48DE-B232-9C8865D5E22D}"/>
              </a:ext>
            </a:extLst>
          </p:cNvPr>
          <p:cNvSpPr>
            <a:spLocks noGrp="1"/>
          </p:cNvSpPr>
          <p:nvPr>
            <p:ph type="ctrTitle"/>
          </p:nvPr>
        </p:nvSpPr>
        <p:spPr>
          <a:xfrm>
            <a:off x="-3922" y="0"/>
            <a:ext cx="4317558" cy="5095017"/>
          </a:xfrm>
        </p:spPr>
        <p:txBody>
          <a:bodyPr vert="horz" lIns="91440" tIns="45720" rIns="91440" bIns="45720" rtlCol="0" anchor="t">
            <a:normAutofit/>
          </a:bodyPr>
          <a:lstStyle/>
          <a:p>
            <a:br>
              <a:rPr lang="en-US" sz="2000" b="1" i="0" kern="1200" cap="all" dirty="0">
                <a:solidFill>
                  <a:srgbClr val="FFFFFF"/>
                </a:solidFill>
                <a:effectLst/>
                <a:latin typeface="Comic Sans MS" panose="030F0702030302020204" pitchFamily="66" charset="0"/>
                <a:cs typeface="Calibri" panose="020F0502020204030204" pitchFamily="34" charset="0"/>
              </a:rPr>
            </a:br>
            <a:r>
              <a:rPr lang="en-US" sz="2000" b="1" i="0" kern="1200" cap="all" dirty="0">
                <a:effectLst/>
                <a:latin typeface="Comic Sans MS" panose="030F0702030302020204" pitchFamily="66" charset="0"/>
                <a:cs typeface="Calibri" panose="020F0502020204030204" pitchFamily="34" charset="0"/>
              </a:rPr>
              <a:t>B- Speaking:</a:t>
            </a:r>
            <a:br>
              <a:rPr lang="en-US" sz="2000" b="1" i="0" kern="1200" cap="all" dirty="0">
                <a:effectLst/>
                <a:latin typeface="Comic Sans MS" panose="030F0702030302020204" pitchFamily="66" charset="0"/>
                <a:cs typeface="Calibri" panose="020F0502020204030204" pitchFamily="34" charset="0"/>
              </a:rPr>
            </a:br>
            <a:br>
              <a:rPr lang="en-US" sz="2000" b="1" i="0" kern="1200" cap="all" dirty="0">
                <a:effectLst/>
                <a:latin typeface="Comic Sans MS" panose="030F0702030302020204" pitchFamily="66" charset="0"/>
                <a:cs typeface="Calibri" panose="020F0502020204030204" pitchFamily="34" charset="0"/>
              </a:rPr>
            </a:br>
            <a:r>
              <a:rPr lang="en-US" sz="1600" b="1" i="0" kern="1200" cap="all" dirty="0">
                <a:effectLst/>
                <a:latin typeface="Comic Sans MS" panose="030F0702030302020204" pitchFamily="66" charset="0"/>
                <a:cs typeface="Calibri" panose="020F0502020204030204" pitchFamily="34" charset="0"/>
              </a:rPr>
              <a:t>How to Speak English Fluently &amp; Confidently:</a:t>
            </a:r>
            <a:br>
              <a:rPr lang="en-US" sz="2700" b="0" i="0" kern="1200" cap="all" dirty="0">
                <a:effectLst/>
                <a:latin typeface="+mj-lt"/>
                <a:ea typeface="+mj-ea"/>
                <a:cs typeface="+mj-cs"/>
              </a:rPr>
            </a:br>
            <a:br>
              <a:rPr lang="en-US" sz="2700" b="0" i="0" kern="1200" cap="all" dirty="0">
                <a:effectLst/>
                <a:latin typeface="+mj-lt"/>
                <a:ea typeface="+mj-ea"/>
                <a:cs typeface="+mj-cs"/>
              </a:rPr>
            </a:br>
            <a:endParaRPr lang="en-US" sz="2700" b="1" i="0" kern="1200" cap="all" dirty="0">
              <a:solidFill>
                <a:srgbClr val="FF0000"/>
              </a:solidFill>
              <a:effectLst/>
              <a:latin typeface="+mj-lt"/>
              <a:ea typeface="+mj-ea"/>
              <a:cs typeface="+mj-cs"/>
            </a:endParaRPr>
          </a:p>
        </p:txBody>
      </p:sp>
      <p:sp>
        <p:nvSpPr>
          <p:cNvPr id="3" name="Subtitle 2">
            <a:extLst>
              <a:ext uri="{FF2B5EF4-FFF2-40B4-BE49-F238E27FC236}">
                <a16:creationId xmlns:a16="http://schemas.microsoft.com/office/drawing/2014/main" id="{9B4E27BC-A165-4C2C-9786-5E653365FA02}"/>
              </a:ext>
            </a:extLst>
          </p:cNvPr>
          <p:cNvSpPr>
            <a:spLocks noGrp="1"/>
          </p:cNvSpPr>
          <p:nvPr>
            <p:ph type="subTitle" idx="1"/>
          </p:nvPr>
        </p:nvSpPr>
        <p:spPr>
          <a:xfrm>
            <a:off x="4416284" y="250551"/>
            <a:ext cx="7471316" cy="6774426"/>
          </a:xfrm>
        </p:spPr>
        <p:txBody>
          <a:bodyPr vert="horz" lIns="91440" tIns="45720" rIns="91440" bIns="45720" rtlCol="0" anchor="t">
            <a:noAutofit/>
          </a:bodyPr>
          <a:lstStyle/>
          <a:p>
            <a:pPr>
              <a:lnSpc>
                <a:spcPct val="110000"/>
              </a:lnSpc>
            </a:pPr>
            <a:r>
              <a:rPr lang="en-US" sz="1500" b="1" dirty="0"/>
              <a:t>1- </a:t>
            </a:r>
            <a:r>
              <a:rPr lang="en-US" sz="1800" b="1" dirty="0"/>
              <a:t>Speak Slowly- Don’t worry about speed. </a:t>
            </a:r>
          </a:p>
          <a:p>
            <a:pPr>
              <a:lnSpc>
                <a:spcPct val="110000"/>
              </a:lnSpc>
            </a:pPr>
            <a:r>
              <a:rPr lang="en-US" sz="1500" b="1" dirty="0"/>
              <a:t>Give yourself time to think &amp; focus on pronunciation, grammar  and accuracy.</a:t>
            </a:r>
          </a:p>
          <a:p>
            <a:pPr>
              <a:lnSpc>
                <a:spcPct val="110000"/>
              </a:lnSpc>
            </a:pPr>
            <a:endParaRPr lang="en-US" sz="1500" b="1" dirty="0"/>
          </a:p>
          <a:p>
            <a:pPr>
              <a:lnSpc>
                <a:spcPct val="110000"/>
              </a:lnSpc>
            </a:pPr>
            <a:r>
              <a:rPr lang="en-US" sz="1800" b="1" dirty="0"/>
              <a:t>2- PRACTICE, Practice, Practice because Practice makes Perfect.</a:t>
            </a:r>
          </a:p>
          <a:p>
            <a:pPr>
              <a:lnSpc>
                <a:spcPct val="110000"/>
              </a:lnSpc>
            </a:pPr>
            <a:r>
              <a:rPr lang="en-US" sz="2000" b="1" dirty="0">
                <a:solidFill>
                  <a:srgbClr val="FFC000"/>
                </a:solidFill>
                <a:highlight>
                  <a:srgbClr val="000000"/>
                </a:highlight>
              </a:rPr>
              <a:t>How to make the most of your speaking practice:</a:t>
            </a:r>
          </a:p>
          <a:p>
            <a:pPr>
              <a:lnSpc>
                <a:spcPct val="110000"/>
              </a:lnSpc>
            </a:pPr>
            <a:r>
              <a:rPr lang="en-US" sz="1500" b="1" dirty="0"/>
              <a:t>- Think of a different topic everyday. </a:t>
            </a:r>
          </a:p>
          <a:p>
            <a:pPr>
              <a:lnSpc>
                <a:spcPct val="110000"/>
              </a:lnSpc>
            </a:pPr>
            <a:r>
              <a:rPr lang="en-US" sz="1500" b="1" dirty="0"/>
              <a:t>- Practice Speaking about it for 10-15 minutes.</a:t>
            </a:r>
          </a:p>
          <a:p>
            <a:pPr>
              <a:lnSpc>
                <a:spcPct val="110000"/>
              </a:lnSpc>
            </a:pPr>
            <a:r>
              <a:rPr lang="en-US" sz="1500" b="1" dirty="0"/>
              <a:t>- Look up then note down the words you need to know about this topic in English. </a:t>
            </a:r>
          </a:p>
          <a:p>
            <a:pPr>
              <a:lnSpc>
                <a:spcPct val="110000"/>
              </a:lnSpc>
            </a:pPr>
            <a:r>
              <a:rPr lang="en-US" sz="1500" b="1" i="1" dirty="0"/>
              <a:t>Apply new grammatical rules to your speaking</a:t>
            </a:r>
          </a:p>
          <a:p>
            <a:pPr>
              <a:lnSpc>
                <a:spcPct val="110000"/>
              </a:lnSpc>
            </a:pPr>
            <a:endParaRPr lang="en-US" sz="1500" b="1" dirty="0"/>
          </a:p>
          <a:p>
            <a:pPr>
              <a:lnSpc>
                <a:spcPct val="110000"/>
              </a:lnSpc>
            </a:pPr>
            <a:r>
              <a:rPr lang="en-US" sz="1800" b="1" dirty="0"/>
              <a:t>3- Think in English and never </a:t>
            </a:r>
            <a:r>
              <a:rPr lang="en-US" sz="1800" b="1" strike="sngStrike" dirty="0"/>
              <a:t>translate</a:t>
            </a:r>
            <a:r>
              <a:rPr lang="en-US" sz="1800" b="1" dirty="0"/>
              <a:t> your language into English.</a:t>
            </a:r>
          </a:p>
          <a:p>
            <a:pPr>
              <a:lnSpc>
                <a:spcPct val="110000"/>
              </a:lnSpc>
            </a:pPr>
            <a:r>
              <a:rPr lang="en-US" sz="1500" b="1" dirty="0"/>
              <a:t>This isn’t easy but here are tips on how to train yourself on </a:t>
            </a:r>
            <a:r>
              <a:rPr lang="en-US" sz="1500" b="1" u="sng" dirty="0"/>
              <a:t>Thinking in English</a:t>
            </a:r>
            <a:r>
              <a:rPr lang="en-US" sz="1500" b="1" dirty="0"/>
              <a:t>:</a:t>
            </a:r>
          </a:p>
          <a:p>
            <a:pPr>
              <a:lnSpc>
                <a:spcPct val="110000"/>
              </a:lnSpc>
            </a:pPr>
            <a:r>
              <a:rPr lang="en-US" sz="1500" b="1" dirty="0">
                <a:solidFill>
                  <a:srgbClr val="FFC000"/>
                </a:solidFill>
              </a:rPr>
              <a:t>-Read lots of English texts</a:t>
            </a:r>
          </a:p>
          <a:p>
            <a:pPr>
              <a:lnSpc>
                <a:spcPct val="110000"/>
              </a:lnSpc>
            </a:pPr>
            <a:r>
              <a:rPr lang="en-US" sz="1500" b="1" dirty="0">
                <a:solidFill>
                  <a:srgbClr val="FFC000"/>
                </a:solidFill>
              </a:rPr>
              <a:t>             -Watch transcribed English movies  (transcripts NOT subtitles)</a:t>
            </a:r>
          </a:p>
          <a:p>
            <a:pPr>
              <a:lnSpc>
                <a:spcPct val="110000"/>
              </a:lnSpc>
            </a:pPr>
            <a:r>
              <a:rPr lang="en-US" sz="1500" b="1" dirty="0">
                <a:solidFill>
                  <a:srgbClr val="FFC000"/>
                </a:solidFill>
              </a:rPr>
              <a:t>             -Listen to English programs on the  radio </a:t>
            </a:r>
          </a:p>
          <a:p>
            <a:pPr>
              <a:lnSpc>
                <a:spcPct val="110000"/>
              </a:lnSpc>
            </a:pPr>
            <a:endParaRPr lang="en-US" sz="1800" b="1" dirty="0"/>
          </a:p>
          <a:p>
            <a:pPr indent="-228600">
              <a:lnSpc>
                <a:spcPct val="110000"/>
              </a:lnSpc>
              <a:buFont typeface="Arial" panose="020B0604020202020204" pitchFamily="34" charset="0"/>
              <a:buChar char="•"/>
            </a:pPr>
            <a:endParaRPr lang="en-US" sz="1800" b="1" dirty="0"/>
          </a:p>
          <a:p>
            <a:pPr indent="-228600">
              <a:lnSpc>
                <a:spcPct val="110000"/>
              </a:lnSpc>
              <a:buFont typeface="Arial" panose="020B0604020202020204" pitchFamily="34" charset="0"/>
              <a:buChar char="•"/>
            </a:pPr>
            <a:endParaRPr lang="en-US" sz="1800" dirty="0"/>
          </a:p>
        </p:txBody>
      </p:sp>
      <p:sp>
        <p:nvSpPr>
          <p:cNvPr id="4" name="Rectangle 3">
            <a:extLst>
              <a:ext uri="{FF2B5EF4-FFF2-40B4-BE49-F238E27FC236}">
                <a16:creationId xmlns:a16="http://schemas.microsoft.com/office/drawing/2014/main" id="{6E4DEF01-C3C1-4CC7-A365-C4962C2CC805}"/>
              </a:ext>
            </a:extLst>
          </p:cNvPr>
          <p:cNvSpPr/>
          <p:nvPr/>
        </p:nvSpPr>
        <p:spPr>
          <a:xfrm>
            <a:off x="0" y="3333397"/>
            <a:ext cx="1482974" cy="11847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Listen to Native English Speakers</a:t>
            </a:r>
          </a:p>
        </p:txBody>
      </p:sp>
      <p:sp>
        <p:nvSpPr>
          <p:cNvPr id="5" name="Rectangle 4">
            <a:extLst>
              <a:ext uri="{FF2B5EF4-FFF2-40B4-BE49-F238E27FC236}">
                <a16:creationId xmlns:a16="http://schemas.microsoft.com/office/drawing/2014/main" id="{51719D40-3F9D-45FD-A14A-E90F987BC900}"/>
              </a:ext>
            </a:extLst>
          </p:cNvPr>
          <p:cNvSpPr/>
          <p:nvPr/>
        </p:nvSpPr>
        <p:spPr>
          <a:xfrm>
            <a:off x="1766922" y="3380523"/>
            <a:ext cx="1608003" cy="1184746"/>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Practice speaking English daily</a:t>
            </a:r>
          </a:p>
        </p:txBody>
      </p:sp>
      <p:sp>
        <p:nvSpPr>
          <p:cNvPr id="6" name="TextBox 5">
            <a:extLst>
              <a:ext uri="{FF2B5EF4-FFF2-40B4-BE49-F238E27FC236}">
                <a16:creationId xmlns:a16="http://schemas.microsoft.com/office/drawing/2014/main" id="{C96947A6-EF44-4388-85DD-79EDFA0CE5B9}"/>
              </a:ext>
            </a:extLst>
          </p:cNvPr>
          <p:cNvSpPr txBox="1"/>
          <p:nvPr/>
        </p:nvSpPr>
        <p:spPr>
          <a:xfrm>
            <a:off x="1524387" y="3734745"/>
            <a:ext cx="33237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a:t>
            </a:r>
          </a:p>
        </p:txBody>
      </p:sp>
      <p:sp>
        <p:nvSpPr>
          <p:cNvPr id="7" name="Arrow: Down 6">
            <a:extLst>
              <a:ext uri="{FF2B5EF4-FFF2-40B4-BE49-F238E27FC236}">
                <a16:creationId xmlns:a16="http://schemas.microsoft.com/office/drawing/2014/main" id="{EC65BF6B-3AE7-4923-A385-E1F89AA2F702}"/>
              </a:ext>
            </a:extLst>
          </p:cNvPr>
          <p:cNvSpPr/>
          <p:nvPr/>
        </p:nvSpPr>
        <p:spPr>
          <a:xfrm>
            <a:off x="320565" y="2755358"/>
            <a:ext cx="186360" cy="290446"/>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00"/>
              </a:solidFill>
              <a:effectLst/>
              <a:uLnTx/>
              <a:uFillTx/>
              <a:latin typeface="Calibri" panose="020F0502020204030204"/>
              <a:ea typeface="+mn-ea"/>
              <a:cs typeface="+mn-cs"/>
            </a:endParaRPr>
          </a:p>
        </p:txBody>
      </p:sp>
      <p:sp>
        <p:nvSpPr>
          <p:cNvPr id="15" name="Oval 14">
            <a:extLst>
              <a:ext uri="{FF2B5EF4-FFF2-40B4-BE49-F238E27FC236}">
                <a16:creationId xmlns:a16="http://schemas.microsoft.com/office/drawing/2014/main" id="{8AAA684C-5BE9-4250-B677-9E500193FB1D}"/>
              </a:ext>
            </a:extLst>
          </p:cNvPr>
          <p:cNvSpPr/>
          <p:nvPr/>
        </p:nvSpPr>
        <p:spPr>
          <a:xfrm>
            <a:off x="124411" y="1794821"/>
            <a:ext cx="1781724" cy="1001864"/>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Think in English </a:t>
            </a:r>
          </a:p>
        </p:txBody>
      </p:sp>
      <p:sp>
        <p:nvSpPr>
          <p:cNvPr id="13" name="TextBox 12">
            <a:extLst>
              <a:ext uri="{FF2B5EF4-FFF2-40B4-BE49-F238E27FC236}">
                <a16:creationId xmlns:a16="http://schemas.microsoft.com/office/drawing/2014/main" id="{B15F98F0-1F69-436C-A10D-DFAB944D2B24}"/>
              </a:ext>
            </a:extLst>
          </p:cNvPr>
          <p:cNvSpPr txBox="1"/>
          <p:nvPr/>
        </p:nvSpPr>
        <p:spPr>
          <a:xfrm>
            <a:off x="3793314" y="1206273"/>
            <a:ext cx="1246351"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ambria" panose="02040503050406030204" pitchFamily="18" charset="0"/>
                <a:ea typeface="Cambria" panose="02040503050406030204" pitchFamily="18" charset="0"/>
                <a:cs typeface="+mn-cs"/>
              </a:rPr>
              <a:t>𝞆</a:t>
            </a:r>
            <a:endParaRPr kumimoji="0" lang="en-US" sz="1800" b="0" i="0" u="none" strike="sng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2" name="Straight Connector 21">
            <a:extLst>
              <a:ext uri="{FF2B5EF4-FFF2-40B4-BE49-F238E27FC236}">
                <a16:creationId xmlns:a16="http://schemas.microsoft.com/office/drawing/2014/main" id="{1A517FF6-1445-4373-A43F-E846D8129D9E}"/>
              </a:ext>
            </a:extLst>
          </p:cNvPr>
          <p:cNvCxnSpPr>
            <a:cxnSpLocks/>
            <a:endCxn id="13" idx="2"/>
          </p:cNvCxnSpPr>
          <p:nvPr/>
        </p:nvCxnSpPr>
        <p:spPr>
          <a:xfrm flipH="1" flipV="1">
            <a:off x="4416490" y="1575605"/>
            <a:ext cx="18876" cy="51310"/>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798D273-4180-4061-8E6B-6C76FD9F908A}"/>
              </a:ext>
            </a:extLst>
          </p:cNvPr>
          <p:cNvSpPr txBox="1"/>
          <p:nvPr/>
        </p:nvSpPr>
        <p:spPr>
          <a:xfrm>
            <a:off x="1012499" y="1385531"/>
            <a:ext cx="222044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all" spc="0" normalizeH="0" baseline="0" noProof="0" dirty="0">
                <a:ln>
                  <a:noFill/>
                </a:ln>
                <a:solidFill>
                  <a:srgbClr val="00B050"/>
                </a:solidFill>
                <a:effectLst/>
                <a:uLnTx/>
                <a:uFillTx/>
                <a:latin typeface="Calibri Light" panose="020F0302020204030204"/>
                <a:ea typeface="+mn-ea"/>
                <a:cs typeface="+mn-cs"/>
                <a:sym typeface="Symbol" panose="05050102010706020507" pitchFamily="18" charset="2"/>
              </a:rPr>
              <a:t></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Oval 28">
            <a:extLst>
              <a:ext uri="{FF2B5EF4-FFF2-40B4-BE49-F238E27FC236}">
                <a16:creationId xmlns:a16="http://schemas.microsoft.com/office/drawing/2014/main" id="{3256427C-88E1-43DB-BFCA-0075697F81A6}"/>
              </a:ext>
            </a:extLst>
          </p:cNvPr>
          <p:cNvSpPr/>
          <p:nvPr/>
        </p:nvSpPr>
        <p:spPr>
          <a:xfrm>
            <a:off x="3245979" y="1708648"/>
            <a:ext cx="1608003" cy="573179"/>
          </a:xfrm>
          <a:prstGeom prst="ellipse">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sngStrike" kern="1200" cap="none" spc="0" normalizeH="0" baseline="0" noProof="0" dirty="0">
                <a:ln>
                  <a:noFill/>
                </a:ln>
                <a:solidFill>
                  <a:prstClr val="black"/>
                </a:solidFill>
                <a:effectLst/>
                <a:uLnTx/>
                <a:uFillTx/>
                <a:latin typeface="Calibri" panose="020F0502020204030204"/>
                <a:ea typeface="+mn-ea"/>
                <a:cs typeface="+mn-cs"/>
              </a:rPr>
              <a:t>Translate</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B8503594-BB97-42DD-9CCD-A4AF989FAC3D}"/>
              </a:ext>
            </a:extLst>
          </p:cNvPr>
          <p:cNvCxnSpPr>
            <a:cxnSpLocks/>
          </p:cNvCxnSpPr>
          <p:nvPr/>
        </p:nvCxnSpPr>
        <p:spPr>
          <a:xfrm flipV="1">
            <a:off x="3728124" y="2147241"/>
            <a:ext cx="1246351" cy="14559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A30ECA8-0644-481F-A2D6-B9B1F73F9E8C}"/>
              </a:ext>
            </a:extLst>
          </p:cNvPr>
          <p:cNvCxnSpPr>
            <a:cxnSpLocks/>
          </p:cNvCxnSpPr>
          <p:nvPr/>
        </p:nvCxnSpPr>
        <p:spPr>
          <a:xfrm>
            <a:off x="3704121" y="3655915"/>
            <a:ext cx="1219029" cy="70119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Arrow: Down 15">
            <a:extLst>
              <a:ext uri="{FF2B5EF4-FFF2-40B4-BE49-F238E27FC236}">
                <a16:creationId xmlns:a16="http://schemas.microsoft.com/office/drawing/2014/main" id="{488A81BA-71A2-4CEC-A098-5F04226334CE}"/>
              </a:ext>
            </a:extLst>
          </p:cNvPr>
          <p:cNvSpPr/>
          <p:nvPr/>
        </p:nvSpPr>
        <p:spPr>
          <a:xfrm>
            <a:off x="1882973" y="2732881"/>
            <a:ext cx="186360" cy="290446"/>
          </a:xfrm>
          <a:prstGeom prst="downArrow">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00"/>
              </a:solidFill>
              <a:effectLst/>
              <a:uLnTx/>
              <a:uFillTx/>
              <a:latin typeface="Calibri" panose="020F0502020204030204"/>
              <a:ea typeface="+mn-ea"/>
              <a:cs typeface="+mn-cs"/>
            </a:endParaRPr>
          </a:p>
        </p:txBody>
      </p:sp>
      <p:pic>
        <p:nvPicPr>
          <p:cNvPr id="17" name="Picture 16" descr="A drawing of a bee&#10;&#10;Description automatically generated with low confidence">
            <a:extLst>
              <a:ext uri="{FF2B5EF4-FFF2-40B4-BE49-F238E27FC236}">
                <a16:creationId xmlns:a16="http://schemas.microsoft.com/office/drawing/2014/main" id="{C168CF01-2ACC-4071-B340-F9861569A4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1860" y="0"/>
            <a:ext cx="803238" cy="1025718"/>
          </a:xfrm>
          <a:prstGeom prst="rect">
            <a:avLst/>
          </a:prstGeom>
        </p:spPr>
      </p:pic>
    </p:spTree>
    <p:extLst>
      <p:ext uri="{BB962C8B-B14F-4D97-AF65-F5344CB8AC3E}">
        <p14:creationId xmlns:p14="http://schemas.microsoft.com/office/powerpoint/2010/main" val="3490344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F725A09-98D3-44FF-A86C-C1431A44931D}"/>
              </a:ext>
            </a:extLst>
          </p:cNvPr>
          <p:cNvSpPr>
            <a:spLocks noChangeArrowheads="1"/>
          </p:cNvSpPr>
          <p:nvPr/>
        </p:nvSpPr>
        <p:spPr bwMode="auto">
          <a:xfrm>
            <a:off x="230588" y="567947"/>
            <a:ext cx="2632387"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FFC000"/>
                </a:solidFill>
                <a:effectLst/>
                <a:latin typeface="inherit"/>
              </a:rPr>
              <a:t>How To Think In English</a:t>
            </a:r>
            <a:endParaRPr kumimoji="0" lang="en-US" altLang="en-US" sz="2100" b="1" i="0" u="none" strike="noStrike" cap="none" normalizeH="0" baseline="0" dirty="0">
              <a:ln>
                <a:noFill/>
              </a:ln>
              <a:solidFill>
                <a:srgbClr val="FFC000"/>
              </a:solidFill>
              <a:effectLst/>
              <a:latin typeface="Helvetica" panose="020B0604020202020204" pitchFamily="34" charset="0"/>
            </a:endParaRPr>
          </a:p>
        </p:txBody>
      </p:sp>
      <p:sp>
        <p:nvSpPr>
          <p:cNvPr id="6" name="Rectangle 3">
            <a:extLst>
              <a:ext uri="{FF2B5EF4-FFF2-40B4-BE49-F238E27FC236}">
                <a16:creationId xmlns:a16="http://schemas.microsoft.com/office/drawing/2014/main" id="{A1FC4374-D942-461B-BD26-D025EAD87D09}"/>
              </a:ext>
            </a:extLst>
          </p:cNvPr>
          <p:cNvSpPr>
            <a:spLocks noChangeArrowheads="1"/>
          </p:cNvSpPr>
          <p:nvPr/>
        </p:nvSpPr>
        <p:spPr bwMode="auto">
          <a:xfrm>
            <a:off x="373711" y="447921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F23C2005-F040-41C0-A8A3-C275F67C6EED}"/>
              </a:ext>
            </a:extLst>
          </p:cNvPr>
          <p:cNvSpPr txBox="1"/>
          <p:nvPr/>
        </p:nvSpPr>
        <p:spPr>
          <a:xfrm>
            <a:off x="103367" y="989927"/>
            <a:ext cx="11714922" cy="5909310"/>
          </a:xfrm>
          <a:prstGeom prst="rect">
            <a:avLst/>
          </a:prstGeom>
          <a:noFill/>
        </p:spPr>
        <p:txBody>
          <a:bodyPr wrap="square">
            <a:spAutoFit/>
          </a:bodyPr>
          <a:lstStyle/>
          <a:p>
            <a:pPr fontAlgn="base"/>
            <a:r>
              <a:rPr lang="en-US" b="1" i="0" dirty="0">
                <a:effectLst/>
                <a:latin typeface="inherit"/>
              </a:rPr>
              <a:t>Thinking in English</a:t>
            </a:r>
            <a:r>
              <a:rPr lang="en-US" b="0" i="0" dirty="0">
                <a:effectLst/>
                <a:latin typeface="Helvetica" panose="020B0604020202020204" pitchFamily="34" charset="0"/>
              </a:rPr>
              <a:t> is the biggest tip for increasing your fluency because it makes you more confident and helps you speak more easily without hesitation. You don’t need to be super advanced to learn to think in English .</a:t>
            </a:r>
          </a:p>
          <a:p>
            <a:pPr algn="l" fontAlgn="base"/>
            <a:endParaRPr lang="en-US" dirty="0">
              <a:latin typeface="Helvetica" panose="020B0604020202020204" pitchFamily="34" charset="0"/>
            </a:endParaRPr>
          </a:p>
          <a:p>
            <a:pPr algn="l" fontAlgn="base"/>
            <a:r>
              <a:rPr lang="en-US" b="0" i="0" dirty="0">
                <a:solidFill>
                  <a:srgbClr val="444444"/>
                </a:solidFill>
                <a:effectLst/>
                <a:latin typeface="Helvetica" panose="020B0604020202020204" pitchFamily="34" charset="0"/>
              </a:rPr>
              <a:t>No matter your level is , you can learn to think in English:</a:t>
            </a:r>
          </a:p>
          <a:p>
            <a:pPr algn="l" fontAlgn="base"/>
            <a:endParaRPr lang="en-US" b="0" i="0" dirty="0">
              <a:solidFill>
                <a:srgbClr val="444444"/>
              </a:solidFill>
              <a:effectLst/>
              <a:latin typeface="Helvetica" panose="020B0604020202020204" pitchFamily="34" charset="0"/>
            </a:endParaRPr>
          </a:p>
          <a:p>
            <a:pPr algn="l" fontAlgn="base">
              <a:buFont typeface="Arial" panose="020B0604020202020204" pitchFamily="34" charset="0"/>
              <a:buChar char="•"/>
            </a:pPr>
            <a:r>
              <a:rPr lang="en-US" b="0" i="0" dirty="0">
                <a:effectLst/>
                <a:latin typeface="Helvetica" panose="020B0604020202020204" pitchFamily="34" charset="0"/>
              </a:rPr>
              <a:t>First by : </a:t>
            </a:r>
            <a:r>
              <a:rPr lang="en-US" b="1" i="0" dirty="0">
                <a:effectLst/>
                <a:latin typeface="Helvetica" panose="020B0604020202020204" pitchFamily="34" charset="0"/>
              </a:rPr>
              <a:t>Thinking in individual words</a:t>
            </a:r>
          </a:p>
          <a:p>
            <a:pPr algn="l" fontAlgn="base">
              <a:buFont typeface="Arial" panose="020B0604020202020204" pitchFamily="34" charset="0"/>
              <a:buChar char="•"/>
            </a:pPr>
            <a:endParaRPr lang="en-US" b="0" i="0" dirty="0">
              <a:effectLst/>
              <a:latin typeface="Helvetica" panose="020B0604020202020204" pitchFamily="34" charset="0"/>
            </a:endParaRPr>
          </a:p>
          <a:p>
            <a:pPr algn="l" fontAlgn="base">
              <a:buFont typeface="Arial" panose="020B0604020202020204" pitchFamily="34" charset="0"/>
              <a:buChar char="•"/>
            </a:pPr>
            <a:r>
              <a:rPr lang="en-US" dirty="0">
                <a:latin typeface="Helvetica" panose="020B0604020202020204" pitchFamily="34" charset="0"/>
              </a:rPr>
              <a:t>Next by: </a:t>
            </a:r>
            <a:r>
              <a:rPr lang="en-US" b="1" i="0" dirty="0">
                <a:effectLst/>
                <a:latin typeface="Helvetica" panose="020B0604020202020204" pitchFamily="34" charset="0"/>
              </a:rPr>
              <a:t>Thinking in complete sentences </a:t>
            </a:r>
            <a:r>
              <a:rPr lang="en-US" b="0" i="0" dirty="0">
                <a:effectLst/>
                <a:latin typeface="Helvetica" panose="020B0604020202020204" pitchFamily="34" charset="0"/>
              </a:rPr>
              <a:t>even if they are simple. </a:t>
            </a:r>
            <a:endParaRPr lang="en-US" dirty="0">
              <a:latin typeface="Helvetica" panose="020B0604020202020204" pitchFamily="34" charset="0"/>
            </a:endParaRPr>
          </a:p>
          <a:p>
            <a:pPr algn="l" fontAlgn="base">
              <a:buFont typeface="Arial" panose="020B0604020202020204" pitchFamily="34" charset="0"/>
              <a:buChar char="•"/>
            </a:pPr>
            <a:endParaRPr lang="en-US" b="0" i="0" dirty="0">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effectLst/>
                <a:latin typeface="Helvetica" panose="020B0604020202020204" pitchFamily="34" charset="0"/>
              </a:rPr>
              <a:t>Then by:  </a:t>
            </a:r>
            <a:r>
              <a:rPr lang="en-US" b="1" i="0" dirty="0">
                <a:effectLst/>
                <a:latin typeface="Helvetica" panose="020B0604020202020204" pitchFamily="34" charset="0"/>
              </a:rPr>
              <a:t>Functional English </a:t>
            </a:r>
            <a:r>
              <a:rPr lang="en-US" b="0" i="0" dirty="0">
                <a:effectLst/>
                <a:latin typeface="Helvetica" panose="020B0604020202020204" pitchFamily="34" charset="0"/>
              </a:rPr>
              <a:t>which means that you’</a:t>
            </a:r>
            <a:r>
              <a:rPr lang="en-US" altLang="en-US" dirty="0">
                <a:latin typeface="Helvetica" panose="020B0604020202020204" pitchFamily="34" charset="0"/>
              </a:rPr>
              <a:t>ll imagine having to use English for everything that you need to do. After every time you speak in your native language, think of how you would say that in English.</a:t>
            </a:r>
          </a:p>
          <a:p>
            <a:pPr algn="l" fontAlgn="base">
              <a:buFont typeface="Arial" panose="020B0604020202020204" pitchFamily="34" charset="0"/>
              <a:buChar char="•"/>
            </a:pPr>
            <a:endParaRPr lang="en-US" b="0" i="0" dirty="0">
              <a:effectLst/>
              <a:latin typeface="Helvetica" panose="020B0604020202020204" pitchFamily="34" charset="0"/>
            </a:endParaRPr>
          </a:p>
          <a:p>
            <a:pPr algn="l" fontAlgn="base"/>
            <a:r>
              <a:rPr lang="en-US" b="0" i="0" dirty="0">
                <a:effectLst/>
                <a:latin typeface="Helvetica" panose="020B0604020202020204" pitchFamily="34" charset="0"/>
              </a:rPr>
              <a:t>Finally by: </a:t>
            </a:r>
            <a:r>
              <a:rPr lang="en-US" b="1" i="0" dirty="0">
                <a:effectLst/>
                <a:latin typeface="Helvetica" panose="020B0604020202020204" pitchFamily="34" charset="0"/>
              </a:rPr>
              <a:t>Narrative English: </a:t>
            </a:r>
            <a:r>
              <a:rPr lang="en-US" b="0" i="0" dirty="0">
                <a:effectLst/>
                <a:latin typeface="Helvetica" panose="020B0604020202020204" pitchFamily="34" charset="0"/>
              </a:rPr>
              <a:t>Think of a situation or a story that you would like to tell an English-speaking friend. Then “tell the story” in your </a:t>
            </a:r>
            <a:r>
              <a:rPr lang="en-US" b="1" i="0" u="sng" dirty="0">
                <a:solidFill>
                  <a:srgbClr val="FFC000"/>
                </a:solidFill>
                <a:effectLst/>
                <a:latin typeface="Helvetica" panose="020B0604020202020204" pitchFamily="34" charset="0"/>
              </a:rPr>
              <a:t>head </a:t>
            </a:r>
            <a:r>
              <a:rPr lang="en-US" b="0" i="0" dirty="0">
                <a:effectLst/>
                <a:latin typeface="Helvetica" panose="020B0604020202020204" pitchFamily="34" charset="0"/>
              </a:rPr>
              <a:t>in English. </a:t>
            </a:r>
            <a:r>
              <a:rPr lang="en-US" dirty="0">
                <a:latin typeface="Helvetica" panose="020B0604020202020204" pitchFamily="34" charset="0"/>
              </a:rPr>
              <a:t>Because</a:t>
            </a:r>
            <a:r>
              <a:rPr lang="en-US" b="0" i="0" dirty="0">
                <a:effectLst/>
                <a:latin typeface="Helvetica" panose="020B0604020202020204" pitchFamily="34" charset="0"/>
              </a:rPr>
              <a:t> you are only </a:t>
            </a:r>
            <a:r>
              <a:rPr lang="en-US" b="1" i="0" u="sng" dirty="0">
                <a:solidFill>
                  <a:srgbClr val="FFC000"/>
                </a:solidFill>
                <a:effectLst/>
                <a:latin typeface="Helvetica" panose="020B0604020202020204" pitchFamily="34" charset="0"/>
              </a:rPr>
              <a:t>thinking</a:t>
            </a:r>
            <a:r>
              <a:rPr lang="en-US" b="0" i="0" dirty="0">
                <a:effectLst/>
                <a:latin typeface="Helvetica" panose="020B0604020202020204" pitchFamily="34" charset="0"/>
              </a:rPr>
              <a:t>, not speaking, you can relax and do your best.</a:t>
            </a:r>
            <a:endParaRPr lang="en-US" b="1" i="0" dirty="0">
              <a:effectLst/>
              <a:latin typeface="Helvetica" panose="020B0604020202020204" pitchFamily="34" charset="0"/>
            </a:endParaRPr>
          </a:p>
          <a:p>
            <a:pPr algn="l" fontAlgn="base"/>
            <a:endParaRPr lang="en-US" b="0" i="0" dirty="0">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effectLst/>
                <a:latin typeface="Helvetica" panose="020B0604020202020204" pitchFamily="34" charset="0"/>
              </a:rPr>
              <a:t>If you do this regularly, you will develop the ability to use English in any everyday situation &amp; speak English Fluently &amp; Confidently. </a:t>
            </a:r>
            <a:r>
              <a:rPr lang="en-US" b="0" i="0" dirty="0">
                <a:effectLst/>
                <a:latin typeface="inherit"/>
              </a:rPr>
              <a:t>Of course, you’ll need a lot of other skills, too – like a strong vocabulary, clear pronunciation, and the ability to understand the phrasal verbs and idioms that are so common in English.  </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a:latin typeface="inherit"/>
            </a:endParaRPr>
          </a:p>
          <a:p>
            <a:pPr marL="0" marR="0" lvl="0" indent="0" algn="l" defTabSz="914400" rtl="0" eaLnBrk="0" fontAlgn="base" latinLnBrk="0" hangingPunct="0">
              <a:lnSpc>
                <a:spcPct val="100000"/>
              </a:lnSpc>
              <a:spcBef>
                <a:spcPct val="0"/>
              </a:spcBef>
              <a:spcAft>
                <a:spcPct val="0"/>
              </a:spcAft>
              <a:buClrTx/>
              <a:buSzTx/>
              <a:buFontTx/>
              <a:buNone/>
              <a:tabLst/>
            </a:pPr>
            <a:r>
              <a:rPr lang="en-US" b="0" i="0" dirty="0">
                <a:effectLst/>
                <a:latin typeface="inherit"/>
              </a:rPr>
              <a:t>The good news is that you can improve all your skills inside our </a:t>
            </a:r>
            <a:r>
              <a:rPr lang="en-US" b="1" i="0" dirty="0">
                <a:effectLst/>
                <a:latin typeface="inherit"/>
              </a:rPr>
              <a:t>Speak Fluently &amp; Confidently </a:t>
            </a:r>
            <a:r>
              <a:rPr lang="en-US" b="0" i="0" dirty="0">
                <a:effectLst/>
                <a:latin typeface="inherit"/>
              </a:rPr>
              <a:t>course</a:t>
            </a:r>
            <a:r>
              <a:rPr lang="en-US" dirty="0">
                <a:latin typeface="inherit"/>
              </a:rPr>
              <a:t>!</a:t>
            </a:r>
            <a:endParaRPr lang="en-US" b="0" i="0" dirty="0">
              <a:effectLst/>
              <a:latin typeface="Helvetica" panose="020B0604020202020204" pitchFamily="34" charset="0"/>
            </a:endParaRPr>
          </a:p>
        </p:txBody>
      </p:sp>
      <p:sp>
        <p:nvSpPr>
          <p:cNvPr id="9" name="TextBox 8">
            <a:extLst>
              <a:ext uri="{FF2B5EF4-FFF2-40B4-BE49-F238E27FC236}">
                <a16:creationId xmlns:a16="http://schemas.microsoft.com/office/drawing/2014/main" id="{50EC6470-5DF8-4F55-AB8B-7E0DBC69A5C7}"/>
              </a:ext>
            </a:extLst>
          </p:cNvPr>
          <p:cNvSpPr txBox="1"/>
          <p:nvPr/>
        </p:nvSpPr>
        <p:spPr>
          <a:xfrm>
            <a:off x="4224131" y="67295"/>
            <a:ext cx="10263146"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FFC000"/>
                </a:solidFill>
                <a:effectLst/>
                <a:latin typeface="inherit"/>
              </a:rPr>
              <a:t>Speak Fluently &amp; Confidently! </a:t>
            </a:r>
            <a:r>
              <a:rPr kumimoji="0" lang="en-US" altLang="en-US" sz="1800" b="1" i="0" u="none" strike="noStrike" cap="none" normalizeH="0" baseline="0" dirty="0">
                <a:ln>
                  <a:noFill/>
                </a:ln>
                <a:solidFill>
                  <a:srgbClr val="FFC000"/>
                </a:solidFill>
                <a:effectLst/>
                <a:latin typeface="inherit"/>
                <a:sym typeface="Wingdings" panose="05000000000000000000" pitchFamily="2" charset="2"/>
              </a:rPr>
              <a:t> </a:t>
            </a:r>
            <a:endParaRPr kumimoji="0" lang="en-US" altLang="en-US" sz="1800" b="1" i="0" u="none" strike="noStrike" cap="none" normalizeH="0" baseline="0" dirty="0">
              <a:ln>
                <a:noFill/>
              </a:ln>
              <a:solidFill>
                <a:srgbClr val="FFC000"/>
              </a:solidFill>
              <a:effectLst/>
              <a:latin typeface="Helvetica" panose="020B0604020202020204" pitchFamily="34" charset="0"/>
            </a:endParaRPr>
          </a:p>
        </p:txBody>
      </p:sp>
      <p:pic>
        <p:nvPicPr>
          <p:cNvPr id="3" name="Picture 2" descr="A drawing of a bee&#10;&#10;Description automatically generated with low confidence">
            <a:extLst>
              <a:ext uri="{FF2B5EF4-FFF2-40B4-BE49-F238E27FC236}">
                <a16:creationId xmlns:a16="http://schemas.microsoft.com/office/drawing/2014/main" id="{3C71E76B-C167-4660-9245-2BC5DDFFE9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36346" y="67861"/>
            <a:ext cx="1055654" cy="1348047"/>
          </a:xfrm>
          <a:prstGeom prst="rect">
            <a:avLst/>
          </a:prstGeom>
        </p:spPr>
      </p:pic>
    </p:spTree>
    <p:extLst>
      <p:ext uri="{BB962C8B-B14F-4D97-AF65-F5344CB8AC3E}">
        <p14:creationId xmlns:p14="http://schemas.microsoft.com/office/powerpoint/2010/main" val="26734614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F725A09-98D3-44FF-A86C-C1431A44931D}"/>
              </a:ext>
            </a:extLst>
          </p:cNvPr>
          <p:cNvSpPr>
            <a:spLocks noChangeArrowheads="1"/>
          </p:cNvSpPr>
          <p:nvPr/>
        </p:nvSpPr>
        <p:spPr bwMode="auto">
          <a:xfrm>
            <a:off x="206308" y="367558"/>
            <a:ext cx="5423216" cy="4308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C000"/>
                </a:solidFill>
                <a:effectLst/>
                <a:latin typeface="inherit"/>
              </a:rPr>
              <a:t>Additional Material</a:t>
            </a:r>
            <a:endParaRPr kumimoji="0" lang="en-US" altLang="en-US" sz="2800" b="1" i="0" u="none" strike="noStrike" cap="none" normalizeH="0" baseline="0" dirty="0">
              <a:ln>
                <a:noFill/>
              </a:ln>
              <a:solidFill>
                <a:srgbClr val="FFC000"/>
              </a:solidFill>
              <a:effectLst/>
              <a:latin typeface="Helvetica" panose="020B0604020202020204" pitchFamily="34" charset="0"/>
            </a:endParaRPr>
          </a:p>
        </p:txBody>
      </p:sp>
      <p:sp>
        <p:nvSpPr>
          <p:cNvPr id="6" name="Rectangle 3">
            <a:extLst>
              <a:ext uri="{FF2B5EF4-FFF2-40B4-BE49-F238E27FC236}">
                <a16:creationId xmlns:a16="http://schemas.microsoft.com/office/drawing/2014/main" id="{A1FC4374-D942-461B-BD26-D025EAD87D09}"/>
              </a:ext>
            </a:extLst>
          </p:cNvPr>
          <p:cNvSpPr>
            <a:spLocks noChangeArrowheads="1"/>
          </p:cNvSpPr>
          <p:nvPr/>
        </p:nvSpPr>
        <p:spPr bwMode="auto">
          <a:xfrm>
            <a:off x="373711" y="447921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A0D78104-D0D4-4EF5-879D-DDBF46A39663}"/>
              </a:ext>
            </a:extLst>
          </p:cNvPr>
          <p:cNvSpPr txBox="1"/>
          <p:nvPr/>
        </p:nvSpPr>
        <p:spPr>
          <a:xfrm>
            <a:off x="0" y="975339"/>
            <a:ext cx="12693445"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Helvetica" panose="020B0604020202020204" pitchFamily="34" charset="0"/>
              </a:rPr>
              <a:t>Dictionaries to use for new vocabulary and accurate pronunciation:</a:t>
            </a:r>
            <a:r>
              <a:rPr kumimoji="0" lang="en-US" altLang="en-US" sz="1800" b="0" i="0" u="none" strike="noStrike" cap="none" normalizeH="0" baseline="0" dirty="0">
                <a:ln>
                  <a:noFill/>
                </a:ln>
                <a:solidFill>
                  <a:srgbClr val="444444"/>
                </a:solidFill>
                <a:effectLst/>
                <a:latin typeface="Helvetica"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rgbClr val="444444"/>
              </a:solidFill>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444444"/>
                </a:solidFill>
                <a:effectLst/>
                <a:latin typeface="Helvetica" panose="020B0604020202020204" pitchFamily="34" charset="0"/>
              </a:rPr>
              <a:t> </a:t>
            </a:r>
            <a:r>
              <a:rPr kumimoji="0" lang="en-US" altLang="en-US" sz="2400" b="0" i="0" u="none" strike="noStrike" cap="none" normalizeH="0" baseline="0" dirty="0">
                <a:ln>
                  <a:noFill/>
                </a:ln>
                <a:solidFill>
                  <a:schemeClr val="tx2">
                    <a:lumMod val="75000"/>
                  </a:schemeClr>
                </a:solidFill>
                <a:effectLst/>
                <a:latin typeface="Helvetica" panose="020B0604020202020204" pitchFamily="34" charset="0"/>
                <a:hlinkClick r:id="rId2">
                  <a:extLst>
                    <a:ext uri="{A12FA001-AC4F-418D-AE19-62706E023703}">
                      <ahyp:hlinkClr xmlns:ahyp="http://schemas.microsoft.com/office/drawing/2018/hyperlinkcolor" val="tx"/>
                    </a:ext>
                  </a:extLst>
                </a:hlinkClick>
              </a:rPr>
              <a:t>https://dictionary.cambridge.org/us/</a:t>
            </a:r>
            <a:r>
              <a:rPr kumimoji="0" lang="en-US" altLang="en-US" sz="2400" b="0" i="0" u="none" strike="noStrike" cap="none" normalizeH="0" baseline="0" dirty="0">
                <a:ln>
                  <a:noFill/>
                </a:ln>
                <a:solidFill>
                  <a:schemeClr val="tx2">
                    <a:lumMod val="75000"/>
                  </a:schemeClr>
                </a:solidFill>
                <a:effectLst/>
                <a:latin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2">
                  <a:lumMod val="75000"/>
                </a:schemeClr>
              </a:solidFill>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2">
                    <a:lumMod val="75000"/>
                  </a:schemeClr>
                </a:solidFill>
                <a:effectLst/>
                <a:latin typeface="Helvetica" panose="020B0604020202020204" pitchFamily="34" charset="0"/>
              </a:rPr>
              <a:t>                        </a:t>
            </a:r>
            <a:r>
              <a:rPr kumimoji="0" lang="en-US" altLang="en-US" sz="2400" b="0" i="0" u="none" strike="noStrike" cap="none" normalizeH="0" baseline="0" dirty="0">
                <a:ln>
                  <a:noFill/>
                </a:ln>
                <a:solidFill>
                  <a:srgbClr val="FFC000"/>
                </a:solidFill>
                <a:effectLst/>
                <a:latin typeface="Helvetica" panose="020B0604020202020204" pitchFamily="34" charset="0"/>
              </a:rPr>
              <a:t>&amp;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2">
                  <a:lumMod val="75000"/>
                </a:schemeClr>
              </a:solidFill>
              <a:latin typeface="Helvetica" panose="020B0604020202020204" pitchFamily="34" charset="0"/>
              <a:hlinkClick r:id="rId3">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tx2">
                    <a:lumMod val="75000"/>
                  </a:schemeClr>
                </a:solidFill>
                <a:latin typeface="Helvetica" panose="020B0604020202020204" pitchFamily="34" charset="0"/>
                <a:hlinkClick r:id="rId3">
                  <a:extLst>
                    <a:ext uri="{A12FA001-AC4F-418D-AE19-62706E023703}">
                      <ahyp:hlinkClr xmlns:ahyp="http://schemas.microsoft.com/office/drawing/2018/hyperlinkcolor" val="tx"/>
                    </a:ext>
                  </a:extLst>
                </a:hlinkClick>
              </a:rPr>
              <a:t>https://www.merriam-webster.com</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solidFill>
                <a:schemeClr val="tx2">
                  <a:lumMod val="75000"/>
                </a:schemeClr>
              </a:solidFill>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Helvetica" panose="020B0604020202020204" pitchFamily="34" charset="0"/>
              </a:rPr>
              <a:t>To listen to the </a:t>
            </a:r>
            <a:r>
              <a:rPr lang="en-US" altLang="en-US" sz="2000" b="1" u="sng" dirty="0">
                <a:solidFill>
                  <a:srgbClr val="FFC000"/>
                </a:solidFill>
                <a:latin typeface="Helvetica" panose="020B0604020202020204" pitchFamily="34" charset="0"/>
              </a:rPr>
              <a:t>pronunciation</a:t>
            </a:r>
            <a:r>
              <a:rPr lang="en-US" altLang="en-US" sz="1800" dirty="0">
                <a:latin typeface="Helvetica" panose="020B0604020202020204" pitchFamily="34" charset="0"/>
              </a:rPr>
              <a:t> of any word in context you can also refer to: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effectLst/>
              <a:latin typeface="Helvetica" panose="020B0604020202020204" pitchFamily="34" charset="0"/>
              <a:hlinkClick r:id="rId4">
                <a:extLst>
                  <a:ext uri="{A12FA001-AC4F-418D-AE19-62706E023703}">
                    <ahyp:hlinkClr xmlns:ahyp="http://schemas.microsoft.com/office/drawing/2018/hyperlinkcolor" val="tx"/>
                  </a:ext>
                </a:extLst>
              </a:hlinkClick>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2">
                    <a:lumMod val="75000"/>
                  </a:schemeClr>
                </a:solidFill>
                <a:effectLst/>
                <a:latin typeface="Helvetica" panose="020B0604020202020204" pitchFamily="34" charset="0"/>
                <a:hlinkClick r:id="rId4">
                  <a:extLst>
                    <a:ext uri="{A12FA001-AC4F-418D-AE19-62706E023703}">
                      <ahyp:hlinkClr xmlns:ahyp="http://schemas.microsoft.com/office/drawing/2018/hyperlinkcolor" val="tx"/>
                    </a:ext>
                  </a:extLst>
                </a:hlinkClick>
              </a:rPr>
              <a:t>https://youglish.com/</a:t>
            </a:r>
            <a:endParaRPr kumimoji="0" lang="en-US" altLang="en-US" sz="2000" b="0" i="0" u="none" strike="noStrike" cap="none" normalizeH="0" baseline="0" dirty="0">
              <a:ln>
                <a:noFill/>
              </a:ln>
              <a:solidFill>
                <a:schemeClr val="tx2">
                  <a:lumMod val="75000"/>
                </a:schemeClr>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2">
                  <a:lumMod val="75000"/>
                </a:schemeClr>
              </a:solidFill>
              <a:effectLs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2">
                    <a:lumMod val="75000"/>
                  </a:schemeClr>
                </a:solidFill>
                <a:latin typeface="Helvetica"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2">
                    <a:lumMod val="75000"/>
                  </a:schemeClr>
                </a:solidFill>
                <a:latin typeface="Helvetica" panose="020B0604020202020204" pitchFamily="34" charset="0"/>
              </a:rPr>
              <a:t>                                         </a:t>
            </a:r>
            <a:r>
              <a:rPr lang="en-US" altLang="en-US" sz="2000" dirty="0">
                <a:highlight>
                  <a:srgbClr val="FFFF00"/>
                </a:highlight>
                <a:latin typeface="Helvetica" panose="020B0604020202020204" pitchFamily="34" charset="0"/>
              </a:rPr>
              <a:t>Best of luck with your course!</a:t>
            </a:r>
            <a:endParaRPr kumimoji="0" lang="en-US" altLang="en-US" sz="2000" b="0" i="0" u="none" strike="noStrike" cap="none" normalizeH="0" baseline="0" dirty="0">
              <a:ln>
                <a:noFill/>
              </a:ln>
              <a:effectLst/>
              <a:highlight>
                <a:srgbClr val="FFFF00"/>
              </a:highlight>
              <a:latin typeface="Helvetica"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2">
                  <a:lumMod val="75000"/>
                </a:schemeClr>
              </a:solidFill>
              <a:latin typeface="Helvetica" panose="020B0604020202020204" pitchFamily="34" charset="0"/>
            </a:endParaRPr>
          </a:p>
        </p:txBody>
      </p:sp>
      <p:pic>
        <p:nvPicPr>
          <p:cNvPr id="3" name="Picture 2" descr="A drawing of a bee&#10;&#10;Description automatically generated with low confidence">
            <a:extLst>
              <a:ext uri="{FF2B5EF4-FFF2-40B4-BE49-F238E27FC236}">
                <a16:creationId xmlns:a16="http://schemas.microsoft.com/office/drawing/2014/main" id="{A11987BC-4BCF-4E49-8717-F03B812D3A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4324" y="47626"/>
            <a:ext cx="1637675" cy="2091276"/>
          </a:xfrm>
          <a:prstGeom prst="rect">
            <a:avLst/>
          </a:prstGeom>
        </p:spPr>
      </p:pic>
    </p:spTree>
    <p:extLst>
      <p:ext uri="{BB962C8B-B14F-4D97-AF65-F5344CB8AC3E}">
        <p14:creationId xmlns:p14="http://schemas.microsoft.com/office/powerpoint/2010/main" val="3575735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7F725A09-98D3-44FF-A86C-C1431A44931D}"/>
              </a:ext>
            </a:extLst>
          </p:cNvPr>
          <p:cNvSpPr>
            <a:spLocks noChangeArrowheads="1"/>
          </p:cNvSpPr>
          <p:nvPr/>
        </p:nvSpPr>
        <p:spPr bwMode="auto">
          <a:xfrm>
            <a:off x="639353" y="493393"/>
            <a:ext cx="6989196"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100" b="1" i="0" u="none" strike="noStrike" cap="none" normalizeH="0" baseline="0" dirty="0">
                <a:ln>
                  <a:noFill/>
                </a:ln>
                <a:solidFill>
                  <a:srgbClr val="FFC000"/>
                </a:solidFill>
                <a:effectLst/>
                <a:latin typeface="inherit"/>
              </a:rPr>
              <a:t>References: </a:t>
            </a:r>
            <a:endParaRPr kumimoji="0" lang="en-US" altLang="en-US" sz="2100" b="1" i="0" u="none" strike="noStrike" cap="none" normalizeH="0" baseline="0" dirty="0">
              <a:ln>
                <a:noFill/>
              </a:ln>
              <a:solidFill>
                <a:srgbClr val="FFC000"/>
              </a:solidFill>
              <a:effectLst/>
              <a:latin typeface="Helvetica" panose="020B0604020202020204" pitchFamily="34" charset="0"/>
            </a:endParaRPr>
          </a:p>
        </p:txBody>
      </p:sp>
      <p:sp>
        <p:nvSpPr>
          <p:cNvPr id="6" name="Rectangle 3">
            <a:extLst>
              <a:ext uri="{FF2B5EF4-FFF2-40B4-BE49-F238E27FC236}">
                <a16:creationId xmlns:a16="http://schemas.microsoft.com/office/drawing/2014/main" id="{A1FC4374-D942-461B-BD26-D025EAD87D09}"/>
              </a:ext>
            </a:extLst>
          </p:cNvPr>
          <p:cNvSpPr>
            <a:spLocks noChangeArrowheads="1"/>
          </p:cNvSpPr>
          <p:nvPr/>
        </p:nvSpPr>
        <p:spPr bwMode="auto">
          <a:xfrm>
            <a:off x="373711" y="447921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989D17F4-9225-431F-AE8B-E9AB844D0A24}"/>
              </a:ext>
            </a:extLst>
          </p:cNvPr>
          <p:cNvSpPr txBox="1"/>
          <p:nvPr/>
        </p:nvSpPr>
        <p:spPr>
          <a:xfrm>
            <a:off x="570270" y="1111045"/>
            <a:ext cx="7787149" cy="4801314"/>
          </a:xfrm>
          <a:prstGeom prst="rect">
            <a:avLst/>
          </a:prstGeom>
          <a:noFill/>
        </p:spPr>
        <p:txBody>
          <a:bodyPr wrap="square" rtlCol="0">
            <a:spAutoFit/>
          </a:bodyPr>
          <a:lstStyle/>
          <a:p>
            <a:r>
              <a:rPr lang="en-US" dirty="0"/>
              <a:t>Business English Pod</a:t>
            </a:r>
          </a:p>
          <a:p>
            <a:endParaRPr lang="en-US" dirty="0"/>
          </a:p>
          <a:p>
            <a:r>
              <a:rPr lang="en-US" dirty="0"/>
              <a:t>Espresso English - </a:t>
            </a:r>
            <a:r>
              <a:rPr lang="en-US"/>
              <a:t>Shayna Oliveira</a:t>
            </a:r>
            <a:endParaRPr lang="en-US" dirty="0"/>
          </a:p>
          <a:p>
            <a:endParaRPr lang="en-US" dirty="0"/>
          </a:p>
          <a:p>
            <a:r>
              <a:rPr lang="en-US" dirty="0"/>
              <a:t>ESL Conversation</a:t>
            </a:r>
          </a:p>
          <a:p>
            <a:endParaRPr lang="en-US" dirty="0"/>
          </a:p>
          <a:p>
            <a:r>
              <a:rPr lang="en-US" dirty="0"/>
              <a:t>Cambridge Dictionary</a:t>
            </a:r>
          </a:p>
          <a:p>
            <a:endParaRPr lang="en-US" dirty="0"/>
          </a:p>
          <a:p>
            <a:r>
              <a:rPr lang="en-US" dirty="0"/>
              <a:t>English Words Usage</a:t>
            </a:r>
          </a:p>
          <a:p>
            <a:endParaRPr lang="en-US" dirty="0"/>
          </a:p>
          <a:p>
            <a:r>
              <a:rPr lang="en-US" dirty="0"/>
              <a:t>Lesson Library</a:t>
            </a:r>
          </a:p>
          <a:p>
            <a:endParaRPr lang="en-US" dirty="0"/>
          </a:p>
          <a:p>
            <a:r>
              <a:rPr lang="en-US" dirty="0"/>
              <a:t>English Lesson via Skype</a:t>
            </a:r>
          </a:p>
          <a:p>
            <a:endParaRPr lang="en-US" dirty="0"/>
          </a:p>
          <a:p>
            <a:endParaRPr lang="en-US" dirty="0"/>
          </a:p>
          <a:p>
            <a:endParaRPr lang="en-US" dirty="0"/>
          </a:p>
          <a:p>
            <a:endParaRPr lang="en-US" dirty="0"/>
          </a:p>
        </p:txBody>
      </p:sp>
      <p:pic>
        <p:nvPicPr>
          <p:cNvPr id="3" name="Picture 2">
            <a:extLst>
              <a:ext uri="{FF2B5EF4-FFF2-40B4-BE49-F238E27FC236}">
                <a16:creationId xmlns:a16="http://schemas.microsoft.com/office/drawing/2014/main" id="{AF4925D5-4EE5-41BB-868C-DEB6573A6AA0}"/>
              </a:ext>
            </a:extLst>
          </p:cNvPr>
          <p:cNvPicPr>
            <a:picLocks noChangeAspect="1"/>
          </p:cNvPicPr>
          <p:nvPr/>
        </p:nvPicPr>
        <p:blipFill>
          <a:blip r:embed="rId2"/>
          <a:stretch>
            <a:fillRect/>
          </a:stretch>
        </p:blipFill>
        <p:spPr>
          <a:xfrm>
            <a:off x="10476170" y="0"/>
            <a:ext cx="1639966" cy="2091109"/>
          </a:xfrm>
          <a:prstGeom prst="rect">
            <a:avLst/>
          </a:prstGeom>
        </p:spPr>
      </p:pic>
    </p:spTree>
    <p:extLst>
      <p:ext uri="{BB962C8B-B14F-4D97-AF65-F5344CB8AC3E}">
        <p14:creationId xmlns:p14="http://schemas.microsoft.com/office/powerpoint/2010/main" val="167174265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2117</TotalTime>
  <Words>653</Words>
  <Application>Microsoft Office PowerPoint</Application>
  <PresentationFormat>Widescreen</PresentationFormat>
  <Paragraphs>97</Paragraphs>
  <Slides>7</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7</vt:i4>
      </vt:variant>
    </vt:vector>
  </HeadingPairs>
  <TitlesOfParts>
    <vt:vector size="18" baseType="lpstr">
      <vt:lpstr>Arial</vt:lpstr>
      <vt:lpstr>Calibri</vt:lpstr>
      <vt:lpstr>Calibri Light</vt:lpstr>
      <vt:lpstr>Cambria</vt:lpstr>
      <vt:lpstr>Comic Sans MS</vt:lpstr>
      <vt:lpstr>Helvetica</vt:lpstr>
      <vt:lpstr>inherit</vt:lpstr>
      <vt:lpstr>Tw Cen MT</vt:lpstr>
      <vt:lpstr>Droplet</vt:lpstr>
      <vt:lpstr>Office Theme</vt:lpstr>
      <vt:lpstr>1_Office Theme</vt:lpstr>
      <vt:lpstr>PowerPoint Presentation</vt:lpstr>
      <vt:lpstr>PowerPoint Presentation</vt:lpstr>
      <vt:lpstr>PowerPoint Presentation</vt:lpstr>
      <vt:lpstr> B- Speaking:  How to Speak English Fluently &amp; Confidently: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Speak English Fluently &amp; Confidently?</dc:title>
  <dc:creator>Eman Magdoub</dc:creator>
  <cp:lastModifiedBy>Eman Magdoub</cp:lastModifiedBy>
  <cp:revision>37</cp:revision>
  <dcterms:created xsi:type="dcterms:W3CDTF">2018-12-04T09:24:32Z</dcterms:created>
  <dcterms:modified xsi:type="dcterms:W3CDTF">2022-05-04T09:35:42Z</dcterms:modified>
</cp:coreProperties>
</file>