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2275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881376" y="457200"/>
            <a:ext cx="2007743" cy="4718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087373"/>
            <a:ext cx="5376545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dirty="0">
                <a:solidFill>
                  <a:srgbClr val="622322"/>
                </a:solidFill>
                <a:latin typeface="Cambria"/>
                <a:cs typeface="Cambria"/>
              </a:rPr>
              <a:t>Lesson 1: Why </a:t>
            </a:r>
            <a:r>
              <a:rPr sz="2600" b="1" spc="-5" dirty="0">
                <a:solidFill>
                  <a:srgbClr val="622322"/>
                </a:solidFill>
                <a:latin typeface="Cambria"/>
                <a:cs typeface="Cambria"/>
              </a:rPr>
              <a:t>aren’t you </a:t>
            </a:r>
            <a:r>
              <a:rPr sz="2600" b="1" dirty="0">
                <a:solidFill>
                  <a:srgbClr val="622322"/>
                </a:solidFill>
                <a:latin typeface="Cambria"/>
                <a:cs typeface="Cambria"/>
              </a:rPr>
              <a:t>on</a:t>
            </a:r>
            <a:r>
              <a:rPr sz="2600" b="1" spc="-55" dirty="0">
                <a:solidFill>
                  <a:srgbClr val="622322"/>
                </a:solidFill>
                <a:latin typeface="Cambria"/>
                <a:cs typeface="Cambria"/>
              </a:rPr>
              <a:t> </a:t>
            </a:r>
            <a:r>
              <a:rPr sz="2600" b="1" dirty="0">
                <a:solidFill>
                  <a:srgbClr val="622322"/>
                </a:solidFill>
                <a:latin typeface="Cambria"/>
                <a:cs typeface="Cambria"/>
              </a:rPr>
              <a:t>time?</a:t>
            </a:r>
            <a:endParaRPr sz="2600" dirty="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1563877"/>
            <a:ext cx="5981065" cy="0"/>
          </a:xfrm>
          <a:custGeom>
            <a:avLst/>
            <a:gdLst/>
            <a:ahLst/>
            <a:cxnLst/>
            <a:rect l="l" t="t" r="r" b="b"/>
            <a:pathLst>
              <a:path w="5981065">
                <a:moveTo>
                  <a:pt x="0" y="0"/>
                </a:moveTo>
                <a:lnTo>
                  <a:pt x="5981065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1662445"/>
            <a:ext cx="5718175" cy="7291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2300"/>
              </a:lnSpc>
            </a:pPr>
            <a:r>
              <a:rPr sz="1300" i="1" spc="-10" dirty="0">
                <a:latin typeface="Cambria"/>
                <a:cs typeface="Cambria"/>
              </a:rPr>
              <a:t>Listen </a:t>
            </a:r>
            <a:r>
              <a:rPr sz="1300" i="1" spc="-5" dirty="0">
                <a:latin typeface="Cambria"/>
                <a:cs typeface="Cambria"/>
              </a:rPr>
              <a:t>to this conversation between Nate and Brad, two co-workers. Do your best </a:t>
            </a:r>
            <a:r>
              <a:rPr sz="1300" i="1" spc="-10" dirty="0">
                <a:latin typeface="Cambria"/>
                <a:cs typeface="Cambria"/>
              </a:rPr>
              <a:t>to  </a:t>
            </a:r>
            <a:r>
              <a:rPr sz="1300" i="1" spc="-5" dirty="0">
                <a:latin typeface="Cambria"/>
                <a:cs typeface="Cambria"/>
              </a:rPr>
              <a:t>answer the comprehension questions below, </a:t>
            </a:r>
            <a:r>
              <a:rPr sz="1300" i="1" spc="-10" dirty="0">
                <a:latin typeface="Cambria"/>
                <a:cs typeface="Cambria"/>
              </a:rPr>
              <a:t>then </a:t>
            </a:r>
            <a:r>
              <a:rPr sz="1300" i="1" spc="-5" dirty="0">
                <a:latin typeface="Cambria"/>
                <a:cs typeface="Cambria"/>
              </a:rPr>
              <a:t>learn the</a:t>
            </a:r>
            <a:r>
              <a:rPr sz="1300" i="1" spc="105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expressions.</a:t>
            </a:r>
            <a:endParaRPr sz="13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2000" b="1" u="heavy" spc="-5" dirty="0">
                <a:latin typeface="Cambria"/>
                <a:cs typeface="Cambria"/>
              </a:rPr>
              <a:t>Listening</a:t>
            </a:r>
            <a:r>
              <a:rPr sz="2000" b="1" u="heavy" spc="-35" dirty="0">
                <a:latin typeface="Cambria"/>
                <a:cs typeface="Cambria"/>
              </a:rPr>
              <a:t> </a:t>
            </a:r>
            <a:r>
              <a:rPr sz="2000" b="1" u="heavy" spc="-5" dirty="0">
                <a:latin typeface="Cambria"/>
                <a:cs typeface="Cambria"/>
              </a:rPr>
              <a:t>Comprehension</a:t>
            </a:r>
            <a:endParaRPr sz="2000" dirty="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335"/>
              </a:spcBef>
              <a:buAutoNum type="arabicPeriod"/>
              <a:tabLst>
                <a:tab pos="469900" algn="l"/>
              </a:tabLst>
            </a:pPr>
            <a:r>
              <a:rPr sz="1300" b="1" spc="-10" dirty="0">
                <a:latin typeface="Cambria"/>
                <a:cs typeface="Cambria"/>
              </a:rPr>
              <a:t>How </a:t>
            </a:r>
            <a:r>
              <a:rPr sz="1300" b="1" spc="-5" dirty="0">
                <a:latin typeface="Cambria"/>
                <a:cs typeface="Cambria"/>
              </a:rPr>
              <a:t>many times total </a:t>
            </a:r>
            <a:r>
              <a:rPr sz="1300" b="1" spc="-10" dirty="0">
                <a:latin typeface="Cambria"/>
                <a:cs typeface="Cambria"/>
              </a:rPr>
              <a:t>has </a:t>
            </a:r>
            <a:r>
              <a:rPr sz="1300" b="1" spc="-5" dirty="0">
                <a:latin typeface="Cambria"/>
                <a:cs typeface="Cambria"/>
              </a:rPr>
              <a:t>Brad been late this</a:t>
            </a:r>
            <a:r>
              <a:rPr sz="1300" b="1" spc="50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week?</a:t>
            </a:r>
            <a:endParaRPr sz="1300" dirty="0">
              <a:latin typeface="Cambria"/>
              <a:cs typeface="Cambria"/>
            </a:endParaRPr>
          </a:p>
          <a:p>
            <a:pPr marL="926465" lvl="1" indent="-228600">
              <a:lnSpc>
                <a:spcPct val="100000"/>
              </a:lnSpc>
              <a:spcBef>
                <a:spcPts val="190"/>
              </a:spcBef>
              <a:buAutoNum type="alphaLcPeriod"/>
              <a:tabLst>
                <a:tab pos="927100" algn="l"/>
              </a:tabLst>
            </a:pPr>
            <a:r>
              <a:rPr sz="1300" spc="-5" dirty="0">
                <a:latin typeface="Cambria"/>
                <a:cs typeface="Cambria"/>
              </a:rPr>
              <a:t>three</a:t>
            </a:r>
            <a:endParaRPr sz="1300" dirty="0">
              <a:latin typeface="Cambria"/>
              <a:cs typeface="Cambria"/>
            </a:endParaRPr>
          </a:p>
          <a:p>
            <a:pPr marL="926465" lvl="1" indent="-228600">
              <a:lnSpc>
                <a:spcPct val="100000"/>
              </a:lnSpc>
              <a:spcBef>
                <a:spcPts val="195"/>
              </a:spcBef>
              <a:buAutoNum type="alphaLcPeriod"/>
              <a:tabLst>
                <a:tab pos="927100" algn="l"/>
              </a:tabLst>
            </a:pPr>
            <a:r>
              <a:rPr sz="1300" spc="-5" dirty="0">
                <a:latin typeface="Cambria"/>
                <a:cs typeface="Cambria"/>
              </a:rPr>
              <a:t>four</a:t>
            </a:r>
            <a:endParaRPr sz="1300" dirty="0">
              <a:latin typeface="Cambria"/>
              <a:cs typeface="Cambria"/>
            </a:endParaRPr>
          </a:p>
          <a:p>
            <a:pPr marL="926465" lvl="1" indent="-228600">
              <a:lnSpc>
                <a:spcPct val="100000"/>
              </a:lnSpc>
              <a:spcBef>
                <a:spcPts val="190"/>
              </a:spcBef>
              <a:buAutoNum type="alphaLcPeriod"/>
              <a:tabLst>
                <a:tab pos="927100" algn="l"/>
              </a:tabLst>
            </a:pPr>
            <a:r>
              <a:rPr sz="1300" spc="-5" dirty="0">
                <a:latin typeface="Cambria"/>
                <a:cs typeface="Cambria"/>
              </a:rPr>
              <a:t>five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90"/>
              </a:spcBef>
              <a:buAutoNum type="arabicPeriod"/>
              <a:tabLst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He </a:t>
            </a:r>
            <a:r>
              <a:rPr sz="1300" b="1" spc="-10" dirty="0">
                <a:latin typeface="Cambria"/>
                <a:cs typeface="Cambria"/>
              </a:rPr>
              <a:t>was </a:t>
            </a:r>
            <a:r>
              <a:rPr sz="1300" b="1" spc="-5" dirty="0">
                <a:latin typeface="Cambria"/>
                <a:cs typeface="Cambria"/>
              </a:rPr>
              <a:t>late</a:t>
            </a:r>
            <a:r>
              <a:rPr sz="1300" b="1" spc="-35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because...</a:t>
            </a:r>
            <a:endParaRPr sz="1300" dirty="0">
              <a:latin typeface="Cambria"/>
              <a:cs typeface="Cambria"/>
            </a:endParaRPr>
          </a:p>
          <a:p>
            <a:pPr marL="926465" lvl="1" indent="-228600">
              <a:lnSpc>
                <a:spcPct val="100000"/>
              </a:lnSpc>
              <a:spcBef>
                <a:spcPts val="190"/>
              </a:spcBef>
              <a:buAutoNum type="alphaLcPeriod"/>
              <a:tabLst>
                <a:tab pos="927100" algn="l"/>
              </a:tabLst>
            </a:pPr>
            <a:r>
              <a:rPr sz="1300" spc="-5" dirty="0">
                <a:latin typeface="Cambria"/>
                <a:cs typeface="Cambria"/>
              </a:rPr>
              <a:t>he</a:t>
            </a:r>
            <a:r>
              <a:rPr sz="1300" spc="-55" dirty="0">
                <a:latin typeface="Cambria"/>
                <a:cs typeface="Cambria"/>
              </a:rPr>
              <a:t> </a:t>
            </a:r>
            <a:r>
              <a:rPr sz="1300" spc="-10" dirty="0">
                <a:latin typeface="Cambria"/>
                <a:cs typeface="Cambria"/>
              </a:rPr>
              <a:t>overslept</a:t>
            </a:r>
            <a:endParaRPr sz="1300" dirty="0">
              <a:latin typeface="Cambria"/>
              <a:cs typeface="Cambria"/>
            </a:endParaRPr>
          </a:p>
          <a:p>
            <a:pPr marL="926465" lvl="1" indent="-228600">
              <a:lnSpc>
                <a:spcPct val="100000"/>
              </a:lnSpc>
              <a:spcBef>
                <a:spcPts val="190"/>
              </a:spcBef>
              <a:buAutoNum type="alphaLcPeriod"/>
              <a:tabLst>
                <a:tab pos="927100" algn="l"/>
              </a:tabLst>
            </a:pPr>
            <a:r>
              <a:rPr sz="1300" spc="-5" dirty="0">
                <a:latin typeface="Cambria"/>
                <a:cs typeface="Cambria"/>
              </a:rPr>
              <a:t>he was sick</a:t>
            </a:r>
            <a:r>
              <a:rPr sz="1300" spc="-5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yesterday</a:t>
            </a:r>
            <a:endParaRPr sz="1300" dirty="0">
              <a:latin typeface="Cambria"/>
              <a:cs typeface="Cambria"/>
            </a:endParaRPr>
          </a:p>
          <a:p>
            <a:pPr marL="926465" lvl="1" indent="-228600">
              <a:lnSpc>
                <a:spcPct val="100000"/>
              </a:lnSpc>
              <a:spcBef>
                <a:spcPts val="190"/>
              </a:spcBef>
              <a:buAutoNum type="alphaLcPeriod"/>
              <a:tabLst>
                <a:tab pos="927100" algn="l"/>
              </a:tabLst>
            </a:pPr>
            <a:r>
              <a:rPr sz="1300" spc="-5" dirty="0">
                <a:latin typeface="Cambria"/>
                <a:cs typeface="Cambria"/>
              </a:rPr>
              <a:t>his car broke</a:t>
            </a:r>
            <a:r>
              <a:rPr sz="1300" spc="-7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down</a:t>
            </a:r>
            <a:endParaRPr sz="1300" dirty="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90"/>
              </a:spcBef>
              <a:buAutoNum type="arabicPeriod"/>
              <a:tabLst>
                <a:tab pos="469900" algn="l"/>
              </a:tabLst>
            </a:pPr>
            <a:r>
              <a:rPr sz="1300" b="1" spc="-10" dirty="0">
                <a:latin typeface="Cambria"/>
                <a:cs typeface="Cambria"/>
              </a:rPr>
              <a:t>Brad works </a:t>
            </a:r>
            <a:r>
              <a:rPr sz="1300" b="1" spc="-5" dirty="0">
                <a:latin typeface="Cambria"/>
                <a:cs typeface="Cambria"/>
              </a:rPr>
              <a:t>a second job</a:t>
            </a:r>
            <a:r>
              <a:rPr sz="1300" b="1" spc="10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because...</a:t>
            </a:r>
            <a:endParaRPr sz="1300" dirty="0">
              <a:latin typeface="Cambria"/>
              <a:cs typeface="Cambria"/>
            </a:endParaRPr>
          </a:p>
          <a:p>
            <a:pPr marL="926465" lvl="1" indent="-228600">
              <a:lnSpc>
                <a:spcPct val="100000"/>
              </a:lnSpc>
              <a:spcBef>
                <a:spcPts val="190"/>
              </a:spcBef>
              <a:buAutoNum type="alphaLcPeriod"/>
              <a:tabLst>
                <a:tab pos="927100" algn="l"/>
              </a:tabLst>
            </a:pPr>
            <a:r>
              <a:rPr sz="1300" spc="-5" dirty="0">
                <a:latin typeface="Cambria"/>
                <a:cs typeface="Cambria"/>
              </a:rPr>
              <a:t>he has four children </a:t>
            </a:r>
            <a:r>
              <a:rPr sz="1300" spc="-10" dirty="0">
                <a:latin typeface="Cambria"/>
                <a:cs typeface="Cambria"/>
              </a:rPr>
              <a:t>and </a:t>
            </a:r>
            <a:r>
              <a:rPr sz="1300" spc="-5" dirty="0">
                <a:latin typeface="Cambria"/>
                <a:cs typeface="Cambria"/>
              </a:rPr>
              <a:t>a lot of</a:t>
            </a:r>
            <a:r>
              <a:rPr sz="1300" spc="1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expenses</a:t>
            </a:r>
            <a:endParaRPr sz="1300" dirty="0">
              <a:latin typeface="Cambria"/>
              <a:cs typeface="Cambria"/>
            </a:endParaRPr>
          </a:p>
          <a:p>
            <a:pPr marL="926465" lvl="1" indent="-228600">
              <a:lnSpc>
                <a:spcPct val="100000"/>
              </a:lnSpc>
              <a:spcBef>
                <a:spcPts val="190"/>
              </a:spcBef>
              <a:buAutoNum type="alphaLcPeriod"/>
              <a:tabLst>
                <a:tab pos="927100" algn="l"/>
              </a:tabLst>
            </a:pPr>
            <a:r>
              <a:rPr sz="1300" spc="-5" dirty="0">
                <a:latin typeface="Cambria"/>
                <a:cs typeface="Cambria"/>
              </a:rPr>
              <a:t>he needs money </a:t>
            </a:r>
            <a:r>
              <a:rPr sz="1300" dirty="0">
                <a:latin typeface="Cambria"/>
                <a:cs typeface="Cambria"/>
              </a:rPr>
              <a:t>to pay </a:t>
            </a:r>
            <a:r>
              <a:rPr sz="1300" spc="-5" dirty="0">
                <a:latin typeface="Cambria"/>
                <a:cs typeface="Cambria"/>
              </a:rPr>
              <a:t>for a car accident he</a:t>
            </a:r>
            <a:r>
              <a:rPr sz="1300" spc="-1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had</a:t>
            </a:r>
            <a:endParaRPr sz="1300" dirty="0">
              <a:latin typeface="Cambria"/>
              <a:cs typeface="Cambria"/>
            </a:endParaRPr>
          </a:p>
          <a:p>
            <a:pPr marL="926465" lvl="1" indent="-228600">
              <a:lnSpc>
                <a:spcPct val="100000"/>
              </a:lnSpc>
              <a:spcBef>
                <a:spcPts val="190"/>
              </a:spcBef>
              <a:buAutoNum type="alphaLcPeriod"/>
              <a:tabLst>
                <a:tab pos="927100" algn="l"/>
              </a:tabLst>
            </a:pPr>
            <a:r>
              <a:rPr sz="1300" spc="-5" dirty="0">
                <a:latin typeface="Cambria"/>
                <a:cs typeface="Cambria"/>
              </a:rPr>
              <a:t>he's in debt and he needs to make the minimum</a:t>
            </a:r>
            <a:r>
              <a:rPr sz="1300" spc="60" dirty="0">
                <a:latin typeface="Cambria"/>
                <a:cs typeface="Cambria"/>
              </a:rPr>
              <a:t> </a:t>
            </a:r>
            <a:r>
              <a:rPr sz="1300" spc="-10" dirty="0">
                <a:latin typeface="Cambria"/>
                <a:cs typeface="Cambria"/>
              </a:rPr>
              <a:t>payments</a:t>
            </a:r>
            <a:endParaRPr sz="1300" dirty="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00"/>
              </a:spcBef>
              <a:buAutoNum type="arabicPeriod"/>
              <a:tabLst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Nate wakes </a:t>
            </a:r>
            <a:r>
              <a:rPr sz="1300" b="1" dirty="0">
                <a:latin typeface="Cambria"/>
                <a:cs typeface="Cambria"/>
              </a:rPr>
              <a:t>up</a:t>
            </a:r>
            <a:r>
              <a:rPr sz="1300" b="1" spc="-85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at...</a:t>
            </a:r>
            <a:endParaRPr sz="1300" dirty="0">
              <a:latin typeface="Cambria"/>
              <a:cs typeface="Cambria"/>
            </a:endParaRPr>
          </a:p>
          <a:p>
            <a:pPr marL="926465" lvl="1" indent="-228600">
              <a:lnSpc>
                <a:spcPct val="100000"/>
              </a:lnSpc>
              <a:spcBef>
                <a:spcPts val="185"/>
              </a:spcBef>
              <a:buAutoNum type="alphaLcPeriod"/>
              <a:tabLst>
                <a:tab pos="927100" algn="l"/>
              </a:tabLst>
            </a:pPr>
            <a:r>
              <a:rPr sz="1300" spc="-5" dirty="0">
                <a:latin typeface="Cambria"/>
                <a:cs typeface="Cambria"/>
              </a:rPr>
              <a:t>7</a:t>
            </a:r>
            <a:r>
              <a:rPr sz="1300" spc="-9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AM</a:t>
            </a:r>
            <a:endParaRPr sz="1300" dirty="0">
              <a:latin typeface="Cambria"/>
              <a:cs typeface="Cambria"/>
            </a:endParaRPr>
          </a:p>
          <a:p>
            <a:pPr marL="926465" lvl="1" indent="-228600">
              <a:lnSpc>
                <a:spcPct val="100000"/>
              </a:lnSpc>
              <a:spcBef>
                <a:spcPts val="185"/>
              </a:spcBef>
              <a:buAutoNum type="alphaLcPeriod"/>
              <a:tabLst>
                <a:tab pos="927100" algn="l"/>
              </a:tabLst>
            </a:pPr>
            <a:r>
              <a:rPr sz="1300" spc="-5" dirty="0">
                <a:latin typeface="Cambria"/>
                <a:cs typeface="Cambria"/>
              </a:rPr>
              <a:t>8</a:t>
            </a:r>
            <a:r>
              <a:rPr sz="1300" spc="-9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AM</a:t>
            </a:r>
            <a:endParaRPr sz="1300" dirty="0">
              <a:latin typeface="Cambria"/>
              <a:cs typeface="Cambria"/>
            </a:endParaRPr>
          </a:p>
          <a:p>
            <a:pPr marL="926465" lvl="1" indent="-228600">
              <a:lnSpc>
                <a:spcPct val="100000"/>
              </a:lnSpc>
              <a:spcBef>
                <a:spcPts val="185"/>
              </a:spcBef>
              <a:buAutoNum type="alphaLcPeriod"/>
              <a:tabLst>
                <a:tab pos="927100" algn="l"/>
              </a:tabLst>
            </a:pPr>
            <a:r>
              <a:rPr sz="1300" spc="-5" dirty="0">
                <a:latin typeface="Cambria"/>
                <a:cs typeface="Cambria"/>
              </a:rPr>
              <a:t>9</a:t>
            </a:r>
            <a:r>
              <a:rPr sz="1300" spc="-9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AM</a:t>
            </a:r>
            <a:endParaRPr sz="1300" dirty="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85"/>
              </a:spcBef>
              <a:buAutoNum type="arabicPeriod"/>
              <a:tabLst>
                <a:tab pos="469900" algn="l"/>
              </a:tabLst>
            </a:pPr>
            <a:r>
              <a:rPr sz="1300" b="1" spc="-10" dirty="0">
                <a:latin typeface="Cambria"/>
                <a:cs typeface="Cambria"/>
              </a:rPr>
              <a:t>Brad </a:t>
            </a:r>
            <a:r>
              <a:rPr sz="1300" b="1" spc="-5" dirty="0">
                <a:latin typeface="Cambria"/>
                <a:cs typeface="Cambria"/>
              </a:rPr>
              <a:t>goes to </a:t>
            </a:r>
            <a:r>
              <a:rPr sz="1300" b="1" dirty="0">
                <a:latin typeface="Cambria"/>
                <a:cs typeface="Cambria"/>
              </a:rPr>
              <a:t>bed </a:t>
            </a:r>
            <a:r>
              <a:rPr sz="1300" b="1" spc="-5" dirty="0">
                <a:latin typeface="Cambria"/>
                <a:cs typeface="Cambria"/>
              </a:rPr>
              <a:t>late</a:t>
            </a:r>
            <a:r>
              <a:rPr sz="1300" b="1" spc="-35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because...</a:t>
            </a:r>
            <a:endParaRPr sz="1300" dirty="0">
              <a:latin typeface="Cambria"/>
              <a:cs typeface="Cambria"/>
            </a:endParaRPr>
          </a:p>
          <a:p>
            <a:pPr marL="926465" lvl="1" indent="-228600">
              <a:lnSpc>
                <a:spcPct val="100000"/>
              </a:lnSpc>
              <a:spcBef>
                <a:spcPts val="185"/>
              </a:spcBef>
              <a:buAutoNum type="alphaLcPeriod"/>
              <a:tabLst>
                <a:tab pos="927100" algn="l"/>
              </a:tabLst>
            </a:pPr>
            <a:r>
              <a:rPr sz="1300" spc="-5" dirty="0">
                <a:latin typeface="Cambria"/>
                <a:cs typeface="Cambria"/>
              </a:rPr>
              <a:t>he studies at</a:t>
            </a:r>
            <a:r>
              <a:rPr sz="1300" spc="-7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night</a:t>
            </a:r>
            <a:endParaRPr sz="1300" dirty="0">
              <a:latin typeface="Cambria"/>
              <a:cs typeface="Cambria"/>
            </a:endParaRPr>
          </a:p>
          <a:p>
            <a:pPr marL="926465" lvl="1" indent="-228600">
              <a:lnSpc>
                <a:spcPct val="100000"/>
              </a:lnSpc>
              <a:spcBef>
                <a:spcPts val="185"/>
              </a:spcBef>
              <a:buAutoNum type="alphaLcPeriod"/>
              <a:tabLst>
                <a:tab pos="927100" algn="l"/>
              </a:tabLst>
            </a:pPr>
            <a:r>
              <a:rPr sz="1300" spc="-5" dirty="0">
                <a:latin typeface="Cambria"/>
                <a:cs typeface="Cambria"/>
              </a:rPr>
              <a:t>he watches a lot of</a:t>
            </a:r>
            <a:r>
              <a:rPr sz="1300" spc="-5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TV</a:t>
            </a:r>
            <a:endParaRPr sz="1300" dirty="0">
              <a:latin typeface="Cambria"/>
              <a:cs typeface="Cambria"/>
            </a:endParaRPr>
          </a:p>
          <a:p>
            <a:pPr marL="926465" lvl="1" indent="-228600">
              <a:lnSpc>
                <a:spcPct val="100000"/>
              </a:lnSpc>
              <a:spcBef>
                <a:spcPts val="185"/>
              </a:spcBef>
              <a:buAutoNum type="alphaLcPeriod"/>
              <a:tabLst>
                <a:tab pos="927100" algn="l"/>
              </a:tabLst>
            </a:pPr>
            <a:r>
              <a:rPr sz="1300" spc="-5" dirty="0">
                <a:latin typeface="Cambria"/>
                <a:cs typeface="Cambria"/>
              </a:rPr>
              <a:t>he has a busy</a:t>
            </a:r>
            <a:r>
              <a:rPr sz="1300" spc="-75" dirty="0">
                <a:latin typeface="Cambria"/>
                <a:cs typeface="Cambria"/>
              </a:rPr>
              <a:t> </a:t>
            </a:r>
            <a:r>
              <a:rPr sz="1300" spc="-10" dirty="0">
                <a:latin typeface="Cambria"/>
                <a:cs typeface="Cambria"/>
              </a:rPr>
              <a:t>life</a:t>
            </a:r>
            <a:endParaRPr sz="1300" dirty="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85"/>
              </a:spcBef>
              <a:buAutoNum type="arabicPeriod"/>
              <a:tabLst>
                <a:tab pos="469900" algn="l"/>
              </a:tabLst>
            </a:pPr>
            <a:r>
              <a:rPr sz="1300" b="1" spc="-10" dirty="0">
                <a:latin typeface="Cambria"/>
                <a:cs typeface="Cambria"/>
              </a:rPr>
              <a:t>The </a:t>
            </a:r>
            <a:r>
              <a:rPr sz="1300" b="1" spc="-5" dirty="0">
                <a:latin typeface="Cambria"/>
                <a:cs typeface="Cambria"/>
              </a:rPr>
              <a:t>boss said that </a:t>
            </a:r>
            <a:r>
              <a:rPr sz="1300" b="1" dirty="0">
                <a:latin typeface="Cambria"/>
                <a:cs typeface="Cambria"/>
              </a:rPr>
              <a:t>if </a:t>
            </a:r>
            <a:r>
              <a:rPr sz="1300" b="1" spc="-10" dirty="0">
                <a:latin typeface="Cambria"/>
                <a:cs typeface="Cambria"/>
              </a:rPr>
              <a:t>Brad was </a:t>
            </a:r>
            <a:r>
              <a:rPr sz="1300" b="1" spc="-5" dirty="0">
                <a:latin typeface="Cambria"/>
                <a:cs typeface="Cambria"/>
              </a:rPr>
              <a:t>late again, he</a:t>
            </a:r>
            <a:r>
              <a:rPr sz="1300" b="1" spc="80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would...</a:t>
            </a:r>
            <a:endParaRPr sz="1300" dirty="0">
              <a:latin typeface="Cambria"/>
              <a:cs typeface="Cambria"/>
            </a:endParaRPr>
          </a:p>
          <a:p>
            <a:pPr marL="926465" lvl="1" indent="-228600">
              <a:lnSpc>
                <a:spcPct val="100000"/>
              </a:lnSpc>
              <a:spcBef>
                <a:spcPts val="185"/>
              </a:spcBef>
              <a:buAutoNum type="alphaLcPeriod"/>
              <a:tabLst>
                <a:tab pos="927100" algn="l"/>
              </a:tabLst>
            </a:pPr>
            <a:r>
              <a:rPr sz="1300" spc="-5" dirty="0">
                <a:latin typeface="Cambria"/>
                <a:cs typeface="Cambria"/>
              </a:rPr>
              <a:t>be</a:t>
            </a:r>
            <a:r>
              <a:rPr sz="1300" spc="-7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demoted</a:t>
            </a:r>
            <a:endParaRPr sz="1300" dirty="0">
              <a:latin typeface="Cambria"/>
              <a:cs typeface="Cambria"/>
            </a:endParaRPr>
          </a:p>
          <a:p>
            <a:pPr marL="926465" lvl="1" indent="-228600">
              <a:lnSpc>
                <a:spcPct val="100000"/>
              </a:lnSpc>
              <a:spcBef>
                <a:spcPts val="190"/>
              </a:spcBef>
              <a:buAutoNum type="alphaLcPeriod"/>
              <a:tabLst>
                <a:tab pos="927100" algn="l"/>
              </a:tabLst>
            </a:pPr>
            <a:r>
              <a:rPr sz="1300" spc="-10" dirty="0">
                <a:latin typeface="Cambria"/>
                <a:cs typeface="Cambria"/>
              </a:rPr>
              <a:t>lose </a:t>
            </a:r>
            <a:r>
              <a:rPr sz="1300" dirty="0">
                <a:latin typeface="Cambria"/>
                <a:cs typeface="Cambria"/>
              </a:rPr>
              <a:t>his</a:t>
            </a:r>
            <a:r>
              <a:rPr sz="1300" spc="-7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job</a:t>
            </a:r>
            <a:endParaRPr sz="1300" dirty="0">
              <a:latin typeface="Cambria"/>
              <a:cs typeface="Cambria"/>
            </a:endParaRPr>
          </a:p>
          <a:p>
            <a:pPr marL="926465" lvl="1" indent="-228600">
              <a:lnSpc>
                <a:spcPct val="100000"/>
              </a:lnSpc>
              <a:spcBef>
                <a:spcPts val="190"/>
              </a:spcBef>
              <a:buAutoNum type="alphaLcPeriod"/>
              <a:tabLst>
                <a:tab pos="927100" algn="l"/>
              </a:tabLst>
            </a:pPr>
            <a:r>
              <a:rPr sz="1300" spc="-5" dirty="0">
                <a:latin typeface="Cambria"/>
                <a:cs typeface="Cambria"/>
              </a:rPr>
              <a:t>receive a </a:t>
            </a:r>
            <a:r>
              <a:rPr sz="1300" spc="-10" dirty="0">
                <a:latin typeface="Cambria"/>
                <a:cs typeface="Cambria"/>
              </a:rPr>
              <a:t>pay</a:t>
            </a:r>
            <a:r>
              <a:rPr sz="1300" spc="-4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cut</a:t>
            </a:r>
            <a:endParaRPr sz="1300" dirty="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90"/>
              </a:spcBef>
              <a:buAutoNum type="arabicPeriod"/>
              <a:tabLst>
                <a:tab pos="469900" algn="l"/>
              </a:tabLst>
            </a:pPr>
            <a:r>
              <a:rPr sz="1300" b="1" spc="-10" dirty="0">
                <a:latin typeface="Cambria"/>
                <a:cs typeface="Cambria"/>
              </a:rPr>
              <a:t>Brad </a:t>
            </a:r>
            <a:r>
              <a:rPr sz="1300" b="1" spc="-5" dirty="0">
                <a:latin typeface="Cambria"/>
                <a:cs typeface="Cambria"/>
              </a:rPr>
              <a:t>is lucky because the</a:t>
            </a:r>
            <a:r>
              <a:rPr sz="1300" b="1" spc="5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boss...</a:t>
            </a:r>
            <a:endParaRPr sz="1300" dirty="0">
              <a:latin typeface="Cambria"/>
              <a:cs typeface="Cambria"/>
            </a:endParaRPr>
          </a:p>
          <a:p>
            <a:pPr marL="926465" lvl="1" indent="-228600">
              <a:lnSpc>
                <a:spcPct val="100000"/>
              </a:lnSpc>
              <a:spcBef>
                <a:spcPts val="190"/>
              </a:spcBef>
              <a:buAutoNum type="alphaLcPeriod"/>
              <a:tabLst>
                <a:tab pos="927100" algn="l"/>
              </a:tabLst>
            </a:pPr>
            <a:r>
              <a:rPr sz="1300" spc="-5" dirty="0">
                <a:latin typeface="Cambria"/>
                <a:cs typeface="Cambria"/>
              </a:rPr>
              <a:t>didn't see him arrive late</a:t>
            </a:r>
            <a:r>
              <a:rPr sz="130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today</a:t>
            </a:r>
            <a:endParaRPr sz="1300" dirty="0">
              <a:latin typeface="Cambria"/>
              <a:cs typeface="Cambria"/>
            </a:endParaRPr>
          </a:p>
          <a:p>
            <a:pPr marL="926465" lvl="1" indent="-228600">
              <a:lnSpc>
                <a:spcPct val="100000"/>
              </a:lnSpc>
              <a:spcBef>
                <a:spcPts val="190"/>
              </a:spcBef>
              <a:buAutoNum type="alphaLcPeriod"/>
              <a:tabLst>
                <a:tab pos="927100" algn="l"/>
              </a:tabLst>
            </a:pPr>
            <a:r>
              <a:rPr sz="1300" spc="-5" dirty="0">
                <a:latin typeface="Cambria"/>
                <a:cs typeface="Cambria"/>
              </a:rPr>
              <a:t>is a friend of </a:t>
            </a:r>
            <a:r>
              <a:rPr sz="1300" dirty="0">
                <a:latin typeface="Cambria"/>
                <a:cs typeface="Cambria"/>
              </a:rPr>
              <a:t>his</a:t>
            </a:r>
            <a:r>
              <a:rPr sz="1300" spc="-4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family</a:t>
            </a:r>
            <a:endParaRPr sz="1300" dirty="0">
              <a:latin typeface="Cambria"/>
              <a:cs typeface="Cambria"/>
            </a:endParaRPr>
          </a:p>
          <a:p>
            <a:pPr marL="926465" lvl="1" indent="-228600">
              <a:lnSpc>
                <a:spcPct val="100000"/>
              </a:lnSpc>
              <a:spcBef>
                <a:spcPts val="190"/>
              </a:spcBef>
              <a:buAutoNum type="alphaLcPeriod"/>
              <a:tabLst>
                <a:tab pos="927100" algn="l"/>
              </a:tabLst>
            </a:pPr>
            <a:r>
              <a:rPr sz="1300" spc="-5" dirty="0">
                <a:latin typeface="Cambria"/>
                <a:cs typeface="Cambria"/>
              </a:rPr>
              <a:t>needs </a:t>
            </a:r>
            <a:r>
              <a:rPr sz="1300" dirty="0">
                <a:latin typeface="Cambria"/>
                <a:cs typeface="Cambria"/>
              </a:rPr>
              <a:t>his </a:t>
            </a:r>
            <a:r>
              <a:rPr sz="1300" spc="-5" dirty="0">
                <a:latin typeface="Cambria"/>
                <a:cs typeface="Cambria"/>
              </a:rPr>
              <a:t>work for the</a:t>
            </a:r>
            <a:r>
              <a:rPr sz="1300" spc="-7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company</a:t>
            </a:r>
            <a:endParaRPr sz="1300" dirty="0">
              <a:latin typeface="Cambria"/>
              <a:cs typeface="Cambr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3850" y="30480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800" y="323850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9475" y="323850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9475" y="370331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59726" y="30480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94193" y="323850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3850" y="379425"/>
            <a:ext cx="0" cy="930084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0331" y="361188"/>
            <a:ext cx="0" cy="9357360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18287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59726" y="379425"/>
            <a:ext cx="0" cy="930084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13243" y="361188"/>
            <a:ext cx="0" cy="9357360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3850" y="9680143"/>
            <a:ext cx="0" cy="75565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4800" y="9745827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9475" y="9745827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9475" y="9699193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59726" y="9680143"/>
            <a:ext cx="0" cy="75565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94193" y="9745827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087373"/>
            <a:ext cx="2800350" cy="4165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5" dirty="0">
                <a:solidFill>
                  <a:srgbClr val="622322"/>
                </a:solidFill>
                <a:latin typeface="Cambria"/>
                <a:cs typeface="Cambria"/>
              </a:rPr>
              <a:t>Conversation</a:t>
            </a:r>
            <a:r>
              <a:rPr sz="2600" b="1" spc="-65" dirty="0">
                <a:solidFill>
                  <a:srgbClr val="622322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622322"/>
                </a:solidFill>
                <a:latin typeface="Cambria"/>
                <a:cs typeface="Cambria"/>
              </a:rPr>
              <a:t>Text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1563877"/>
            <a:ext cx="5981065" cy="0"/>
          </a:xfrm>
          <a:custGeom>
            <a:avLst/>
            <a:gdLst/>
            <a:ahLst/>
            <a:cxnLst/>
            <a:rect l="l" t="t" r="r" b="b"/>
            <a:pathLst>
              <a:path w="5981065">
                <a:moveTo>
                  <a:pt x="0" y="0"/>
                </a:moveTo>
                <a:lnTo>
                  <a:pt x="5981065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1594688"/>
            <a:ext cx="3353435" cy="887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6500"/>
              </a:lnSpc>
            </a:pPr>
            <a:r>
              <a:rPr sz="1300" b="1" spc="-5" dirty="0">
                <a:latin typeface="Cambria"/>
                <a:cs typeface="Cambria"/>
              </a:rPr>
              <a:t>Nate: </a:t>
            </a:r>
            <a:r>
              <a:rPr sz="1300" spc="-5" dirty="0">
                <a:latin typeface="Cambria"/>
                <a:cs typeface="Cambria"/>
              </a:rPr>
              <a:t>You’re late again. This is the </a:t>
            </a:r>
            <a:r>
              <a:rPr sz="1300" i="1" spc="-5" dirty="0">
                <a:latin typeface="Cambria"/>
                <a:cs typeface="Cambria"/>
              </a:rPr>
              <a:t>fourth </a:t>
            </a:r>
            <a:r>
              <a:rPr sz="1300" i="1" spc="-10" dirty="0">
                <a:latin typeface="Cambria"/>
                <a:cs typeface="Cambria"/>
              </a:rPr>
              <a:t>time  </a:t>
            </a:r>
            <a:r>
              <a:rPr sz="1300" spc="-5" dirty="0">
                <a:latin typeface="Cambria"/>
                <a:cs typeface="Cambria"/>
              </a:rPr>
              <a:t>this </a:t>
            </a:r>
            <a:r>
              <a:rPr sz="1300" dirty="0">
                <a:latin typeface="Cambria"/>
                <a:cs typeface="Cambria"/>
              </a:rPr>
              <a:t>week! </a:t>
            </a:r>
            <a:r>
              <a:rPr sz="1300" spc="-5" dirty="0">
                <a:latin typeface="Cambria"/>
                <a:cs typeface="Cambria"/>
              </a:rPr>
              <a:t>You’ve gotta </a:t>
            </a:r>
            <a:r>
              <a:rPr sz="1300" b="1" spc="-10" dirty="0">
                <a:latin typeface="Cambria"/>
                <a:cs typeface="Cambria"/>
              </a:rPr>
              <a:t>get your </a:t>
            </a:r>
            <a:r>
              <a:rPr sz="1300" b="1" spc="-5" dirty="0">
                <a:latin typeface="Cambria"/>
                <a:cs typeface="Cambria"/>
              </a:rPr>
              <a:t>act </a:t>
            </a:r>
            <a:r>
              <a:rPr sz="1300" b="1" spc="-10" dirty="0">
                <a:latin typeface="Cambria"/>
                <a:cs typeface="Cambria"/>
              </a:rPr>
              <a:t>together,  </a:t>
            </a:r>
            <a:r>
              <a:rPr sz="1300" spc="-5" dirty="0">
                <a:latin typeface="Cambria"/>
                <a:cs typeface="Cambria"/>
              </a:rPr>
              <a:t>or else you’re gonna </a:t>
            </a:r>
            <a:r>
              <a:rPr sz="1300" dirty="0">
                <a:latin typeface="Cambria"/>
                <a:cs typeface="Cambria"/>
              </a:rPr>
              <a:t>be </a:t>
            </a:r>
            <a:r>
              <a:rPr sz="1300" b="1" spc="-5" dirty="0">
                <a:latin typeface="Cambria"/>
                <a:cs typeface="Cambria"/>
              </a:rPr>
              <a:t>in hot</a:t>
            </a:r>
            <a:r>
              <a:rPr sz="1300" b="1" spc="-20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water.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2592511"/>
            <a:ext cx="3354070" cy="1179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6700"/>
              </a:lnSpc>
            </a:pPr>
            <a:r>
              <a:rPr sz="1300" b="1" spc="-5" dirty="0">
                <a:latin typeface="Cambria"/>
                <a:cs typeface="Cambria"/>
              </a:rPr>
              <a:t>Brad: </a:t>
            </a:r>
            <a:r>
              <a:rPr sz="1300" spc="-5" dirty="0">
                <a:latin typeface="Cambria"/>
                <a:cs typeface="Cambria"/>
              </a:rPr>
              <a:t>I overslept, </a:t>
            </a:r>
            <a:r>
              <a:rPr sz="1300" dirty="0">
                <a:latin typeface="Cambria"/>
                <a:cs typeface="Cambria"/>
              </a:rPr>
              <a:t>okay? </a:t>
            </a:r>
            <a:r>
              <a:rPr sz="1300" spc="-5" dirty="0">
                <a:latin typeface="Cambria"/>
                <a:cs typeface="Cambria"/>
              </a:rPr>
              <a:t>Why do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spc="-5" dirty="0">
                <a:latin typeface="Cambria"/>
                <a:cs typeface="Cambria"/>
              </a:rPr>
              <a:t>always  gotta </a:t>
            </a:r>
            <a:r>
              <a:rPr sz="1300" b="1" spc="-5" dirty="0">
                <a:latin typeface="Cambria"/>
                <a:cs typeface="Cambria"/>
              </a:rPr>
              <a:t>get on </a:t>
            </a:r>
            <a:r>
              <a:rPr sz="1300" b="1" spc="-10" dirty="0">
                <a:latin typeface="Cambria"/>
                <a:cs typeface="Cambria"/>
              </a:rPr>
              <a:t>my </a:t>
            </a:r>
            <a:r>
              <a:rPr sz="1300" b="1" spc="-5" dirty="0">
                <a:latin typeface="Cambria"/>
                <a:cs typeface="Cambria"/>
              </a:rPr>
              <a:t>case? </a:t>
            </a:r>
            <a:r>
              <a:rPr sz="1300" spc="-5" dirty="0">
                <a:latin typeface="Cambria"/>
                <a:cs typeface="Cambria"/>
              </a:rPr>
              <a:t>It’s </a:t>
            </a:r>
            <a:r>
              <a:rPr sz="1300" spc="-10" dirty="0">
                <a:latin typeface="Cambria"/>
                <a:cs typeface="Cambria"/>
              </a:rPr>
              <a:t>not </a:t>
            </a:r>
            <a:r>
              <a:rPr sz="1300" spc="-5" dirty="0">
                <a:latin typeface="Cambria"/>
                <a:cs typeface="Cambria"/>
              </a:rPr>
              <a:t>my fault that I’m  tired all the time. I’m working a second job, so  I’ve been </a:t>
            </a:r>
            <a:r>
              <a:rPr sz="1300" b="1" spc="-5" dirty="0">
                <a:latin typeface="Cambria"/>
                <a:cs typeface="Cambria"/>
              </a:rPr>
              <a:t>burning </a:t>
            </a:r>
            <a:r>
              <a:rPr sz="1300" b="1" dirty="0">
                <a:latin typeface="Cambria"/>
                <a:cs typeface="Cambria"/>
              </a:rPr>
              <a:t>the </a:t>
            </a:r>
            <a:r>
              <a:rPr sz="1300" b="1" spc="-5" dirty="0">
                <a:latin typeface="Cambria"/>
                <a:cs typeface="Cambria"/>
              </a:rPr>
              <a:t>midnight</a:t>
            </a:r>
            <a:r>
              <a:rPr sz="1300" b="1" spc="-30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oil.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3882791"/>
            <a:ext cx="3354070" cy="1176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6200"/>
              </a:lnSpc>
            </a:pPr>
            <a:r>
              <a:rPr sz="1300" b="1" spc="-5" dirty="0">
                <a:latin typeface="Cambria"/>
                <a:cs typeface="Cambria"/>
              </a:rPr>
              <a:t>Nate: </a:t>
            </a:r>
            <a:r>
              <a:rPr sz="1300" spc="-5" dirty="0">
                <a:latin typeface="Cambria"/>
                <a:cs typeface="Cambria"/>
              </a:rPr>
              <a:t>You have to work a second </a:t>
            </a:r>
            <a:r>
              <a:rPr sz="1300" spc="-10" dirty="0">
                <a:latin typeface="Cambria"/>
                <a:cs typeface="Cambria"/>
              </a:rPr>
              <a:t>job </a:t>
            </a:r>
            <a:r>
              <a:rPr sz="1300" spc="-5" dirty="0">
                <a:latin typeface="Cambria"/>
                <a:cs typeface="Cambria"/>
              </a:rPr>
              <a:t>because  </a:t>
            </a:r>
            <a:r>
              <a:rPr sz="1300" spc="-10" dirty="0">
                <a:latin typeface="Cambria"/>
                <a:cs typeface="Cambria"/>
              </a:rPr>
              <a:t>you  </a:t>
            </a:r>
            <a:r>
              <a:rPr sz="1300" b="1" spc="-5" dirty="0">
                <a:latin typeface="Cambria"/>
                <a:cs typeface="Cambria"/>
              </a:rPr>
              <a:t>rear-ended  </a:t>
            </a:r>
            <a:r>
              <a:rPr sz="1300" spc="-5" dirty="0">
                <a:latin typeface="Cambria"/>
                <a:cs typeface="Cambria"/>
              </a:rPr>
              <a:t>a  </a:t>
            </a:r>
            <a:r>
              <a:rPr sz="1300" spc="-10" dirty="0">
                <a:latin typeface="Cambria"/>
                <a:cs typeface="Cambria"/>
              </a:rPr>
              <a:t>BMW   </a:t>
            </a:r>
            <a:r>
              <a:rPr sz="1300" spc="-5" dirty="0">
                <a:latin typeface="Cambria"/>
                <a:cs typeface="Cambria"/>
              </a:rPr>
              <a:t>while  </a:t>
            </a:r>
            <a:r>
              <a:rPr sz="1300" b="1" spc="-5" dirty="0">
                <a:latin typeface="Cambria"/>
                <a:cs typeface="Cambria"/>
              </a:rPr>
              <a:t>speeding  </a:t>
            </a:r>
            <a:r>
              <a:rPr sz="1300" b="1" spc="20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to</a:t>
            </a:r>
            <a:endParaRPr sz="1300">
              <a:latin typeface="Cambria"/>
              <a:cs typeface="Cambria"/>
            </a:endParaRPr>
          </a:p>
          <a:p>
            <a:pPr marL="12700" marR="5080">
              <a:lnSpc>
                <a:spcPct val="146200"/>
              </a:lnSpc>
              <a:spcBef>
                <a:spcPts val="5"/>
              </a:spcBef>
            </a:pPr>
            <a:r>
              <a:rPr sz="1300" spc="-5" dirty="0">
                <a:latin typeface="Cambria"/>
                <a:cs typeface="Cambria"/>
              </a:rPr>
              <a:t>work. Why were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spc="-5" dirty="0">
                <a:latin typeface="Cambria"/>
                <a:cs typeface="Cambria"/>
              </a:rPr>
              <a:t>speeding? Hmmmm,</a:t>
            </a:r>
            <a:r>
              <a:rPr sz="1300" spc="-18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could  it be because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dirty="0">
                <a:latin typeface="Cambria"/>
                <a:cs typeface="Cambria"/>
              </a:rPr>
              <a:t>were </a:t>
            </a:r>
            <a:r>
              <a:rPr sz="1300" spc="-5" dirty="0">
                <a:latin typeface="Cambria"/>
                <a:cs typeface="Cambria"/>
              </a:rPr>
              <a:t>running</a:t>
            </a:r>
            <a:r>
              <a:rPr sz="1300" spc="-15" dirty="0">
                <a:latin typeface="Cambria"/>
                <a:cs typeface="Cambria"/>
              </a:rPr>
              <a:t> </a:t>
            </a:r>
            <a:r>
              <a:rPr sz="1300" dirty="0">
                <a:latin typeface="Cambria"/>
                <a:cs typeface="Cambria"/>
              </a:rPr>
              <a:t>late?!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5170627"/>
            <a:ext cx="3355975" cy="175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6500"/>
              </a:lnSpc>
            </a:pPr>
            <a:r>
              <a:rPr sz="1300" b="1" spc="-5" dirty="0">
                <a:latin typeface="Cambria"/>
                <a:cs typeface="Cambria"/>
              </a:rPr>
              <a:t>Brad: </a:t>
            </a:r>
            <a:r>
              <a:rPr sz="1300" spc="-5" dirty="0">
                <a:latin typeface="Cambria"/>
                <a:cs typeface="Cambria"/>
              </a:rPr>
              <a:t>The </a:t>
            </a:r>
            <a:r>
              <a:rPr sz="1300" spc="-10" dirty="0">
                <a:latin typeface="Cambria"/>
                <a:cs typeface="Cambria"/>
              </a:rPr>
              <a:t>BMW </a:t>
            </a:r>
            <a:r>
              <a:rPr sz="1300" spc="-5" dirty="0">
                <a:latin typeface="Cambria"/>
                <a:cs typeface="Cambria"/>
              </a:rPr>
              <a:t>cut in front of me and then  </a:t>
            </a:r>
            <a:r>
              <a:rPr sz="1300" b="1" spc="-10" dirty="0">
                <a:latin typeface="Cambria"/>
                <a:cs typeface="Cambria"/>
              </a:rPr>
              <a:t>slammed on </a:t>
            </a:r>
            <a:r>
              <a:rPr sz="1300" b="1" spc="-5" dirty="0">
                <a:latin typeface="Cambria"/>
                <a:cs typeface="Cambria"/>
              </a:rPr>
              <a:t>the brakes</a:t>
            </a:r>
            <a:r>
              <a:rPr sz="1300" spc="-5" dirty="0">
                <a:latin typeface="Cambria"/>
                <a:cs typeface="Cambria"/>
              </a:rPr>
              <a:t>! </a:t>
            </a:r>
            <a:r>
              <a:rPr sz="1300" spc="-10" dirty="0">
                <a:latin typeface="Cambria"/>
                <a:cs typeface="Cambria"/>
              </a:rPr>
              <a:t>And </a:t>
            </a:r>
            <a:r>
              <a:rPr sz="1300" spc="-5" dirty="0">
                <a:latin typeface="Cambria"/>
                <a:cs typeface="Cambria"/>
              </a:rPr>
              <a:t>my insurance  won’t cover the entire repair bill; I have to  </a:t>
            </a:r>
            <a:r>
              <a:rPr sz="1300" b="1" spc="-5" dirty="0">
                <a:latin typeface="Cambria"/>
                <a:cs typeface="Cambria"/>
              </a:rPr>
              <a:t>cough </a:t>
            </a:r>
            <a:r>
              <a:rPr sz="1300" b="1" dirty="0">
                <a:latin typeface="Cambria"/>
                <a:cs typeface="Cambria"/>
              </a:rPr>
              <a:t>up </a:t>
            </a:r>
            <a:r>
              <a:rPr sz="1300" spc="-5" dirty="0">
                <a:latin typeface="Cambria"/>
                <a:cs typeface="Cambria"/>
              </a:rPr>
              <a:t>fifty percent out of </a:t>
            </a:r>
            <a:r>
              <a:rPr sz="1300" dirty="0">
                <a:latin typeface="Cambria"/>
                <a:cs typeface="Cambria"/>
              </a:rPr>
              <a:t>my own pocket.  </a:t>
            </a:r>
            <a:r>
              <a:rPr sz="1300" spc="-10" dirty="0">
                <a:latin typeface="Cambria"/>
                <a:cs typeface="Cambria"/>
              </a:rPr>
              <a:t>Man, </a:t>
            </a:r>
            <a:r>
              <a:rPr sz="1300" spc="-5" dirty="0">
                <a:latin typeface="Cambria"/>
                <a:cs typeface="Cambria"/>
              </a:rPr>
              <a:t>I’ll be working a second job for the rest of  my</a:t>
            </a:r>
            <a:r>
              <a:rPr sz="1300" spc="-9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life.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04" y="7038654"/>
            <a:ext cx="3354070" cy="1179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6700"/>
              </a:lnSpc>
            </a:pPr>
            <a:r>
              <a:rPr sz="1300" b="1" spc="-5" dirty="0">
                <a:latin typeface="Cambria"/>
                <a:cs typeface="Cambria"/>
              </a:rPr>
              <a:t>Nate: </a:t>
            </a:r>
            <a:r>
              <a:rPr sz="1300" spc="-5" dirty="0">
                <a:latin typeface="Cambria"/>
                <a:cs typeface="Cambria"/>
              </a:rPr>
              <a:t>Brad, things </a:t>
            </a:r>
            <a:r>
              <a:rPr sz="1300" dirty="0">
                <a:latin typeface="Cambria"/>
                <a:cs typeface="Cambria"/>
              </a:rPr>
              <a:t>like </a:t>
            </a:r>
            <a:r>
              <a:rPr sz="1300" spc="-5" dirty="0">
                <a:latin typeface="Cambria"/>
                <a:cs typeface="Cambria"/>
              </a:rPr>
              <a:t>this wouldn’t happen </a:t>
            </a:r>
            <a:r>
              <a:rPr sz="1300" dirty="0">
                <a:latin typeface="Cambria"/>
                <a:cs typeface="Cambria"/>
              </a:rPr>
              <a:t>to 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spc="-5" dirty="0">
                <a:latin typeface="Cambria"/>
                <a:cs typeface="Cambria"/>
              </a:rPr>
              <a:t>if only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spc="-5" dirty="0">
                <a:latin typeface="Cambria"/>
                <a:cs typeface="Cambria"/>
              </a:rPr>
              <a:t>would get to work on </a:t>
            </a:r>
            <a:r>
              <a:rPr sz="1300" dirty="0">
                <a:latin typeface="Cambria"/>
                <a:cs typeface="Cambria"/>
              </a:rPr>
              <a:t>time. </a:t>
            </a:r>
            <a:r>
              <a:rPr sz="1300" spc="-5" dirty="0">
                <a:latin typeface="Cambria"/>
                <a:cs typeface="Cambria"/>
              </a:rPr>
              <a:t>Take  me, for an example. </a:t>
            </a:r>
            <a:r>
              <a:rPr sz="1300" dirty="0">
                <a:latin typeface="Cambria"/>
                <a:cs typeface="Cambria"/>
              </a:rPr>
              <a:t>I’m </a:t>
            </a:r>
            <a:r>
              <a:rPr sz="1300" spc="-5" dirty="0">
                <a:latin typeface="Cambria"/>
                <a:cs typeface="Cambria"/>
              </a:rPr>
              <a:t>always right </a:t>
            </a:r>
            <a:r>
              <a:rPr sz="1300" dirty="0">
                <a:latin typeface="Cambria"/>
                <a:cs typeface="Cambria"/>
              </a:rPr>
              <a:t>here at </a:t>
            </a:r>
            <a:r>
              <a:rPr sz="1300" spc="-5" dirty="0">
                <a:latin typeface="Cambria"/>
                <a:cs typeface="Cambria"/>
              </a:rPr>
              <a:t>my  desk </a:t>
            </a:r>
            <a:r>
              <a:rPr sz="1300" b="1" spc="-5" dirty="0">
                <a:latin typeface="Cambria"/>
                <a:cs typeface="Cambria"/>
              </a:rPr>
              <a:t>at the stroke </a:t>
            </a:r>
            <a:r>
              <a:rPr sz="1300" b="1" dirty="0">
                <a:latin typeface="Cambria"/>
                <a:cs typeface="Cambria"/>
              </a:rPr>
              <a:t>of</a:t>
            </a:r>
            <a:r>
              <a:rPr sz="1300" b="1" spc="-4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9.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004" y="8420861"/>
            <a:ext cx="2383790" cy="214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 dirty="0">
                <a:latin typeface="Cambria"/>
                <a:cs typeface="Cambria"/>
              </a:rPr>
              <a:t>Brad: </a:t>
            </a:r>
            <a:r>
              <a:rPr sz="1300" spc="-5" dirty="0">
                <a:latin typeface="Cambria"/>
                <a:cs typeface="Cambria"/>
              </a:rPr>
              <a:t>Don’t </a:t>
            </a:r>
            <a:r>
              <a:rPr sz="1300" b="1" spc="-10" dirty="0">
                <a:latin typeface="Cambria"/>
                <a:cs typeface="Cambria"/>
              </a:rPr>
              <a:t>rub </a:t>
            </a:r>
            <a:r>
              <a:rPr sz="1300" b="1" dirty="0">
                <a:latin typeface="Cambria"/>
                <a:cs typeface="Cambria"/>
              </a:rPr>
              <a:t>it </a:t>
            </a:r>
            <a:r>
              <a:rPr sz="1300" b="1" spc="-5" dirty="0">
                <a:latin typeface="Cambria"/>
                <a:cs typeface="Cambria"/>
              </a:rPr>
              <a:t>in</a:t>
            </a:r>
            <a:r>
              <a:rPr sz="1300" spc="-5" dirty="0">
                <a:latin typeface="Cambria"/>
                <a:cs typeface="Cambria"/>
              </a:rPr>
              <a:t>, </a:t>
            </a:r>
            <a:r>
              <a:rPr sz="1300" spc="-10" dirty="0">
                <a:latin typeface="Cambria"/>
                <a:cs typeface="Cambria"/>
              </a:rPr>
              <a:t>Mr.</a:t>
            </a:r>
            <a:r>
              <a:rPr sz="1300" spc="2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Perfect.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48453" y="1809750"/>
            <a:ext cx="2209546" cy="7324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51247" y="2727960"/>
            <a:ext cx="2203704" cy="62209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822316" y="2720593"/>
            <a:ext cx="158750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Calibri"/>
                <a:cs typeface="Calibri"/>
              </a:rPr>
              <a:t>get </a:t>
            </a:r>
            <a:r>
              <a:rPr sz="1200" b="1" dirty="0">
                <a:latin typeface="Calibri"/>
                <a:cs typeface="Calibri"/>
              </a:rPr>
              <a:t>your </a:t>
            </a:r>
            <a:r>
              <a:rPr sz="1200" b="1" spc="-5" dirty="0">
                <a:latin typeface="Calibri"/>
                <a:cs typeface="Calibri"/>
              </a:rPr>
              <a:t>act together</a:t>
            </a:r>
            <a:r>
              <a:rPr sz="1200" b="1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200" dirty="0">
                <a:latin typeface="Calibri"/>
                <a:cs typeface="Calibri"/>
              </a:rPr>
              <a:t>become </a:t>
            </a:r>
            <a:r>
              <a:rPr sz="1200" spc="-5" dirty="0">
                <a:latin typeface="Calibri"/>
                <a:cs typeface="Calibri"/>
              </a:rPr>
              <a:t>better</a:t>
            </a:r>
            <a:r>
              <a:rPr sz="1200" spc="-1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organized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22316" y="3275710"/>
            <a:ext cx="155321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Calibri"/>
                <a:cs typeface="Calibri"/>
              </a:rPr>
              <a:t>in </a:t>
            </a:r>
            <a:r>
              <a:rPr sz="1200" b="1" spc="-5" dirty="0">
                <a:latin typeface="Calibri"/>
                <a:cs typeface="Calibri"/>
              </a:rPr>
              <a:t>hot water </a:t>
            </a:r>
            <a:r>
              <a:rPr sz="1200" dirty="0">
                <a:latin typeface="Calibri"/>
                <a:cs typeface="Calibri"/>
              </a:rPr>
              <a:t>= in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trouble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22316" y="3583559"/>
            <a:ext cx="1818639" cy="45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500"/>
              </a:lnSpc>
            </a:pPr>
            <a:r>
              <a:rPr sz="1200" b="1" spc="-5" dirty="0">
                <a:latin typeface="Calibri"/>
                <a:cs typeface="Calibri"/>
              </a:rPr>
              <a:t>get </a:t>
            </a:r>
            <a:r>
              <a:rPr sz="1200" b="1" dirty="0">
                <a:latin typeface="Calibri"/>
                <a:cs typeface="Calibri"/>
              </a:rPr>
              <a:t>on </a:t>
            </a:r>
            <a:r>
              <a:rPr sz="1200" b="1" spc="-5" dirty="0">
                <a:latin typeface="Calibri"/>
                <a:cs typeface="Calibri"/>
              </a:rPr>
              <a:t>my case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5" dirty="0">
                <a:latin typeface="Calibri"/>
                <a:cs typeface="Calibri"/>
              </a:rPr>
              <a:t>criticize </a:t>
            </a:r>
            <a:r>
              <a:rPr sz="1200" dirty="0">
                <a:latin typeface="Calibri"/>
                <a:cs typeface="Calibri"/>
              </a:rPr>
              <a:t>me  in an </a:t>
            </a:r>
            <a:r>
              <a:rPr sz="1200" spc="-5" dirty="0">
                <a:latin typeface="Calibri"/>
                <a:cs typeface="Calibri"/>
              </a:rPr>
              <a:t>annoying</a:t>
            </a:r>
            <a:r>
              <a:rPr sz="1200" spc="-8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way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22316" y="4139026"/>
            <a:ext cx="1668780" cy="662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100"/>
              </a:lnSpc>
            </a:pPr>
            <a:r>
              <a:rPr sz="1200" b="1" spc="-5" dirty="0">
                <a:latin typeface="Calibri"/>
                <a:cs typeface="Calibri"/>
              </a:rPr>
              <a:t>burning </a:t>
            </a:r>
            <a:r>
              <a:rPr sz="1200" b="1" dirty="0">
                <a:latin typeface="Calibri"/>
                <a:cs typeface="Calibri"/>
              </a:rPr>
              <a:t>the </a:t>
            </a:r>
            <a:r>
              <a:rPr sz="1200" b="1" spc="-5" dirty="0">
                <a:latin typeface="Calibri"/>
                <a:cs typeface="Calibri"/>
              </a:rPr>
              <a:t>midnight oil </a:t>
            </a:r>
            <a:r>
              <a:rPr sz="1200" dirty="0">
                <a:latin typeface="Calibri"/>
                <a:cs typeface="Calibri"/>
              </a:rPr>
              <a:t>=  </a:t>
            </a:r>
            <a:r>
              <a:rPr sz="1200" spc="-5" dirty="0">
                <a:latin typeface="Calibri"/>
                <a:cs typeface="Calibri"/>
              </a:rPr>
              <a:t>stay up late working or  studying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22316" y="4939919"/>
            <a:ext cx="1765935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Calibri"/>
                <a:cs typeface="Calibri"/>
              </a:rPr>
              <a:t>rear-ended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5" dirty="0">
                <a:latin typeface="Calibri"/>
                <a:cs typeface="Calibri"/>
              </a:rPr>
              <a:t>hit </a:t>
            </a:r>
            <a:r>
              <a:rPr sz="1200" dirty="0">
                <a:latin typeface="Calibri"/>
                <a:cs typeface="Calibri"/>
              </a:rPr>
              <a:t>the </a:t>
            </a:r>
            <a:r>
              <a:rPr sz="1200" spc="-5" dirty="0">
                <a:latin typeface="Calibri"/>
                <a:cs typeface="Calibri"/>
              </a:rPr>
              <a:t>back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of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200" spc="-5" dirty="0">
                <a:latin typeface="Calibri"/>
                <a:cs typeface="Calibri"/>
              </a:rPr>
              <a:t>another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car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22316" y="5464368"/>
            <a:ext cx="1557655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00"/>
              </a:lnSpc>
            </a:pPr>
            <a:r>
              <a:rPr sz="1200" b="1" spc="-5" dirty="0">
                <a:latin typeface="Calibri"/>
                <a:cs typeface="Calibri"/>
              </a:rPr>
              <a:t>speeding </a:t>
            </a:r>
            <a:r>
              <a:rPr sz="1200" dirty="0">
                <a:latin typeface="Calibri"/>
                <a:cs typeface="Calibri"/>
              </a:rPr>
              <a:t>= driving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faster  than the speed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limit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22316" y="6017641"/>
            <a:ext cx="1616710" cy="45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500"/>
              </a:lnSpc>
            </a:pPr>
            <a:r>
              <a:rPr sz="1200" b="1" spc="-5" dirty="0">
                <a:latin typeface="Calibri"/>
                <a:cs typeface="Calibri"/>
              </a:rPr>
              <a:t>slammed </a:t>
            </a:r>
            <a:r>
              <a:rPr sz="1200" b="1" dirty="0">
                <a:latin typeface="Calibri"/>
                <a:cs typeface="Calibri"/>
              </a:rPr>
              <a:t>on the </a:t>
            </a:r>
            <a:r>
              <a:rPr sz="1200" b="1" spc="-5" dirty="0">
                <a:latin typeface="Calibri"/>
                <a:cs typeface="Calibri"/>
              </a:rPr>
              <a:t>brakes</a:t>
            </a:r>
            <a:r>
              <a:rPr sz="1200" b="1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  </a:t>
            </a:r>
            <a:r>
              <a:rPr sz="1200" spc="-5" dirty="0">
                <a:latin typeface="Calibri"/>
                <a:cs typeface="Calibri"/>
              </a:rPr>
              <a:t>stopped </a:t>
            </a:r>
            <a:r>
              <a:rPr sz="1200" dirty="0">
                <a:latin typeface="Calibri"/>
                <a:cs typeface="Calibri"/>
              </a:rPr>
              <a:t>very</a:t>
            </a:r>
            <a:r>
              <a:rPr sz="1200" spc="-7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suddenly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22316" y="6604381"/>
            <a:ext cx="1725930" cy="41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Calibri"/>
                <a:cs typeface="Calibri"/>
              </a:rPr>
              <a:t>cough up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5" dirty="0">
                <a:latin typeface="Calibri"/>
                <a:cs typeface="Calibri"/>
              </a:rPr>
              <a:t>give money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you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200" spc="-5" dirty="0">
                <a:latin typeface="Calibri"/>
                <a:cs typeface="Calibri"/>
              </a:rPr>
              <a:t>don’t want to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give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22316" y="7126747"/>
            <a:ext cx="1848485" cy="450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700"/>
              </a:lnSpc>
            </a:pPr>
            <a:r>
              <a:rPr sz="1200" b="1" spc="-5" dirty="0">
                <a:latin typeface="Calibri"/>
                <a:cs typeface="Calibri"/>
              </a:rPr>
              <a:t>at </a:t>
            </a:r>
            <a:r>
              <a:rPr sz="1200" b="1" dirty="0">
                <a:latin typeface="Calibri"/>
                <a:cs typeface="Calibri"/>
              </a:rPr>
              <a:t>the </a:t>
            </a:r>
            <a:r>
              <a:rPr sz="1200" b="1" spc="-5" dirty="0">
                <a:latin typeface="Calibri"/>
                <a:cs typeface="Calibri"/>
              </a:rPr>
              <a:t>stroke of </a:t>
            </a:r>
            <a:r>
              <a:rPr sz="1200" b="1" dirty="0">
                <a:latin typeface="Calibri"/>
                <a:cs typeface="Calibri"/>
              </a:rPr>
              <a:t>9 </a:t>
            </a:r>
            <a:r>
              <a:rPr sz="1200" dirty="0">
                <a:latin typeface="Calibri"/>
                <a:cs typeface="Calibri"/>
              </a:rPr>
              <a:t>= at </a:t>
            </a:r>
            <a:r>
              <a:rPr sz="1200" spc="-5" dirty="0">
                <a:latin typeface="Calibri"/>
                <a:cs typeface="Calibri"/>
              </a:rPr>
              <a:t>exactly  </a:t>
            </a:r>
            <a:r>
              <a:rPr sz="1200" dirty="0">
                <a:latin typeface="Calibri"/>
                <a:cs typeface="Calibri"/>
              </a:rPr>
              <a:t>9:00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22316" y="7682961"/>
            <a:ext cx="1816100" cy="662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100"/>
              </a:lnSpc>
            </a:pPr>
            <a:r>
              <a:rPr sz="1200" b="1" dirty="0">
                <a:latin typeface="Calibri"/>
                <a:cs typeface="Calibri"/>
              </a:rPr>
              <a:t>rub it in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5" dirty="0">
                <a:latin typeface="Calibri"/>
                <a:cs typeface="Calibri"/>
              </a:rPr>
              <a:t>keep talking </a:t>
            </a:r>
            <a:r>
              <a:rPr sz="1200" spc="-10" dirty="0">
                <a:latin typeface="Calibri"/>
                <a:cs typeface="Calibri"/>
              </a:rPr>
              <a:t>about  </a:t>
            </a:r>
            <a:r>
              <a:rPr sz="1200" spc="-5" dirty="0">
                <a:latin typeface="Calibri"/>
                <a:cs typeface="Calibri"/>
              </a:rPr>
              <a:t>something that makes </a:t>
            </a:r>
            <a:r>
              <a:rPr sz="1200" spc="-10" dirty="0">
                <a:latin typeface="Calibri"/>
                <a:cs typeface="Calibri"/>
              </a:rPr>
              <a:t>you  </a:t>
            </a:r>
            <a:r>
              <a:rPr sz="1200" spc="-5" dirty="0">
                <a:latin typeface="Calibri"/>
                <a:cs typeface="Calibri"/>
              </a:rPr>
              <a:t>embarrassed or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upset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471670" y="1809750"/>
            <a:ext cx="177165" cy="7324725"/>
          </a:xfrm>
          <a:custGeom>
            <a:avLst/>
            <a:gdLst/>
            <a:ahLst/>
            <a:cxnLst/>
            <a:rect l="l" t="t" r="r" b="b"/>
            <a:pathLst>
              <a:path w="177164" h="7324725">
                <a:moveTo>
                  <a:pt x="0" y="7324725"/>
                </a:moveTo>
                <a:lnTo>
                  <a:pt x="176771" y="7324725"/>
                </a:lnTo>
                <a:lnTo>
                  <a:pt x="176771" y="0"/>
                </a:lnTo>
                <a:lnTo>
                  <a:pt x="0" y="0"/>
                </a:lnTo>
                <a:lnTo>
                  <a:pt x="0" y="7324725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71670" y="2098039"/>
            <a:ext cx="2289175" cy="342900"/>
          </a:xfrm>
          <a:custGeom>
            <a:avLst/>
            <a:gdLst/>
            <a:ahLst/>
            <a:cxnLst/>
            <a:rect l="l" t="t" r="r" b="b"/>
            <a:pathLst>
              <a:path w="2289175" h="342900">
                <a:moveTo>
                  <a:pt x="2117471" y="0"/>
                </a:moveTo>
                <a:lnTo>
                  <a:pt x="0" y="0"/>
                </a:lnTo>
                <a:lnTo>
                  <a:pt x="0" y="342391"/>
                </a:lnTo>
                <a:lnTo>
                  <a:pt x="2117471" y="342391"/>
                </a:lnTo>
                <a:lnTo>
                  <a:pt x="2288666" y="171195"/>
                </a:lnTo>
                <a:lnTo>
                  <a:pt x="2117471" y="0"/>
                </a:lnTo>
                <a:close/>
              </a:path>
            </a:pathLst>
          </a:custGeom>
          <a:solidFill>
            <a:srgbClr val="6224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85132" y="2110739"/>
            <a:ext cx="2176271" cy="3169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837557" y="2118614"/>
            <a:ext cx="109601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Vocabulary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23850" y="30480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4800" y="323850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9475" y="323850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9475" y="370331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459726" y="30480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94193" y="323850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23850" y="379425"/>
            <a:ext cx="0" cy="930084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70331" y="361188"/>
            <a:ext cx="0" cy="9357360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18287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459726" y="379425"/>
            <a:ext cx="0" cy="930084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413243" y="361188"/>
            <a:ext cx="0" cy="9357360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23850" y="9680143"/>
            <a:ext cx="0" cy="75565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04800" y="9745827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79475" y="9745827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79475" y="9699193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59726" y="9680143"/>
            <a:ext cx="0" cy="75565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394193" y="9745827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003376"/>
            <a:ext cx="3354704" cy="146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6500"/>
              </a:lnSpc>
            </a:pPr>
            <a:r>
              <a:rPr sz="1300" b="1" spc="-5" dirty="0">
                <a:latin typeface="Cambria"/>
                <a:cs typeface="Cambria"/>
              </a:rPr>
              <a:t>Nate:</a:t>
            </a:r>
            <a:r>
              <a:rPr sz="1300" b="1" spc="-30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It’s</a:t>
            </a:r>
            <a:r>
              <a:rPr sz="1300" b="1" spc="-25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not</a:t>
            </a:r>
            <a:r>
              <a:rPr sz="1300" b="1" spc="-30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rocket</a:t>
            </a:r>
            <a:r>
              <a:rPr sz="1300" b="1" spc="-25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science</a:t>
            </a:r>
            <a:r>
              <a:rPr sz="1300" b="1" spc="-2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–</a:t>
            </a:r>
            <a:r>
              <a:rPr sz="1300" spc="-3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all</a:t>
            </a:r>
            <a:r>
              <a:rPr sz="1300" spc="-3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I</a:t>
            </a:r>
            <a:r>
              <a:rPr sz="1300" spc="-30" dirty="0">
                <a:latin typeface="Cambria"/>
                <a:cs typeface="Cambria"/>
              </a:rPr>
              <a:t> </a:t>
            </a:r>
            <a:r>
              <a:rPr sz="1300" dirty="0">
                <a:latin typeface="Cambria"/>
                <a:cs typeface="Cambria"/>
              </a:rPr>
              <a:t>do</a:t>
            </a:r>
            <a:r>
              <a:rPr sz="1300" spc="-3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is</a:t>
            </a:r>
            <a:r>
              <a:rPr sz="1300" spc="-20" dirty="0">
                <a:latin typeface="Cambria"/>
                <a:cs typeface="Cambria"/>
              </a:rPr>
              <a:t> </a:t>
            </a:r>
            <a:r>
              <a:rPr sz="1300" dirty="0">
                <a:latin typeface="Cambria"/>
                <a:cs typeface="Cambria"/>
              </a:rPr>
              <a:t>set</a:t>
            </a:r>
            <a:r>
              <a:rPr sz="1300" spc="-2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my  alarm clock for 7 AM, </a:t>
            </a:r>
            <a:r>
              <a:rPr sz="1300" spc="-10" dirty="0">
                <a:latin typeface="Cambria"/>
                <a:cs typeface="Cambria"/>
              </a:rPr>
              <a:t>so </a:t>
            </a:r>
            <a:r>
              <a:rPr sz="1300" spc="-5" dirty="0">
                <a:latin typeface="Cambria"/>
                <a:cs typeface="Cambria"/>
              </a:rPr>
              <a:t>I’ve </a:t>
            </a:r>
            <a:r>
              <a:rPr sz="1300" spc="-10" dirty="0">
                <a:latin typeface="Cambria"/>
                <a:cs typeface="Cambria"/>
              </a:rPr>
              <a:t>got </a:t>
            </a:r>
            <a:r>
              <a:rPr sz="1300" spc="-5" dirty="0">
                <a:latin typeface="Cambria"/>
                <a:cs typeface="Cambria"/>
              </a:rPr>
              <a:t>plenty of time  to  take  a  shower,  have  a  </a:t>
            </a:r>
            <a:r>
              <a:rPr sz="1300" b="1" spc="-5" dirty="0">
                <a:latin typeface="Cambria"/>
                <a:cs typeface="Cambria"/>
              </a:rPr>
              <a:t>leisurely</a:t>
            </a:r>
            <a:r>
              <a:rPr sz="1300" b="1" spc="-6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breakfast,</a:t>
            </a:r>
            <a:endParaRPr sz="130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  <a:spcBef>
                <a:spcPts val="730"/>
              </a:spcBef>
            </a:pPr>
            <a:r>
              <a:rPr sz="1300" spc="-5" dirty="0">
                <a:latin typeface="Cambria"/>
                <a:cs typeface="Cambria"/>
              </a:rPr>
              <a:t>read   the   paper…   </a:t>
            </a:r>
            <a:r>
              <a:rPr sz="1300" spc="-10" dirty="0">
                <a:latin typeface="Cambria"/>
                <a:cs typeface="Cambria"/>
              </a:rPr>
              <a:t>and   </a:t>
            </a:r>
            <a:r>
              <a:rPr sz="1300" spc="-5" dirty="0">
                <a:latin typeface="Cambria"/>
                <a:cs typeface="Cambria"/>
              </a:rPr>
              <a:t>get   </a:t>
            </a:r>
            <a:r>
              <a:rPr sz="1300" dirty="0">
                <a:latin typeface="Cambria"/>
                <a:cs typeface="Cambria"/>
              </a:rPr>
              <a:t>to   </a:t>
            </a:r>
            <a:r>
              <a:rPr sz="1300" spc="-5" dirty="0">
                <a:latin typeface="Cambria"/>
                <a:cs typeface="Cambria"/>
              </a:rPr>
              <a:t>work</a:t>
            </a:r>
            <a:r>
              <a:rPr sz="1300" spc="8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without</a:t>
            </a:r>
            <a:endParaRPr sz="130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  <a:spcBef>
                <a:spcPts val="715"/>
              </a:spcBef>
            </a:pPr>
            <a:r>
              <a:rPr sz="1300" spc="-5" dirty="0">
                <a:latin typeface="Cambria"/>
                <a:cs typeface="Cambria"/>
              </a:rPr>
              <a:t>driving like a</a:t>
            </a:r>
            <a:r>
              <a:rPr sz="1300" spc="-65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maniac</a:t>
            </a:r>
            <a:r>
              <a:rPr sz="1300" spc="-5" dirty="0">
                <a:latin typeface="Cambria"/>
                <a:cs typeface="Cambria"/>
              </a:rPr>
              <a:t>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582042"/>
            <a:ext cx="3354704" cy="146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6600"/>
              </a:lnSpc>
            </a:pPr>
            <a:r>
              <a:rPr sz="1300" b="1" spc="-5" dirty="0">
                <a:latin typeface="Cambria"/>
                <a:cs typeface="Cambria"/>
              </a:rPr>
              <a:t>Brad: </a:t>
            </a:r>
            <a:r>
              <a:rPr sz="1300" spc="-5" dirty="0">
                <a:latin typeface="Cambria"/>
                <a:cs typeface="Cambria"/>
              </a:rPr>
              <a:t>Yeah, well I set my alarm for 7, too, it’s  just that I </a:t>
            </a:r>
            <a:r>
              <a:rPr sz="1300" b="1" spc="-5" dirty="0">
                <a:latin typeface="Cambria"/>
                <a:cs typeface="Cambria"/>
              </a:rPr>
              <a:t>hit the snooze </a:t>
            </a:r>
            <a:r>
              <a:rPr sz="1300" b="1" spc="-10" dirty="0">
                <a:latin typeface="Cambria"/>
                <a:cs typeface="Cambria"/>
              </a:rPr>
              <a:t>button </a:t>
            </a:r>
            <a:r>
              <a:rPr sz="1300" spc="-5" dirty="0">
                <a:latin typeface="Cambria"/>
                <a:cs typeface="Cambria"/>
              </a:rPr>
              <a:t>a couple of  times. </a:t>
            </a:r>
            <a:r>
              <a:rPr sz="1300" spc="-10" dirty="0">
                <a:latin typeface="Cambria"/>
                <a:cs typeface="Cambria"/>
              </a:rPr>
              <a:t>Plus,  </a:t>
            </a:r>
            <a:r>
              <a:rPr sz="1300" spc="-5" dirty="0">
                <a:latin typeface="Cambria"/>
                <a:cs typeface="Cambria"/>
              </a:rPr>
              <a:t>I’ve </a:t>
            </a:r>
            <a:r>
              <a:rPr sz="1300" spc="-10" dirty="0">
                <a:latin typeface="Cambria"/>
                <a:cs typeface="Cambria"/>
              </a:rPr>
              <a:t>got  </a:t>
            </a:r>
            <a:r>
              <a:rPr sz="1300" spc="-5" dirty="0">
                <a:latin typeface="Cambria"/>
                <a:cs typeface="Cambria"/>
              </a:rPr>
              <a:t>a life, I’ve </a:t>
            </a:r>
            <a:r>
              <a:rPr sz="1300" spc="-10" dirty="0">
                <a:latin typeface="Cambria"/>
                <a:cs typeface="Cambria"/>
              </a:rPr>
              <a:t>got  </a:t>
            </a:r>
            <a:r>
              <a:rPr sz="1300" spc="-5" dirty="0">
                <a:latin typeface="Cambria"/>
                <a:cs typeface="Cambria"/>
              </a:rPr>
              <a:t>a   </a:t>
            </a:r>
            <a:r>
              <a:rPr sz="1300" spc="5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girlfriend</a:t>
            </a:r>
            <a:endParaRPr sz="1300">
              <a:latin typeface="Cambria"/>
              <a:cs typeface="Cambria"/>
            </a:endParaRPr>
          </a:p>
          <a:p>
            <a:pPr marL="12700" marR="5080" algn="just">
              <a:lnSpc>
                <a:spcPct val="146200"/>
              </a:lnSpc>
              <a:spcBef>
                <a:spcPts val="10"/>
              </a:spcBef>
            </a:pPr>
            <a:r>
              <a:rPr sz="1300" spc="-5" dirty="0">
                <a:latin typeface="Cambria"/>
                <a:cs typeface="Cambria"/>
              </a:rPr>
              <a:t>who likes to go out… </a:t>
            </a:r>
            <a:r>
              <a:rPr sz="1300" spc="-10" dirty="0">
                <a:latin typeface="Cambria"/>
                <a:cs typeface="Cambria"/>
              </a:rPr>
              <a:t>ya </a:t>
            </a:r>
            <a:r>
              <a:rPr sz="1300" spc="-5" dirty="0">
                <a:latin typeface="Cambria"/>
                <a:cs typeface="Cambria"/>
              </a:rPr>
              <a:t>know, I’m </a:t>
            </a:r>
            <a:r>
              <a:rPr sz="1300" dirty="0">
                <a:latin typeface="Cambria"/>
                <a:cs typeface="Cambria"/>
              </a:rPr>
              <a:t>busy. </a:t>
            </a:r>
            <a:r>
              <a:rPr sz="1300" spc="-5" dirty="0">
                <a:latin typeface="Cambria"/>
                <a:cs typeface="Cambria"/>
              </a:rPr>
              <a:t>So I  usually </a:t>
            </a:r>
            <a:r>
              <a:rPr sz="1300" b="1" dirty="0">
                <a:latin typeface="Cambria"/>
                <a:cs typeface="Cambria"/>
              </a:rPr>
              <a:t>hit </a:t>
            </a:r>
            <a:r>
              <a:rPr sz="1300" b="1" spc="-5" dirty="0">
                <a:latin typeface="Cambria"/>
                <a:cs typeface="Cambria"/>
              </a:rPr>
              <a:t>the sack </a:t>
            </a:r>
            <a:r>
              <a:rPr sz="1300" spc="-5" dirty="0">
                <a:latin typeface="Cambria"/>
                <a:cs typeface="Cambria"/>
              </a:rPr>
              <a:t>around 2</a:t>
            </a:r>
            <a:r>
              <a:rPr sz="1300" spc="-4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AM.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4161287"/>
            <a:ext cx="3354704" cy="146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6500"/>
              </a:lnSpc>
            </a:pPr>
            <a:r>
              <a:rPr sz="1300" b="1" spc="-5" dirty="0">
                <a:latin typeface="Cambria"/>
                <a:cs typeface="Cambria"/>
              </a:rPr>
              <a:t>Nate: </a:t>
            </a:r>
            <a:r>
              <a:rPr sz="1300" spc="-5" dirty="0">
                <a:latin typeface="Cambria"/>
                <a:cs typeface="Cambria"/>
              </a:rPr>
              <a:t>Hey, you don’t need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explain yourself</a:t>
            </a:r>
            <a:r>
              <a:rPr sz="1300" spc="-7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to  me.</a:t>
            </a:r>
            <a:r>
              <a:rPr sz="1300" spc="-8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But</a:t>
            </a:r>
            <a:r>
              <a:rPr sz="1300" spc="-7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make</a:t>
            </a:r>
            <a:r>
              <a:rPr sz="1300" spc="-7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sure</a:t>
            </a:r>
            <a:r>
              <a:rPr sz="1300" spc="-7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the</a:t>
            </a:r>
            <a:r>
              <a:rPr sz="1300" spc="-65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head</a:t>
            </a:r>
            <a:r>
              <a:rPr sz="1300" b="1" spc="-70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honcho</a:t>
            </a:r>
            <a:r>
              <a:rPr sz="1300" b="1" spc="-6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doesn’t</a:t>
            </a:r>
            <a:r>
              <a:rPr sz="1300" spc="-6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see 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spc="-5" dirty="0">
                <a:latin typeface="Cambria"/>
                <a:cs typeface="Cambria"/>
              </a:rPr>
              <a:t>sneaking in at quarter to ten. I  </a:t>
            </a:r>
            <a:r>
              <a:rPr sz="1300" spc="155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overheard</a:t>
            </a:r>
            <a:endParaRPr sz="1300">
              <a:latin typeface="Cambria"/>
              <a:cs typeface="Cambria"/>
            </a:endParaRPr>
          </a:p>
          <a:p>
            <a:pPr marL="12700" marR="5080" algn="just">
              <a:lnSpc>
                <a:spcPct val="146300"/>
              </a:lnSpc>
              <a:spcBef>
                <a:spcPts val="5"/>
              </a:spcBef>
            </a:pPr>
            <a:r>
              <a:rPr sz="1300" spc="-5" dirty="0">
                <a:latin typeface="Cambria"/>
                <a:cs typeface="Cambria"/>
              </a:rPr>
              <a:t>him</a:t>
            </a:r>
            <a:r>
              <a:rPr sz="1300" spc="-6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tell</a:t>
            </a:r>
            <a:r>
              <a:rPr sz="1300" spc="-6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the</a:t>
            </a:r>
            <a:r>
              <a:rPr sz="1300" spc="-5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HR</a:t>
            </a:r>
            <a:r>
              <a:rPr sz="1300" spc="-6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director</a:t>
            </a:r>
            <a:r>
              <a:rPr sz="1300" spc="-5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that</a:t>
            </a:r>
            <a:r>
              <a:rPr sz="1300" spc="-4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if</a:t>
            </a:r>
            <a:r>
              <a:rPr sz="1300" spc="-60" dirty="0">
                <a:latin typeface="Cambria"/>
                <a:cs typeface="Cambria"/>
              </a:rPr>
              <a:t> </a:t>
            </a:r>
            <a:r>
              <a:rPr sz="1300" spc="-10" dirty="0">
                <a:latin typeface="Cambria"/>
                <a:cs typeface="Cambria"/>
              </a:rPr>
              <a:t>you</a:t>
            </a:r>
            <a:r>
              <a:rPr sz="1300" spc="-5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were</a:t>
            </a:r>
            <a:r>
              <a:rPr sz="1300" spc="-5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late</a:t>
            </a:r>
            <a:r>
              <a:rPr sz="1300" spc="-55" dirty="0">
                <a:latin typeface="Cambria"/>
                <a:cs typeface="Cambria"/>
              </a:rPr>
              <a:t> </a:t>
            </a:r>
            <a:r>
              <a:rPr sz="1300" spc="-10" dirty="0">
                <a:latin typeface="Cambria"/>
                <a:cs typeface="Cambria"/>
              </a:rPr>
              <a:t>one  </a:t>
            </a:r>
            <a:r>
              <a:rPr sz="1300" spc="-5" dirty="0">
                <a:latin typeface="Cambria"/>
                <a:cs typeface="Cambria"/>
              </a:rPr>
              <a:t>more time this </a:t>
            </a:r>
            <a:r>
              <a:rPr sz="1300" dirty="0">
                <a:latin typeface="Cambria"/>
                <a:cs typeface="Cambria"/>
              </a:rPr>
              <a:t>week, </a:t>
            </a:r>
            <a:r>
              <a:rPr sz="1300" spc="-5" dirty="0">
                <a:latin typeface="Cambria"/>
                <a:cs typeface="Cambria"/>
              </a:rPr>
              <a:t>he’d </a:t>
            </a:r>
            <a:r>
              <a:rPr sz="1300" b="1" spc="-5" dirty="0">
                <a:latin typeface="Cambria"/>
                <a:cs typeface="Cambria"/>
              </a:rPr>
              <a:t>give you the</a:t>
            </a:r>
            <a:r>
              <a:rPr sz="1300" b="1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boot</a:t>
            </a:r>
            <a:r>
              <a:rPr sz="1300" spc="-5" dirty="0">
                <a:latin typeface="Cambria"/>
                <a:cs typeface="Cambria"/>
              </a:rPr>
              <a:t>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5832728"/>
            <a:ext cx="3355340" cy="1086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300" b="1" spc="-5" dirty="0">
                <a:latin typeface="Cambria"/>
                <a:cs typeface="Cambria"/>
              </a:rPr>
              <a:t>Brad: </a:t>
            </a:r>
            <a:r>
              <a:rPr sz="1300" spc="-5" dirty="0">
                <a:latin typeface="Cambria"/>
                <a:cs typeface="Cambria"/>
              </a:rPr>
              <a:t>Wait… he </a:t>
            </a:r>
            <a:r>
              <a:rPr sz="1300" spc="-10" dirty="0">
                <a:latin typeface="Cambria"/>
                <a:cs typeface="Cambria"/>
              </a:rPr>
              <a:t>said </a:t>
            </a:r>
            <a:r>
              <a:rPr sz="1300" dirty="0">
                <a:latin typeface="Cambria"/>
                <a:cs typeface="Cambria"/>
              </a:rPr>
              <a:t>he </a:t>
            </a:r>
            <a:r>
              <a:rPr sz="1300" spc="-5" dirty="0">
                <a:latin typeface="Cambria"/>
                <a:cs typeface="Cambria"/>
              </a:rPr>
              <a:t>would fire me? No</a:t>
            </a:r>
            <a:r>
              <a:rPr sz="1300" spc="-3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way.</a:t>
            </a:r>
            <a:endParaRPr sz="1300">
              <a:latin typeface="Cambria"/>
              <a:cs typeface="Cambria"/>
            </a:endParaRPr>
          </a:p>
          <a:p>
            <a:pPr marL="12700" marR="5080" algn="just">
              <a:lnSpc>
                <a:spcPct val="146500"/>
              </a:lnSpc>
              <a:spcBef>
                <a:spcPts val="5"/>
              </a:spcBef>
            </a:pPr>
            <a:r>
              <a:rPr sz="1300" spc="-5" dirty="0">
                <a:latin typeface="Cambria"/>
                <a:cs typeface="Cambria"/>
              </a:rPr>
              <a:t>…okay, </a:t>
            </a:r>
            <a:r>
              <a:rPr sz="1300" b="1" spc="-5" dirty="0">
                <a:latin typeface="Cambria"/>
                <a:cs typeface="Cambria"/>
              </a:rPr>
              <a:t>granted</a:t>
            </a:r>
            <a:r>
              <a:rPr sz="1300" spc="-5" dirty="0">
                <a:latin typeface="Cambria"/>
                <a:cs typeface="Cambria"/>
              </a:rPr>
              <a:t>, I’m late a lot. But I </a:t>
            </a:r>
            <a:r>
              <a:rPr sz="1300" b="1" spc="-10" dirty="0">
                <a:latin typeface="Cambria"/>
                <a:cs typeface="Cambria"/>
              </a:rPr>
              <a:t>make up  for </a:t>
            </a:r>
            <a:r>
              <a:rPr sz="1300" b="1" dirty="0">
                <a:latin typeface="Cambria"/>
                <a:cs typeface="Cambria"/>
              </a:rPr>
              <a:t>it </a:t>
            </a:r>
            <a:r>
              <a:rPr sz="1300" spc="-5" dirty="0">
                <a:latin typeface="Cambria"/>
                <a:cs typeface="Cambria"/>
              </a:rPr>
              <a:t>during the day. I get way more done than  those </a:t>
            </a:r>
            <a:r>
              <a:rPr sz="1300" b="1" spc="-5" dirty="0">
                <a:latin typeface="Cambria"/>
                <a:cs typeface="Cambria"/>
              </a:rPr>
              <a:t>slackers </a:t>
            </a:r>
            <a:r>
              <a:rPr sz="1300" spc="-5" dirty="0">
                <a:latin typeface="Cambria"/>
                <a:cs typeface="Cambria"/>
              </a:rPr>
              <a:t>in the marketing</a:t>
            </a:r>
            <a:r>
              <a:rPr sz="1300" spc="2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department.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7028184"/>
            <a:ext cx="3355340" cy="146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6600"/>
              </a:lnSpc>
            </a:pPr>
            <a:r>
              <a:rPr sz="1300" b="1" spc="-5" dirty="0">
                <a:latin typeface="Cambria"/>
                <a:cs typeface="Cambria"/>
              </a:rPr>
              <a:t>Nate: </a:t>
            </a:r>
            <a:r>
              <a:rPr sz="1300" spc="-5" dirty="0">
                <a:latin typeface="Cambria"/>
                <a:cs typeface="Cambria"/>
              </a:rPr>
              <a:t>That may be true, </a:t>
            </a:r>
            <a:r>
              <a:rPr sz="1300" spc="-10" dirty="0">
                <a:latin typeface="Cambria"/>
                <a:cs typeface="Cambria"/>
              </a:rPr>
              <a:t>but </a:t>
            </a:r>
            <a:r>
              <a:rPr sz="1300" spc="-5" dirty="0">
                <a:latin typeface="Cambria"/>
                <a:cs typeface="Cambria"/>
              </a:rPr>
              <a:t>if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spc="-5" dirty="0">
                <a:latin typeface="Cambria"/>
                <a:cs typeface="Cambria"/>
              </a:rPr>
              <a:t>can’t even  manage to </a:t>
            </a:r>
            <a:r>
              <a:rPr sz="1300" b="1" dirty="0">
                <a:latin typeface="Cambria"/>
                <a:cs typeface="Cambria"/>
              </a:rPr>
              <a:t>show up </a:t>
            </a:r>
            <a:r>
              <a:rPr sz="1300" dirty="0">
                <a:latin typeface="Cambria"/>
                <a:cs typeface="Cambria"/>
              </a:rPr>
              <a:t>on </a:t>
            </a:r>
            <a:r>
              <a:rPr sz="1300" spc="-5" dirty="0">
                <a:latin typeface="Cambria"/>
                <a:cs typeface="Cambria"/>
              </a:rPr>
              <a:t>time, </a:t>
            </a:r>
            <a:r>
              <a:rPr sz="1300" dirty="0">
                <a:latin typeface="Cambria"/>
                <a:cs typeface="Cambria"/>
              </a:rPr>
              <a:t>how </a:t>
            </a:r>
            <a:r>
              <a:rPr sz="1300" spc="-5" dirty="0">
                <a:latin typeface="Cambria"/>
                <a:cs typeface="Cambria"/>
              </a:rPr>
              <a:t>can the  company   </a:t>
            </a:r>
            <a:r>
              <a:rPr sz="1300" b="1" spc="-5" dirty="0">
                <a:latin typeface="Cambria"/>
                <a:cs typeface="Cambria"/>
              </a:rPr>
              <a:t>count   </a:t>
            </a:r>
            <a:r>
              <a:rPr sz="1300" b="1" spc="-10" dirty="0">
                <a:latin typeface="Cambria"/>
                <a:cs typeface="Cambria"/>
              </a:rPr>
              <a:t>on   </a:t>
            </a:r>
            <a:r>
              <a:rPr sz="1300" spc="-10" dirty="0">
                <a:latin typeface="Cambria"/>
                <a:cs typeface="Cambria"/>
              </a:rPr>
              <a:t>you   </a:t>
            </a:r>
            <a:r>
              <a:rPr sz="1300" spc="-5" dirty="0">
                <a:latin typeface="Cambria"/>
                <a:cs typeface="Cambria"/>
              </a:rPr>
              <a:t>for   anything</a:t>
            </a:r>
            <a:r>
              <a:rPr sz="1300" spc="85" dirty="0">
                <a:latin typeface="Cambria"/>
                <a:cs typeface="Cambria"/>
              </a:rPr>
              <a:t> </a:t>
            </a:r>
            <a:r>
              <a:rPr sz="1300" dirty="0">
                <a:latin typeface="Cambria"/>
                <a:cs typeface="Cambria"/>
              </a:rPr>
              <a:t>that’s</a:t>
            </a:r>
            <a:endParaRPr sz="130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  <a:spcBef>
                <a:spcPts val="730"/>
              </a:spcBef>
            </a:pPr>
            <a:r>
              <a:rPr sz="1300" spc="-5" dirty="0">
                <a:latin typeface="Cambria"/>
                <a:cs typeface="Cambria"/>
              </a:rPr>
              <a:t>remotely important? If  </a:t>
            </a:r>
            <a:r>
              <a:rPr sz="1300" spc="-10" dirty="0">
                <a:latin typeface="Cambria"/>
                <a:cs typeface="Cambria"/>
              </a:rPr>
              <a:t>you  </a:t>
            </a:r>
            <a:r>
              <a:rPr sz="1300" spc="-5" dirty="0">
                <a:latin typeface="Cambria"/>
                <a:cs typeface="Cambria"/>
              </a:rPr>
              <a:t>get  fired, then</a:t>
            </a:r>
            <a:r>
              <a:rPr sz="1300" spc="125" dirty="0">
                <a:latin typeface="Cambria"/>
                <a:cs typeface="Cambria"/>
              </a:rPr>
              <a:t> </a:t>
            </a:r>
            <a:r>
              <a:rPr sz="1300" spc="-10" dirty="0">
                <a:latin typeface="Cambria"/>
                <a:cs typeface="Cambria"/>
              </a:rPr>
              <a:t>you</a:t>
            </a:r>
            <a:endParaRPr sz="130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  <a:spcBef>
                <a:spcPts val="715"/>
              </a:spcBef>
            </a:pPr>
            <a:r>
              <a:rPr sz="1300" b="1" spc="-5" dirty="0">
                <a:latin typeface="Cambria"/>
                <a:cs typeface="Cambria"/>
              </a:rPr>
              <a:t>brought it </a:t>
            </a:r>
            <a:r>
              <a:rPr sz="1300" b="1" spc="-10" dirty="0">
                <a:latin typeface="Cambria"/>
                <a:cs typeface="Cambria"/>
              </a:rPr>
              <a:t>on</a:t>
            </a:r>
            <a:r>
              <a:rPr sz="1300" b="1" spc="-50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yourself</a:t>
            </a:r>
            <a:r>
              <a:rPr sz="1300" spc="-5" dirty="0">
                <a:latin typeface="Cambria"/>
                <a:cs typeface="Cambria"/>
              </a:rPr>
              <a:t>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48453" y="1118590"/>
            <a:ext cx="2209546" cy="8210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51247" y="2036064"/>
            <a:ext cx="2203704" cy="71079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822316" y="2028697"/>
            <a:ext cx="1729739" cy="41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Calibri"/>
                <a:cs typeface="Calibri"/>
              </a:rPr>
              <a:t>it’s not </a:t>
            </a:r>
            <a:r>
              <a:rPr sz="1200" b="1" spc="-5" dirty="0">
                <a:latin typeface="Calibri"/>
                <a:cs typeface="Calibri"/>
              </a:rPr>
              <a:t>rocket science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it’s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200" spc="-5" dirty="0">
                <a:latin typeface="Calibri"/>
                <a:cs typeface="Calibri"/>
              </a:rPr>
              <a:t>not difficult or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complicated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22316" y="2583433"/>
            <a:ext cx="17494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Calibri"/>
                <a:cs typeface="Calibri"/>
              </a:rPr>
              <a:t>leisurely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5" dirty="0">
                <a:latin typeface="Calibri"/>
                <a:cs typeface="Calibri"/>
              </a:rPr>
              <a:t>slow and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relaxed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22316" y="2924809"/>
            <a:ext cx="141160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Calibri"/>
                <a:cs typeface="Calibri"/>
              </a:rPr>
              <a:t>maniac </a:t>
            </a:r>
            <a:r>
              <a:rPr sz="1200" dirty="0">
                <a:latin typeface="Calibri"/>
                <a:cs typeface="Calibri"/>
              </a:rPr>
              <a:t>= crazy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person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22316" y="3235294"/>
            <a:ext cx="1519555" cy="662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17100"/>
              </a:lnSpc>
            </a:pPr>
            <a:r>
              <a:rPr sz="1200" b="1" dirty="0">
                <a:latin typeface="Calibri"/>
                <a:cs typeface="Calibri"/>
              </a:rPr>
              <a:t>hit the </a:t>
            </a:r>
            <a:r>
              <a:rPr sz="1200" b="1" spc="-5" dirty="0">
                <a:latin typeface="Calibri"/>
                <a:cs typeface="Calibri"/>
              </a:rPr>
              <a:t>snooze button </a:t>
            </a:r>
            <a:r>
              <a:rPr sz="1200" dirty="0">
                <a:latin typeface="Calibri"/>
                <a:cs typeface="Calibri"/>
              </a:rPr>
              <a:t>=  delay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dirty="0">
                <a:latin typeface="Calibri"/>
                <a:cs typeface="Calibri"/>
              </a:rPr>
              <a:t>alarm </a:t>
            </a:r>
            <a:r>
              <a:rPr sz="1200" spc="-5" dirty="0">
                <a:latin typeface="Calibri"/>
                <a:cs typeface="Calibri"/>
              </a:rPr>
              <a:t>for</a:t>
            </a:r>
            <a:r>
              <a:rPr sz="1200" spc="-9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8-10  </a:t>
            </a:r>
            <a:r>
              <a:rPr sz="1200" spc="-5" dirty="0">
                <a:latin typeface="Calibri"/>
                <a:cs typeface="Calibri"/>
              </a:rPr>
              <a:t>minutes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22316" y="4002659"/>
            <a:ext cx="1659889" cy="45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500"/>
              </a:lnSpc>
            </a:pPr>
            <a:r>
              <a:rPr sz="1200" b="1" dirty="0">
                <a:latin typeface="Calibri"/>
                <a:cs typeface="Calibri"/>
              </a:rPr>
              <a:t>hit the </a:t>
            </a:r>
            <a:r>
              <a:rPr sz="1200" b="1" spc="-5" dirty="0">
                <a:latin typeface="Calibri"/>
                <a:cs typeface="Calibri"/>
              </a:rPr>
              <a:t>sack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5" dirty="0">
                <a:latin typeface="Calibri"/>
                <a:cs typeface="Calibri"/>
              </a:rPr>
              <a:t>(slang) </a:t>
            </a:r>
            <a:r>
              <a:rPr sz="1200" dirty="0">
                <a:latin typeface="Calibri"/>
                <a:cs typeface="Calibri"/>
              </a:rPr>
              <a:t>go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to  </a:t>
            </a:r>
            <a:r>
              <a:rPr sz="1200" dirty="0">
                <a:latin typeface="Calibri"/>
                <a:cs typeface="Calibri"/>
              </a:rPr>
              <a:t>bed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22316" y="4558126"/>
            <a:ext cx="1753235" cy="662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100"/>
              </a:lnSpc>
            </a:pPr>
            <a:r>
              <a:rPr sz="1200" b="1" spc="-5" dirty="0">
                <a:latin typeface="Calibri"/>
                <a:cs typeface="Calibri"/>
              </a:rPr>
              <a:t>head honcho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5" dirty="0">
                <a:latin typeface="Calibri"/>
                <a:cs typeface="Calibri"/>
              </a:rPr>
              <a:t>(slang) the  boss, the leader, </a:t>
            </a:r>
            <a:r>
              <a:rPr sz="1200" dirty="0">
                <a:latin typeface="Calibri"/>
                <a:cs typeface="Calibri"/>
              </a:rPr>
              <a:t>the </a:t>
            </a:r>
            <a:r>
              <a:rPr sz="1200" spc="-10" dirty="0">
                <a:latin typeface="Calibri"/>
                <a:cs typeface="Calibri"/>
              </a:rPr>
              <a:t>person 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7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charge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22316" y="5328000"/>
            <a:ext cx="1640205" cy="662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100"/>
              </a:lnSpc>
            </a:pPr>
            <a:r>
              <a:rPr sz="1200" b="1" spc="-5" dirty="0">
                <a:latin typeface="Calibri"/>
                <a:cs typeface="Calibri"/>
              </a:rPr>
              <a:t>overheard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5" dirty="0">
                <a:latin typeface="Calibri"/>
                <a:cs typeface="Calibri"/>
              </a:rPr>
              <a:t>accidentally  </a:t>
            </a:r>
            <a:r>
              <a:rPr sz="1200" dirty="0">
                <a:latin typeface="Calibri"/>
                <a:cs typeface="Calibri"/>
              </a:rPr>
              <a:t>heard a </a:t>
            </a:r>
            <a:r>
              <a:rPr sz="1200" spc="-5" dirty="0">
                <a:latin typeface="Calibri"/>
                <a:cs typeface="Calibri"/>
              </a:rPr>
              <a:t>conversation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with  someone</a:t>
            </a:r>
            <a:r>
              <a:rPr sz="1200" spc="-8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else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22316" y="6096096"/>
            <a:ext cx="1843405" cy="662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100"/>
              </a:lnSpc>
            </a:pPr>
            <a:r>
              <a:rPr sz="1200" b="1" spc="-5" dirty="0">
                <a:latin typeface="Calibri"/>
                <a:cs typeface="Calibri"/>
              </a:rPr>
              <a:t>give you </a:t>
            </a:r>
            <a:r>
              <a:rPr sz="1200" b="1" dirty="0">
                <a:latin typeface="Calibri"/>
                <a:cs typeface="Calibri"/>
              </a:rPr>
              <a:t>the </a:t>
            </a:r>
            <a:r>
              <a:rPr sz="1200" b="1" spc="-5" dirty="0">
                <a:latin typeface="Calibri"/>
                <a:cs typeface="Calibri"/>
              </a:rPr>
              <a:t>boot </a:t>
            </a:r>
            <a:r>
              <a:rPr sz="1200" dirty="0">
                <a:latin typeface="Calibri"/>
                <a:cs typeface="Calibri"/>
              </a:rPr>
              <a:t>=  </a:t>
            </a:r>
            <a:r>
              <a:rPr sz="1200" spc="-5" dirty="0">
                <a:latin typeface="Calibri"/>
                <a:cs typeface="Calibri"/>
              </a:rPr>
              <a:t>(informal) </a:t>
            </a:r>
            <a:r>
              <a:rPr sz="1200" dirty="0">
                <a:latin typeface="Calibri"/>
                <a:cs typeface="Calibri"/>
              </a:rPr>
              <a:t>fire you; </a:t>
            </a:r>
            <a:r>
              <a:rPr sz="1200" spc="-5" dirty="0">
                <a:latin typeface="Calibri"/>
                <a:cs typeface="Calibri"/>
              </a:rPr>
              <a:t>terminate  </a:t>
            </a:r>
            <a:r>
              <a:rPr sz="1200" dirty="0">
                <a:latin typeface="Calibri"/>
                <a:cs typeface="Calibri"/>
              </a:rPr>
              <a:t>your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employment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22316" y="6866448"/>
            <a:ext cx="1842135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00"/>
              </a:lnSpc>
            </a:pPr>
            <a:r>
              <a:rPr sz="1200" b="1" spc="-5" dirty="0">
                <a:latin typeface="Calibri"/>
                <a:cs typeface="Calibri"/>
              </a:rPr>
              <a:t>granted </a:t>
            </a:r>
            <a:r>
              <a:rPr sz="1200" dirty="0">
                <a:latin typeface="Calibri"/>
                <a:cs typeface="Calibri"/>
              </a:rPr>
              <a:t>= I </a:t>
            </a:r>
            <a:r>
              <a:rPr sz="1200" spc="-5" dirty="0">
                <a:latin typeface="Calibri"/>
                <a:cs typeface="Calibri"/>
              </a:rPr>
              <a:t>acknowledge that  </a:t>
            </a:r>
            <a:r>
              <a:rPr sz="1200" dirty="0">
                <a:latin typeface="Calibri"/>
                <a:cs typeface="Calibri"/>
              </a:rPr>
              <a:t>this is</a:t>
            </a:r>
            <a:r>
              <a:rPr sz="1200" spc="-10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true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22316" y="7421564"/>
            <a:ext cx="1823085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00"/>
              </a:lnSpc>
            </a:pPr>
            <a:r>
              <a:rPr sz="1200" b="1" spc="-5" dirty="0">
                <a:latin typeface="Calibri"/>
                <a:cs typeface="Calibri"/>
              </a:rPr>
              <a:t>make </a:t>
            </a:r>
            <a:r>
              <a:rPr sz="1200" b="1" dirty="0">
                <a:latin typeface="Calibri"/>
                <a:cs typeface="Calibri"/>
              </a:rPr>
              <a:t>up for </a:t>
            </a:r>
            <a:r>
              <a:rPr sz="1200" b="1" spc="-5" dirty="0">
                <a:latin typeface="Calibri"/>
                <a:cs typeface="Calibri"/>
              </a:rPr>
              <a:t>it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compensate  for</a:t>
            </a:r>
            <a:r>
              <a:rPr sz="1200" spc="-8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22316" y="8006842"/>
            <a:ext cx="181800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Calibri"/>
                <a:cs typeface="Calibri"/>
              </a:rPr>
              <a:t>slackers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5" dirty="0">
                <a:latin typeface="Calibri"/>
                <a:cs typeface="Calibri"/>
              </a:rPr>
              <a:t>(slang) </a:t>
            </a:r>
            <a:r>
              <a:rPr sz="1200" dirty="0">
                <a:latin typeface="Calibri"/>
                <a:cs typeface="Calibri"/>
              </a:rPr>
              <a:t>lazy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people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22316" y="8348217"/>
            <a:ext cx="15735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Calibri"/>
                <a:cs typeface="Calibri"/>
              </a:rPr>
              <a:t>show up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5" dirty="0">
                <a:latin typeface="Calibri"/>
                <a:cs typeface="Calibri"/>
              </a:rPr>
              <a:t>arrive,</a:t>
            </a:r>
            <a:r>
              <a:rPr sz="1200" spc="-7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appear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22316" y="8688019"/>
            <a:ext cx="139763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Calibri"/>
                <a:cs typeface="Calibri"/>
              </a:rPr>
              <a:t>count </a:t>
            </a:r>
            <a:r>
              <a:rPr sz="1200" b="1" dirty="0">
                <a:latin typeface="Calibri"/>
                <a:cs typeface="Calibri"/>
              </a:rPr>
              <a:t>on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5" dirty="0">
                <a:latin typeface="Calibri"/>
                <a:cs typeface="Calibri"/>
              </a:rPr>
              <a:t>depend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471670" y="1118590"/>
            <a:ext cx="177165" cy="8210550"/>
          </a:xfrm>
          <a:custGeom>
            <a:avLst/>
            <a:gdLst/>
            <a:ahLst/>
            <a:cxnLst/>
            <a:rect l="l" t="t" r="r" b="b"/>
            <a:pathLst>
              <a:path w="177164" h="8210550">
                <a:moveTo>
                  <a:pt x="0" y="8210550"/>
                </a:moveTo>
                <a:lnTo>
                  <a:pt x="176771" y="8210550"/>
                </a:lnTo>
                <a:lnTo>
                  <a:pt x="176771" y="0"/>
                </a:lnTo>
                <a:lnTo>
                  <a:pt x="0" y="0"/>
                </a:lnTo>
                <a:lnTo>
                  <a:pt x="0" y="821055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71670" y="1441703"/>
            <a:ext cx="2289175" cy="384175"/>
          </a:xfrm>
          <a:custGeom>
            <a:avLst/>
            <a:gdLst/>
            <a:ahLst/>
            <a:cxnLst/>
            <a:rect l="l" t="t" r="r" b="b"/>
            <a:pathLst>
              <a:path w="2289175" h="384175">
                <a:moveTo>
                  <a:pt x="2096770" y="0"/>
                </a:moveTo>
                <a:lnTo>
                  <a:pt x="0" y="0"/>
                </a:lnTo>
                <a:lnTo>
                  <a:pt x="0" y="383921"/>
                </a:lnTo>
                <a:lnTo>
                  <a:pt x="2096770" y="383921"/>
                </a:lnTo>
                <a:lnTo>
                  <a:pt x="2288666" y="191897"/>
                </a:lnTo>
                <a:lnTo>
                  <a:pt x="2096770" y="0"/>
                </a:lnTo>
                <a:close/>
              </a:path>
            </a:pathLst>
          </a:custGeom>
          <a:solidFill>
            <a:srgbClr val="6224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85132" y="1455419"/>
            <a:ext cx="2167127" cy="3581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837557" y="1484630"/>
            <a:ext cx="109601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Vocabulary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23850" y="30480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4800" y="323850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9475" y="323850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9475" y="370331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459726" y="30480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94193" y="323850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23850" y="379425"/>
            <a:ext cx="0" cy="930084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70331" y="361188"/>
            <a:ext cx="0" cy="9357360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18287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459726" y="379425"/>
            <a:ext cx="0" cy="930084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413243" y="361188"/>
            <a:ext cx="0" cy="9357360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23850" y="9680143"/>
            <a:ext cx="0" cy="75565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04800" y="9745827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79475" y="9745827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79475" y="9699193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59726" y="9680143"/>
            <a:ext cx="0" cy="75565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394193" y="9745827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002583"/>
            <a:ext cx="3354070" cy="598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6900"/>
              </a:lnSpc>
            </a:pPr>
            <a:r>
              <a:rPr sz="1300" b="1" spc="-5" dirty="0">
                <a:latin typeface="Cambria"/>
                <a:cs typeface="Cambria"/>
              </a:rPr>
              <a:t>Brad: </a:t>
            </a:r>
            <a:r>
              <a:rPr sz="1300" spc="-10" dirty="0">
                <a:latin typeface="Cambria"/>
                <a:cs typeface="Cambria"/>
              </a:rPr>
              <a:t>Aw, </a:t>
            </a:r>
            <a:r>
              <a:rPr sz="1300" spc="-5" dirty="0">
                <a:latin typeface="Cambria"/>
                <a:cs typeface="Cambria"/>
              </a:rPr>
              <a:t>I can’t afford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lose my job. I </a:t>
            </a:r>
            <a:r>
              <a:rPr sz="1300" spc="-10" dirty="0">
                <a:latin typeface="Cambria"/>
                <a:cs typeface="Cambria"/>
              </a:rPr>
              <a:t>was  </a:t>
            </a:r>
            <a:r>
              <a:rPr sz="1300" spc="-5" dirty="0">
                <a:latin typeface="Cambria"/>
                <a:cs typeface="Cambria"/>
              </a:rPr>
              <a:t>planning on </a:t>
            </a:r>
            <a:r>
              <a:rPr sz="1300" dirty="0">
                <a:latin typeface="Cambria"/>
                <a:cs typeface="Cambria"/>
              </a:rPr>
              <a:t>retiring </a:t>
            </a:r>
            <a:r>
              <a:rPr sz="1300" spc="-5" dirty="0">
                <a:latin typeface="Cambria"/>
                <a:cs typeface="Cambria"/>
              </a:rPr>
              <a:t>with this</a:t>
            </a:r>
            <a:r>
              <a:rPr sz="1300" spc="-6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company!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712036"/>
            <a:ext cx="3355340" cy="146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6500"/>
              </a:lnSpc>
            </a:pPr>
            <a:r>
              <a:rPr sz="1300" b="1" spc="-5" dirty="0">
                <a:latin typeface="Cambria"/>
                <a:cs typeface="Cambria"/>
              </a:rPr>
              <a:t>Nate: </a:t>
            </a:r>
            <a:r>
              <a:rPr sz="1300" spc="-5" dirty="0">
                <a:latin typeface="Cambria"/>
                <a:cs typeface="Cambria"/>
              </a:rPr>
              <a:t>Well, you’re in luck because the boss  called in sick today. No </a:t>
            </a:r>
            <a:r>
              <a:rPr sz="1300" spc="-10" dirty="0">
                <a:latin typeface="Cambria"/>
                <a:cs typeface="Cambria"/>
              </a:rPr>
              <a:t>one </a:t>
            </a:r>
            <a:r>
              <a:rPr sz="1300" spc="-5" dirty="0">
                <a:latin typeface="Cambria"/>
                <a:cs typeface="Cambria"/>
              </a:rPr>
              <a:t>knows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spc="-5" dirty="0">
                <a:latin typeface="Cambria"/>
                <a:cs typeface="Cambria"/>
              </a:rPr>
              <a:t>arrived  late except me. But I can’t </a:t>
            </a:r>
            <a:r>
              <a:rPr sz="1300" b="1" spc="-10" dirty="0">
                <a:latin typeface="Cambria"/>
                <a:cs typeface="Cambria"/>
              </a:rPr>
              <a:t>cover </a:t>
            </a:r>
            <a:r>
              <a:rPr sz="1300" b="1" spc="-5" dirty="0">
                <a:latin typeface="Cambria"/>
                <a:cs typeface="Cambria"/>
              </a:rPr>
              <a:t>for you </a:t>
            </a:r>
            <a:r>
              <a:rPr sz="1300" spc="-5" dirty="0">
                <a:latin typeface="Cambria"/>
                <a:cs typeface="Cambria"/>
              </a:rPr>
              <a:t>all the  time, so </a:t>
            </a:r>
            <a:r>
              <a:rPr sz="1300" dirty="0">
                <a:latin typeface="Cambria"/>
                <a:cs typeface="Cambria"/>
              </a:rPr>
              <a:t>just </a:t>
            </a:r>
            <a:r>
              <a:rPr sz="1300" spc="-5" dirty="0">
                <a:latin typeface="Cambria"/>
                <a:cs typeface="Cambria"/>
              </a:rPr>
              <a:t>make sure you’re here by 9 </a:t>
            </a:r>
            <a:r>
              <a:rPr sz="1300" b="1" spc="-5" dirty="0">
                <a:latin typeface="Cambria"/>
                <a:cs typeface="Cambria"/>
              </a:rPr>
              <a:t>from  now</a:t>
            </a:r>
            <a:r>
              <a:rPr sz="1300" b="1" spc="-90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on</a:t>
            </a:r>
            <a:r>
              <a:rPr sz="1300" spc="-5" dirty="0">
                <a:latin typeface="Cambria"/>
                <a:cs typeface="Cambria"/>
              </a:rPr>
              <a:t>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3291478"/>
            <a:ext cx="3354704" cy="117665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300" b="1" spc="-5" dirty="0">
                <a:latin typeface="Cambria"/>
                <a:cs typeface="Cambria"/>
              </a:rPr>
              <a:t>Brad:</a:t>
            </a:r>
            <a:r>
              <a:rPr sz="1300" b="1" spc="-8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Thanks</a:t>
            </a:r>
            <a:r>
              <a:rPr sz="1300" spc="-8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Nate,</a:t>
            </a:r>
            <a:r>
              <a:rPr sz="1300" spc="-80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you’re</a:t>
            </a:r>
            <a:r>
              <a:rPr sz="1300" b="1" spc="-80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a</a:t>
            </a:r>
            <a:r>
              <a:rPr sz="1300" b="1" spc="-55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life-saver.</a:t>
            </a:r>
            <a:r>
              <a:rPr sz="1300" b="1" spc="-8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I</a:t>
            </a:r>
            <a:r>
              <a:rPr sz="1300" spc="-80" dirty="0">
                <a:latin typeface="Cambria"/>
                <a:cs typeface="Cambria"/>
              </a:rPr>
              <a:t> </a:t>
            </a:r>
            <a:r>
              <a:rPr sz="1300" b="1" spc="-10" dirty="0">
                <a:latin typeface="Cambria"/>
                <a:cs typeface="Cambria"/>
              </a:rPr>
              <a:t>swear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1300" spc="-5" dirty="0">
                <a:latin typeface="Cambria"/>
                <a:cs typeface="Cambria"/>
              </a:rPr>
              <a:t>I’ll</a:t>
            </a:r>
            <a:r>
              <a:rPr sz="1300" spc="17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be</a:t>
            </a:r>
            <a:r>
              <a:rPr sz="1300" spc="18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on</a:t>
            </a:r>
            <a:r>
              <a:rPr sz="1300" spc="17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time</a:t>
            </a:r>
            <a:r>
              <a:rPr sz="1300" spc="18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from</a:t>
            </a:r>
            <a:r>
              <a:rPr sz="1300" spc="190" dirty="0">
                <a:latin typeface="Cambria"/>
                <a:cs typeface="Cambria"/>
              </a:rPr>
              <a:t> </a:t>
            </a:r>
            <a:r>
              <a:rPr sz="1300" spc="-10" dirty="0">
                <a:latin typeface="Cambria"/>
                <a:cs typeface="Cambria"/>
              </a:rPr>
              <a:t>now</a:t>
            </a:r>
            <a:r>
              <a:rPr sz="1300" spc="180" dirty="0">
                <a:latin typeface="Cambria"/>
                <a:cs typeface="Cambria"/>
              </a:rPr>
              <a:t> </a:t>
            </a:r>
            <a:r>
              <a:rPr sz="1300" dirty="0">
                <a:latin typeface="Cambria"/>
                <a:cs typeface="Cambria"/>
              </a:rPr>
              <a:t>on.</a:t>
            </a:r>
            <a:r>
              <a:rPr sz="1300" spc="17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No,</a:t>
            </a:r>
            <a:r>
              <a:rPr sz="1300" spc="17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I’ll</a:t>
            </a:r>
            <a:r>
              <a:rPr sz="1300" spc="17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do</a:t>
            </a:r>
            <a:r>
              <a:rPr sz="1300" spc="17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better</a:t>
            </a:r>
            <a:endParaRPr sz="1300">
              <a:latin typeface="Cambria"/>
              <a:cs typeface="Cambria"/>
            </a:endParaRPr>
          </a:p>
          <a:p>
            <a:pPr marL="12700" marR="5080">
              <a:lnSpc>
                <a:spcPct val="146200"/>
              </a:lnSpc>
              <a:spcBef>
                <a:spcPts val="10"/>
              </a:spcBef>
            </a:pPr>
            <a:r>
              <a:rPr sz="1300" spc="-5" dirty="0">
                <a:latin typeface="Cambria"/>
                <a:cs typeface="Cambria"/>
              </a:rPr>
              <a:t>than that – I’ll be early. Just wait and see. </a:t>
            </a:r>
            <a:r>
              <a:rPr sz="1300" dirty="0">
                <a:latin typeface="Cambria"/>
                <a:cs typeface="Cambria"/>
              </a:rPr>
              <a:t>I’ll </a:t>
            </a:r>
            <a:r>
              <a:rPr sz="1300" spc="-5" dirty="0">
                <a:latin typeface="Cambria"/>
                <a:cs typeface="Cambria"/>
              </a:rPr>
              <a:t>get  here earlier than</a:t>
            </a:r>
            <a:r>
              <a:rPr sz="1300" spc="-5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you.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4671186"/>
            <a:ext cx="3352165" cy="50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 dirty="0">
                <a:latin typeface="Cambria"/>
                <a:cs typeface="Cambria"/>
              </a:rPr>
              <a:t>Nate:</a:t>
            </a:r>
            <a:r>
              <a:rPr sz="1300" b="1" spc="-4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That’s</a:t>
            </a:r>
            <a:r>
              <a:rPr sz="1300" spc="-3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what</a:t>
            </a:r>
            <a:r>
              <a:rPr sz="1300" spc="-3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I</a:t>
            </a:r>
            <a:r>
              <a:rPr sz="1300" spc="-35" dirty="0">
                <a:latin typeface="Cambria"/>
                <a:cs typeface="Cambria"/>
              </a:rPr>
              <a:t> </a:t>
            </a:r>
            <a:r>
              <a:rPr sz="1300" dirty="0">
                <a:latin typeface="Cambria"/>
                <a:cs typeface="Cambria"/>
              </a:rPr>
              <a:t>like</a:t>
            </a:r>
            <a:r>
              <a:rPr sz="1300" spc="-35" dirty="0">
                <a:latin typeface="Cambria"/>
                <a:cs typeface="Cambria"/>
              </a:rPr>
              <a:t> </a:t>
            </a:r>
            <a:r>
              <a:rPr sz="1300" dirty="0">
                <a:latin typeface="Cambria"/>
                <a:cs typeface="Cambria"/>
              </a:rPr>
              <a:t>to</a:t>
            </a:r>
            <a:r>
              <a:rPr sz="1300" spc="-4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hear.</a:t>
            </a:r>
            <a:r>
              <a:rPr sz="1300" spc="-3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Now,</a:t>
            </a:r>
            <a:r>
              <a:rPr sz="1300" spc="-2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let’s</a:t>
            </a:r>
            <a:r>
              <a:rPr sz="1300" spc="-4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get</a:t>
            </a:r>
            <a:r>
              <a:rPr sz="1300" spc="-30" dirty="0">
                <a:latin typeface="Cambria"/>
                <a:cs typeface="Cambria"/>
              </a:rPr>
              <a:t> </a:t>
            </a:r>
            <a:r>
              <a:rPr sz="1300" dirty="0">
                <a:latin typeface="Cambria"/>
                <a:cs typeface="Cambria"/>
              </a:rPr>
              <a:t>to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300" spc="-5" dirty="0">
                <a:latin typeface="Cambria"/>
                <a:cs typeface="Cambria"/>
              </a:rPr>
              <a:t>work.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48453" y="1112875"/>
            <a:ext cx="2209546" cy="8039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51247" y="2031492"/>
            <a:ext cx="2203704" cy="6934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22316" y="1991329"/>
            <a:ext cx="1786255" cy="662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100"/>
              </a:lnSpc>
            </a:pPr>
            <a:r>
              <a:rPr sz="1200" b="1" spc="-5" dirty="0">
                <a:latin typeface="Calibri"/>
                <a:cs typeface="Calibri"/>
              </a:rPr>
              <a:t>you brought </a:t>
            </a:r>
            <a:r>
              <a:rPr sz="1200" b="1" dirty="0">
                <a:latin typeface="Calibri"/>
                <a:cs typeface="Calibri"/>
              </a:rPr>
              <a:t>it on </a:t>
            </a:r>
            <a:r>
              <a:rPr sz="1200" b="1" spc="-5" dirty="0">
                <a:latin typeface="Calibri"/>
                <a:cs typeface="Calibri"/>
              </a:rPr>
              <a:t>yourself </a:t>
            </a:r>
            <a:r>
              <a:rPr sz="1200" dirty="0">
                <a:latin typeface="Calibri"/>
                <a:cs typeface="Calibri"/>
              </a:rPr>
              <a:t>=  you </a:t>
            </a:r>
            <a:r>
              <a:rPr sz="1200" spc="-5" dirty="0">
                <a:latin typeface="Calibri"/>
                <a:cs typeface="Calibri"/>
              </a:rPr>
              <a:t>caused your own  problems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22316" y="2760766"/>
            <a:ext cx="1668780" cy="663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200"/>
              </a:lnSpc>
            </a:pPr>
            <a:r>
              <a:rPr sz="1200" b="1" spc="-5" dirty="0">
                <a:latin typeface="Calibri"/>
                <a:cs typeface="Calibri"/>
              </a:rPr>
              <a:t>cover for you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5" dirty="0">
                <a:latin typeface="Calibri"/>
                <a:cs typeface="Calibri"/>
              </a:rPr>
              <a:t>provide </a:t>
            </a:r>
            <a:r>
              <a:rPr sz="1200" dirty="0">
                <a:latin typeface="Calibri"/>
                <a:cs typeface="Calibri"/>
              </a:rPr>
              <a:t>an  </a:t>
            </a:r>
            <a:r>
              <a:rPr sz="1200" spc="-5" dirty="0">
                <a:latin typeface="Calibri"/>
                <a:cs typeface="Calibri"/>
              </a:rPr>
              <a:t>excuse </a:t>
            </a:r>
            <a:r>
              <a:rPr sz="1200" dirty="0">
                <a:latin typeface="Calibri"/>
                <a:cs typeface="Calibri"/>
              </a:rPr>
              <a:t>to </a:t>
            </a:r>
            <a:r>
              <a:rPr sz="1200" spc="-5" dirty="0">
                <a:latin typeface="Calibri"/>
                <a:cs typeface="Calibri"/>
              </a:rPr>
              <a:t>help someone  </a:t>
            </a:r>
            <a:r>
              <a:rPr sz="1200" dirty="0">
                <a:latin typeface="Calibri"/>
                <a:cs typeface="Calibri"/>
              </a:rPr>
              <a:t>escape</a:t>
            </a:r>
            <a:r>
              <a:rPr sz="1200" spc="-8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trouble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22316" y="3528695"/>
            <a:ext cx="1635125" cy="45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500"/>
              </a:lnSpc>
            </a:pPr>
            <a:r>
              <a:rPr sz="1200" b="1" dirty="0">
                <a:latin typeface="Calibri"/>
                <a:cs typeface="Calibri"/>
              </a:rPr>
              <a:t>from </a:t>
            </a:r>
            <a:r>
              <a:rPr sz="1200" b="1" spc="-5" dirty="0">
                <a:latin typeface="Calibri"/>
                <a:cs typeface="Calibri"/>
              </a:rPr>
              <a:t>now </a:t>
            </a:r>
            <a:r>
              <a:rPr sz="1200" b="1" dirty="0">
                <a:latin typeface="Calibri"/>
                <a:cs typeface="Calibri"/>
              </a:rPr>
              <a:t>on </a:t>
            </a:r>
            <a:r>
              <a:rPr sz="1200" dirty="0">
                <a:latin typeface="Calibri"/>
                <a:cs typeface="Calibri"/>
              </a:rPr>
              <a:t>= from this  moment </a:t>
            </a:r>
            <a:r>
              <a:rPr sz="1200" spc="-5" dirty="0">
                <a:latin typeface="Calibri"/>
                <a:cs typeface="Calibri"/>
              </a:rPr>
              <a:t>and </a:t>
            </a:r>
            <a:r>
              <a:rPr sz="1200" dirty="0">
                <a:latin typeface="Calibri"/>
                <a:cs typeface="Calibri"/>
              </a:rPr>
              <a:t>in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future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22316" y="4086418"/>
            <a:ext cx="1840864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00"/>
              </a:lnSpc>
            </a:pPr>
            <a:r>
              <a:rPr sz="1200" b="1" dirty="0">
                <a:latin typeface="Calibri"/>
                <a:cs typeface="Calibri"/>
              </a:rPr>
              <a:t>you’re a </a:t>
            </a:r>
            <a:r>
              <a:rPr sz="1200" b="1" spc="-5" dirty="0">
                <a:latin typeface="Calibri"/>
                <a:cs typeface="Calibri"/>
              </a:rPr>
              <a:t>life-saver </a:t>
            </a:r>
            <a:r>
              <a:rPr sz="1200" dirty="0">
                <a:latin typeface="Calibri"/>
                <a:cs typeface="Calibri"/>
              </a:rPr>
              <a:t>= you</a:t>
            </a:r>
            <a:r>
              <a:rPr sz="1200" spc="-9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help  me </a:t>
            </a:r>
            <a:r>
              <a:rPr sz="1200" spc="-5" dirty="0">
                <a:latin typeface="Calibri"/>
                <a:cs typeface="Calibri"/>
              </a:rPr>
              <a:t>greatly when </a:t>
            </a:r>
            <a:r>
              <a:rPr sz="1200" dirty="0">
                <a:latin typeface="Calibri"/>
                <a:cs typeface="Calibri"/>
              </a:rPr>
              <a:t>I need</a:t>
            </a:r>
            <a:r>
              <a:rPr sz="1200" spc="-8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help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22316" y="4641154"/>
            <a:ext cx="1506855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00"/>
              </a:lnSpc>
            </a:pPr>
            <a:r>
              <a:rPr sz="1200" b="1" dirty="0">
                <a:latin typeface="Calibri"/>
                <a:cs typeface="Calibri"/>
              </a:rPr>
              <a:t>I </a:t>
            </a:r>
            <a:r>
              <a:rPr sz="1200" b="1" spc="-5" dirty="0">
                <a:latin typeface="Calibri"/>
                <a:cs typeface="Calibri"/>
              </a:rPr>
              <a:t>swear </a:t>
            </a:r>
            <a:r>
              <a:rPr sz="1200" dirty="0">
                <a:latin typeface="Calibri"/>
                <a:cs typeface="Calibri"/>
              </a:rPr>
              <a:t>= I promise</a:t>
            </a:r>
            <a:r>
              <a:rPr sz="1200" spc="-9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very  </a:t>
            </a:r>
            <a:r>
              <a:rPr sz="1200" spc="-5" dirty="0">
                <a:latin typeface="Calibri"/>
                <a:cs typeface="Calibri"/>
              </a:rPr>
              <a:t>strongly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471670" y="1112875"/>
            <a:ext cx="177165" cy="8039100"/>
          </a:xfrm>
          <a:custGeom>
            <a:avLst/>
            <a:gdLst/>
            <a:ahLst/>
            <a:cxnLst/>
            <a:rect l="l" t="t" r="r" b="b"/>
            <a:pathLst>
              <a:path w="177164" h="8039100">
                <a:moveTo>
                  <a:pt x="0" y="8039100"/>
                </a:moveTo>
                <a:lnTo>
                  <a:pt x="176771" y="8039100"/>
                </a:lnTo>
                <a:lnTo>
                  <a:pt x="176771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71670" y="1429258"/>
            <a:ext cx="2289175" cy="375920"/>
          </a:xfrm>
          <a:custGeom>
            <a:avLst/>
            <a:gdLst/>
            <a:ahLst/>
            <a:cxnLst/>
            <a:rect l="l" t="t" r="r" b="b"/>
            <a:pathLst>
              <a:path w="2289175" h="375919">
                <a:moveTo>
                  <a:pt x="2100706" y="0"/>
                </a:moveTo>
                <a:lnTo>
                  <a:pt x="0" y="0"/>
                </a:lnTo>
                <a:lnTo>
                  <a:pt x="0" y="375920"/>
                </a:lnTo>
                <a:lnTo>
                  <a:pt x="2100706" y="375920"/>
                </a:lnTo>
                <a:lnTo>
                  <a:pt x="2288666" y="187960"/>
                </a:lnTo>
                <a:lnTo>
                  <a:pt x="2100706" y="0"/>
                </a:lnTo>
                <a:close/>
              </a:path>
            </a:pathLst>
          </a:custGeom>
          <a:solidFill>
            <a:srgbClr val="6224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85132" y="1441703"/>
            <a:ext cx="2168652" cy="3505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837557" y="1467866"/>
            <a:ext cx="109601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Vocabulary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23850" y="30480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4800" y="323850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9475" y="323850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9475" y="370331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59726" y="30480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94193" y="323850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3850" y="379425"/>
            <a:ext cx="0" cy="930084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0331" y="361188"/>
            <a:ext cx="0" cy="9357360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18287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459726" y="379425"/>
            <a:ext cx="0" cy="930084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413243" y="361188"/>
            <a:ext cx="0" cy="9357360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3850" y="9680143"/>
            <a:ext cx="0" cy="75565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4800" y="9745827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9475" y="9745827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9475" y="9699193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59726" y="9680143"/>
            <a:ext cx="0" cy="75565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94193" y="9745827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090421"/>
            <a:ext cx="1941830" cy="3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u="heavy" spc="-5" dirty="0">
                <a:latin typeface="Cambria"/>
                <a:cs typeface="Cambria"/>
              </a:rPr>
              <a:t>Vocabulary</a:t>
            </a:r>
            <a:r>
              <a:rPr sz="2000" b="1" u="heavy" spc="-75" dirty="0">
                <a:latin typeface="Cambria"/>
                <a:cs typeface="Cambria"/>
              </a:rPr>
              <a:t> </a:t>
            </a:r>
            <a:r>
              <a:rPr sz="2000" b="1" u="heavy" spc="-5" dirty="0">
                <a:latin typeface="Cambria"/>
                <a:cs typeface="Cambria"/>
              </a:rPr>
              <a:t>Quiz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670050"/>
            <a:ext cx="5524500" cy="214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i="1" spc="-5" dirty="0">
                <a:latin typeface="Cambria"/>
                <a:cs typeface="Cambria"/>
              </a:rPr>
              <a:t>Complete each sentence with a word from </a:t>
            </a:r>
            <a:r>
              <a:rPr sz="1300" i="1" dirty="0">
                <a:latin typeface="Cambria"/>
                <a:cs typeface="Cambria"/>
              </a:rPr>
              <a:t>the </a:t>
            </a:r>
            <a:r>
              <a:rPr sz="1300" i="1" spc="-5" dirty="0">
                <a:latin typeface="Cambria"/>
                <a:cs typeface="Cambria"/>
              </a:rPr>
              <a:t>box. Two expressions are not</a:t>
            </a:r>
            <a:r>
              <a:rPr sz="1300" i="1" spc="105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used.</a:t>
            </a:r>
            <a:endParaRPr sz="1300">
              <a:latin typeface="Cambria"/>
              <a:cs typeface="Cambr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56284" y="2195195"/>
          <a:ext cx="6280817" cy="7406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3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94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2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9362">
                <a:tc>
                  <a:txBody>
                    <a:bodyPr/>
                    <a:lstStyle/>
                    <a:p>
                      <a:pPr marL="127000">
                        <a:lnSpc>
                          <a:spcPts val="1335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counting</a:t>
                      </a:r>
                      <a:r>
                        <a:rPr sz="1400" b="1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1340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getting my act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together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ts val="1335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hit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400" b="1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sack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1335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rubbing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400" b="1" spc="-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in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177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from now</a:t>
                      </a:r>
                      <a:r>
                        <a:rPr sz="1400" b="1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give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400" b="1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boot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hot</a:t>
                      </a:r>
                      <a:r>
                        <a:rPr sz="1400" b="1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water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slacker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124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gets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on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my</a:t>
                      </a:r>
                      <a:r>
                        <a:rPr sz="1400" b="1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case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head</a:t>
                      </a:r>
                      <a:r>
                        <a:rPr sz="1400" b="1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honcho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not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rocket</a:t>
                      </a:r>
                      <a:r>
                        <a:rPr sz="1400" b="1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science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slam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on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400" b="1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brakes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130604" y="3255436"/>
            <a:ext cx="5733415" cy="5824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665" marR="475615" indent="-227965">
              <a:lnSpc>
                <a:spcPct val="146900"/>
              </a:lnSpc>
              <a:buAutoNum type="arabicPeriod"/>
              <a:tabLst>
                <a:tab pos="241300" algn="l"/>
                <a:tab pos="4982210" algn="l"/>
              </a:tabLst>
            </a:pPr>
            <a:r>
              <a:rPr sz="1300" spc="-5" dirty="0">
                <a:latin typeface="Cambria"/>
                <a:cs typeface="Cambria"/>
              </a:rPr>
              <a:t>I </a:t>
            </a:r>
            <a:r>
              <a:rPr sz="1300" dirty="0">
                <a:latin typeface="Cambria"/>
                <a:cs typeface="Cambria"/>
              </a:rPr>
              <a:t>f</a:t>
            </a:r>
            <a:r>
              <a:rPr sz="1300" spc="-10" dirty="0">
                <a:latin typeface="Cambria"/>
                <a:cs typeface="Cambria"/>
              </a:rPr>
              <a:t>aile</a:t>
            </a:r>
            <a:r>
              <a:rPr sz="1300" spc="-5" dirty="0">
                <a:latin typeface="Cambria"/>
                <a:cs typeface="Cambria"/>
              </a:rPr>
              <a:t>d</a:t>
            </a:r>
            <a:r>
              <a:rPr sz="130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my</a:t>
            </a:r>
            <a:r>
              <a:rPr sz="1300" spc="-10" dirty="0">
                <a:latin typeface="Cambria"/>
                <a:cs typeface="Cambria"/>
              </a:rPr>
              <a:t> </a:t>
            </a:r>
            <a:r>
              <a:rPr sz="1300" dirty="0">
                <a:latin typeface="Cambria"/>
                <a:cs typeface="Cambria"/>
              </a:rPr>
              <a:t>f</a:t>
            </a:r>
            <a:r>
              <a:rPr sz="1300" spc="-5" dirty="0">
                <a:latin typeface="Cambria"/>
                <a:cs typeface="Cambria"/>
              </a:rPr>
              <a:t>irst</a:t>
            </a:r>
            <a:r>
              <a:rPr sz="130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two </a:t>
            </a:r>
            <a:r>
              <a:rPr sz="1300" dirty="0">
                <a:latin typeface="Cambria"/>
                <a:cs typeface="Cambria"/>
              </a:rPr>
              <a:t>s</a:t>
            </a:r>
            <a:r>
              <a:rPr sz="1300" spc="-5" dirty="0">
                <a:latin typeface="Cambria"/>
                <a:cs typeface="Cambria"/>
              </a:rPr>
              <a:t>emeste</a:t>
            </a:r>
            <a:r>
              <a:rPr sz="1300" dirty="0">
                <a:latin typeface="Cambria"/>
                <a:cs typeface="Cambria"/>
              </a:rPr>
              <a:t>r</a:t>
            </a:r>
            <a:r>
              <a:rPr sz="1300" spc="-5" dirty="0">
                <a:latin typeface="Cambria"/>
                <a:cs typeface="Cambria"/>
              </a:rPr>
              <a:t>s</a:t>
            </a:r>
            <a:r>
              <a:rPr sz="1300" spc="-1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in </a:t>
            </a:r>
            <a:r>
              <a:rPr sz="1300" dirty="0">
                <a:latin typeface="Cambria"/>
                <a:cs typeface="Cambria"/>
              </a:rPr>
              <a:t>c</a:t>
            </a:r>
            <a:r>
              <a:rPr sz="1300" spc="-10" dirty="0">
                <a:latin typeface="Cambria"/>
                <a:cs typeface="Cambria"/>
              </a:rPr>
              <a:t>o</a:t>
            </a:r>
            <a:r>
              <a:rPr sz="1300" dirty="0">
                <a:latin typeface="Cambria"/>
                <a:cs typeface="Cambria"/>
              </a:rPr>
              <a:t>l</a:t>
            </a:r>
            <a:r>
              <a:rPr sz="1300" spc="-10" dirty="0">
                <a:latin typeface="Cambria"/>
                <a:cs typeface="Cambria"/>
              </a:rPr>
              <a:t>leg</a:t>
            </a:r>
            <a:r>
              <a:rPr sz="1300" spc="-5" dirty="0">
                <a:latin typeface="Cambria"/>
                <a:cs typeface="Cambria"/>
              </a:rPr>
              <a:t>e</a:t>
            </a:r>
            <a:r>
              <a:rPr sz="1300" spc="25" dirty="0">
                <a:latin typeface="Cambria"/>
                <a:cs typeface="Cambria"/>
              </a:rPr>
              <a:t> </a:t>
            </a:r>
            <a:r>
              <a:rPr sz="1300" spc="-10" dirty="0">
                <a:latin typeface="Cambria"/>
                <a:cs typeface="Cambria"/>
              </a:rPr>
              <a:t>b</a:t>
            </a:r>
            <a:r>
              <a:rPr sz="1300" spc="0" dirty="0">
                <a:latin typeface="Cambria"/>
                <a:cs typeface="Cambria"/>
              </a:rPr>
              <a:t>e</a:t>
            </a:r>
            <a:r>
              <a:rPr sz="1300" spc="-5" dirty="0">
                <a:latin typeface="Cambria"/>
                <a:cs typeface="Cambria"/>
              </a:rPr>
              <a:t>fore</a:t>
            </a:r>
            <a:r>
              <a:rPr sz="1300" spc="10" dirty="0">
                <a:latin typeface="Cambria"/>
                <a:cs typeface="Cambria"/>
              </a:rPr>
              <a:t> </a:t>
            </a:r>
            <a:r>
              <a:rPr sz="1300" u="sng" spc="-5" dirty="0">
                <a:latin typeface="Cambria"/>
                <a:cs typeface="Cambria"/>
              </a:rPr>
              <a:t> </a:t>
            </a:r>
            <a:r>
              <a:rPr sz="1300" u="sng" dirty="0">
                <a:latin typeface="Cambria"/>
                <a:cs typeface="Cambria"/>
              </a:rPr>
              <a:t>	</a:t>
            </a:r>
            <a:r>
              <a:rPr sz="1300" spc="-10" dirty="0">
                <a:latin typeface="Cambria"/>
                <a:cs typeface="Cambria"/>
              </a:rPr>
              <a:t>and  </a:t>
            </a:r>
            <a:r>
              <a:rPr sz="1300" spc="-5" dirty="0">
                <a:latin typeface="Cambria"/>
                <a:cs typeface="Cambria"/>
              </a:rPr>
              <a:t>starting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get decent</a:t>
            </a:r>
            <a:r>
              <a:rPr sz="1300" spc="-4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grades.</a:t>
            </a:r>
            <a:endParaRPr sz="1300">
              <a:latin typeface="Cambria"/>
              <a:cs typeface="Cambria"/>
            </a:endParaRPr>
          </a:p>
          <a:p>
            <a:pPr marL="240665" marR="139065" indent="-227965">
              <a:lnSpc>
                <a:spcPts val="2290"/>
              </a:lnSpc>
              <a:spcBef>
                <a:spcPts val="185"/>
              </a:spcBef>
              <a:buAutoNum type="arabicPeriod"/>
              <a:tabLst>
                <a:tab pos="241300" algn="l"/>
                <a:tab pos="2057400" algn="l"/>
              </a:tabLst>
            </a:pPr>
            <a:r>
              <a:rPr sz="1300" spc="-5" dirty="0">
                <a:latin typeface="Cambria"/>
                <a:cs typeface="Cambria"/>
              </a:rPr>
              <a:t>If</a:t>
            </a:r>
            <a:r>
              <a:rPr sz="1300" spc="5" dirty="0">
                <a:latin typeface="Cambria"/>
                <a:cs typeface="Cambria"/>
              </a:rPr>
              <a:t> </a:t>
            </a:r>
            <a:r>
              <a:rPr sz="1300" spc="-10" dirty="0">
                <a:latin typeface="Cambria"/>
                <a:cs typeface="Cambria"/>
              </a:rPr>
              <a:t>you</a:t>
            </a:r>
            <a:r>
              <a:rPr sz="1300" u="sng" spc="-10" dirty="0">
                <a:latin typeface="Cambria"/>
                <a:cs typeface="Cambria"/>
              </a:rPr>
              <a:t> 	</a:t>
            </a:r>
            <a:r>
              <a:rPr sz="1300" spc="-5" dirty="0">
                <a:latin typeface="Cambria"/>
                <a:cs typeface="Cambria"/>
              </a:rPr>
              <a:t>when the road is wet or icy,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spc="-5" dirty="0">
                <a:latin typeface="Cambria"/>
                <a:cs typeface="Cambria"/>
              </a:rPr>
              <a:t>could</a:t>
            </a:r>
            <a:r>
              <a:rPr sz="1300" spc="6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lose</a:t>
            </a:r>
            <a:r>
              <a:rPr sz="130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control  of the</a:t>
            </a:r>
            <a:r>
              <a:rPr sz="1300" spc="-7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car.</a:t>
            </a:r>
            <a:endParaRPr sz="130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241300" algn="l"/>
                <a:tab pos="5290820" algn="l"/>
              </a:tabLst>
            </a:pPr>
            <a:r>
              <a:rPr sz="1300" spc="-10" dirty="0">
                <a:latin typeface="Cambria"/>
                <a:cs typeface="Cambria"/>
              </a:rPr>
              <a:t>How </a:t>
            </a:r>
            <a:r>
              <a:rPr sz="1300" spc="-5" dirty="0">
                <a:latin typeface="Cambria"/>
                <a:cs typeface="Cambria"/>
              </a:rPr>
              <a:t>hard can it be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paint the house</a:t>
            </a:r>
            <a:r>
              <a:rPr sz="1300" spc="10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ourselves?</a:t>
            </a:r>
            <a:r>
              <a:rPr sz="1300" spc="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It's</a:t>
            </a:r>
            <a:r>
              <a:rPr sz="1300" u="sng" spc="-5" dirty="0">
                <a:latin typeface="Cambria"/>
                <a:cs typeface="Cambria"/>
              </a:rPr>
              <a:t> 	</a:t>
            </a:r>
            <a:r>
              <a:rPr sz="1300" spc="-5" dirty="0">
                <a:latin typeface="Cambria"/>
                <a:cs typeface="Cambria"/>
              </a:rPr>
              <a:t>,</a:t>
            </a:r>
            <a:endParaRPr sz="1300">
              <a:latin typeface="Cambria"/>
              <a:cs typeface="Cambria"/>
            </a:endParaRPr>
          </a:p>
          <a:p>
            <a:pPr marL="240665">
              <a:lnSpc>
                <a:spcPct val="100000"/>
              </a:lnSpc>
              <a:spcBef>
                <a:spcPts val="730"/>
              </a:spcBef>
            </a:pPr>
            <a:r>
              <a:rPr sz="1300" spc="-5" dirty="0">
                <a:latin typeface="Cambria"/>
                <a:cs typeface="Cambria"/>
              </a:rPr>
              <a:t>right?</a:t>
            </a:r>
            <a:endParaRPr sz="130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715"/>
              </a:spcBef>
              <a:buAutoNum type="arabicPeriod" startAt="4"/>
              <a:tabLst>
                <a:tab pos="241300" algn="l"/>
              </a:tabLst>
            </a:pPr>
            <a:r>
              <a:rPr sz="1300" spc="-5" dirty="0">
                <a:latin typeface="Cambria"/>
                <a:cs typeface="Cambria"/>
              </a:rPr>
              <a:t>I'm </a:t>
            </a:r>
            <a:r>
              <a:rPr sz="1300" spc="-10" dirty="0">
                <a:latin typeface="Cambria"/>
                <a:cs typeface="Cambria"/>
              </a:rPr>
              <a:t>not </a:t>
            </a:r>
            <a:r>
              <a:rPr sz="1300" spc="-5" dirty="0">
                <a:latin typeface="Cambria"/>
                <a:cs typeface="Cambria"/>
              </a:rPr>
              <a:t>sure how </a:t>
            </a:r>
            <a:r>
              <a:rPr sz="1300" dirty="0">
                <a:latin typeface="Cambria"/>
                <a:cs typeface="Cambria"/>
              </a:rPr>
              <a:t>he </a:t>
            </a:r>
            <a:r>
              <a:rPr sz="1300" spc="-5" dirty="0">
                <a:latin typeface="Cambria"/>
                <a:cs typeface="Cambria"/>
              </a:rPr>
              <a:t>made all </a:t>
            </a:r>
            <a:r>
              <a:rPr sz="1300" dirty="0">
                <a:latin typeface="Cambria"/>
                <a:cs typeface="Cambria"/>
              </a:rPr>
              <a:t>his </a:t>
            </a:r>
            <a:r>
              <a:rPr sz="1300" spc="-5" dirty="0">
                <a:latin typeface="Cambria"/>
                <a:cs typeface="Cambria"/>
              </a:rPr>
              <a:t>money. </a:t>
            </a:r>
            <a:r>
              <a:rPr sz="1300" dirty="0">
                <a:latin typeface="Cambria"/>
                <a:cs typeface="Cambria"/>
              </a:rPr>
              <a:t>He's </a:t>
            </a:r>
            <a:r>
              <a:rPr sz="1300" spc="-5" dirty="0">
                <a:latin typeface="Cambria"/>
                <a:cs typeface="Cambria"/>
              </a:rPr>
              <a:t>probably</a:t>
            </a:r>
            <a:r>
              <a:rPr sz="1300" spc="-1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the</a:t>
            </a:r>
            <a:endParaRPr sz="1300">
              <a:latin typeface="Cambria"/>
              <a:cs typeface="Cambria"/>
            </a:endParaRPr>
          </a:p>
          <a:p>
            <a:pPr marL="240665">
              <a:lnSpc>
                <a:spcPct val="100000"/>
              </a:lnSpc>
              <a:spcBef>
                <a:spcPts val="730"/>
              </a:spcBef>
              <a:tabLst>
                <a:tab pos="1617980" algn="l"/>
              </a:tabLst>
            </a:pPr>
            <a:r>
              <a:rPr sz="1300" u="sng" spc="-5" dirty="0">
                <a:latin typeface="Cambria"/>
                <a:cs typeface="Cambria"/>
              </a:rPr>
              <a:t> 	</a:t>
            </a:r>
            <a:r>
              <a:rPr sz="1300" spc="-5" dirty="0">
                <a:latin typeface="Cambria"/>
                <a:cs typeface="Cambria"/>
              </a:rPr>
              <a:t>of some investment company or</a:t>
            </a:r>
            <a:r>
              <a:rPr sz="1300" spc="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something.</a:t>
            </a:r>
            <a:endParaRPr sz="130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715"/>
              </a:spcBef>
              <a:buAutoNum type="arabicPeriod" startAt="5"/>
              <a:tabLst>
                <a:tab pos="241300" algn="l"/>
              </a:tabLst>
            </a:pPr>
            <a:r>
              <a:rPr sz="1300" spc="-5" dirty="0">
                <a:latin typeface="Cambria"/>
                <a:cs typeface="Cambria"/>
              </a:rPr>
              <a:t>It took so long for us </a:t>
            </a:r>
            <a:r>
              <a:rPr sz="1300" spc="5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finish the decorations that </a:t>
            </a:r>
            <a:r>
              <a:rPr sz="1300" dirty="0">
                <a:latin typeface="Cambria"/>
                <a:cs typeface="Cambria"/>
              </a:rPr>
              <a:t>we</a:t>
            </a:r>
            <a:r>
              <a:rPr sz="1300" spc="3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didn't</a:t>
            </a:r>
            <a:endParaRPr sz="1300">
              <a:latin typeface="Cambria"/>
              <a:cs typeface="Cambria"/>
            </a:endParaRPr>
          </a:p>
          <a:p>
            <a:pPr marL="240665">
              <a:lnSpc>
                <a:spcPct val="100000"/>
              </a:lnSpc>
              <a:spcBef>
                <a:spcPts val="730"/>
              </a:spcBef>
              <a:tabLst>
                <a:tab pos="1617980" algn="l"/>
              </a:tabLst>
            </a:pPr>
            <a:r>
              <a:rPr sz="1300" u="sng" spc="-5" dirty="0">
                <a:latin typeface="Cambria"/>
                <a:cs typeface="Cambria"/>
              </a:rPr>
              <a:t> 	</a:t>
            </a:r>
            <a:r>
              <a:rPr sz="1300" spc="-5" dirty="0">
                <a:latin typeface="Cambria"/>
                <a:cs typeface="Cambria"/>
              </a:rPr>
              <a:t>until 1</a:t>
            </a:r>
            <a:r>
              <a:rPr sz="1300" spc="-7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AM.</a:t>
            </a:r>
            <a:endParaRPr sz="130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720"/>
              </a:spcBef>
              <a:buAutoNum type="arabicPeriod" startAt="6"/>
              <a:tabLst>
                <a:tab pos="241300" algn="l"/>
              </a:tabLst>
            </a:pPr>
            <a:r>
              <a:rPr sz="1300" spc="-10" dirty="0">
                <a:latin typeface="Cambria"/>
                <a:cs typeface="Cambria"/>
              </a:rPr>
              <a:t>My </a:t>
            </a:r>
            <a:r>
              <a:rPr sz="1300" spc="-5" dirty="0">
                <a:latin typeface="Cambria"/>
                <a:cs typeface="Cambria"/>
              </a:rPr>
              <a:t>gym membership used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be $20/month but they're raising the price</a:t>
            </a:r>
            <a:r>
              <a:rPr sz="1300" spc="9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so</a:t>
            </a:r>
            <a:endParaRPr sz="1300">
              <a:latin typeface="Cambria"/>
              <a:cs typeface="Cambria"/>
            </a:endParaRPr>
          </a:p>
          <a:p>
            <a:pPr marL="240665">
              <a:lnSpc>
                <a:spcPct val="100000"/>
              </a:lnSpc>
              <a:spcBef>
                <a:spcPts val="730"/>
              </a:spcBef>
              <a:tabLst>
                <a:tab pos="1617980" algn="l"/>
              </a:tabLst>
            </a:pPr>
            <a:r>
              <a:rPr sz="1300" u="sng" spc="-5" dirty="0">
                <a:latin typeface="Cambria"/>
                <a:cs typeface="Cambria"/>
              </a:rPr>
              <a:t> 	</a:t>
            </a:r>
            <a:r>
              <a:rPr sz="1300" spc="-5" dirty="0">
                <a:latin typeface="Cambria"/>
                <a:cs typeface="Cambria"/>
              </a:rPr>
              <a:t>it'll be</a:t>
            </a:r>
            <a:r>
              <a:rPr sz="1300" spc="-8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$40/month.</a:t>
            </a:r>
            <a:endParaRPr sz="130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715"/>
              </a:spcBef>
              <a:buAutoNum type="arabicPeriod" startAt="7"/>
              <a:tabLst>
                <a:tab pos="241300" algn="l"/>
              </a:tabLst>
            </a:pPr>
            <a:r>
              <a:rPr sz="1300" spc="-5" dirty="0">
                <a:latin typeface="Cambria"/>
                <a:cs typeface="Cambria"/>
              </a:rPr>
              <a:t>Our </a:t>
            </a:r>
            <a:r>
              <a:rPr sz="1300" spc="-10" dirty="0">
                <a:latin typeface="Cambria"/>
                <a:cs typeface="Cambria"/>
              </a:rPr>
              <a:t>basement </a:t>
            </a:r>
            <a:r>
              <a:rPr sz="1300" spc="-5" dirty="0">
                <a:latin typeface="Cambria"/>
                <a:cs typeface="Cambria"/>
              </a:rPr>
              <a:t>is pretty messy and cluttered, and my wife</a:t>
            </a:r>
            <a:r>
              <a:rPr sz="1300" spc="6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always</a:t>
            </a:r>
            <a:endParaRPr sz="1300">
              <a:latin typeface="Cambria"/>
              <a:cs typeface="Cambria"/>
            </a:endParaRPr>
          </a:p>
          <a:p>
            <a:pPr marL="240665">
              <a:lnSpc>
                <a:spcPct val="100000"/>
              </a:lnSpc>
              <a:spcBef>
                <a:spcPts val="725"/>
              </a:spcBef>
              <a:tabLst>
                <a:tab pos="1617980" algn="l"/>
              </a:tabLst>
            </a:pPr>
            <a:r>
              <a:rPr sz="1300" u="sng" spc="-5" dirty="0">
                <a:latin typeface="Cambria"/>
                <a:cs typeface="Cambria"/>
              </a:rPr>
              <a:t> 	</a:t>
            </a:r>
            <a:r>
              <a:rPr sz="1300" spc="3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about cleaning it</a:t>
            </a:r>
            <a:r>
              <a:rPr sz="1300" spc="-5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up.</a:t>
            </a:r>
            <a:endParaRPr sz="1300">
              <a:latin typeface="Cambria"/>
              <a:cs typeface="Cambria"/>
            </a:endParaRPr>
          </a:p>
          <a:p>
            <a:pPr marL="240665" marR="237490" indent="-227965">
              <a:lnSpc>
                <a:spcPts val="2290"/>
              </a:lnSpc>
              <a:spcBef>
                <a:spcPts val="185"/>
              </a:spcBef>
              <a:buAutoNum type="arabicPeriod" startAt="8"/>
              <a:tabLst>
                <a:tab pos="241300" algn="l"/>
                <a:tab pos="4718685" algn="l"/>
                <a:tab pos="5487035" algn="l"/>
              </a:tabLst>
            </a:pPr>
            <a:r>
              <a:rPr sz="1300" spc="-5" dirty="0">
                <a:latin typeface="Cambria"/>
                <a:cs typeface="Cambria"/>
              </a:rPr>
              <a:t>The politician was caught in a </a:t>
            </a:r>
            <a:r>
              <a:rPr sz="1300" dirty="0">
                <a:latin typeface="Cambria"/>
                <a:cs typeface="Cambria"/>
              </a:rPr>
              <a:t>major </a:t>
            </a:r>
            <a:r>
              <a:rPr sz="1300" spc="-5" dirty="0">
                <a:latin typeface="Cambria"/>
                <a:cs typeface="Cambria"/>
              </a:rPr>
              <a:t>lie.</a:t>
            </a:r>
            <a:r>
              <a:rPr sz="1300" spc="90" dirty="0">
                <a:latin typeface="Cambria"/>
                <a:cs typeface="Cambria"/>
              </a:rPr>
              <a:t> </a:t>
            </a:r>
            <a:r>
              <a:rPr sz="1300" dirty="0">
                <a:latin typeface="Cambria"/>
                <a:cs typeface="Cambria"/>
              </a:rPr>
              <a:t>He's</a:t>
            </a:r>
            <a:r>
              <a:rPr sz="1300" spc="-5" dirty="0">
                <a:latin typeface="Cambria"/>
                <a:cs typeface="Cambria"/>
              </a:rPr>
              <a:t> definitely</a:t>
            </a:r>
            <a:r>
              <a:rPr sz="1300" u="sng" spc="-5" dirty="0">
                <a:latin typeface="Cambria"/>
                <a:cs typeface="Cambria"/>
              </a:rPr>
              <a:t> 	</a:t>
            </a:r>
            <a:r>
              <a:rPr sz="1300" spc="5" dirty="0">
                <a:latin typeface="Cambria"/>
                <a:cs typeface="Cambria"/>
              </a:rPr>
              <a:t>_ </a:t>
            </a:r>
            <a:r>
              <a:rPr sz="1300" u="sng" spc="5" dirty="0">
                <a:latin typeface="Cambria"/>
                <a:cs typeface="Cambria"/>
              </a:rPr>
              <a:t>	</a:t>
            </a:r>
            <a:r>
              <a:rPr sz="1300" dirty="0">
                <a:latin typeface="Cambria"/>
                <a:cs typeface="Cambria"/>
              </a:rPr>
              <a:t> </a:t>
            </a:r>
            <a:r>
              <a:rPr sz="1300" spc="-10" dirty="0">
                <a:latin typeface="Cambria"/>
                <a:cs typeface="Cambria"/>
              </a:rPr>
              <a:t>now.</a:t>
            </a:r>
            <a:endParaRPr sz="130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520"/>
              </a:spcBef>
              <a:buAutoNum type="arabicPeriod" startAt="8"/>
              <a:tabLst>
                <a:tab pos="241300" algn="l"/>
                <a:tab pos="3437254" algn="l"/>
              </a:tabLst>
            </a:pPr>
            <a:r>
              <a:rPr sz="1300" spc="-10" dirty="0">
                <a:latin typeface="Cambria"/>
                <a:cs typeface="Cambria"/>
              </a:rPr>
              <a:t>My </a:t>
            </a:r>
            <a:r>
              <a:rPr sz="1300" spc="-5" dirty="0">
                <a:latin typeface="Cambria"/>
                <a:cs typeface="Cambria"/>
              </a:rPr>
              <a:t>best friend is kind</a:t>
            </a:r>
            <a:r>
              <a:rPr sz="1300" spc="6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of</a:t>
            </a:r>
            <a:r>
              <a:rPr sz="1300" spc="1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a</a:t>
            </a:r>
            <a:r>
              <a:rPr sz="1300" u="sng" spc="-5" dirty="0">
                <a:latin typeface="Cambria"/>
                <a:cs typeface="Cambria"/>
              </a:rPr>
              <a:t> 	</a:t>
            </a:r>
            <a:r>
              <a:rPr sz="1300" spc="-5" dirty="0">
                <a:latin typeface="Cambria"/>
                <a:cs typeface="Cambria"/>
              </a:rPr>
              <a:t>; she never finishes anything</a:t>
            </a:r>
            <a:r>
              <a:rPr sz="1300" spc="-2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she</a:t>
            </a:r>
            <a:endParaRPr sz="1300">
              <a:latin typeface="Cambria"/>
              <a:cs typeface="Cambria"/>
            </a:endParaRPr>
          </a:p>
          <a:p>
            <a:pPr marL="240665">
              <a:lnSpc>
                <a:spcPct val="100000"/>
              </a:lnSpc>
              <a:spcBef>
                <a:spcPts val="730"/>
              </a:spcBef>
            </a:pPr>
            <a:r>
              <a:rPr sz="1300" spc="-5" dirty="0">
                <a:latin typeface="Cambria"/>
                <a:cs typeface="Cambria"/>
              </a:rPr>
              <a:t>starts.</a:t>
            </a:r>
            <a:endParaRPr sz="1300">
              <a:latin typeface="Cambria"/>
              <a:cs typeface="Cambria"/>
            </a:endParaRPr>
          </a:p>
          <a:p>
            <a:pPr marL="240665" marR="479425" indent="-227965">
              <a:lnSpc>
                <a:spcPts val="2290"/>
              </a:lnSpc>
              <a:spcBef>
                <a:spcPts val="185"/>
              </a:spcBef>
              <a:buAutoNum type="arabicPeriod" startAt="10"/>
              <a:tabLst>
                <a:tab pos="241300" algn="l"/>
                <a:tab pos="1791970" algn="l"/>
              </a:tabLst>
            </a:pPr>
            <a:r>
              <a:rPr sz="1300" spc="-5" dirty="0">
                <a:latin typeface="Cambria"/>
                <a:cs typeface="Cambria"/>
              </a:rPr>
              <a:t>I'm</a:t>
            </a:r>
            <a:r>
              <a:rPr sz="1300" u="sng" spc="-5" dirty="0">
                <a:latin typeface="Cambria"/>
                <a:cs typeface="Cambria"/>
              </a:rPr>
              <a:t> 	</a:t>
            </a:r>
            <a:r>
              <a:rPr sz="1300" spc="-5" dirty="0">
                <a:latin typeface="Cambria"/>
                <a:cs typeface="Cambria"/>
              </a:rPr>
              <a:t>_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help me </a:t>
            </a:r>
            <a:r>
              <a:rPr sz="1300" dirty="0">
                <a:latin typeface="Cambria"/>
                <a:cs typeface="Cambria"/>
              </a:rPr>
              <a:t>fill </a:t>
            </a:r>
            <a:r>
              <a:rPr sz="1300" spc="-5" dirty="0">
                <a:latin typeface="Cambria"/>
                <a:cs typeface="Cambria"/>
              </a:rPr>
              <a:t>out this</a:t>
            </a:r>
            <a:r>
              <a:rPr sz="1300" spc="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paperwork correctly,  because I don't know how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do</a:t>
            </a:r>
            <a:r>
              <a:rPr sz="1300" spc="-35" dirty="0">
                <a:latin typeface="Cambria"/>
                <a:cs typeface="Cambria"/>
              </a:rPr>
              <a:t> </a:t>
            </a:r>
            <a:r>
              <a:rPr sz="1300" spc="5" dirty="0">
                <a:latin typeface="Cambria"/>
                <a:cs typeface="Cambria"/>
              </a:rPr>
              <a:t>it.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3850" y="30480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4800" y="323850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9475" y="323850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370331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59726" y="30480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94193" y="323850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3850" y="379425"/>
            <a:ext cx="0" cy="930084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0331" y="361188"/>
            <a:ext cx="0" cy="9357360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18287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59726" y="379425"/>
            <a:ext cx="0" cy="930084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13243" y="361188"/>
            <a:ext cx="0" cy="9357360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3850" y="9680143"/>
            <a:ext cx="0" cy="75565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4800" y="9745827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9475" y="9745827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9475" y="9699193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59726" y="9680143"/>
            <a:ext cx="0" cy="75565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94193" y="9745827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090421"/>
            <a:ext cx="1715770" cy="3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u="heavy" dirty="0">
                <a:latin typeface="Cambria"/>
                <a:cs typeface="Cambria"/>
              </a:rPr>
              <a:t>Speaking</a:t>
            </a:r>
            <a:r>
              <a:rPr sz="2000" b="1" u="heavy" spc="-100" dirty="0">
                <a:latin typeface="Cambria"/>
                <a:cs typeface="Cambria"/>
              </a:rPr>
              <a:t> </a:t>
            </a:r>
            <a:r>
              <a:rPr sz="2000" b="1" u="heavy" spc="-5" dirty="0">
                <a:latin typeface="Cambria"/>
                <a:cs typeface="Cambria"/>
              </a:rPr>
              <a:t>Task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577924"/>
            <a:ext cx="5882005" cy="84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6500"/>
              </a:lnSpc>
            </a:pPr>
            <a:r>
              <a:rPr sz="1300" spc="-5" dirty="0">
                <a:latin typeface="Cambria"/>
                <a:cs typeface="Cambria"/>
              </a:rPr>
              <a:t>Brad has the </a:t>
            </a:r>
            <a:r>
              <a:rPr sz="1300" spc="-10" dirty="0">
                <a:latin typeface="Cambria"/>
                <a:cs typeface="Cambria"/>
              </a:rPr>
              <a:t>bad habit </a:t>
            </a:r>
            <a:r>
              <a:rPr sz="1300" spc="-5" dirty="0">
                <a:latin typeface="Cambria"/>
                <a:cs typeface="Cambria"/>
              </a:rPr>
              <a:t>of </a:t>
            </a:r>
            <a:r>
              <a:rPr sz="1300" spc="-10" dirty="0">
                <a:latin typeface="Cambria"/>
                <a:cs typeface="Cambria"/>
              </a:rPr>
              <a:t>being </a:t>
            </a:r>
            <a:r>
              <a:rPr sz="1300" spc="-5" dirty="0">
                <a:latin typeface="Cambria"/>
                <a:cs typeface="Cambria"/>
              </a:rPr>
              <a:t>late all the time. Talk </a:t>
            </a:r>
            <a:r>
              <a:rPr sz="1300" spc="-10" dirty="0">
                <a:latin typeface="Cambria"/>
                <a:cs typeface="Cambria"/>
              </a:rPr>
              <a:t>about </a:t>
            </a:r>
            <a:r>
              <a:rPr sz="1300" spc="-5" dirty="0">
                <a:latin typeface="Cambria"/>
                <a:cs typeface="Cambria"/>
              </a:rPr>
              <a:t>one of your </a:t>
            </a:r>
            <a:r>
              <a:rPr sz="1300" spc="-10" dirty="0">
                <a:latin typeface="Cambria"/>
                <a:cs typeface="Cambria"/>
              </a:rPr>
              <a:t>bad </a:t>
            </a:r>
            <a:r>
              <a:rPr sz="1300" spc="-5" dirty="0">
                <a:latin typeface="Cambria"/>
                <a:cs typeface="Cambria"/>
              </a:rPr>
              <a:t>habits –  it could be one that you’ve already overcome, or one that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dirty="0">
                <a:latin typeface="Cambria"/>
                <a:cs typeface="Cambria"/>
              </a:rPr>
              <a:t>still </a:t>
            </a:r>
            <a:r>
              <a:rPr sz="1300" spc="-5" dirty="0">
                <a:latin typeface="Cambria"/>
                <a:cs typeface="Cambria"/>
              </a:rPr>
              <a:t>have. Also  describe one good habit that </a:t>
            </a:r>
            <a:r>
              <a:rPr sz="1300" spc="-10" dirty="0">
                <a:latin typeface="Cambria"/>
                <a:cs typeface="Cambria"/>
              </a:rPr>
              <a:t>you</a:t>
            </a:r>
            <a:r>
              <a:rPr sz="130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have!</a:t>
            </a:r>
            <a:endParaRPr sz="13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3788283"/>
            <a:ext cx="1033780" cy="3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u="heavy" dirty="0">
                <a:latin typeface="Cambria"/>
                <a:cs typeface="Cambria"/>
              </a:rPr>
              <a:t>An</a:t>
            </a:r>
            <a:r>
              <a:rPr sz="2000" b="1" u="heavy" spc="5" dirty="0">
                <a:latin typeface="Cambria"/>
                <a:cs typeface="Cambria"/>
              </a:rPr>
              <a:t>s</a:t>
            </a:r>
            <a:r>
              <a:rPr sz="2000" b="1" u="heavy" spc="-20" dirty="0">
                <a:latin typeface="Cambria"/>
                <a:cs typeface="Cambria"/>
              </a:rPr>
              <a:t>w</a:t>
            </a:r>
            <a:r>
              <a:rPr sz="2000" b="1" u="heavy" dirty="0">
                <a:latin typeface="Cambria"/>
                <a:cs typeface="Cambria"/>
              </a:rPr>
              <a:t>ers</a:t>
            </a:r>
            <a:endParaRPr sz="2000">
              <a:latin typeface="Cambria"/>
              <a:cs typeface="Cambri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56284" y="4374251"/>
          <a:ext cx="5440396" cy="3352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88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2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6924">
                <a:tc>
                  <a:txBody>
                    <a:bodyPr/>
                    <a:lstStyle/>
                    <a:p>
                      <a:pPr marL="127000">
                        <a:lnSpc>
                          <a:spcPts val="1614"/>
                        </a:lnSpc>
                      </a:pPr>
                      <a:r>
                        <a:rPr sz="1400" b="1" spc="-5" dirty="0">
                          <a:latin typeface="Cambria"/>
                          <a:cs typeface="Cambria"/>
                        </a:rPr>
                        <a:t>Comprehension</a:t>
                      </a:r>
                      <a:r>
                        <a:rPr sz="1400" b="1" spc="-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b="1" spc="-5" dirty="0">
                          <a:latin typeface="Cambria"/>
                          <a:cs typeface="Cambria"/>
                        </a:rPr>
                        <a:t>Questions</a:t>
                      </a:r>
                      <a:endParaRPr sz="1400">
                        <a:latin typeface="Cambria"/>
                        <a:cs typeface="Cambria"/>
                      </a:endParaRPr>
                    </a:p>
                    <a:p>
                      <a:pPr marL="583565" indent="-227965">
                        <a:lnSpc>
                          <a:spcPct val="100000"/>
                        </a:lnSpc>
                        <a:spcBef>
                          <a:spcPts val="785"/>
                        </a:spcBef>
                        <a:buAutoNum type="arabicPeriod"/>
                        <a:tabLst>
                          <a:tab pos="584200" algn="l"/>
                        </a:tabLst>
                      </a:pPr>
                      <a:r>
                        <a:rPr sz="1300" dirty="0">
                          <a:latin typeface="Cambria"/>
                          <a:cs typeface="Cambria"/>
                        </a:rPr>
                        <a:t>b</a:t>
                      </a:r>
                      <a:endParaRPr sz="1300">
                        <a:latin typeface="Cambria"/>
                        <a:cs typeface="Cambria"/>
                      </a:endParaRPr>
                    </a:p>
                    <a:p>
                      <a:pPr marL="583565" indent="-227965">
                        <a:lnSpc>
                          <a:spcPct val="100000"/>
                        </a:lnSpc>
                        <a:spcBef>
                          <a:spcPts val="730"/>
                        </a:spcBef>
                        <a:buAutoNum type="arabicPeriod"/>
                        <a:tabLst>
                          <a:tab pos="584200" algn="l"/>
                        </a:tabLst>
                      </a:pPr>
                      <a:r>
                        <a:rPr sz="1300" dirty="0">
                          <a:latin typeface="Cambria"/>
                          <a:cs typeface="Cambria"/>
                        </a:rPr>
                        <a:t>a</a:t>
                      </a:r>
                      <a:endParaRPr sz="1300">
                        <a:latin typeface="Cambria"/>
                        <a:cs typeface="Cambria"/>
                      </a:endParaRPr>
                    </a:p>
                    <a:p>
                      <a:pPr marL="583565" indent="-227965">
                        <a:lnSpc>
                          <a:spcPct val="100000"/>
                        </a:lnSpc>
                        <a:spcBef>
                          <a:spcPts val="720"/>
                        </a:spcBef>
                        <a:buAutoNum type="arabicPeriod"/>
                        <a:tabLst>
                          <a:tab pos="584200" algn="l"/>
                        </a:tabLst>
                      </a:pPr>
                      <a:r>
                        <a:rPr sz="1300" dirty="0">
                          <a:latin typeface="Cambria"/>
                          <a:cs typeface="Cambria"/>
                        </a:rPr>
                        <a:t>b</a:t>
                      </a:r>
                      <a:endParaRPr sz="1300">
                        <a:latin typeface="Cambria"/>
                        <a:cs typeface="Cambria"/>
                      </a:endParaRPr>
                    </a:p>
                    <a:p>
                      <a:pPr marL="583565" indent="-227965">
                        <a:lnSpc>
                          <a:spcPct val="100000"/>
                        </a:lnSpc>
                        <a:spcBef>
                          <a:spcPts val="730"/>
                        </a:spcBef>
                        <a:buAutoNum type="arabicPeriod"/>
                        <a:tabLst>
                          <a:tab pos="584200" algn="l"/>
                        </a:tabLst>
                      </a:pPr>
                      <a:r>
                        <a:rPr sz="1300" dirty="0">
                          <a:latin typeface="Cambria"/>
                          <a:cs typeface="Cambria"/>
                        </a:rPr>
                        <a:t>a</a:t>
                      </a:r>
                      <a:endParaRPr sz="1300">
                        <a:latin typeface="Cambria"/>
                        <a:cs typeface="Cambria"/>
                      </a:endParaRPr>
                    </a:p>
                    <a:p>
                      <a:pPr marL="583565" indent="-227965">
                        <a:lnSpc>
                          <a:spcPct val="100000"/>
                        </a:lnSpc>
                        <a:spcBef>
                          <a:spcPts val="730"/>
                        </a:spcBef>
                        <a:buAutoNum type="arabicPeriod"/>
                        <a:tabLst>
                          <a:tab pos="584200" algn="l"/>
                        </a:tabLst>
                      </a:pPr>
                      <a:r>
                        <a:rPr sz="1300" dirty="0">
                          <a:latin typeface="Cambria"/>
                          <a:cs typeface="Cambria"/>
                        </a:rPr>
                        <a:t>c</a:t>
                      </a:r>
                      <a:endParaRPr sz="1300">
                        <a:latin typeface="Cambria"/>
                        <a:cs typeface="Cambria"/>
                      </a:endParaRPr>
                    </a:p>
                    <a:p>
                      <a:pPr marL="583565" indent="-227965">
                        <a:lnSpc>
                          <a:spcPct val="100000"/>
                        </a:lnSpc>
                        <a:spcBef>
                          <a:spcPts val="720"/>
                        </a:spcBef>
                        <a:buAutoNum type="arabicPeriod"/>
                        <a:tabLst>
                          <a:tab pos="584200" algn="l"/>
                        </a:tabLst>
                      </a:pPr>
                      <a:r>
                        <a:rPr sz="1300" dirty="0">
                          <a:latin typeface="Cambria"/>
                          <a:cs typeface="Cambria"/>
                        </a:rPr>
                        <a:t>b</a:t>
                      </a:r>
                      <a:endParaRPr sz="1300">
                        <a:latin typeface="Cambria"/>
                        <a:cs typeface="Cambria"/>
                      </a:endParaRPr>
                    </a:p>
                    <a:p>
                      <a:pPr marL="583565" indent="-227965">
                        <a:lnSpc>
                          <a:spcPct val="100000"/>
                        </a:lnSpc>
                        <a:spcBef>
                          <a:spcPts val="730"/>
                        </a:spcBef>
                        <a:buAutoNum type="arabicPeriod"/>
                        <a:tabLst>
                          <a:tab pos="584200" algn="l"/>
                        </a:tabLst>
                      </a:pPr>
                      <a:r>
                        <a:rPr sz="1300" dirty="0">
                          <a:latin typeface="Cambria"/>
                          <a:cs typeface="Cambria"/>
                        </a:rPr>
                        <a:t>a</a:t>
                      </a:r>
                      <a:endParaRPr sz="13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7670">
                        <a:lnSpc>
                          <a:spcPts val="1614"/>
                        </a:lnSpc>
                      </a:pPr>
                      <a:r>
                        <a:rPr sz="1400" b="1" spc="-5" dirty="0">
                          <a:latin typeface="Cambria"/>
                          <a:cs typeface="Cambria"/>
                        </a:rPr>
                        <a:t>Vocabulary</a:t>
                      </a:r>
                      <a:r>
                        <a:rPr sz="1400" b="1" spc="-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b="1" spc="-5" dirty="0">
                          <a:latin typeface="Cambria"/>
                          <a:cs typeface="Cambria"/>
                        </a:rPr>
                        <a:t>Quiz</a:t>
                      </a:r>
                      <a:endParaRPr sz="1400">
                        <a:latin typeface="Cambria"/>
                        <a:cs typeface="Cambria"/>
                      </a:endParaRPr>
                    </a:p>
                    <a:p>
                      <a:pPr marL="864869" indent="-228600">
                        <a:lnSpc>
                          <a:spcPct val="100000"/>
                        </a:lnSpc>
                        <a:spcBef>
                          <a:spcPts val="780"/>
                        </a:spcBef>
                        <a:buAutoNum type="arabicPeriod"/>
                        <a:tabLst>
                          <a:tab pos="865505" algn="l"/>
                        </a:tabLst>
                      </a:pPr>
                      <a:r>
                        <a:rPr sz="1400" spc="-5" dirty="0">
                          <a:latin typeface="Cambria"/>
                          <a:cs typeface="Cambria"/>
                        </a:rPr>
                        <a:t>getting </a:t>
                      </a:r>
                      <a:r>
                        <a:rPr sz="1400" dirty="0">
                          <a:latin typeface="Cambria"/>
                          <a:cs typeface="Cambria"/>
                        </a:rPr>
                        <a:t>my </a:t>
                      </a:r>
                      <a:r>
                        <a:rPr sz="1400" spc="-5" dirty="0">
                          <a:latin typeface="Cambria"/>
                          <a:cs typeface="Cambria"/>
                        </a:rPr>
                        <a:t>act</a:t>
                      </a:r>
                      <a:r>
                        <a:rPr sz="1400" spc="-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 dirty="0">
                          <a:latin typeface="Cambria"/>
                          <a:cs typeface="Cambria"/>
                        </a:rPr>
                        <a:t>together</a:t>
                      </a:r>
                      <a:endParaRPr sz="1400">
                        <a:latin typeface="Cambria"/>
                        <a:cs typeface="Cambria"/>
                      </a:endParaRPr>
                    </a:p>
                    <a:p>
                      <a:pPr marL="864869" indent="-228600">
                        <a:lnSpc>
                          <a:spcPct val="100000"/>
                        </a:lnSpc>
                        <a:spcBef>
                          <a:spcPts val="790"/>
                        </a:spcBef>
                        <a:buAutoNum type="arabicPeriod"/>
                        <a:tabLst>
                          <a:tab pos="865505" algn="l"/>
                        </a:tabLst>
                      </a:pPr>
                      <a:r>
                        <a:rPr sz="1400" dirty="0">
                          <a:latin typeface="Cambria"/>
                          <a:cs typeface="Cambria"/>
                        </a:rPr>
                        <a:t>slam on </a:t>
                      </a:r>
                      <a:r>
                        <a:rPr sz="1400" spc="-5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1400" spc="-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 dirty="0">
                          <a:latin typeface="Cambria"/>
                          <a:cs typeface="Cambria"/>
                        </a:rPr>
                        <a:t>brakes</a:t>
                      </a:r>
                      <a:endParaRPr sz="1400">
                        <a:latin typeface="Cambria"/>
                        <a:cs typeface="Cambria"/>
                      </a:endParaRPr>
                    </a:p>
                    <a:p>
                      <a:pPr marL="864869" indent="-228600">
                        <a:lnSpc>
                          <a:spcPct val="100000"/>
                        </a:lnSpc>
                        <a:spcBef>
                          <a:spcPts val="780"/>
                        </a:spcBef>
                        <a:buAutoNum type="arabicPeriod"/>
                        <a:tabLst>
                          <a:tab pos="865505" algn="l"/>
                        </a:tabLst>
                      </a:pPr>
                      <a:r>
                        <a:rPr sz="1400" spc="-5" dirty="0">
                          <a:latin typeface="Cambria"/>
                          <a:cs typeface="Cambria"/>
                        </a:rPr>
                        <a:t>not rocket</a:t>
                      </a:r>
                      <a:r>
                        <a:rPr sz="1400" spc="-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 dirty="0">
                          <a:latin typeface="Cambria"/>
                          <a:cs typeface="Cambria"/>
                        </a:rPr>
                        <a:t>science</a:t>
                      </a:r>
                      <a:endParaRPr sz="1400">
                        <a:latin typeface="Cambria"/>
                        <a:cs typeface="Cambria"/>
                      </a:endParaRPr>
                    </a:p>
                    <a:p>
                      <a:pPr marL="864869" indent="-228600">
                        <a:lnSpc>
                          <a:spcPct val="100000"/>
                        </a:lnSpc>
                        <a:spcBef>
                          <a:spcPts val="780"/>
                        </a:spcBef>
                        <a:buAutoNum type="arabicPeriod"/>
                        <a:tabLst>
                          <a:tab pos="865505" algn="l"/>
                        </a:tabLst>
                      </a:pPr>
                      <a:r>
                        <a:rPr sz="1400" dirty="0">
                          <a:latin typeface="Cambria"/>
                          <a:cs typeface="Cambria"/>
                        </a:rPr>
                        <a:t>head</a:t>
                      </a:r>
                      <a:r>
                        <a:rPr sz="1400" spc="-8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 dirty="0">
                          <a:latin typeface="Cambria"/>
                          <a:cs typeface="Cambria"/>
                        </a:rPr>
                        <a:t>honcho</a:t>
                      </a:r>
                      <a:endParaRPr sz="1400">
                        <a:latin typeface="Cambria"/>
                        <a:cs typeface="Cambria"/>
                      </a:endParaRPr>
                    </a:p>
                    <a:p>
                      <a:pPr marL="864869" indent="-228600">
                        <a:lnSpc>
                          <a:spcPct val="100000"/>
                        </a:lnSpc>
                        <a:spcBef>
                          <a:spcPts val="780"/>
                        </a:spcBef>
                        <a:buAutoNum type="arabicPeriod"/>
                        <a:tabLst>
                          <a:tab pos="865505" algn="l"/>
                        </a:tabLst>
                      </a:pPr>
                      <a:r>
                        <a:rPr sz="1400" spc="-5" dirty="0">
                          <a:latin typeface="Cambria"/>
                          <a:cs typeface="Cambria"/>
                        </a:rPr>
                        <a:t>hit </a:t>
                      </a:r>
                      <a:r>
                        <a:rPr sz="1400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1400" spc="-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dirty="0">
                          <a:latin typeface="Cambria"/>
                          <a:cs typeface="Cambria"/>
                        </a:rPr>
                        <a:t>sack</a:t>
                      </a:r>
                      <a:endParaRPr sz="1400">
                        <a:latin typeface="Cambria"/>
                        <a:cs typeface="Cambria"/>
                      </a:endParaRPr>
                    </a:p>
                    <a:p>
                      <a:pPr marL="864869" indent="-228600">
                        <a:lnSpc>
                          <a:spcPct val="100000"/>
                        </a:lnSpc>
                        <a:spcBef>
                          <a:spcPts val="780"/>
                        </a:spcBef>
                        <a:buAutoNum type="arabicPeriod"/>
                        <a:tabLst>
                          <a:tab pos="865505" algn="l"/>
                        </a:tabLst>
                      </a:pPr>
                      <a:r>
                        <a:rPr sz="1400" spc="-5" dirty="0">
                          <a:latin typeface="Cambria"/>
                          <a:cs typeface="Cambria"/>
                        </a:rPr>
                        <a:t>from now</a:t>
                      </a:r>
                      <a:r>
                        <a:rPr sz="1400" spc="-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dirty="0">
                          <a:latin typeface="Cambria"/>
                          <a:cs typeface="Cambria"/>
                        </a:rPr>
                        <a:t>on</a:t>
                      </a:r>
                      <a:endParaRPr sz="1400">
                        <a:latin typeface="Cambria"/>
                        <a:cs typeface="Cambria"/>
                      </a:endParaRPr>
                    </a:p>
                    <a:p>
                      <a:pPr marL="864869" indent="-228600">
                        <a:lnSpc>
                          <a:spcPct val="100000"/>
                        </a:lnSpc>
                        <a:spcBef>
                          <a:spcPts val="780"/>
                        </a:spcBef>
                        <a:buAutoNum type="arabicPeriod"/>
                        <a:tabLst>
                          <a:tab pos="865505" algn="l"/>
                        </a:tabLst>
                      </a:pPr>
                      <a:r>
                        <a:rPr sz="1400" dirty="0">
                          <a:latin typeface="Cambria"/>
                          <a:cs typeface="Cambria"/>
                        </a:rPr>
                        <a:t>gets on </a:t>
                      </a:r>
                      <a:r>
                        <a:rPr sz="1400" spc="-5" dirty="0">
                          <a:latin typeface="Cambria"/>
                          <a:cs typeface="Cambria"/>
                        </a:rPr>
                        <a:t>my</a:t>
                      </a:r>
                      <a:r>
                        <a:rPr sz="1400" spc="-1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dirty="0">
                          <a:latin typeface="Cambria"/>
                          <a:cs typeface="Cambria"/>
                        </a:rPr>
                        <a:t>case</a:t>
                      </a:r>
                      <a:endParaRPr sz="1400">
                        <a:latin typeface="Cambria"/>
                        <a:cs typeface="Cambria"/>
                      </a:endParaRPr>
                    </a:p>
                    <a:p>
                      <a:pPr marL="864869" indent="-228600">
                        <a:lnSpc>
                          <a:spcPct val="100000"/>
                        </a:lnSpc>
                        <a:spcBef>
                          <a:spcPts val="790"/>
                        </a:spcBef>
                        <a:buAutoNum type="arabicPeriod"/>
                        <a:tabLst>
                          <a:tab pos="865505" algn="l"/>
                        </a:tabLst>
                      </a:pPr>
                      <a:r>
                        <a:rPr sz="1400" dirty="0">
                          <a:latin typeface="Cambria"/>
                          <a:cs typeface="Cambria"/>
                        </a:rPr>
                        <a:t>in </a:t>
                      </a:r>
                      <a:r>
                        <a:rPr sz="1400" spc="-5" dirty="0">
                          <a:latin typeface="Cambria"/>
                          <a:cs typeface="Cambria"/>
                        </a:rPr>
                        <a:t>hot</a:t>
                      </a:r>
                      <a:r>
                        <a:rPr sz="1400" spc="-8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 dirty="0">
                          <a:latin typeface="Cambria"/>
                          <a:cs typeface="Cambria"/>
                        </a:rPr>
                        <a:t>water</a:t>
                      </a:r>
                      <a:endParaRPr sz="1400">
                        <a:latin typeface="Cambria"/>
                        <a:cs typeface="Cambria"/>
                      </a:endParaRPr>
                    </a:p>
                    <a:p>
                      <a:pPr marL="864869" indent="-228600">
                        <a:lnSpc>
                          <a:spcPct val="100000"/>
                        </a:lnSpc>
                        <a:spcBef>
                          <a:spcPts val="775"/>
                        </a:spcBef>
                        <a:buAutoNum type="arabicPeriod"/>
                        <a:tabLst>
                          <a:tab pos="865505" algn="l"/>
                        </a:tabLst>
                      </a:pPr>
                      <a:r>
                        <a:rPr sz="1400" dirty="0">
                          <a:latin typeface="Cambria"/>
                          <a:cs typeface="Cambria"/>
                        </a:rPr>
                        <a:t>slacker</a:t>
                      </a:r>
                      <a:endParaRPr sz="1400">
                        <a:latin typeface="Cambria"/>
                        <a:cs typeface="Cambria"/>
                      </a:endParaRPr>
                    </a:p>
                    <a:p>
                      <a:pPr marL="1322070" indent="-685800">
                        <a:lnSpc>
                          <a:spcPct val="100000"/>
                        </a:lnSpc>
                        <a:spcBef>
                          <a:spcPts val="780"/>
                        </a:spcBef>
                        <a:buAutoNum type="arabicPeriod"/>
                        <a:tabLst>
                          <a:tab pos="1322070" algn="l"/>
                          <a:tab pos="1322705" algn="l"/>
                        </a:tabLst>
                      </a:pPr>
                      <a:r>
                        <a:rPr sz="1400" spc="-5" dirty="0">
                          <a:latin typeface="Cambria"/>
                          <a:cs typeface="Cambria"/>
                        </a:rPr>
                        <a:t>counting</a:t>
                      </a:r>
                      <a:r>
                        <a:rPr sz="1400" spc="-8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dirty="0">
                          <a:latin typeface="Cambria"/>
                          <a:cs typeface="Cambria"/>
                        </a:rPr>
                        <a:t>on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323850" y="30480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4800" y="323850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9475" y="323850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370331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59726" y="30480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94193" y="323850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3850" y="379425"/>
            <a:ext cx="0" cy="930084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0331" y="361188"/>
            <a:ext cx="0" cy="9357360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18287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59726" y="379425"/>
            <a:ext cx="0" cy="930084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13243" y="361188"/>
            <a:ext cx="0" cy="9357360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3850" y="9680143"/>
            <a:ext cx="0" cy="75565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4800" y="9745827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9475" y="9745827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9475" y="9699193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59726" y="9680143"/>
            <a:ext cx="0" cy="75565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94193" y="9745827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1375</Words>
  <Application>Microsoft Office PowerPoint</Application>
  <PresentationFormat>Custom</PresentationFormat>
  <Paragraphs>145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Shayna</dc:creator>
  <cp:lastModifiedBy>Eman Magdoub</cp:lastModifiedBy>
  <cp:revision>1</cp:revision>
  <dcterms:created xsi:type="dcterms:W3CDTF">2022-04-27T06:06:07Z</dcterms:created>
  <dcterms:modified xsi:type="dcterms:W3CDTF">2022-04-27T04:09:03Z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2017-06-05T00:00:00Z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2022-04-27T00:00:00Z</vt:filetime>
  </property>
</Properties>
</file>