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  <p:sldMasterId id="2147483872" r:id="rId2"/>
  </p:sldMasterIdLst>
  <p:sldIdLst>
    <p:sldId id="256" r:id="rId3"/>
    <p:sldId id="263" r:id="rId4"/>
    <p:sldId id="330" r:id="rId5"/>
    <p:sldId id="331" r:id="rId6"/>
    <p:sldId id="257" r:id="rId7"/>
    <p:sldId id="258" r:id="rId8"/>
    <p:sldId id="259" r:id="rId9"/>
    <p:sldId id="260" r:id="rId10"/>
    <p:sldId id="261" r:id="rId11"/>
    <p:sldId id="268" r:id="rId12"/>
    <p:sldId id="332" r:id="rId13"/>
    <p:sldId id="333" r:id="rId14"/>
    <p:sldId id="334" r:id="rId15"/>
    <p:sldId id="273" r:id="rId16"/>
    <p:sldId id="335" r:id="rId17"/>
    <p:sldId id="336" r:id="rId18"/>
    <p:sldId id="271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194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931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859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855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58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19806" y="311727"/>
            <a:ext cx="3149401" cy="3216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15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B2- Course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40" y="1105731"/>
            <a:ext cx="11942859" cy="534435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FF4F57"/>
                </a:solidFill>
                <a:effectLst/>
                <a:latin typeface="inherit"/>
              </a:rPr>
              <a:t>A Stitch In Time (Saves Nine):</a:t>
            </a:r>
          </a:p>
          <a:p>
            <a:pPr algn="l" fontAlgn="base"/>
            <a:r>
              <a:rPr lang="en-US" sz="2800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inherit"/>
              </a:rPr>
              <a:t> we shouldn’t delay something until it’s too late to deal with it, we should do it when we see it happening, or we notice it; it will save us a lot of work later on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I noticed that my laptop was very slow, so I replaced the hard drive. If I hadn’t replaced it, my laptop would have crashed. A stitch in time saves nine.</a:t>
            </a:r>
          </a:p>
          <a:p>
            <a:pPr algn="l" fontAlgn="base"/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FF4F57"/>
                </a:solidFill>
                <a:effectLst/>
                <a:latin typeface="inherit"/>
              </a:rPr>
              <a:t>Before Your Time</a:t>
            </a:r>
            <a:endParaRPr lang="en-US" sz="28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inherit"/>
              </a:rPr>
              <a:t> something happened well before you were born or before you were around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I was on a wonderful road trip to Scotland in the 1980s; this was well before your time. </a:t>
            </a:r>
          </a:p>
          <a:p>
            <a:pPr algn="l" fontAlgn="base"/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FF4F57"/>
                </a:solidFill>
                <a:effectLst/>
                <a:latin typeface="inherit"/>
              </a:rPr>
              <a:t>For Good</a:t>
            </a:r>
            <a:endParaRPr lang="en-US" sz="28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inherit"/>
              </a:rPr>
              <a:t> forever, permanently, it’s not going to change in the future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0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0" dirty="0">
                <a:solidFill>
                  <a:srgbClr val="444444"/>
                </a:solidFill>
                <a:effectLst/>
                <a:latin typeface="inherit"/>
              </a:rPr>
              <a:t>👩🏻‍🦰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Is he going to be back in a few months?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0" dirty="0">
                <a:solidFill>
                  <a:srgbClr val="444444"/>
                </a:solidFill>
                <a:effectLst/>
                <a:latin typeface="inherit"/>
              </a:rPr>
              <a:t>👱🏻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No, no, he is moving for good. He’s quit his job, sold his house and has packed everything in the boxes.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He decided to quit his job for good and handed in his resignation.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sz="32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8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40" y="1105731"/>
            <a:ext cx="11942859" cy="5344359"/>
          </a:xfrm>
        </p:spPr>
        <p:txBody>
          <a:bodyPr>
            <a:normAutofit fontScale="32500" lnSpcReduction="20000"/>
          </a:bodyPr>
          <a:lstStyle/>
          <a:p>
            <a:pPr algn="l" fontAlgn="base"/>
            <a:r>
              <a:rPr lang="en-US" sz="2800" b="1" i="0" dirty="0">
                <a:solidFill>
                  <a:srgbClr val="FF4F57"/>
                </a:solidFill>
                <a:effectLst/>
                <a:latin typeface="inherit"/>
              </a:rPr>
              <a:t>For The Time Being</a:t>
            </a:r>
            <a:endParaRPr lang="en-US" sz="28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inherit"/>
              </a:rPr>
              <a:t> for now, it could change (and it possibly will change)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I’m getting my apartment redecorated. For the time being, I’m going to move in with my sister; she’s got a spare room.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FF4F57"/>
                </a:solidFill>
                <a:effectLst/>
                <a:latin typeface="inherit"/>
              </a:rPr>
              <a:t>From Time To Time</a:t>
            </a:r>
            <a:endParaRPr lang="en-US" sz="28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inherit"/>
              </a:rPr>
              <a:t>occasionally, we don’t do it every day 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From time to time, I like to take a long weekend. Those extra days can make a big difference.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From time to time, I change my habit and buy my groceries in a different supermarket.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sz="32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inherit"/>
              </a:rPr>
              <a:t>In/For Donkey’s Years</a:t>
            </a:r>
            <a:endParaRPr lang="en-US" sz="32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 a long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inherit"/>
              </a:rPr>
              <a:t>long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 time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I haven’t heard from him for donkey’s ears; I wonder how he is doing. 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I haven’t been to the city 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inherit"/>
              </a:rPr>
              <a:t>centre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 for donkey’s ears, look at these tall high-rise buildings.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inherit"/>
              </a:rPr>
              <a:t>In The Nick Of Time</a:t>
            </a:r>
            <a:endParaRPr lang="en-US" sz="32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 sufficient time left or remaining to prevent something bad or disaster from happening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In the nick of time, I was able to cut off the water before the whole house flooded.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The lifeguards rescued him just in the nick of time.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He took the first bus and got to his appointment in the nick of time.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2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40" y="696524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8AEFB-C2D2-4A81-A31C-45B0A6AA9E93}"/>
              </a:ext>
            </a:extLst>
          </p:cNvPr>
          <p:cNvSpPr txBox="1"/>
          <p:nvPr/>
        </p:nvSpPr>
        <p:spPr>
          <a:xfrm>
            <a:off x="357188" y="1005691"/>
            <a:ext cx="118348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Once In A Blue Moon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very rarely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Salary rise in this company? You must be joking! Once in a blue moon.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My football team wins a match once in a blue moon; most of the time they’re losing.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On The Spur Of The Moment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on impulse, without taking time to think it through properly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went to see my grandmother on the spur of the moment. I haven’t seen her for a while.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We decided to go on a holiday on the spur of the moment.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The Other Day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recently; a few days ago ( at least two days ago)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other day I bumped into our old school friend. Remember that guy who used to play football with us?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Just the other day, I was talking to Michael about that very same thing!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1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What comes to mind when you hear the word ‘time’?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How often do you think about time?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Do you ever waste your time?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Do you have enough time to do the things you want to do?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Does time fly when you’re having fun?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Do you ever think life is a race against time?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What stage(s) in our life do we have all the time in the world?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Do you agree that time will tell?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"Time is an illusion." Do you agree with this 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Einstein said: "The only reason for time is so that everything doesn't happen at once." What do you think of this quote?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9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How do you like to spend time?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Does it annoy you when people take their time doing things?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How much spare time do you have every day?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What is the most time-consuming thing you do in your life?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What do you do to kill time?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Have you ever been in the right place at the right time?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Do you agree that there’s no time like the present?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"We say we waste time, but that is impossible. We waste ourselves." Do you agree with this saying?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"Time discovers truth." Do you agree?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4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986639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you!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Why Aren’t you on Time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1- Why Aren’t you on Time?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Why Aren’t you on Time?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						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8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3665826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Lesson 1: Why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aren’t you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on</a:t>
            </a:r>
            <a:r>
              <a:rPr sz="1773" b="1" spc="-37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time?</a:t>
            </a:r>
            <a:endParaRPr sz="1773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628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133485"/>
            <a:ext cx="3898756" cy="489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2300"/>
              </a:lnSpc>
            </a:pPr>
            <a:r>
              <a:rPr sz="886" i="1" spc="-7" dirty="0">
                <a:solidFill>
                  <a:prstClr val="black"/>
                </a:solidFill>
                <a:latin typeface="Cambria"/>
                <a:cs typeface="Cambria"/>
              </a:rPr>
              <a:t>Listen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to this conversation between Nate and Brad, two co-workers. Do your best </a:t>
            </a:r>
            <a:r>
              <a:rPr sz="886" i="1" spc="-7" dirty="0">
                <a:solidFill>
                  <a:prstClr val="black"/>
                </a:solidFill>
                <a:latin typeface="Cambria"/>
                <a:cs typeface="Cambria"/>
              </a:rPr>
              <a:t>to 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answer the comprehension questions below, </a:t>
            </a:r>
            <a:r>
              <a:rPr sz="886" i="1" spc="-7" dirty="0">
                <a:solidFill>
                  <a:prstClr val="black"/>
                </a:solidFill>
                <a:latin typeface="Cambria"/>
                <a:cs typeface="Cambria"/>
              </a:rPr>
              <a:t>then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learn the</a:t>
            </a:r>
            <a:r>
              <a:rPr sz="886" i="1" spc="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expressions.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1"/>
              </a:spcBef>
            </a:pP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Listening</a:t>
            </a:r>
            <a:r>
              <a:rPr sz="1364" b="1" u="heavy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Comprehension</a:t>
            </a:r>
            <a:endParaRPr sz="1364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910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How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many times total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has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Brad been late this</a:t>
            </a:r>
            <a:r>
              <a:rPr sz="886" b="1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week?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three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3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four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five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He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late</a:t>
            </a:r>
            <a:r>
              <a:rPr sz="886" b="1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because...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overslept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was sick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yesterday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his car broke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down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Brad works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 second job</a:t>
            </a:r>
            <a:r>
              <a:rPr sz="886" b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because...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has four children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lot of</a:t>
            </a:r>
            <a:r>
              <a:rPr sz="886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expenses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needs money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pay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for a car accident he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had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he's in debt and he needs to make the minimum</a:t>
            </a:r>
            <a:r>
              <a:rPr sz="886" spc="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payments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6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 wakes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up</a:t>
            </a:r>
            <a:r>
              <a:rPr sz="886" b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at...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7</a:t>
            </a:r>
            <a:r>
              <a:rPr sz="886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AM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8</a:t>
            </a:r>
            <a:r>
              <a:rPr sz="886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AM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9</a:t>
            </a:r>
            <a:r>
              <a:rPr sz="886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AM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Brad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goes to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bed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late</a:t>
            </a:r>
            <a:r>
              <a:rPr sz="886" b="1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because...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studies at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night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watches a lot of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TV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has a busy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life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boss said that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Brad was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late again, he</a:t>
            </a:r>
            <a:r>
              <a:rPr sz="886" b="1" spc="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would...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demoted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lose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his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job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receive a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pay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cut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Brad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is lucky because the</a:t>
            </a:r>
            <a:r>
              <a:rPr sz="886" b="1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boss...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didn't see him arrive late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today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is a friend of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his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family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needs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his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work for the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company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190933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1773" b="1" spc="-44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628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087288"/>
            <a:ext cx="2286433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You’re late again. This is the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fourth </a:t>
            </a:r>
            <a:r>
              <a:rPr sz="886" i="1" spc="-7" dirty="0">
                <a:solidFill>
                  <a:prstClr val="black"/>
                </a:solidFill>
                <a:latin typeface="Cambria"/>
                <a:cs typeface="Cambria"/>
              </a:rPr>
              <a:t>time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week!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You’ve gotta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get your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act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together,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or else you’re gonna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be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in hot</a:t>
            </a:r>
            <a:r>
              <a:rPr sz="886" b="1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water.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767622"/>
            <a:ext cx="2286866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Brad: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overslept,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okay?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Why do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always  gotta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get on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case?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my fault that I’m  tired all the time. I’m working a second job, so  I’ve been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burning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midnight</a:t>
            </a:r>
            <a:r>
              <a:rPr sz="886" b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oil.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647358"/>
            <a:ext cx="2286866" cy="772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 have to work a second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job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because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rear-ended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BMW 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while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speeding  </a:t>
            </a:r>
            <a:r>
              <a:rPr sz="886" b="1" spc="1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46200"/>
              </a:lnSpc>
              <a:spcBef>
                <a:spcPts val="3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work. Why were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speeding? Hmmmm,</a:t>
            </a:r>
            <a:r>
              <a:rPr sz="886" spc="-12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could  it be because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were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running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late?!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3525427"/>
            <a:ext cx="2288165" cy="117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Brad: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BMW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cut in front of me and then 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slammed on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the brakes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!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my insurance  won’t cover the entire repair bill; I have to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cough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up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fifty percent out of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my own pocket.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Man,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I’ll be working a second job for the rest of  my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life.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4799083"/>
            <a:ext cx="2286866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Brad, things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this wouldn’t happen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only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would get to work on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time.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Take  me, for an example.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I’m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always right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here at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my  desk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at the stroke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r>
              <a:rPr sz="886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9.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5741496"/>
            <a:ext cx="162531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Brad: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Don’t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rub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in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Mr.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Perfect.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5718" y="1233921"/>
            <a:ext cx="1506509" cy="4994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7623" y="1859973"/>
            <a:ext cx="1502525" cy="4241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4261" y="1854950"/>
            <a:ext cx="1082386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get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your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act together</a:t>
            </a:r>
            <a:r>
              <a:rPr sz="818" b="1" spc="-2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64"/>
              </a:spcBef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become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better</a:t>
            </a:r>
            <a:r>
              <a:rPr sz="818" spc="-6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organized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4261" y="2233439"/>
            <a:ext cx="1059007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hot water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in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trouble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4261" y="2443336"/>
            <a:ext cx="1239981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get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my case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criticize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me  in an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annoying</a:t>
            </a:r>
            <a:r>
              <a:rPr sz="818" spc="-5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way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4261" y="2822063"/>
            <a:ext cx="1137805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burning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midnight oil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stay up late working or  studying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4261" y="3368127"/>
            <a:ext cx="1204047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rear-ended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hit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back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64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another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car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4261" y="3725706"/>
            <a:ext cx="1062038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speeding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driving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faster  than the speed</a:t>
            </a:r>
            <a:r>
              <a:rPr sz="818" spc="-3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limit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4261" y="4102937"/>
            <a:ext cx="1102302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slammed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on the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brakes</a:t>
            </a:r>
            <a:r>
              <a:rPr sz="818" b="1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stopped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very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suddenly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4261" y="4502987"/>
            <a:ext cx="1176770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cough up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give money</a:t>
            </a:r>
            <a:r>
              <a:rPr sz="818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70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don’t want to</a:t>
            </a:r>
            <a:r>
              <a:rPr sz="818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give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4261" y="4859146"/>
            <a:ext cx="1260331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at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stroke of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9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at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exactly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9:00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4261" y="5238383"/>
            <a:ext cx="1238250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rub it in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keep talking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about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something that makes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you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embarrassed or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upset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95185" y="1233921"/>
            <a:ext cx="120794" cy="4994131"/>
          </a:xfrm>
          <a:custGeom>
            <a:avLst/>
            <a:gdLst/>
            <a:ahLst/>
            <a:cxnLst/>
            <a:rect l="l" t="t" r="r" b="b"/>
            <a:pathLst>
              <a:path w="177164" h="7324725">
                <a:moveTo>
                  <a:pt x="0" y="7324725"/>
                </a:moveTo>
                <a:lnTo>
                  <a:pt x="176771" y="7324725"/>
                </a:lnTo>
                <a:lnTo>
                  <a:pt x="176771" y="0"/>
                </a:lnTo>
                <a:lnTo>
                  <a:pt x="0" y="0"/>
                </a:lnTo>
                <a:lnTo>
                  <a:pt x="0" y="73247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5185" y="1430481"/>
            <a:ext cx="1560801" cy="233795"/>
          </a:xfrm>
          <a:custGeom>
            <a:avLst/>
            <a:gdLst/>
            <a:ahLst/>
            <a:cxnLst/>
            <a:rect l="l" t="t" r="r" b="b"/>
            <a:pathLst>
              <a:path w="2289175" h="342900">
                <a:moveTo>
                  <a:pt x="2117471" y="0"/>
                </a:moveTo>
                <a:lnTo>
                  <a:pt x="0" y="0"/>
                </a:lnTo>
                <a:lnTo>
                  <a:pt x="0" y="342391"/>
                </a:lnTo>
                <a:lnTo>
                  <a:pt x="2117471" y="342391"/>
                </a:lnTo>
                <a:lnTo>
                  <a:pt x="2288666" y="171195"/>
                </a:lnTo>
                <a:lnTo>
                  <a:pt x="2117471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04363" y="1439140"/>
            <a:ext cx="1483821" cy="216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4652" y="1444510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4120"/>
            <a:ext cx="2287298" cy="100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</a:t>
            </a:r>
            <a:r>
              <a:rPr sz="886" b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It’s</a:t>
            </a:r>
            <a:r>
              <a:rPr sz="886" b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not</a:t>
            </a:r>
            <a:r>
              <a:rPr sz="886" b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rocket</a:t>
            </a:r>
            <a:r>
              <a:rPr sz="886" b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science</a:t>
            </a:r>
            <a:r>
              <a:rPr sz="886" b="1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–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do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86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set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my  alarm clock for 7 AM,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I’ve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plenty of time  to  take  a  shower,  have  a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leisurely</a:t>
            </a:r>
            <a:r>
              <a:rPr sz="886" b="1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breakfast,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read   the   paper… 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  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work</a:t>
            </a:r>
            <a:r>
              <a:rPr sz="886" spc="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without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>
              <a:spcBef>
                <a:spcPts val="487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driving like a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maniac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760483"/>
            <a:ext cx="2287298" cy="97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6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Brad: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Yeah, well I set my alarm for 7, too, it’s  just that I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hit the snooze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button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couple of  times.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Plus,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I’ve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got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life, I’ve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got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  </a:t>
            </a:r>
            <a:r>
              <a:rPr sz="886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girlfriend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algn="just" defTabSz="623438">
              <a:lnSpc>
                <a:spcPct val="146200"/>
              </a:lnSpc>
              <a:spcBef>
                <a:spcPts val="7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who likes to go out…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ya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know, I’m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busy.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 I  usually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hit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the sack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around 2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AM.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837241"/>
            <a:ext cx="2287298" cy="97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Hey, you don’t need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explain yourself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 me.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But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make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sure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head</a:t>
            </a:r>
            <a:r>
              <a:rPr sz="886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honcho</a:t>
            </a:r>
            <a:r>
              <a:rPr sz="886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doesn’t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see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sneaking in at quarter to ten. I  </a:t>
            </a:r>
            <a:r>
              <a:rPr sz="886" spc="10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overheard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algn="just" defTabSz="623438">
              <a:lnSpc>
                <a:spcPct val="146300"/>
              </a:lnSpc>
              <a:spcBef>
                <a:spcPts val="3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him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tell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HR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director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that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were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late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one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more time this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week,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he’d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give you the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boot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3976860"/>
            <a:ext cx="2287732" cy="713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algn="just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Brad: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Wait… he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said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would fire me? No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way.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algn="just" defTabSz="623438">
              <a:lnSpc>
                <a:spcPct val="146500"/>
              </a:lnSpc>
              <a:spcBef>
                <a:spcPts val="3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…okay,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granted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, I’m late a lot. But I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make up  for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during the day. I get way more done than  those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slackers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the marketing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department.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4791944"/>
            <a:ext cx="2287732" cy="100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6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That may be true,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can’t even  manage to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show up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time,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how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can the  company 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count  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on 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for   anything</a:t>
            </a:r>
            <a:r>
              <a:rPr sz="886" spc="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that’s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remotely important? If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  fired, then</a:t>
            </a:r>
            <a:r>
              <a:rPr sz="886" spc="8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>
              <a:spcBef>
                <a:spcPts val="487"/>
              </a:spcBef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brought it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886" b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yourself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5718" y="762675"/>
            <a:ext cx="1506509" cy="5598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17623" y="1388226"/>
            <a:ext cx="1502525" cy="4846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4261" y="1383203"/>
            <a:ext cx="1179368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it’s not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rocket science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2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it’s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70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not difficult or</a:t>
            </a:r>
            <a:r>
              <a:rPr sz="818" spc="-1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complicated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4261" y="1761432"/>
            <a:ext cx="1192790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leisurely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slow and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relaxed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4261" y="1994188"/>
            <a:ext cx="962458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maniac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crazy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person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4261" y="2205883"/>
            <a:ext cx="1036060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171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hit the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snooze button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delay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alarm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z="818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8-10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minutes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4261" y="2729086"/>
            <a:ext cx="1131743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hit the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sack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(slang)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go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to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bed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4261" y="3107813"/>
            <a:ext cx="1195388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head honcho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(slang) the  boss, the leader,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person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charge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4261" y="3632728"/>
            <a:ext cx="1118322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overheard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accidentally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heard a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conversation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with  someone</a:t>
            </a:r>
            <a:r>
              <a:rPr sz="818" spc="-5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else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4261" y="4156429"/>
            <a:ext cx="1256867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give you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boot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(informal)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fire you;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terminate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your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employment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4261" y="4681669"/>
            <a:ext cx="1256001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granted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I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acknowledge that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this is</a:t>
            </a:r>
            <a:r>
              <a:rPr sz="818" spc="-7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true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4261" y="5060158"/>
            <a:ext cx="124301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make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up for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compensate  for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4261" y="5459211"/>
            <a:ext cx="1239549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slackers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(slang)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lazy</a:t>
            </a:r>
            <a:r>
              <a:rPr sz="818" spc="-2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people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4261" y="5691966"/>
            <a:ext cx="1072861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show up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arrive,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appear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4261" y="5923649"/>
            <a:ext cx="952933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count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depend</a:t>
            </a:r>
            <a:r>
              <a:rPr sz="818" spc="-4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95185" y="762675"/>
            <a:ext cx="120794" cy="5598102"/>
          </a:xfrm>
          <a:custGeom>
            <a:avLst/>
            <a:gdLst/>
            <a:ahLst/>
            <a:cxnLst/>
            <a:rect l="l" t="t" r="r" b="b"/>
            <a:pathLst>
              <a:path w="177164" h="8210550">
                <a:moveTo>
                  <a:pt x="0" y="8210550"/>
                </a:moveTo>
                <a:lnTo>
                  <a:pt x="176771" y="8210550"/>
                </a:lnTo>
                <a:lnTo>
                  <a:pt x="176771" y="0"/>
                </a:lnTo>
                <a:lnTo>
                  <a:pt x="0" y="0"/>
                </a:lnTo>
                <a:lnTo>
                  <a:pt x="0" y="82105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5185" y="982979"/>
            <a:ext cx="1560801" cy="261938"/>
          </a:xfrm>
          <a:custGeom>
            <a:avLst/>
            <a:gdLst/>
            <a:ahLst/>
            <a:cxnLst/>
            <a:rect l="l" t="t" r="r" b="b"/>
            <a:pathLst>
              <a:path w="2289175" h="384175">
                <a:moveTo>
                  <a:pt x="2096770" y="0"/>
                </a:moveTo>
                <a:lnTo>
                  <a:pt x="0" y="0"/>
                </a:lnTo>
                <a:lnTo>
                  <a:pt x="0" y="383921"/>
                </a:lnTo>
                <a:lnTo>
                  <a:pt x="2096770" y="383921"/>
                </a:lnTo>
                <a:lnTo>
                  <a:pt x="2288666" y="191897"/>
                </a:lnTo>
                <a:lnTo>
                  <a:pt x="2096770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04363" y="992331"/>
            <a:ext cx="1477587" cy="244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4652" y="1012248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3580"/>
            <a:ext cx="2286866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Brad: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Aw,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can’t afford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lose my job. I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was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planning on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retiring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with this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company!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67298"/>
            <a:ext cx="2287732" cy="97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Well, you’re in luck because the boss  called in sick today. No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one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knows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arrived  late except me. But I can’t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cover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for 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all the  time, so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just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make sure you’re here by 9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from  now</a:t>
            </a:r>
            <a:r>
              <a:rPr sz="886" b="1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244190"/>
            <a:ext cx="2287298" cy="773854"/>
          </a:xfrm>
          <a:prstGeom prst="rect">
            <a:avLst/>
          </a:prstGeom>
        </p:spPr>
        <p:txBody>
          <a:bodyPr vert="horz" wrap="square" lIns="0" tIns="62345" rIns="0" bIns="0" rtlCol="0">
            <a:spAutoFit/>
          </a:bodyPr>
          <a:lstStyle/>
          <a:p>
            <a:pPr marL="8659" defTabSz="623438">
              <a:spcBef>
                <a:spcPts val="491"/>
              </a:spcBef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Brad:</a:t>
            </a:r>
            <a:r>
              <a:rPr sz="886" b="1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Thanks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Nate,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you’re</a:t>
            </a:r>
            <a:r>
              <a:rPr sz="886" b="1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86" b="1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life-saver.</a:t>
            </a:r>
            <a:r>
              <a:rPr sz="886" b="1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swear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487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I’ll</a:t>
            </a:r>
            <a:r>
              <a:rPr sz="886" spc="11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</a:t>
            </a:r>
            <a:r>
              <a:rPr sz="886" spc="12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886" spc="11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time</a:t>
            </a:r>
            <a:r>
              <a:rPr sz="886" spc="12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from</a:t>
            </a:r>
            <a:r>
              <a:rPr sz="886" spc="13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now</a:t>
            </a:r>
            <a:r>
              <a:rPr sz="886" spc="12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on.</a:t>
            </a:r>
            <a:r>
              <a:rPr sz="886" spc="11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No,</a:t>
            </a:r>
            <a:r>
              <a:rPr sz="886" spc="11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I’ll</a:t>
            </a:r>
            <a:r>
              <a:rPr sz="886" spc="11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do</a:t>
            </a:r>
            <a:r>
              <a:rPr sz="886" spc="11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better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46200"/>
              </a:lnSpc>
              <a:spcBef>
                <a:spcPts val="7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than that – I’ll be early. Just wait and see.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I’ll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  here earlier than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3184900"/>
            <a:ext cx="2285567" cy="336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</a:t>
            </a:r>
            <a:r>
              <a:rPr sz="886" b="1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That’s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what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like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hear.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Now,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let’s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work.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5718" y="758778"/>
            <a:ext cx="1506509" cy="5481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7623" y="1385108"/>
            <a:ext cx="1502525" cy="4727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4261" y="1357725"/>
            <a:ext cx="1217901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you brought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it on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yourself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you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caused your own  problems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4261" y="1882341"/>
            <a:ext cx="1137805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2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cover for you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provide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an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excuse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help someone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escape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trouble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4261" y="2405929"/>
            <a:ext cx="1114858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from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now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from this  moment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future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4261" y="2786194"/>
            <a:ext cx="1255135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you’re a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life-saver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you</a:t>
            </a:r>
            <a:r>
              <a:rPr sz="818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help  me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greatly when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 need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help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4261" y="3164424"/>
            <a:ext cx="1027401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swear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I promise</a:t>
            </a:r>
            <a:r>
              <a:rPr sz="818" spc="-6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very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strongly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95185" y="758778"/>
            <a:ext cx="120794" cy="5481205"/>
          </a:xfrm>
          <a:custGeom>
            <a:avLst/>
            <a:gdLst/>
            <a:ahLst/>
            <a:cxnLst/>
            <a:rect l="l" t="t" r="r" b="b"/>
            <a:pathLst>
              <a:path w="177164" h="8039100">
                <a:moveTo>
                  <a:pt x="0" y="8039100"/>
                </a:moveTo>
                <a:lnTo>
                  <a:pt x="176771" y="8039100"/>
                </a:lnTo>
                <a:lnTo>
                  <a:pt x="176771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95185" y="974494"/>
            <a:ext cx="1560801" cy="256309"/>
          </a:xfrm>
          <a:custGeom>
            <a:avLst/>
            <a:gdLst/>
            <a:ahLst/>
            <a:cxnLst/>
            <a:rect l="l" t="t" r="r" b="b"/>
            <a:pathLst>
              <a:path w="2289175" h="375919">
                <a:moveTo>
                  <a:pt x="2100706" y="0"/>
                </a:moveTo>
                <a:lnTo>
                  <a:pt x="0" y="0"/>
                </a:lnTo>
                <a:lnTo>
                  <a:pt x="0" y="375920"/>
                </a:lnTo>
                <a:lnTo>
                  <a:pt x="2100706" y="375920"/>
                </a:lnTo>
                <a:lnTo>
                  <a:pt x="2288666" y="187960"/>
                </a:lnTo>
                <a:lnTo>
                  <a:pt x="210070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363" y="982979"/>
            <a:ext cx="1478626" cy="238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4652" y="1000818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323975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Vocabulary</a:t>
            </a:r>
            <a:r>
              <a:rPr sz="1364" b="1" u="heavy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Quiz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38671"/>
            <a:ext cx="3766705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Complete each sentence with a word from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box. Two expressions are not</a:t>
            </a:r>
            <a:r>
              <a:rPr sz="886" i="1" spc="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used.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30149" y="1496724"/>
          <a:ext cx="4282375" cy="504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383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counting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340"/>
                        </a:lnSpc>
                      </a:pPr>
                      <a:r>
                        <a:rPr sz="800" b="1" spc="-5" dirty="0">
                          <a:latin typeface="Calibri"/>
                          <a:cs typeface="Calibri"/>
                        </a:rPr>
                        <a:t>getting my act</a:t>
                      </a:r>
                      <a:r>
                        <a:rPr sz="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5" dirty="0">
                          <a:latin typeface="Calibri"/>
                          <a:cs typeface="Calibri"/>
                        </a:rPr>
                        <a:t>together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hit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sack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rubbing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0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1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from now</a:t>
                      </a:r>
                      <a:r>
                        <a:rPr sz="10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give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boot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hot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water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slacker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gets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case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195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head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honcho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195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rocket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science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19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slam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brakes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7185" y="2219616"/>
            <a:ext cx="3909147" cy="402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marR="324274" indent="-155427" defTabSz="623438">
              <a:lnSpc>
                <a:spcPct val="146900"/>
              </a:lnSpc>
              <a:buFontTx/>
              <a:buAutoNum type="arabicPeriod"/>
              <a:tabLst>
                <a:tab pos="164518" algn="l"/>
                <a:tab pos="3396871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aile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my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irst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two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emeste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c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o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l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leg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</a:t>
            </a:r>
            <a:r>
              <a:rPr sz="886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e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fore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u="sng" dirty="0">
                <a:solidFill>
                  <a:prstClr val="black"/>
                </a:solidFill>
                <a:latin typeface="Cambria"/>
                <a:cs typeface="Cambria"/>
              </a:rPr>
              <a:t>	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starting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 decent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grades.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94815" indent="-155427" defTabSz="623438">
              <a:lnSpc>
                <a:spcPts val="1561"/>
              </a:lnSpc>
              <a:spcBef>
                <a:spcPts val="126"/>
              </a:spcBef>
              <a:buFontTx/>
              <a:buAutoNum type="arabicPeriod"/>
              <a:tabLst>
                <a:tab pos="164518" algn="l"/>
                <a:tab pos="1402735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u="sng" spc="-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when the road is wet or icy,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could</a:t>
            </a:r>
            <a:r>
              <a:rPr sz="886" spc="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lose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control  of the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car.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355"/>
              </a:spcBef>
              <a:buFontTx/>
              <a:buAutoNum type="arabicPeriod"/>
              <a:tabLst>
                <a:tab pos="164518" algn="l"/>
                <a:tab pos="3607281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How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hard can it be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paint the house</a:t>
            </a:r>
            <a:r>
              <a:rPr sz="886" spc="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ourselves?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It's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right?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487"/>
              </a:spcBef>
              <a:buFontTx/>
              <a:buAutoNum type="arabicPeriod" startAt="4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I'm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sure how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made all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his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money.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He's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probably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  <a:tabLst>
                <a:tab pos="1103139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 some investment company or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something.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487"/>
              </a:spcBef>
              <a:buFontTx/>
              <a:buAutoNum type="arabicPeriod" startAt="5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 took so long for us 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finish the decorations that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we</a:t>
            </a:r>
            <a:r>
              <a:rPr sz="886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didn't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  <a:tabLst>
                <a:tab pos="1103139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until 1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AM.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491"/>
              </a:spcBef>
              <a:buFontTx/>
              <a:buAutoNum type="arabicPeriod" startAt="6"/>
              <a:tabLst>
                <a:tab pos="164518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gym membership used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 $20/month but they're raising the price</a:t>
            </a:r>
            <a:r>
              <a:rPr sz="886" spc="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  <a:tabLst>
                <a:tab pos="1103139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it'll be</a:t>
            </a:r>
            <a:r>
              <a:rPr sz="886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$40/month.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487"/>
              </a:spcBef>
              <a:buFontTx/>
              <a:buAutoNum type="arabicPeriod" startAt="7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Our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basement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is pretty messy and cluttered, and my wife</a:t>
            </a:r>
            <a:r>
              <a:rPr sz="886" spc="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always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4"/>
              </a:spcBef>
              <a:tabLst>
                <a:tab pos="1103139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about cleaning it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up.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161921" indent="-155427" defTabSz="623438">
              <a:lnSpc>
                <a:spcPts val="1561"/>
              </a:lnSpc>
              <a:spcBef>
                <a:spcPts val="126"/>
              </a:spcBef>
              <a:buFontTx/>
              <a:buAutoNum type="arabicPeriod" startAt="8"/>
              <a:tabLst>
                <a:tab pos="164518" algn="l"/>
                <a:tab pos="3217199" algn="l"/>
                <a:tab pos="3741060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politician was caught in a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major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lie.</a:t>
            </a:r>
            <a:r>
              <a:rPr sz="886" spc="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He's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 definitely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_ </a:t>
            </a:r>
            <a:r>
              <a:rPr sz="886" u="sng" spc="3" dirty="0">
                <a:solidFill>
                  <a:prstClr val="black"/>
                </a:solidFill>
                <a:latin typeface="Cambria"/>
                <a:cs typeface="Cambria"/>
              </a:rPr>
              <a:t>	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now.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355"/>
              </a:spcBef>
              <a:buFontTx/>
              <a:buAutoNum type="arabicPeriod" startAt="8"/>
              <a:tabLst>
                <a:tab pos="164518" algn="l"/>
                <a:tab pos="2343520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best friend is kind</a:t>
            </a:r>
            <a:r>
              <a:rPr sz="886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; she never finishes anything</a:t>
            </a:r>
            <a:r>
              <a:rPr sz="886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starts.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326872" indent="-155427" defTabSz="623438">
              <a:lnSpc>
                <a:spcPts val="1561"/>
              </a:lnSpc>
              <a:spcBef>
                <a:spcPts val="126"/>
              </a:spcBef>
              <a:buFontTx/>
              <a:buAutoNum type="arabicPeriod" startAt="10"/>
              <a:tabLst>
                <a:tab pos="164518" algn="l"/>
                <a:tab pos="1221765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I'm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_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help me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fill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out this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paperwork correctly,  because I don't know how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do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it.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169843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Speaking</a:t>
            </a:r>
            <a:r>
              <a:rPr sz="1364" b="1" u="heavy" spc="-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Task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075858"/>
            <a:ext cx="4010458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500"/>
              </a:lnSpc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Brad has the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bad habit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being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late all the time. Talk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one of your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bad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habits –  it could be one that you’ve already overcome, or one that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still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have. Also  describe one good habit that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have!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582921"/>
            <a:ext cx="704850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An</a:t>
            </a:r>
            <a:r>
              <a:rPr sz="1364" b="1" u="heavy" spc="3" dirty="0">
                <a:solidFill>
                  <a:prstClr val="black"/>
                </a:solidFill>
                <a:latin typeface="Cambria"/>
                <a:cs typeface="Cambria"/>
              </a:rPr>
              <a:t>s</a:t>
            </a:r>
            <a:r>
              <a:rPr sz="1364" b="1" u="heavy" spc="-14" dirty="0">
                <a:solidFill>
                  <a:prstClr val="black"/>
                </a:solidFill>
                <a:latin typeface="Cambria"/>
                <a:cs typeface="Cambria"/>
              </a:rPr>
              <a:t>w</a:t>
            </a:r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ers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0148" y="2982444"/>
          <a:ext cx="370936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127000">
                        <a:lnSpc>
                          <a:spcPts val="1614"/>
                        </a:lnSpc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Comprehension</a:t>
                      </a:r>
                      <a:r>
                        <a:rPr sz="10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b="1" spc="-5" dirty="0">
                          <a:latin typeface="Cambria"/>
                          <a:cs typeface="Cambria"/>
                        </a:rPr>
                        <a:t>Questions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85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b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a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b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a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c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b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a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ts val="1614"/>
                        </a:lnSpc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Vocabulary</a:t>
                      </a:r>
                      <a:r>
                        <a:rPr sz="1000" b="1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b="1" spc="-5" dirty="0">
                          <a:latin typeface="Cambria"/>
                          <a:cs typeface="Cambria"/>
                        </a:rPr>
                        <a:t>Quiz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getting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my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act</a:t>
                      </a:r>
                      <a:r>
                        <a:rPr sz="10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together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9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slam on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0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brakes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not rocket</a:t>
                      </a:r>
                      <a:r>
                        <a:rPr sz="10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science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head</a:t>
                      </a:r>
                      <a:r>
                        <a:rPr sz="10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honcho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hit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000" spc="-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sack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from now</a:t>
                      </a:r>
                      <a:r>
                        <a:rPr sz="10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on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gets on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my</a:t>
                      </a:r>
                      <a:r>
                        <a:rPr sz="1000" spc="-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case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9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in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hot</a:t>
                      </a:r>
                      <a:r>
                        <a:rPr sz="10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latin typeface="Cambria"/>
                          <a:cs typeface="Cambria"/>
                        </a:rPr>
                        <a:t>water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75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slacker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1322070" indent="-6858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1322070" algn="l"/>
                          <a:tab pos="1322705" algn="l"/>
                        </a:tabLst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counting</a:t>
                      </a:r>
                      <a:r>
                        <a:rPr sz="10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on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1773</TotalTime>
  <Words>2424</Words>
  <Application>Microsoft Office PowerPoint</Application>
  <PresentationFormat>Widescreen</PresentationFormat>
  <Paragraphs>282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</vt:lpstr>
      <vt:lpstr>Century Gothic</vt:lpstr>
      <vt:lpstr>Comic Sans MS</vt:lpstr>
      <vt:lpstr>inherit</vt:lpstr>
      <vt:lpstr>Lato</vt:lpstr>
      <vt:lpstr>Wingdings 3</vt:lpstr>
      <vt:lpstr>Slice</vt:lpstr>
      <vt:lpstr>Office Theme</vt:lpstr>
      <vt:lpstr> Speak Fluently &amp; Confidently  B2- Course 1</vt:lpstr>
      <vt:lpstr>Session 1- Why Aren’t you on Time?</vt:lpstr>
      <vt:lpstr>Session 1- Why Aren’t you on Time?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1- Why Aren’t you on Time?</vt:lpstr>
      <vt:lpstr>Session 1- Why Aren’t you on Time?</vt:lpstr>
      <vt:lpstr>Session 1- Why Aren’t you on Time?</vt:lpstr>
      <vt:lpstr>Session 1- Why Aren’t you on Time?</vt:lpstr>
      <vt:lpstr>Session 1- Why Aren’t you on Time?</vt:lpstr>
      <vt:lpstr>Session 1- Why Aren’t you on Time?</vt:lpstr>
      <vt:lpstr>Session 1- Why Aren’t you on Time?</vt:lpstr>
      <vt:lpstr>Session 1- Why Aren’t you on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100</cp:revision>
  <cp:lastPrinted>2021-05-18T05:21:02Z</cp:lastPrinted>
  <dcterms:created xsi:type="dcterms:W3CDTF">2020-10-01T06:52:49Z</dcterms:created>
  <dcterms:modified xsi:type="dcterms:W3CDTF">2022-04-27T04:35:26Z</dcterms:modified>
</cp:coreProperties>
</file>