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266" r:id="rId5"/>
    <p:sldId id="257" r:id="rId6"/>
    <p:sldId id="258" r:id="rId7"/>
    <p:sldId id="259" r:id="rId8"/>
    <p:sldId id="260" r:id="rId9"/>
    <p:sldId id="261" r:id="rId10"/>
    <p:sldId id="267" r:id="rId11"/>
    <p:sldId id="268" r:id="rId12"/>
    <p:sldId id="265" r:id="rId13"/>
    <p:sldId id="269" r:id="rId14"/>
    <p:sldId id="272" r:id="rId15"/>
    <p:sldId id="270" r:id="rId16"/>
    <p:sldId id="273" r:id="rId17"/>
    <p:sldId id="321" r:id="rId18"/>
    <p:sldId id="324" r:id="rId19"/>
    <p:sldId id="329" r:id="rId20"/>
    <p:sldId id="271" r:id="rId2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yoursocialmove.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facebook.com/THEHEAVYWEIGHTSMARKETING" TargetMode="External"/><Relationship Id="rId4" Type="http://schemas.openxmlformats.org/officeDocument/2006/relationships/hyperlink" Target="http://yoursocialmove.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knowyourmeme.com/memes" TargetMode="External"/><Relationship Id="rId4" Type="http://schemas.openxmlformats.org/officeDocument/2006/relationships/hyperlink" Target="http://yoursocialmove.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B2-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169843" cy="209929"/>
          </a:xfrm>
          <a:prstGeom prst="rect">
            <a:avLst/>
          </a:prstGeom>
        </p:spPr>
        <p:txBody>
          <a:bodyPr vert="horz" wrap="square" lIns="0" tIns="0" rIns="0" bIns="0" rtlCol="0">
            <a:spAutoFit/>
          </a:bodyPr>
          <a:lstStyle/>
          <a:p>
            <a:pPr marL="8659"/>
            <a:r>
              <a:rPr sz="1364" b="1" u="heavy" dirty="0">
                <a:latin typeface="Cambria"/>
                <a:cs typeface="Cambria"/>
              </a:rPr>
              <a:t>Speaking</a:t>
            </a:r>
            <a:r>
              <a:rPr sz="1364" b="1" u="heavy" spc="-68" dirty="0">
                <a:latin typeface="Cambria"/>
                <a:cs typeface="Cambria"/>
              </a:rPr>
              <a:t> </a:t>
            </a:r>
            <a:r>
              <a:rPr sz="1364" b="1" u="heavy" spc="-3" dirty="0">
                <a:latin typeface="Cambria"/>
                <a:cs typeface="Cambria"/>
              </a:rPr>
              <a:t>Task</a:t>
            </a:r>
            <a:endParaRPr sz="1364">
              <a:latin typeface="Cambria"/>
              <a:cs typeface="Cambria"/>
            </a:endParaRPr>
          </a:p>
        </p:txBody>
      </p:sp>
      <p:sp>
        <p:nvSpPr>
          <p:cNvPr id="3" name="object 3"/>
          <p:cNvSpPr txBox="1"/>
          <p:nvPr/>
        </p:nvSpPr>
        <p:spPr>
          <a:xfrm>
            <a:off x="4061321" y="1136244"/>
            <a:ext cx="4070206" cy="576889"/>
          </a:xfrm>
          <a:prstGeom prst="rect">
            <a:avLst/>
          </a:prstGeom>
        </p:spPr>
        <p:txBody>
          <a:bodyPr vert="horz" wrap="square" lIns="0" tIns="0" rIns="0" bIns="0" rtlCol="0">
            <a:spAutoFit/>
          </a:bodyPr>
          <a:lstStyle/>
          <a:p>
            <a:pPr marL="8659" marR="6061" algn="just">
              <a:lnSpc>
                <a:spcPct val="146500"/>
              </a:lnSpc>
            </a:pPr>
            <a:r>
              <a:rPr sz="886" spc="-3" dirty="0">
                <a:latin typeface="Cambria"/>
                <a:cs typeface="Cambria"/>
              </a:rPr>
              <a:t>Describe the role of computers, smartphones, </a:t>
            </a:r>
            <a:r>
              <a:rPr sz="886" spc="-7" dirty="0">
                <a:latin typeface="Cambria"/>
                <a:cs typeface="Cambria"/>
              </a:rPr>
              <a:t>and </a:t>
            </a:r>
            <a:r>
              <a:rPr sz="886" spc="-3" dirty="0">
                <a:latin typeface="Cambria"/>
                <a:cs typeface="Cambria"/>
              </a:rPr>
              <a:t>the internet in your own </a:t>
            </a:r>
            <a:r>
              <a:rPr sz="886" spc="-7" dirty="0">
                <a:latin typeface="Cambria"/>
                <a:cs typeface="Cambria"/>
              </a:rPr>
              <a:t>life. </a:t>
            </a:r>
            <a:r>
              <a:rPr sz="886" spc="-3" dirty="0">
                <a:latin typeface="Cambria"/>
                <a:cs typeface="Cambria"/>
              </a:rPr>
              <a:t>What  do</a:t>
            </a:r>
            <a:r>
              <a:rPr sz="886" spc="-51" dirty="0">
                <a:latin typeface="Cambria"/>
                <a:cs typeface="Cambria"/>
              </a:rPr>
              <a:t> </a:t>
            </a:r>
            <a:r>
              <a:rPr sz="886" spc="-3" dirty="0">
                <a:latin typeface="Cambria"/>
                <a:cs typeface="Cambria"/>
              </a:rPr>
              <a:t>you</a:t>
            </a:r>
            <a:r>
              <a:rPr sz="886" spc="-48" dirty="0">
                <a:latin typeface="Cambria"/>
                <a:cs typeface="Cambria"/>
              </a:rPr>
              <a:t> </a:t>
            </a:r>
            <a:r>
              <a:rPr sz="886" spc="-3" dirty="0">
                <a:latin typeface="Cambria"/>
                <a:cs typeface="Cambria"/>
              </a:rPr>
              <a:t>use</a:t>
            </a:r>
            <a:r>
              <a:rPr sz="886" spc="-48" dirty="0">
                <a:latin typeface="Cambria"/>
                <a:cs typeface="Cambria"/>
              </a:rPr>
              <a:t> </a:t>
            </a:r>
            <a:r>
              <a:rPr sz="886" spc="-3" dirty="0">
                <a:latin typeface="Cambria"/>
                <a:cs typeface="Cambria"/>
              </a:rPr>
              <a:t>them</a:t>
            </a:r>
            <a:r>
              <a:rPr sz="886" spc="-48" dirty="0">
                <a:latin typeface="Cambria"/>
                <a:cs typeface="Cambria"/>
              </a:rPr>
              <a:t> </a:t>
            </a:r>
            <a:r>
              <a:rPr sz="886" spc="-3" dirty="0">
                <a:latin typeface="Cambria"/>
                <a:cs typeface="Cambria"/>
              </a:rPr>
              <a:t>for?</a:t>
            </a:r>
            <a:r>
              <a:rPr sz="886" spc="-44" dirty="0">
                <a:latin typeface="Cambria"/>
                <a:cs typeface="Cambria"/>
              </a:rPr>
              <a:t> </a:t>
            </a:r>
            <a:r>
              <a:rPr sz="886" dirty="0">
                <a:latin typeface="Cambria"/>
                <a:cs typeface="Cambria"/>
              </a:rPr>
              <a:t>If</a:t>
            </a:r>
            <a:r>
              <a:rPr sz="886" spc="-48" dirty="0">
                <a:latin typeface="Cambria"/>
                <a:cs typeface="Cambria"/>
              </a:rPr>
              <a:t> </a:t>
            </a:r>
            <a:r>
              <a:rPr sz="886" spc="-7" dirty="0">
                <a:latin typeface="Cambria"/>
                <a:cs typeface="Cambria"/>
              </a:rPr>
              <a:t>you</a:t>
            </a:r>
            <a:r>
              <a:rPr sz="886" spc="-48" dirty="0">
                <a:latin typeface="Cambria"/>
                <a:cs typeface="Cambria"/>
              </a:rPr>
              <a:t> </a:t>
            </a:r>
            <a:r>
              <a:rPr sz="886" spc="-3" dirty="0">
                <a:latin typeface="Cambria"/>
                <a:cs typeface="Cambria"/>
              </a:rPr>
              <a:t>had</a:t>
            </a:r>
            <a:r>
              <a:rPr sz="886" spc="-48" dirty="0">
                <a:latin typeface="Cambria"/>
                <a:cs typeface="Cambria"/>
              </a:rPr>
              <a:t> </a:t>
            </a:r>
            <a:r>
              <a:rPr sz="886" dirty="0">
                <a:latin typeface="Cambria"/>
                <a:cs typeface="Cambria"/>
              </a:rPr>
              <a:t>kids</a:t>
            </a:r>
            <a:r>
              <a:rPr sz="886" spc="-51" dirty="0">
                <a:latin typeface="Cambria"/>
                <a:cs typeface="Cambria"/>
              </a:rPr>
              <a:t> </a:t>
            </a:r>
            <a:r>
              <a:rPr sz="886" spc="-3" dirty="0">
                <a:latin typeface="Cambria"/>
                <a:cs typeface="Cambria"/>
              </a:rPr>
              <a:t>(or</a:t>
            </a:r>
            <a:r>
              <a:rPr sz="886" spc="-48" dirty="0">
                <a:latin typeface="Cambria"/>
                <a:cs typeface="Cambria"/>
              </a:rPr>
              <a:t> </a:t>
            </a:r>
            <a:r>
              <a:rPr sz="886" spc="-3" dirty="0">
                <a:latin typeface="Cambria"/>
                <a:cs typeface="Cambria"/>
              </a:rPr>
              <a:t>if</a:t>
            </a:r>
            <a:r>
              <a:rPr sz="886" spc="-41" dirty="0">
                <a:latin typeface="Cambria"/>
                <a:cs typeface="Cambria"/>
              </a:rPr>
              <a:t> </a:t>
            </a:r>
            <a:r>
              <a:rPr sz="886" spc="-3" dirty="0">
                <a:latin typeface="Cambria"/>
                <a:cs typeface="Cambria"/>
              </a:rPr>
              <a:t>you</a:t>
            </a:r>
            <a:r>
              <a:rPr sz="886" spc="-48" dirty="0">
                <a:latin typeface="Cambria"/>
                <a:cs typeface="Cambria"/>
              </a:rPr>
              <a:t> </a:t>
            </a:r>
            <a:r>
              <a:rPr sz="886" spc="-3" dirty="0">
                <a:latin typeface="Cambria"/>
                <a:cs typeface="Cambria"/>
              </a:rPr>
              <a:t>have</a:t>
            </a:r>
            <a:r>
              <a:rPr sz="886" spc="-48" dirty="0">
                <a:latin typeface="Cambria"/>
                <a:cs typeface="Cambria"/>
              </a:rPr>
              <a:t> </a:t>
            </a:r>
            <a:r>
              <a:rPr sz="886" spc="-3" dirty="0">
                <a:latin typeface="Cambria"/>
                <a:cs typeface="Cambria"/>
              </a:rPr>
              <a:t>kids),</a:t>
            </a:r>
            <a:r>
              <a:rPr sz="886" spc="-51" dirty="0">
                <a:latin typeface="Cambria"/>
                <a:cs typeface="Cambria"/>
              </a:rPr>
              <a:t> </a:t>
            </a:r>
            <a:r>
              <a:rPr sz="886" spc="-3" dirty="0">
                <a:latin typeface="Cambria"/>
                <a:cs typeface="Cambria"/>
              </a:rPr>
              <a:t>how</a:t>
            </a:r>
            <a:r>
              <a:rPr sz="886" spc="-48" dirty="0">
                <a:latin typeface="Cambria"/>
                <a:cs typeface="Cambria"/>
              </a:rPr>
              <a:t> </a:t>
            </a:r>
            <a:r>
              <a:rPr sz="886" dirty="0">
                <a:latin typeface="Cambria"/>
                <a:cs typeface="Cambria"/>
              </a:rPr>
              <a:t>much</a:t>
            </a:r>
            <a:r>
              <a:rPr sz="886" spc="-48" dirty="0">
                <a:latin typeface="Cambria"/>
                <a:cs typeface="Cambria"/>
              </a:rPr>
              <a:t> </a:t>
            </a:r>
            <a:r>
              <a:rPr sz="886" spc="-3" dirty="0">
                <a:latin typeface="Cambria"/>
                <a:cs typeface="Cambria"/>
              </a:rPr>
              <a:t>technology</a:t>
            </a:r>
            <a:r>
              <a:rPr sz="886" spc="-51" dirty="0">
                <a:latin typeface="Cambria"/>
                <a:cs typeface="Cambria"/>
              </a:rPr>
              <a:t> </a:t>
            </a:r>
            <a:r>
              <a:rPr sz="886" spc="-3" dirty="0">
                <a:latin typeface="Cambria"/>
                <a:cs typeface="Cambria"/>
              </a:rPr>
              <a:t>would  </a:t>
            </a:r>
            <a:r>
              <a:rPr sz="886" spc="-7" dirty="0">
                <a:latin typeface="Cambria"/>
                <a:cs typeface="Cambria"/>
              </a:rPr>
              <a:t>you </a:t>
            </a:r>
            <a:r>
              <a:rPr sz="886" spc="-3" dirty="0">
                <a:latin typeface="Cambria"/>
                <a:cs typeface="Cambria"/>
              </a:rPr>
              <a:t>allow them </a:t>
            </a:r>
            <a:r>
              <a:rPr sz="886" dirty="0">
                <a:latin typeface="Cambria"/>
                <a:cs typeface="Cambria"/>
              </a:rPr>
              <a:t>to </a:t>
            </a:r>
            <a:r>
              <a:rPr sz="886" spc="-3" dirty="0">
                <a:latin typeface="Cambria"/>
                <a:cs typeface="Cambria"/>
              </a:rPr>
              <a:t>use, </a:t>
            </a:r>
            <a:r>
              <a:rPr sz="886" spc="-7" dirty="0">
                <a:latin typeface="Cambria"/>
                <a:cs typeface="Cambria"/>
              </a:rPr>
              <a:t>and </a:t>
            </a:r>
            <a:r>
              <a:rPr sz="886" spc="-3" dirty="0">
                <a:latin typeface="Cambria"/>
                <a:cs typeface="Cambria"/>
              </a:rPr>
              <a:t>at what</a:t>
            </a:r>
            <a:r>
              <a:rPr sz="886" spc="17" dirty="0">
                <a:latin typeface="Cambria"/>
                <a:cs typeface="Cambria"/>
              </a:rPr>
              <a:t> </a:t>
            </a:r>
            <a:r>
              <a:rPr sz="886" spc="-3" dirty="0">
                <a:latin typeface="Cambria"/>
                <a:cs typeface="Cambria"/>
              </a:rPr>
              <a:t>age?</a:t>
            </a:r>
            <a:endParaRPr sz="886" dirty="0">
              <a:latin typeface="Cambria"/>
              <a:cs typeface="Cambria"/>
            </a:endParaRPr>
          </a:p>
        </p:txBody>
      </p:sp>
      <p:sp>
        <p:nvSpPr>
          <p:cNvPr id="4" name="object 4"/>
          <p:cNvSpPr txBox="1"/>
          <p:nvPr/>
        </p:nvSpPr>
        <p:spPr>
          <a:xfrm>
            <a:off x="4061321" y="2582921"/>
            <a:ext cx="704850" cy="209929"/>
          </a:xfrm>
          <a:prstGeom prst="rect">
            <a:avLst/>
          </a:prstGeom>
        </p:spPr>
        <p:txBody>
          <a:bodyPr vert="horz" wrap="square" lIns="0" tIns="0" rIns="0" bIns="0" rtlCol="0">
            <a:spAutoFit/>
          </a:bodyPr>
          <a:lstStyle/>
          <a:p>
            <a:pPr marL="8659"/>
            <a:r>
              <a:rPr sz="1364" b="1" u="heavy" dirty="0">
                <a:latin typeface="Cambria"/>
                <a:cs typeface="Cambria"/>
              </a:rPr>
              <a:t>An</a:t>
            </a:r>
            <a:r>
              <a:rPr sz="1364" b="1" u="heavy" spc="3" dirty="0">
                <a:latin typeface="Cambria"/>
                <a:cs typeface="Cambria"/>
              </a:rPr>
              <a:t>s</a:t>
            </a:r>
            <a:r>
              <a:rPr sz="1364" b="1" u="heavy" spc="-14" dirty="0">
                <a:latin typeface="Cambria"/>
                <a:cs typeface="Cambria"/>
              </a:rPr>
              <a:t>w</a:t>
            </a:r>
            <a:r>
              <a:rPr sz="1364" b="1" u="heavy" dirty="0">
                <a:latin typeface="Cambria"/>
                <a:cs typeface="Cambria"/>
              </a:rPr>
              <a:t>ers</a:t>
            </a:r>
            <a:endParaRPr sz="1364">
              <a:latin typeface="Cambria"/>
              <a:cs typeface="Cambria"/>
            </a:endParaRPr>
          </a:p>
        </p:txBody>
      </p:sp>
      <p:sp>
        <p:nvSpPr>
          <p:cNvPr id="5" name="object 5"/>
          <p:cNvSpPr txBox="1"/>
          <p:nvPr/>
        </p:nvSpPr>
        <p:spPr>
          <a:xfrm>
            <a:off x="4061321" y="2975696"/>
            <a:ext cx="1485900" cy="3111493"/>
          </a:xfrm>
          <a:prstGeom prst="rect">
            <a:avLst/>
          </a:prstGeom>
        </p:spPr>
        <p:txBody>
          <a:bodyPr vert="horz" wrap="square" lIns="0" tIns="0" rIns="0" bIns="0" rtlCol="0">
            <a:spAutoFit/>
          </a:bodyPr>
          <a:lstStyle/>
          <a:p>
            <a:pPr marL="8659"/>
            <a:r>
              <a:rPr sz="955" b="1" spc="-3" dirty="0">
                <a:latin typeface="Cambria"/>
                <a:cs typeface="Cambria"/>
              </a:rPr>
              <a:t>Comprehension</a:t>
            </a:r>
            <a:r>
              <a:rPr sz="955" b="1" spc="-44" dirty="0">
                <a:latin typeface="Cambria"/>
                <a:cs typeface="Cambria"/>
              </a:rPr>
              <a:t> </a:t>
            </a:r>
            <a:r>
              <a:rPr sz="955" b="1" spc="-3" dirty="0">
                <a:latin typeface="Cambria"/>
                <a:cs typeface="Cambria"/>
              </a:rPr>
              <a:t>Questions</a:t>
            </a:r>
            <a:endParaRPr sz="955">
              <a:latin typeface="Cambria"/>
              <a:cs typeface="Cambria"/>
            </a:endParaRPr>
          </a:p>
          <a:p>
            <a:pPr marL="319945" indent="-155427">
              <a:spcBef>
                <a:spcPts val="835"/>
              </a:spcBef>
              <a:buAutoNum type="arabicPeriod"/>
              <a:tabLst>
                <a:tab pos="320378" algn="l"/>
              </a:tabLst>
            </a:pPr>
            <a:r>
              <a:rPr sz="886" spc="-3" dirty="0">
                <a:latin typeface="Cambria"/>
                <a:cs typeface="Cambria"/>
              </a:rPr>
              <a:t>b</a:t>
            </a:r>
            <a:endParaRPr sz="886">
              <a:latin typeface="Cambria"/>
              <a:cs typeface="Cambria"/>
            </a:endParaRPr>
          </a:p>
          <a:p>
            <a:pPr marL="319945" indent="-155427">
              <a:spcBef>
                <a:spcPts val="126"/>
              </a:spcBef>
              <a:buAutoNum type="arabicPeriod"/>
              <a:tabLst>
                <a:tab pos="320378" algn="l"/>
              </a:tabLst>
            </a:pPr>
            <a:r>
              <a:rPr sz="886" spc="-3" dirty="0">
                <a:latin typeface="Cambria"/>
                <a:cs typeface="Cambria"/>
              </a:rPr>
              <a:t>a</a:t>
            </a:r>
            <a:endParaRPr sz="886">
              <a:latin typeface="Cambria"/>
              <a:cs typeface="Cambria"/>
            </a:endParaRPr>
          </a:p>
          <a:p>
            <a:pPr marL="319945" indent="-155427">
              <a:spcBef>
                <a:spcPts val="126"/>
              </a:spcBef>
              <a:buAutoNum type="arabicPeriod"/>
              <a:tabLst>
                <a:tab pos="320378" algn="l"/>
              </a:tabLst>
            </a:pPr>
            <a:r>
              <a:rPr sz="886" spc="-3" dirty="0">
                <a:latin typeface="Cambria"/>
                <a:cs typeface="Cambria"/>
              </a:rPr>
              <a:t>c</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c</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a</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c</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a</a:t>
            </a:r>
            <a:endParaRPr sz="886">
              <a:latin typeface="Cambria"/>
              <a:cs typeface="Cambria"/>
            </a:endParaRPr>
          </a:p>
          <a:p>
            <a:pPr marL="8659">
              <a:spcBef>
                <a:spcPts val="805"/>
              </a:spcBef>
            </a:pPr>
            <a:r>
              <a:rPr sz="955" b="1" spc="-3" dirty="0">
                <a:latin typeface="Cambria"/>
                <a:cs typeface="Cambria"/>
              </a:rPr>
              <a:t>Vocabulary</a:t>
            </a:r>
            <a:r>
              <a:rPr sz="955" b="1" spc="-51" dirty="0">
                <a:latin typeface="Cambria"/>
                <a:cs typeface="Cambria"/>
              </a:rPr>
              <a:t> </a:t>
            </a:r>
            <a:r>
              <a:rPr sz="955" b="1" spc="-3" dirty="0">
                <a:latin typeface="Cambria"/>
                <a:cs typeface="Cambria"/>
              </a:rPr>
              <a:t>Quiz</a:t>
            </a:r>
            <a:endParaRPr sz="955">
              <a:latin typeface="Cambria"/>
              <a:cs typeface="Cambria"/>
            </a:endParaRPr>
          </a:p>
          <a:p>
            <a:pPr marL="319945" indent="-155427">
              <a:spcBef>
                <a:spcPts val="825"/>
              </a:spcBef>
              <a:buAutoNum type="arabicPeriod"/>
              <a:tabLst>
                <a:tab pos="320378" algn="l"/>
              </a:tabLst>
            </a:pPr>
            <a:r>
              <a:rPr sz="886" spc="-3" dirty="0">
                <a:latin typeface="Cambria"/>
                <a:cs typeface="Cambria"/>
              </a:rPr>
              <a:t>primitive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make a</a:t>
            </a:r>
            <a:r>
              <a:rPr sz="886" spc="-55" dirty="0">
                <a:latin typeface="Cambria"/>
                <a:cs typeface="Cambria"/>
              </a:rPr>
              <a:t> </a:t>
            </a:r>
            <a:r>
              <a:rPr sz="886" spc="-3" dirty="0">
                <a:latin typeface="Cambria"/>
                <a:cs typeface="Cambria"/>
              </a:rPr>
              <a:t>deal</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another</a:t>
            </a:r>
            <a:r>
              <a:rPr sz="886" spc="-58" dirty="0">
                <a:latin typeface="Cambria"/>
                <a:cs typeface="Cambria"/>
              </a:rPr>
              <a:t> </a:t>
            </a:r>
            <a:r>
              <a:rPr sz="886" spc="-3" dirty="0">
                <a:latin typeface="Cambria"/>
                <a:cs typeface="Cambria"/>
              </a:rPr>
              <a:t>shot</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hole</a:t>
            </a:r>
            <a:r>
              <a:rPr sz="886" spc="-72" dirty="0">
                <a:latin typeface="Cambria"/>
                <a:cs typeface="Cambria"/>
              </a:rPr>
              <a:t> </a:t>
            </a:r>
            <a:r>
              <a:rPr sz="886" dirty="0">
                <a:latin typeface="Cambria"/>
                <a:cs typeface="Cambria"/>
              </a:rPr>
              <a:t>up</a:t>
            </a:r>
            <a:endParaRPr sz="886">
              <a:latin typeface="Cambria"/>
              <a:cs typeface="Cambria"/>
            </a:endParaRPr>
          </a:p>
          <a:p>
            <a:pPr marL="319945" indent="-155427">
              <a:spcBef>
                <a:spcPts val="136"/>
              </a:spcBef>
              <a:buAutoNum type="arabicPeriod"/>
              <a:tabLst>
                <a:tab pos="320378" algn="l"/>
              </a:tabLst>
            </a:pPr>
            <a:r>
              <a:rPr sz="886" spc="-3" dirty="0">
                <a:latin typeface="Cambria"/>
                <a:cs typeface="Cambria"/>
              </a:rPr>
              <a:t>on the</a:t>
            </a:r>
            <a:r>
              <a:rPr sz="886" spc="-55" dirty="0">
                <a:latin typeface="Cambria"/>
                <a:cs typeface="Cambria"/>
              </a:rPr>
              <a:t> </a:t>
            </a:r>
            <a:r>
              <a:rPr sz="886" spc="-3" dirty="0">
                <a:latin typeface="Cambria"/>
                <a:cs typeface="Cambria"/>
              </a:rPr>
              <a:t>fly</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bombed</a:t>
            </a:r>
            <a:endParaRPr sz="886">
              <a:latin typeface="Cambria"/>
              <a:cs typeface="Cambria"/>
            </a:endParaRPr>
          </a:p>
          <a:p>
            <a:pPr marL="319945" indent="-155427">
              <a:spcBef>
                <a:spcPts val="130"/>
              </a:spcBef>
              <a:buAutoNum type="arabicPeriod"/>
              <a:tabLst>
                <a:tab pos="320378" algn="l"/>
              </a:tabLst>
            </a:pPr>
            <a:r>
              <a:rPr sz="886" spc="-7" dirty="0">
                <a:latin typeface="Cambria"/>
                <a:cs typeface="Cambria"/>
              </a:rPr>
              <a:t>left</a:t>
            </a:r>
            <a:r>
              <a:rPr sz="886" spc="-48" dirty="0">
                <a:latin typeface="Cambria"/>
                <a:cs typeface="Cambria"/>
              </a:rPr>
              <a:t> </a:t>
            </a:r>
            <a:r>
              <a:rPr sz="886" spc="-3" dirty="0">
                <a:latin typeface="Cambria"/>
                <a:cs typeface="Cambria"/>
              </a:rPr>
              <a:t>out</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scheme</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on</a:t>
            </a:r>
            <a:r>
              <a:rPr sz="886" spc="-61" dirty="0">
                <a:latin typeface="Cambria"/>
                <a:cs typeface="Cambria"/>
              </a:rPr>
              <a:t> </a:t>
            </a:r>
            <a:r>
              <a:rPr sz="886" spc="-7" dirty="0">
                <a:latin typeface="Cambria"/>
                <a:cs typeface="Cambria"/>
              </a:rPr>
              <a:t>call</a:t>
            </a:r>
            <a:endParaRPr sz="886">
              <a:latin typeface="Cambria"/>
              <a:cs typeface="Cambria"/>
            </a:endParaRPr>
          </a:p>
          <a:p>
            <a:pPr marL="319945" indent="-155427">
              <a:spcBef>
                <a:spcPts val="130"/>
              </a:spcBef>
              <a:buAutoNum type="arabicPeriod"/>
              <a:tabLst>
                <a:tab pos="320378" algn="l"/>
              </a:tabLst>
            </a:pPr>
            <a:r>
              <a:rPr sz="886" spc="-3" dirty="0">
                <a:latin typeface="Cambria"/>
                <a:cs typeface="Cambria"/>
              </a:rPr>
              <a:t>dished</a:t>
            </a:r>
            <a:r>
              <a:rPr sz="886" spc="-55" dirty="0">
                <a:latin typeface="Cambria"/>
                <a:cs typeface="Cambria"/>
              </a:rPr>
              <a:t> </a:t>
            </a:r>
            <a:r>
              <a:rPr sz="886" spc="-3" dirty="0">
                <a:latin typeface="Cambria"/>
                <a:cs typeface="Cambria"/>
              </a:rPr>
              <a:t>out</a:t>
            </a:r>
            <a:endParaRPr sz="886">
              <a:latin typeface="Cambria"/>
              <a:cs typeface="Cambria"/>
            </a:endParaRPr>
          </a:p>
        </p:txBody>
      </p:sp>
      <p:sp>
        <p:nvSpPr>
          <p:cNvPr id="6" name="object 6"/>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7" name="object 7"/>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8" name="object 8"/>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9" name="object 9"/>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10" name="object 10"/>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1" name="object 11"/>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12" name="object 12"/>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13" name="object 13"/>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14" name="object 14"/>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15" name="object 15"/>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16" name="object 16"/>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7" name="object 17"/>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18" name="object 18"/>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19" name="object 19"/>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0" name="object 20"/>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1" name="object 21"/>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extLst>
      <p:ext uri="{BB962C8B-B14F-4D97-AF65-F5344CB8AC3E}">
        <p14:creationId xmlns:p14="http://schemas.microsoft.com/office/powerpoint/2010/main" val="165681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7D82FDC8-F770-4E06-9B81-A30BBB0E86F6}"/>
              </a:ext>
            </a:extLst>
          </p:cNvPr>
          <p:cNvSpPr txBox="1"/>
          <p:nvPr/>
        </p:nvSpPr>
        <p:spPr>
          <a:xfrm>
            <a:off x="1582617" y="1736375"/>
            <a:ext cx="8389814" cy="34163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Rockwell" panose="02060603020205020403"/>
                <a:ea typeface="+mn-ea"/>
                <a:cs typeface="+mn-cs"/>
              </a:rPr>
              <a:t>Phrases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0" normalizeH="0" baseline="0" noProof="0" dirty="0">
              <a:ln>
                <a:noFill/>
              </a:ln>
              <a:solidFill>
                <a:prstClr val="black"/>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7C80"/>
                </a:solidFill>
                <a:effectLst/>
                <a:uLnTx/>
                <a:uFillTx/>
                <a:latin typeface="Rockwell" panose="02060603020205020403"/>
                <a:ea typeface="+mn-ea"/>
                <a:cs typeface="+mn-cs"/>
              </a:rPr>
              <a:t>Fear of missing out</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 concern that your friends/family are going to do something fun but you will not be able to participate.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7C80"/>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7C80"/>
                </a:solidFill>
                <a:effectLst/>
                <a:uLnTx/>
                <a:uFillTx/>
                <a:latin typeface="Rockwell" panose="02060603020205020403"/>
                <a:ea typeface="+mn-ea"/>
                <a:cs typeface="+mn-cs"/>
              </a:rPr>
              <a:t>You only live once</a:t>
            </a:r>
            <a:r>
              <a:rPr kumimoji="0" lang="en-US" sz="1800" b="1"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 phrase which is used to encourage somebody to take an opportunity, giving the idea that life is short.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7C80"/>
                </a:solidFill>
                <a:effectLst/>
                <a:uLnTx/>
                <a:uFillTx/>
                <a:latin typeface="Rockwell" panose="02060603020205020403"/>
                <a:ea typeface="+mn-ea"/>
                <a:cs typeface="+mn-cs"/>
              </a:rPr>
              <a:t>Social networking </a:t>
            </a:r>
            <a:r>
              <a:rPr kumimoji="0" lang="en-US" sz="1800" b="0" i="0" u="none" strike="noStrike" kern="1200" cap="none" spc="0" normalizeH="0" baseline="0" noProof="0" dirty="0">
                <a:ln>
                  <a:noFill/>
                </a:ln>
                <a:solidFill>
                  <a:srgbClr val="FF7C80"/>
                </a:solidFill>
                <a:effectLst/>
                <a:uLnTx/>
                <a:uFillTx/>
                <a:latin typeface="Rockwell" panose="02060603020205020403"/>
                <a:ea typeface="+mn-ea"/>
                <a:cs typeface="+mn-cs"/>
              </a:rPr>
              <a:t>: </a:t>
            </a:r>
            <a:r>
              <a:rPr kumimoji="0" lang="en-US" sz="18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the </a:t>
            </a:r>
            <a:r>
              <a:rPr kumimoji="0" lang="en-US" sz="1800" b="1"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use of internet-based social media platforms to stay connected with friends, family, or peers</a:t>
            </a:r>
            <a:r>
              <a:rPr kumimoji="0" lang="en-US" sz="18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 </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03122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3AE04AD0-94A8-4215-BF4B-035BAD38630A}"/>
              </a:ext>
            </a:extLst>
          </p:cNvPr>
          <p:cNvSpPr txBox="1"/>
          <p:nvPr/>
        </p:nvSpPr>
        <p:spPr>
          <a:xfrm>
            <a:off x="98067" y="741285"/>
            <a:ext cx="12093933" cy="563231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7C80"/>
                </a:solidFill>
                <a:effectLst/>
                <a:uLnTx/>
                <a:uFillTx/>
                <a:latin typeface="proxima nova"/>
                <a:ea typeface="+mn-ea"/>
                <a:cs typeface="+mn-cs"/>
                <a:hlinkClick r:id="rId4">
                  <a:extLst>
                    <a:ext uri="{A12FA001-AC4F-418D-AE19-62706E023703}">
                      <ahyp:hlinkClr xmlns:ahyp="http://schemas.microsoft.com/office/drawing/2018/hyperlinkcolor" val="tx"/>
                    </a:ext>
                  </a:extLst>
                </a:hlinkClick>
              </a:rPr>
              <a:t>Social media</a:t>
            </a:r>
            <a:r>
              <a:rPr kumimoji="0" lang="en-US" sz="1800" b="1" i="0" u="none" strike="noStrike" kern="1200" cap="none" spc="0" normalizeH="0" baseline="0" noProof="0" dirty="0">
                <a:ln>
                  <a:noFill/>
                </a:ln>
                <a:solidFill>
                  <a:srgbClr val="FF7C80"/>
                </a:solidFill>
                <a:effectLst/>
                <a:uLnTx/>
                <a:uFillTx/>
                <a:latin typeface="proxima nova"/>
                <a:ea typeface="+mn-ea"/>
                <a:cs typeface="+mn-cs"/>
              </a:rPr>
              <a:t> </a:t>
            </a:r>
            <a:r>
              <a:rPr kumimoji="0" lang="en-US" sz="1800" b="1" i="0" u="none" strike="noStrike" kern="1200" cap="none" spc="0" normalizeH="0" baseline="0" noProof="0" dirty="0">
                <a:ln>
                  <a:noFill/>
                </a:ln>
                <a:solidFill>
                  <a:srgbClr val="0A0A0A"/>
                </a:solidFill>
                <a:effectLst/>
                <a:uLnTx/>
                <a:uFillTx/>
                <a:latin typeface="proxima nova"/>
                <a:ea typeface="+mn-ea"/>
                <a:cs typeface="+mn-cs"/>
              </a:rPr>
              <a:t>terms you need to know: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Viral:</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Anything shared across social networks that get passed along rapidly. YouTube videos are a great example.</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2. Platform:</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A system that manages content. For instance, </a:t>
            </a:r>
            <a:r>
              <a:rPr kumimoji="0" lang="en-US" sz="1800" b="0" i="0" u="none" strike="noStrike" kern="1200" cap="none" spc="0" normalizeH="0" baseline="0" noProof="0" dirty="0" err="1">
                <a:ln>
                  <a:noFill/>
                </a:ln>
                <a:solidFill>
                  <a:srgbClr val="0A0A0A"/>
                </a:solidFill>
                <a:effectLst/>
                <a:uLnTx/>
                <a:uFillTx/>
                <a:latin typeface="proxima nova"/>
                <a:ea typeface="+mn-ea"/>
                <a:cs typeface="+mn-cs"/>
              </a:rPr>
              <a:t>Wordpress</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is a platform that manages a community of blogs.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3. Authenticity:</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Used to describe "real" people behind blog posts and other social profiles.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4. Hashtag:</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a "word or string of characters that starts with a number sign." Identical hashtags are then grouped into a search thread.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5. Search Engine Optimization (SEO):</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The process of organizing your website to give it the best chance of appearing near the top of search engine rankings.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6. Transparency:</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Social media users expect to engage in considerate online conversations with individuals and businesses. We all aspire to be transparent, but are we?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A0A0A"/>
              </a:solidFill>
              <a:effectLst/>
              <a:uLnTx/>
              <a:uFillTx/>
              <a:latin typeface="proxima nov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A0A0A"/>
                </a:solidFill>
                <a:effectLst/>
                <a:uLnTx/>
                <a:uFillTx/>
                <a:latin typeface="proxima nova"/>
                <a:ea typeface="+mn-ea"/>
                <a:cs typeface="+mn-cs"/>
              </a:rPr>
              <a:t>7. Phishing:</a:t>
            </a:r>
            <a:r>
              <a:rPr kumimoji="0" lang="en-US" sz="1800" b="0" i="0" u="none" strike="noStrike" kern="1200" cap="none" spc="0" normalizeH="0" baseline="0" noProof="0" dirty="0">
                <a:ln>
                  <a:noFill/>
                </a:ln>
                <a:solidFill>
                  <a:srgbClr val="0A0A0A"/>
                </a:solidFill>
                <a:effectLst/>
                <a:uLnTx/>
                <a:uFillTx/>
                <a:latin typeface="proxima nova"/>
                <a:ea typeface="+mn-ea"/>
                <a:cs typeface="+mn-cs"/>
              </a:rPr>
              <a:t> a terrible thing which means trying to catch people in some scam and get their personal information from them to steal them.</a:t>
            </a:r>
          </a:p>
        </p:txBody>
      </p:sp>
    </p:spTree>
    <p:extLst>
      <p:ext uri="{BB962C8B-B14F-4D97-AF65-F5344CB8AC3E}">
        <p14:creationId xmlns:p14="http://schemas.microsoft.com/office/powerpoint/2010/main" val="156398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959B162D-C355-4C32-A0FF-6A2E8814AEEF}"/>
              </a:ext>
            </a:extLst>
          </p:cNvPr>
          <p:cNvSpPr txBox="1"/>
          <p:nvPr/>
        </p:nvSpPr>
        <p:spPr>
          <a:xfrm>
            <a:off x="192421" y="738744"/>
            <a:ext cx="11679578" cy="5355312"/>
          </a:xfrm>
          <a:prstGeom prst="rect">
            <a:avLst/>
          </a:prstGeom>
          <a:noFill/>
        </p:spPr>
        <p:txBody>
          <a:bodyPr wrap="square">
            <a:spAutoFit/>
          </a:bodyPr>
          <a:lstStyle/>
          <a:p>
            <a:r>
              <a:rPr lang="en-US" b="1" dirty="0">
                <a:solidFill>
                  <a:srgbClr val="FF7C80"/>
                </a:solidFill>
                <a:latin typeface="proxima nova"/>
                <a:hlinkClick r:id="rId4">
                  <a:extLst>
                    <a:ext uri="{A12FA001-AC4F-418D-AE19-62706E023703}">
                      <ahyp:hlinkClr xmlns:ahyp="http://schemas.microsoft.com/office/drawing/2018/hyperlinkcolor" val="tx"/>
                    </a:ext>
                  </a:extLst>
                </a:hlinkClick>
              </a:rPr>
              <a:t>Social media</a:t>
            </a:r>
            <a:r>
              <a:rPr lang="en-US" b="1" dirty="0">
                <a:solidFill>
                  <a:srgbClr val="FF7C80"/>
                </a:solidFill>
                <a:latin typeface="proxima nova"/>
              </a:rPr>
              <a:t> </a:t>
            </a:r>
            <a:r>
              <a:rPr lang="en-US" b="1" dirty="0">
                <a:solidFill>
                  <a:srgbClr val="0A0A0A"/>
                </a:solidFill>
                <a:latin typeface="proxima nova"/>
              </a:rPr>
              <a:t>terms you need to know:</a:t>
            </a:r>
            <a:endParaRPr lang="en-US" dirty="0">
              <a:solidFill>
                <a:srgbClr val="0A0A0A"/>
              </a:solidFill>
              <a:latin typeface="proxima nova"/>
            </a:endParaRPr>
          </a:p>
          <a:p>
            <a:endParaRPr lang="en-US" b="1" dirty="0">
              <a:solidFill>
                <a:srgbClr val="0A0A0A"/>
              </a:solidFill>
              <a:latin typeface="proxima nova"/>
            </a:endParaRPr>
          </a:p>
          <a:p>
            <a:r>
              <a:rPr lang="en-US" b="1" dirty="0">
                <a:solidFill>
                  <a:srgbClr val="0A0A0A"/>
                </a:solidFill>
                <a:latin typeface="proxima nova"/>
              </a:rPr>
              <a:t> 8. Trending:</a:t>
            </a:r>
            <a:r>
              <a:rPr lang="en-US" dirty="0">
                <a:solidFill>
                  <a:srgbClr val="0A0A0A"/>
                </a:solidFill>
                <a:latin typeface="proxima nova"/>
              </a:rPr>
              <a:t> A word, phrase or topic that is popular on Twitter at a given moment.</a:t>
            </a:r>
          </a:p>
          <a:p>
            <a:endParaRPr lang="en-US" b="1" dirty="0">
              <a:solidFill>
                <a:srgbClr val="0A0A0A"/>
              </a:solidFill>
              <a:latin typeface="proxima nova"/>
            </a:endParaRPr>
          </a:p>
          <a:p>
            <a:r>
              <a:rPr lang="en-US" b="1" dirty="0">
                <a:solidFill>
                  <a:srgbClr val="0A0A0A"/>
                </a:solidFill>
                <a:latin typeface="proxima nova"/>
              </a:rPr>
              <a:t>9. e-Book:</a:t>
            </a:r>
            <a:r>
              <a:rPr lang="en-US" dirty="0">
                <a:solidFill>
                  <a:srgbClr val="0A0A0A"/>
                </a:solidFill>
                <a:latin typeface="proxima nova"/>
              </a:rPr>
              <a:t> A book published in digital form.</a:t>
            </a:r>
          </a:p>
          <a:p>
            <a:endParaRPr lang="en-US" b="1" dirty="0">
              <a:solidFill>
                <a:srgbClr val="0A0A0A"/>
              </a:solidFill>
              <a:latin typeface="proxima nova"/>
            </a:endParaRPr>
          </a:p>
          <a:p>
            <a:r>
              <a:rPr lang="en-US" b="1" dirty="0">
                <a:solidFill>
                  <a:srgbClr val="0A0A0A"/>
                </a:solidFill>
                <a:latin typeface="proxima nova"/>
              </a:rPr>
              <a:t>10. Handle:</a:t>
            </a:r>
            <a:r>
              <a:rPr lang="en-US" dirty="0">
                <a:solidFill>
                  <a:srgbClr val="0A0A0A"/>
                </a:solidFill>
                <a:latin typeface="proxima nova"/>
              </a:rPr>
              <a:t> the name that someone is known by on social media. That is their ‘handle’.</a:t>
            </a:r>
          </a:p>
          <a:p>
            <a:endParaRPr lang="en-US" b="1" dirty="0">
              <a:solidFill>
                <a:srgbClr val="0A0A0A"/>
              </a:solidFill>
              <a:latin typeface="proxima nova"/>
            </a:endParaRPr>
          </a:p>
          <a:p>
            <a:r>
              <a:rPr lang="en-US" b="1" dirty="0">
                <a:solidFill>
                  <a:srgbClr val="0A0A0A"/>
                </a:solidFill>
                <a:latin typeface="proxima nova"/>
              </a:rPr>
              <a:t>11. Blog:</a:t>
            </a:r>
            <a:r>
              <a:rPr lang="en-US" dirty="0">
                <a:solidFill>
                  <a:srgbClr val="0A0A0A"/>
                </a:solidFill>
                <a:latin typeface="proxima nova"/>
              </a:rPr>
              <a:t> A site updated frequently by an individual or group to record opinions or information.</a:t>
            </a:r>
          </a:p>
          <a:p>
            <a:endParaRPr lang="en-US" b="1" dirty="0">
              <a:solidFill>
                <a:srgbClr val="0A0A0A"/>
              </a:solidFill>
              <a:latin typeface="proxima nova"/>
            </a:endParaRPr>
          </a:p>
          <a:p>
            <a:r>
              <a:rPr lang="en-US" b="1" dirty="0">
                <a:solidFill>
                  <a:srgbClr val="0A0A0A"/>
                </a:solidFill>
                <a:latin typeface="proxima nova"/>
              </a:rPr>
              <a:t>12. Tweeps:</a:t>
            </a:r>
            <a:r>
              <a:rPr lang="en-US" dirty="0">
                <a:solidFill>
                  <a:srgbClr val="0A0A0A"/>
                </a:solidFill>
                <a:latin typeface="proxima nova"/>
              </a:rPr>
              <a:t> Twitter + People = Tweople.</a:t>
            </a:r>
          </a:p>
          <a:p>
            <a:endParaRPr lang="en-US" b="1" dirty="0">
              <a:solidFill>
                <a:srgbClr val="0A0A0A"/>
              </a:solidFill>
              <a:latin typeface="proxima nova"/>
            </a:endParaRPr>
          </a:p>
          <a:p>
            <a:r>
              <a:rPr lang="en-US" b="1" dirty="0">
                <a:solidFill>
                  <a:srgbClr val="0A0A0A"/>
                </a:solidFill>
                <a:latin typeface="proxima nova"/>
              </a:rPr>
              <a:t>13. Microblogging:</a:t>
            </a:r>
            <a:r>
              <a:rPr lang="en-US" dirty="0">
                <a:solidFill>
                  <a:srgbClr val="0A0A0A"/>
                </a:solidFill>
                <a:latin typeface="proxima nova"/>
              </a:rPr>
              <a:t> Short message postings from a social media account. </a:t>
            </a:r>
            <a:r>
              <a:rPr lang="en-US" dirty="0">
                <a:solidFill>
                  <a:srgbClr val="0A0A0A"/>
                </a:solidFill>
                <a:latin typeface="proxima nova"/>
                <a:hlinkClick r:id="rId5"/>
              </a:rPr>
              <a:t>Facebook statuses</a:t>
            </a:r>
            <a:r>
              <a:rPr lang="en-US" dirty="0">
                <a:solidFill>
                  <a:srgbClr val="0A0A0A"/>
                </a:solidFill>
                <a:latin typeface="proxima nova"/>
              </a:rPr>
              <a:t> and Twitter posts are two examples.</a:t>
            </a:r>
          </a:p>
          <a:p>
            <a:endParaRPr lang="en-US" dirty="0">
              <a:solidFill>
                <a:srgbClr val="0A0A0A"/>
              </a:solidFill>
              <a:latin typeface="proxima nova"/>
            </a:endParaRPr>
          </a:p>
          <a:p>
            <a:r>
              <a:rPr lang="en-US" b="1" dirty="0">
                <a:solidFill>
                  <a:srgbClr val="0A0A0A"/>
                </a:solidFill>
                <a:latin typeface="proxima nova"/>
              </a:rPr>
              <a:t>14. Widget:</a:t>
            </a:r>
            <a:r>
              <a:rPr lang="en-US" dirty="0">
                <a:solidFill>
                  <a:srgbClr val="0A0A0A"/>
                </a:solidFill>
                <a:latin typeface="proxima nova"/>
              </a:rPr>
              <a:t> A widget is a small, attractive applications on a website such as a hit counter. Gizmos can make good link bait. Speaking of link bait...</a:t>
            </a:r>
          </a:p>
          <a:p>
            <a:endParaRPr lang="en-US" dirty="0">
              <a:solidFill>
                <a:srgbClr val="0A0A0A"/>
              </a:solidFill>
              <a:latin typeface="proxima nova"/>
            </a:endParaRPr>
          </a:p>
          <a:p>
            <a:r>
              <a:rPr lang="en-US" b="1" dirty="0">
                <a:solidFill>
                  <a:srgbClr val="0A0A0A"/>
                </a:solidFill>
                <a:latin typeface="proxima nova"/>
              </a:rPr>
              <a:t>15. Link bait:</a:t>
            </a:r>
            <a:r>
              <a:rPr lang="en-US" dirty="0">
                <a:solidFill>
                  <a:srgbClr val="0A0A0A"/>
                </a:solidFill>
                <a:latin typeface="proxima nova"/>
              </a:rPr>
              <a:t> Designed to attract incoming links. News and widget hooks are good examples.</a:t>
            </a:r>
          </a:p>
        </p:txBody>
      </p:sp>
    </p:spTree>
    <p:extLst>
      <p:ext uri="{BB962C8B-B14F-4D97-AF65-F5344CB8AC3E}">
        <p14:creationId xmlns:p14="http://schemas.microsoft.com/office/powerpoint/2010/main" val="271681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3775731C-2F80-4F5F-AFC1-CFF91062EBC7}"/>
              </a:ext>
            </a:extLst>
          </p:cNvPr>
          <p:cNvSpPr txBox="1"/>
          <p:nvPr/>
        </p:nvSpPr>
        <p:spPr>
          <a:xfrm>
            <a:off x="147473" y="511586"/>
            <a:ext cx="12044526" cy="7848302"/>
          </a:xfrm>
          <a:prstGeom prst="rect">
            <a:avLst/>
          </a:prstGeom>
          <a:noFill/>
        </p:spPr>
        <p:txBody>
          <a:bodyPr wrap="square">
            <a:spAutoFit/>
          </a:bodyPr>
          <a:lstStyle/>
          <a:p>
            <a:r>
              <a:rPr lang="en-US" b="1" dirty="0">
                <a:solidFill>
                  <a:srgbClr val="FF7C80"/>
                </a:solidFill>
                <a:latin typeface="proxima nova"/>
                <a:hlinkClick r:id="rId4">
                  <a:extLst>
                    <a:ext uri="{A12FA001-AC4F-418D-AE19-62706E023703}">
                      <ahyp:hlinkClr xmlns:ahyp="http://schemas.microsoft.com/office/drawing/2018/hyperlinkcolor" val="tx"/>
                    </a:ext>
                  </a:extLst>
                </a:hlinkClick>
              </a:rPr>
              <a:t>More Social media</a:t>
            </a:r>
            <a:r>
              <a:rPr lang="en-US" b="1" dirty="0">
                <a:solidFill>
                  <a:srgbClr val="FF7C80"/>
                </a:solidFill>
                <a:latin typeface="proxima nova"/>
              </a:rPr>
              <a:t> </a:t>
            </a:r>
            <a:r>
              <a:rPr lang="en-US" b="1" dirty="0">
                <a:solidFill>
                  <a:srgbClr val="0A0A0A"/>
                </a:solidFill>
                <a:latin typeface="proxima nova"/>
              </a:rPr>
              <a:t>terms you need to know:</a:t>
            </a:r>
          </a:p>
          <a:p>
            <a:endParaRPr lang="en-US" dirty="0">
              <a:solidFill>
                <a:srgbClr val="0A0A0A"/>
              </a:solidFill>
              <a:latin typeface="proxima nova"/>
            </a:endParaRPr>
          </a:p>
          <a:p>
            <a:r>
              <a:rPr lang="en-US" b="1" dirty="0">
                <a:solidFill>
                  <a:srgbClr val="0A0A0A"/>
                </a:solidFill>
                <a:latin typeface="proxima nova"/>
              </a:rPr>
              <a:t>16. Meme</a:t>
            </a:r>
            <a:r>
              <a:rPr lang="en-US" dirty="0">
                <a:solidFill>
                  <a:srgbClr val="0A0A0A"/>
                </a:solidFill>
                <a:latin typeface="proxima nova"/>
              </a:rPr>
              <a:t>: A means of taking viral concepts and making them everyday lingo. Check out "</a:t>
            </a:r>
            <a:r>
              <a:rPr lang="en-US" dirty="0">
                <a:solidFill>
                  <a:srgbClr val="0A0A0A"/>
                </a:solidFill>
                <a:latin typeface="proxima nova"/>
                <a:hlinkClick r:id="rId5"/>
              </a:rPr>
              <a:t>Know Your Meme</a:t>
            </a:r>
            <a:r>
              <a:rPr lang="en-US" dirty="0">
                <a:solidFill>
                  <a:srgbClr val="0A0A0A"/>
                </a:solidFill>
                <a:latin typeface="proxima nova"/>
              </a:rPr>
              <a:t>.“ </a:t>
            </a:r>
          </a:p>
          <a:p>
            <a:endParaRPr lang="en-US" dirty="0">
              <a:solidFill>
                <a:srgbClr val="0A0A0A"/>
              </a:solidFill>
              <a:latin typeface="proxima nova"/>
            </a:endParaRPr>
          </a:p>
          <a:p>
            <a:r>
              <a:rPr lang="en-US" b="1" dirty="0">
                <a:solidFill>
                  <a:srgbClr val="FF7C80"/>
                </a:solidFill>
                <a:latin typeface="proxima nova"/>
              </a:rPr>
              <a:t>Know your Meme: </a:t>
            </a:r>
            <a:r>
              <a:rPr lang="en-US" dirty="0">
                <a:solidFill>
                  <a:srgbClr val="0A0A0A"/>
                </a:solidFill>
                <a:latin typeface="proxima nova"/>
              </a:rPr>
              <a:t>a website dedicated to documenting Internet phenomena: viral videos, image macros, catchphrases, web celebs and more.</a:t>
            </a:r>
          </a:p>
          <a:p>
            <a:endParaRPr lang="en-US" dirty="0">
              <a:solidFill>
                <a:srgbClr val="0A0A0A"/>
              </a:solidFill>
              <a:latin typeface="proxima nova"/>
            </a:endParaRPr>
          </a:p>
          <a:p>
            <a:r>
              <a:rPr lang="en-US" b="1" dirty="0">
                <a:solidFill>
                  <a:srgbClr val="0A0A0A"/>
                </a:solidFill>
                <a:latin typeface="proxima nova"/>
              </a:rPr>
              <a:t>17. Engagement: </a:t>
            </a:r>
            <a:r>
              <a:rPr lang="en-US" dirty="0">
                <a:solidFill>
                  <a:srgbClr val="0A0A0A"/>
                </a:solidFill>
                <a:latin typeface="proxima nova"/>
              </a:rPr>
              <a:t>If you are communicating (like sharing something for example)to other social media users, you are engaging.</a:t>
            </a:r>
          </a:p>
          <a:p>
            <a:endParaRPr lang="en-US" b="1" dirty="0">
              <a:solidFill>
                <a:srgbClr val="0A0A0A"/>
              </a:solidFill>
              <a:latin typeface="proxima nova"/>
            </a:endParaRPr>
          </a:p>
          <a:p>
            <a:r>
              <a:rPr lang="en-US" b="1" dirty="0">
                <a:solidFill>
                  <a:srgbClr val="0A0A0A"/>
                </a:solidFill>
                <a:latin typeface="proxima nova"/>
              </a:rPr>
              <a:t>18. Traffic:</a:t>
            </a:r>
            <a:r>
              <a:rPr lang="en-US" dirty="0">
                <a:solidFill>
                  <a:srgbClr val="0A0A0A"/>
                </a:solidFill>
                <a:latin typeface="proxima nova"/>
              </a:rPr>
              <a:t> Traffic, traffic, traffic. This refers to the visitors that visit a website and it's all we talk about these days. A bit of advice: </a:t>
            </a:r>
            <a:r>
              <a:rPr lang="en-US" i="1" dirty="0">
                <a:solidFill>
                  <a:srgbClr val="0A0A0A"/>
                </a:solidFill>
                <a:latin typeface="proxima nova"/>
              </a:rPr>
              <a:t>You must decide if traffic to your site is really that important to your organization, or if engaging with a loyal customer matters more.</a:t>
            </a:r>
            <a:endParaRPr lang="en-US" dirty="0">
              <a:solidFill>
                <a:srgbClr val="0A0A0A"/>
              </a:solidFill>
              <a:latin typeface="proxima nova"/>
            </a:endParaRPr>
          </a:p>
          <a:p>
            <a:endParaRPr lang="en-US" b="1" dirty="0">
              <a:solidFill>
                <a:srgbClr val="0A0A0A"/>
              </a:solidFill>
              <a:latin typeface="proxima nova"/>
            </a:endParaRPr>
          </a:p>
          <a:p>
            <a:r>
              <a:rPr lang="en-US" b="1" dirty="0">
                <a:solidFill>
                  <a:srgbClr val="0A0A0A"/>
                </a:solidFill>
                <a:latin typeface="proxima nova"/>
              </a:rPr>
              <a:t>19. Tag:</a:t>
            </a:r>
            <a:r>
              <a:rPr lang="en-US" dirty="0">
                <a:solidFill>
                  <a:srgbClr val="0A0A0A"/>
                </a:solidFill>
                <a:latin typeface="proxima nova"/>
              </a:rPr>
              <a:t> Indicates or labels what content is about.</a:t>
            </a:r>
          </a:p>
          <a:p>
            <a:r>
              <a:rPr lang="en-US" dirty="0">
                <a:solidFill>
                  <a:srgbClr val="0A0A0A"/>
                </a:solidFill>
                <a:latin typeface="proxima nova"/>
              </a:rPr>
              <a:t>What social media terms do you find difficult to understand? Do you have other words or acronyms that you think we should add to our list? We want to know.</a:t>
            </a:r>
          </a:p>
          <a:p>
            <a:endParaRPr lang="en-US" dirty="0">
              <a:solidFill>
                <a:srgbClr val="0A0A0A"/>
              </a:solidFill>
              <a:latin typeface="proxima nova"/>
            </a:endParaRPr>
          </a:p>
          <a:p>
            <a:r>
              <a:rPr lang="en-US" b="1" dirty="0">
                <a:solidFill>
                  <a:srgbClr val="0A0A0A"/>
                </a:solidFill>
                <a:latin typeface="proxima nova"/>
              </a:rPr>
              <a:t>20. Clickbait</a:t>
            </a:r>
          </a:p>
          <a:p>
            <a:pPr>
              <a:buFont typeface="Arial" panose="020B0604020202020204" pitchFamily="34" charset="0"/>
              <a:buChar char="•"/>
            </a:pPr>
            <a:r>
              <a:rPr lang="en-US" dirty="0">
                <a:solidFill>
                  <a:prstClr val="black"/>
                </a:solidFill>
                <a:latin typeface="Rajdhani"/>
              </a:rPr>
              <a:t>Hook you into clicking: Trick you or entice you into clicking</a:t>
            </a:r>
          </a:p>
          <a:p>
            <a:r>
              <a:rPr lang="en-US" dirty="0">
                <a:solidFill>
                  <a:srgbClr val="0A0A0A"/>
                </a:solidFill>
                <a:latin typeface="proxima nova"/>
              </a:rPr>
              <a:t>e.g. </a:t>
            </a:r>
            <a:r>
              <a:rPr lang="en-US" dirty="0">
                <a:solidFill>
                  <a:prstClr val="black"/>
                </a:solidFill>
                <a:latin typeface="Rajdhani"/>
              </a:rPr>
              <a:t>My mother falls for clickbait all the time, she believes everything she reads on the internet!”</a:t>
            </a:r>
          </a:p>
          <a:p>
            <a:endParaRPr lang="en-US" dirty="0">
              <a:solidFill>
                <a:prstClr val="black"/>
              </a:solidFill>
              <a:latin typeface="Rajdhani"/>
            </a:endParaRPr>
          </a:p>
          <a:p>
            <a:r>
              <a:rPr lang="en-US" b="1" dirty="0">
                <a:solidFill>
                  <a:prstClr val="black"/>
                </a:solidFill>
                <a:latin typeface="Rajdhani"/>
              </a:rPr>
              <a:t>21. Cyberbully</a:t>
            </a:r>
            <a:r>
              <a:rPr lang="en-US" dirty="0">
                <a:solidFill>
                  <a:prstClr val="black"/>
                </a:solidFill>
                <a:latin typeface="Rajdhani"/>
              </a:rPr>
              <a:t>: another bad word which means using the internet to send hateful or harmful messages to others.</a:t>
            </a:r>
          </a:p>
          <a:p>
            <a:endParaRPr lang="en-US" dirty="0">
              <a:solidFill>
                <a:prstClr val="black"/>
              </a:solidFill>
              <a:latin typeface="Rajdhani"/>
            </a:endParaRPr>
          </a:p>
          <a:p>
            <a:r>
              <a:rPr lang="en-US" b="1" dirty="0">
                <a:solidFill>
                  <a:prstClr val="black"/>
                </a:solidFill>
                <a:latin typeface="Rajdhani"/>
              </a:rPr>
              <a:t>22. DM</a:t>
            </a:r>
            <a:r>
              <a:rPr lang="en-US" dirty="0">
                <a:solidFill>
                  <a:prstClr val="black"/>
                </a:solidFill>
                <a:latin typeface="Rajdhani"/>
              </a:rPr>
              <a:t>= Direct message</a:t>
            </a:r>
          </a:p>
          <a:p>
            <a:r>
              <a:rPr lang="en-US" b="1" dirty="0">
                <a:solidFill>
                  <a:prstClr val="black"/>
                </a:solidFill>
                <a:latin typeface="Rajdhani"/>
              </a:rPr>
              <a:t>23. PM</a:t>
            </a:r>
            <a:r>
              <a:rPr lang="en-US" dirty="0">
                <a:solidFill>
                  <a:prstClr val="black"/>
                </a:solidFill>
                <a:latin typeface="Rajdhani"/>
              </a:rPr>
              <a:t>= Private message</a:t>
            </a:r>
          </a:p>
          <a:p>
            <a:endParaRPr lang="en-US" dirty="0">
              <a:solidFill>
                <a:prstClr val="black"/>
              </a:solidFill>
              <a:latin typeface="Rajdhani"/>
            </a:endParaRPr>
          </a:p>
          <a:p>
            <a:endParaRPr lang="en-US" dirty="0">
              <a:solidFill>
                <a:prstClr val="black"/>
              </a:solidFill>
              <a:latin typeface="proxima nova"/>
            </a:endParaRPr>
          </a:p>
        </p:txBody>
      </p:sp>
    </p:spTree>
    <p:extLst>
      <p:ext uri="{BB962C8B-B14F-4D97-AF65-F5344CB8AC3E}">
        <p14:creationId xmlns:p14="http://schemas.microsoft.com/office/powerpoint/2010/main" val="264264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078852" y="31450"/>
            <a:ext cx="9879495" cy="796159"/>
          </a:xfrm>
        </p:spPr>
        <p:txBody>
          <a:bodyPr>
            <a:normAutofit/>
          </a:bodyPr>
          <a:lstStyle/>
          <a:p>
            <a:r>
              <a:rPr lang="en-US" sz="3600" b="1" dirty="0"/>
              <a:t>Session 2-Social Media and the Internet</a:t>
            </a:r>
            <a:endParaRPr lang="en-US" dirty="0"/>
          </a:p>
        </p:txBody>
      </p:sp>
      <p:sp>
        <p:nvSpPr>
          <p:cNvPr id="5" name="TextBox 4">
            <a:extLst>
              <a:ext uri="{FF2B5EF4-FFF2-40B4-BE49-F238E27FC236}">
                <a16:creationId xmlns:a16="http://schemas.microsoft.com/office/drawing/2014/main" id="{5A7D08B4-6209-447F-921D-291A88D9EDA8}"/>
              </a:ext>
            </a:extLst>
          </p:cNvPr>
          <p:cNvSpPr txBox="1"/>
          <p:nvPr/>
        </p:nvSpPr>
        <p:spPr>
          <a:xfrm>
            <a:off x="516835" y="796159"/>
            <a:ext cx="11354462" cy="5632311"/>
          </a:xfrm>
          <a:prstGeom prst="rect">
            <a:avLst/>
          </a:prstGeom>
          <a:noFill/>
        </p:spPr>
        <p:txBody>
          <a:bodyPr wrap="square">
            <a:spAutoFit/>
          </a:bodyPr>
          <a:lstStyle/>
          <a:p>
            <a:pPr marL="342900" indent="-342900">
              <a:buAutoNum type="arabicParenR"/>
            </a:pPr>
            <a:r>
              <a:rPr lang="en-US" dirty="0">
                <a:solidFill>
                  <a:schemeClr val="bg1"/>
                </a:solidFill>
              </a:rPr>
              <a:t>What springs to mind when you hear the term ‘social media’? </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What’s the difference between </a:t>
            </a:r>
            <a:r>
              <a:rPr lang="en-US" b="1" i="0" dirty="0">
                <a:solidFill>
                  <a:schemeClr val="bg1"/>
                </a:solidFill>
                <a:effectLst/>
                <a:latin typeface="arial" panose="020B0604020202020204" pitchFamily="34" charset="0"/>
              </a:rPr>
              <a:t>social media</a:t>
            </a:r>
            <a:r>
              <a:rPr lang="en-US" b="0" i="0" dirty="0">
                <a:solidFill>
                  <a:schemeClr val="bg1"/>
                </a:solidFill>
                <a:effectLst/>
                <a:latin typeface="arial" panose="020B0604020202020204" pitchFamily="34" charset="0"/>
              </a:rPr>
              <a:t> and social networking?</a:t>
            </a:r>
          </a:p>
          <a:p>
            <a:endParaRPr lang="en-US" dirty="0">
              <a:solidFill>
                <a:schemeClr val="bg1"/>
              </a:solidFill>
              <a:latin typeface="arial" panose="020B0604020202020204" pitchFamily="34" charset="0"/>
            </a:endParaRPr>
          </a:p>
          <a:p>
            <a:r>
              <a:rPr lang="en-US" sz="900" b="0" i="0" dirty="0">
                <a:solidFill>
                  <a:schemeClr val="bg1"/>
                </a:solidFill>
                <a:effectLst/>
                <a:latin typeface="arial" panose="020B0604020202020204" pitchFamily="34" charset="0"/>
              </a:rPr>
              <a:t>While the two words seem to be interchangeable, they have distinct differences. </a:t>
            </a:r>
          </a:p>
          <a:p>
            <a:r>
              <a:rPr lang="en-US" sz="900" b="0" i="0" dirty="0">
                <a:solidFill>
                  <a:schemeClr val="bg1"/>
                </a:solidFill>
                <a:effectLst/>
                <a:latin typeface="arial" panose="020B0604020202020204" pitchFamily="34" charset="0"/>
              </a:rPr>
              <a:t>Essentially, s</a:t>
            </a:r>
            <a:r>
              <a:rPr lang="en-US" sz="900" b="0" i="0" dirty="0">
                <a:solidFill>
                  <a:schemeClr val="bg1"/>
                </a:solidFill>
                <a:effectLst/>
                <a:latin typeface="Arial" panose="020B0604020202020204" pitchFamily="34" charset="0"/>
              </a:rPr>
              <a:t>ocial media requires a social network in order to give out content to those that wish to consume and interact with it. Thus, the social media network is the underlying technology and human connections, while social media focuses strictly on what is being published and consumed within the social networking platform.</a:t>
            </a:r>
            <a:endParaRPr lang="en-US" sz="900" dirty="0">
              <a:solidFill>
                <a:schemeClr val="bg1"/>
              </a:solidFill>
            </a:endParaRPr>
          </a:p>
          <a:p>
            <a:endParaRPr lang="en-US" sz="900" dirty="0">
              <a:solidFill>
                <a:schemeClr val="bg1"/>
              </a:solidFill>
            </a:endParaRPr>
          </a:p>
          <a:p>
            <a:r>
              <a:rPr lang="en-US" dirty="0">
                <a:solidFill>
                  <a:schemeClr val="bg1"/>
                </a:solidFill>
              </a:rPr>
              <a:t>3)  Have you joined any social networking sites? Are they fun? </a:t>
            </a:r>
          </a:p>
          <a:p>
            <a:pPr marL="342900" indent="-342900">
              <a:buAutoNum type="arabicParenR"/>
            </a:pPr>
            <a:endParaRPr lang="en-US" dirty="0">
              <a:solidFill>
                <a:schemeClr val="bg1"/>
              </a:solidFill>
            </a:endParaRPr>
          </a:p>
          <a:p>
            <a:r>
              <a:rPr lang="en-US" dirty="0">
                <a:solidFill>
                  <a:schemeClr val="bg1"/>
                </a:solidFill>
              </a:rPr>
              <a:t>4)  Are social networking sites for people who aren’t good at meeting people face to face? 5) What’s the best social networking site? </a:t>
            </a:r>
          </a:p>
          <a:p>
            <a:endParaRPr lang="en-US" dirty="0">
              <a:solidFill>
                <a:schemeClr val="bg1"/>
              </a:solidFill>
            </a:endParaRPr>
          </a:p>
          <a:p>
            <a:r>
              <a:rPr lang="en-US" dirty="0">
                <a:solidFill>
                  <a:schemeClr val="bg1"/>
                </a:solidFill>
              </a:rPr>
              <a:t>5) Should companies ban their employees from using social networking sites at work? 7) What new features would you like to see on social networking sites? </a:t>
            </a:r>
          </a:p>
          <a:p>
            <a:endParaRPr lang="en-US" dirty="0">
              <a:solidFill>
                <a:schemeClr val="bg1"/>
              </a:solidFill>
            </a:endParaRPr>
          </a:p>
          <a:p>
            <a:r>
              <a:rPr lang="en-US" dirty="0">
                <a:solidFill>
                  <a:schemeClr val="bg1"/>
                </a:solidFill>
              </a:rPr>
              <a:t> 6) Have you ever tried to find friends on a social networking site? </a:t>
            </a:r>
          </a:p>
          <a:p>
            <a:pPr marL="342900" indent="-342900">
              <a:buAutoNum type="arabicParenR"/>
            </a:pPr>
            <a:endParaRPr lang="en-US" dirty="0">
              <a:solidFill>
                <a:schemeClr val="bg1"/>
              </a:solidFill>
            </a:endParaRPr>
          </a:p>
          <a:p>
            <a:r>
              <a:rPr lang="en-US" dirty="0">
                <a:solidFill>
                  <a:schemeClr val="bg1"/>
                </a:solidFill>
              </a:rPr>
              <a:t>7) Do you think your country’s leader has a page on a social networking site? What do you think it might contain?</a:t>
            </a:r>
          </a:p>
          <a:p>
            <a:pPr marL="342900" indent="-342900">
              <a:buAutoNum type="arabicParenR"/>
            </a:pPr>
            <a:endParaRPr lang="en-US" dirty="0">
              <a:solidFill>
                <a:schemeClr val="bg1"/>
              </a:solidFill>
            </a:endParaRPr>
          </a:p>
          <a:p>
            <a:r>
              <a:rPr lang="en-US" dirty="0">
                <a:solidFill>
                  <a:schemeClr val="bg1"/>
                </a:solidFill>
              </a:rPr>
              <a:t>8) What are the pros and cons of social networking?</a:t>
            </a:r>
          </a:p>
        </p:txBody>
      </p:sp>
    </p:spTree>
    <p:extLst>
      <p:ext uri="{BB962C8B-B14F-4D97-AF65-F5344CB8AC3E}">
        <p14:creationId xmlns:p14="http://schemas.microsoft.com/office/powerpoint/2010/main" val="55976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BE5ABC-AE84-4DB6-8932-57CEB854C999}"/>
              </a:ext>
            </a:extLst>
          </p:cNvPr>
          <p:cNvSpPr txBox="1"/>
          <p:nvPr/>
        </p:nvSpPr>
        <p:spPr>
          <a:xfrm>
            <a:off x="675860" y="491638"/>
            <a:ext cx="11362415" cy="7848302"/>
          </a:xfrm>
          <a:prstGeom prst="rect">
            <a:avLst/>
          </a:prstGeom>
          <a:noFill/>
        </p:spPr>
        <p:txBody>
          <a:bodyPr wrap="square">
            <a:spAutoFit/>
          </a:bodyPr>
          <a:lstStyle/>
          <a:p>
            <a:pPr algn="l" fontAlgn="base"/>
            <a:r>
              <a:rPr lang="en-US" b="0" i="0" dirty="0">
                <a:solidFill>
                  <a:schemeClr val="bg1"/>
                </a:solidFill>
                <a:effectLst/>
                <a:latin typeface="open sans" panose="020B0606030504020204" pitchFamily="34" charset="0"/>
              </a:rPr>
              <a:t>21. Do you prefer to access social networks on a laptop, tablet, or mobile phone? Is there any difference in experience?</a:t>
            </a:r>
          </a:p>
          <a:p>
            <a:pPr algn="l" fontAlgn="base">
              <a:buFont typeface="+mj-lt"/>
              <a:buAutoNum type="arabicPeriod"/>
            </a:pPr>
            <a:endParaRPr lang="en-US" b="0" i="0" dirty="0">
              <a:solidFill>
                <a:schemeClr val="bg1"/>
              </a:solidFill>
              <a:effectLst/>
              <a:latin typeface="open sans" panose="020B0606030504020204" pitchFamily="34" charset="0"/>
            </a:endParaRPr>
          </a:p>
          <a:p>
            <a:pPr algn="l"/>
            <a:r>
              <a:rPr lang="en-US" dirty="0">
                <a:solidFill>
                  <a:schemeClr val="bg1"/>
                </a:solidFill>
              </a:rPr>
              <a:t>22. Is it possible that social networking sites make people lonelier? </a:t>
            </a:r>
          </a:p>
          <a:p>
            <a:pPr algn="l"/>
            <a:endParaRPr lang="en-US" dirty="0">
              <a:solidFill>
                <a:schemeClr val="bg1"/>
              </a:solidFill>
            </a:endParaRPr>
          </a:p>
          <a:p>
            <a:pPr algn="l"/>
            <a:r>
              <a:rPr lang="en-US" dirty="0">
                <a:solidFill>
                  <a:schemeClr val="bg1"/>
                </a:solidFill>
              </a:rPr>
              <a:t>23. Which sites of famous people would you like to join?</a:t>
            </a:r>
          </a:p>
          <a:p>
            <a:pPr algn="l"/>
            <a:endParaRPr lang="en-US" dirty="0">
              <a:solidFill>
                <a:schemeClr val="bg1"/>
              </a:solidFill>
            </a:endParaRPr>
          </a:p>
          <a:p>
            <a:pPr algn="l"/>
            <a:r>
              <a:rPr lang="en-US" dirty="0">
                <a:solidFill>
                  <a:schemeClr val="bg1"/>
                </a:solidFill>
              </a:rPr>
              <a:t> 24. Would you prefer to meet new people at a party or online? </a:t>
            </a:r>
          </a:p>
          <a:p>
            <a:pPr algn="l"/>
            <a:endParaRPr lang="en-US" dirty="0">
              <a:solidFill>
                <a:schemeClr val="bg1"/>
              </a:solidFill>
            </a:endParaRPr>
          </a:p>
          <a:p>
            <a:pPr algn="l"/>
            <a:r>
              <a:rPr lang="en-US" dirty="0">
                <a:solidFill>
                  <a:schemeClr val="bg1"/>
                </a:solidFill>
              </a:rPr>
              <a:t> 25. Are social networking sites changing our daily behavior? </a:t>
            </a:r>
            <a:r>
              <a:rPr lang="en-US" b="0" i="0" dirty="0">
                <a:solidFill>
                  <a:schemeClr val="bg1"/>
                </a:solidFill>
                <a:effectLst/>
                <a:latin typeface="british_council"/>
              </a:rPr>
              <a:t> </a:t>
            </a:r>
            <a:endParaRPr lang="en-US" b="0" i="0" dirty="0">
              <a:solidFill>
                <a:schemeClr val="bg1"/>
              </a:solidFill>
              <a:effectLst/>
              <a:latin typeface="Arial" panose="020B0604020202020204" pitchFamily="34" charset="0"/>
            </a:endParaRP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26. Which social network has the most </a:t>
            </a:r>
            <a:r>
              <a:rPr lang="en-US" b="1" i="0" dirty="0">
                <a:solidFill>
                  <a:schemeClr val="bg1"/>
                </a:solidFill>
                <a:effectLst/>
                <a:latin typeface="open sans" panose="020B0606030504020204" pitchFamily="34" charset="0"/>
              </a:rPr>
              <a:t>functions</a:t>
            </a:r>
            <a:r>
              <a:rPr lang="en-US" b="0" i="0" dirty="0">
                <a:solidFill>
                  <a:schemeClr val="bg1"/>
                </a:solidFill>
                <a:effectLst/>
                <a:latin typeface="open sans" panose="020B0606030504020204" pitchFamily="34" charset="0"/>
              </a:rPr>
              <a:t>? Which social network has the most </a:t>
            </a:r>
            <a:r>
              <a:rPr lang="en-US" b="1" i="0" dirty="0">
                <a:solidFill>
                  <a:schemeClr val="bg1"/>
                </a:solidFill>
                <a:effectLst/>
                <a:latin typeface="open sans" panose="020B0606030504020204" pitchFamily="34" charset="0"/>
              </a:rPr>
              <a:t>useful functions</a:t>
            </a:r>
            <a:r>
              <a:rPr lang="en-US" b="0" i="0" dirty="0">
                <a:solidFill>
                  <a:schemeClr val="bg1"/>
                </a:solidFill>
                <a:effectLst/>
                <a:latin typeface="open sans" panose="020B0606030504020204" pitchFamily="34" charset="0"/>
              </a:rPr>
              <a:t>? Have you ever sold anything on a social network? Have you ever bought ads? How satisfied were you with the results?</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27. Which social network is the most </a:t>
            </a:r>
            <a:r>
              <a:rPr lang="en-US" b="1" i="0" dirty="0">
                <a:solidFill>
                  <a:schemeClr val="bg1"/>
                </a:solidFill>
                <a:effectLst/>
                <a:latin typeface="open sans" panose="020B0606030504020204" pitchFamily="34" charset="0"/>
              </a:rPr>
              <a:t>fun</a:t>
            </a:r>
            <a:r>
              <a:rPr lang="en-US" b="0" i="0" dirty="0">
                <a:solidFill>
                  <a:schemeClr val="bg1"/>
                </a:solidFill>
                <a:effectLst/>
                <a:latin typeface="open sans" panose="020B0606030504020204" pitchFamily="34" charset="0"/>
              </a:rPr>
              <a:t>? Why? Which social networks are </a:t>
            </a:r>
            <a:r>
              <a:rPr lang="en-US" b="1" i="0" dirty="0">
                <a:solidFill>
                  <a:schemeClr val="bg1"/>
                </a:solidFill>
                <a:effectLst/>
                <a:latin typeface="open sans" panose="020B0606030504020204" pitchFamily="34" charset="0"/>
              </a:rPr>
              <a:t>boring</a:t>
            </a:r>
            <a:r>
              <a:rPr lang="en-US" b="0" i="0" dirty="0">
                <a:solidFill>
                  <a:schemeClr val="bg1"/>
                </a:solidFill>
                <a:effectLst/>
                <a:latin typeface="open sans" panose="020B0606030504020204" pitchFamily="34" charset="0"/>
              </a:rPr>
              <a:t>? Why?</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28. If you could keep only </a:t>
            </a:r>
            <a:r>
              <a:rPr lang="en-US" b="1" i="0" dirty="0">
                <a:solidFill>
                  <a:schemeClr val="bg1"/>
                </a:solidFill>
                <a:effectLst/>
                <a:latin typeface="open sans" panose="020B0606030504020204" pitchFamily="34" charset="0"/>
              </a:rPr>
              <a:t>three</a:t>
            </a:r>
            <a:r>
              <a:rPr lang="en-US" b="0" i="0" dirty="0">
                <a:solidFill>
                  <a:schemeClr val="bg1"/>
                </a:solidFill>
                <a:effectLst/>
                <a:latin typeface="open sans" panose="020B0606030504020204" pitchFamily="34" charset="0"/>
              </a:rPr>
              <a:t> social networks and the rest disappeared, which ones would you choose and why? If you could keep only </a:t>
            </a:r>
            <a:r>
              <a:rPr lang="en-US" b="1" i="0" dirty="0">
                <a:solidFill>
                  <a:schemeClr val="bg1"/>
                </a:solidFill>
                <a:effectLst/>
                <a:latin typeface="open sans" panose="020B0606030504020204" pitchFamily="34" charset="0"/>
              </a:rPr>
              <a:t>one</a:t>
            </a:r>
            <a:r>
              <a:rPr lang="en-US" b="0" i="0" dirty="0">
                <a:solidFill>
                  <a:schemeClr val="bg1"/>
                </a:solidFill>
                <a:effectLst/>
                <a:latin typeface="open sans" panose="020B0606030504020204" pitchFamily="34" charset="0"/>
              </a:rPr>
              <a:t>, which would you choose and why?</a:t>
            </a:r>
          </a:p>
          <a:p>
            <a:pPr algn="l" fontAlgn="base">
              <a:buFont typeface="+mj-lt"/>
              <a:buAutoNum type="arabicPeriod"/>
            </a:pPr>
            <a:endParaRPr lang="en-US" dirty="0">
              <a:solidFill>
                <a:schemeClr val="bg1"/>
              </a:solidFill>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29. Can you remember a time </a:t>
            </a:r>
            <a:r>
              <a:rPr lang="en-US" b="1" i="0" dirty="0">
                <a:solidFill>
                  <a:schemeClr val="bg1"/>
                </a:solidFill>
                <a:effectLst/>
                <a:latin typeface="open sans" panose="020B0606030504020204" pitchFamily="34" charset="0"/>
              </a:rPr>
              <a:t>before</a:t>
            </a:r>
            <a:r>
              <a:rPr lang="en-US" b="0" i="0" dirty="0">
                <a:solidFill>
                  <a:schemeClr val="bg1"/>
                </a:solidFill>
                <a:effectLst/>
                <a:latin typeface="open sans" panose="020B0606030504020204" pitchFamily="34" charset="0"/>
              </a:rPr>
              <a:t> you used social networks? How did you… a) make new friends online? b) Have fun online? c) Discover the news online? d) Share photos and videos online?</a:t>
            </a:r>
          </a:p>
          <a:p>
            <a:pPr algn="l" fontAlgn="base"/>
            <a:endParaRPr lang="en-US" dirty="0">
              <a:solidFill>
                <a:schemeClr val="bg1"/>
              </a:solidFill>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30. How did people </a:t>
            </a:r>
            <a:r>
              <a:rPr lang="en-US" b="1" i="0" dirty="0">
                <a:solidFill>
                  <a:schemeClr val="bg1"/>
                </a:solidFill>
                <a:effectLst/>
                <a:latin typeface="open sans" panose="020B0606030504020204" pitchFamily="34" charset="0"/>
              </a:rPr>
              <a:t>keep in touch</a:t>
            </a:r>
            <a:r>
              <a:rPr lang="en-US" b="0" i="0" dirty="0">
                <a:solidFill>
                  <a:schemeClr val="bg1"/>
                </a:solidFill>
                <a:effectLst/>
                <a:latin typeface="open sans" panose="020B0606030504020204" pitchFamily="34" charset="0"/>
              </a:rPr>
              <a:t> with friends in the past, before social networks came along? Would you like to go back to those days? Why? Why not?</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endParaRPr lang="en-US"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102847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BE5ABC-AE84-4DB6-8932-57CEB854C999}"/>
              </a:ext>
            </a:extLst>
          </p:cNvPr>
          <p:cNvSpPr txBox="1"/>
          <p:nvPr/>
        </p:nvSpPr>
        <p:spPr>
          <a:xfrm>
            <a:off x="320297" y="81005"/>
            <a:ext cx="10805823" cy="6186309"/>
          </a:xfrm>
          <a:prstGeom prst="rect">
            <a:avLst/>
          </a:prstGeom>
          <a:noFill/>
        </p:spPr>
        <p:txBody>
          <a:bodyPr wrap="square">
            <a:spAutoFit/>
          </a:bodyPr>
          <a:lstStyle/>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31. Are social networks </a:t>
            </a:r>
            <a:r>
              <a:rPr lang="en-US" b="1" i="0" dirty="0">
                <a:solidFill>
                  <a:schemeClr val="bg1"/>
                </a:solidFill>
                <a:effectLst/>
                <a:latin typeface="open sans" panose="020B0606030504020204" pitchFamily="34" charset="0"/>
              </a:rPr>
              <a:t>essential</a:t>
            </a:r>
            <a:r>
              <a:rPr lang="en-US" b="0" i="0" dirty="0">
                <a:solidFill>
                  <a:schemeClr val="bg1"/>
                </a:solidFill>
                <a:effectLst/>
                <a:latin typeface="open sans" panose="020B0606030504020204" pitchFamily="34" charset="0"/>
              </a:rPr>
              <a:t>, or an unnecessary </a:t>
            </a:r>
            <a:r>
              <a:rPr lang="en-US" b="1" i="0" dirty="0">
                <a:solidFill>
                  <a:schemeClr val="bg1"/>
                </a:solidFill>
                <a:effectLst/>
                <a:latin typeface="open sans" panose="020B0606030504020204" pitchFamily="34" charset="0"/>
              </a:rPr>
              <a:t>distraction</a:t>
            </a:r>
            <a:r>
              <a:rPr lang="en-US" b="0" i="0" dirty="0">
                <a:solidFill>
                  <a:schemeClr val="bg1"/>
                </a:solidFill>
                <a:effectLst/>
                <a:latin typeface="open sans" panose="020B0606030504020204" pitchFamily="34" charset="0"/>
              </a:rPr>
              <a:t>? Can you imagine a world </a:t>
            </a:r>
            <a:r>
              <a:rPr lang="en-US" b="1" i="0" dirty="0">
                <a:solidFill>
                  <a:schemeClr val="bg1"/>
                </a:solidFill>
                <a:effectLst/>
                <a:latin typeface="open sans" panose="020B0606030504020204" pitchFamily="34" charset="0"/>
              </a:rPr>
              <a:t>without</a:t>
            </a:r>
            <a:r>
              <a:rPr lang="en-US" b="0" i="0" dirty="0">
                <a:solidFill>
                  <a:schemeClr val="bg1"/>
                </a:solidFill>
                <a:effectLst/>
                <a:latin typeface="open sans" panose="020B0606030504020204" pitchFamily="34" charset="0"/>
              </a:rPr>
              <a:t> social networks? Give reasons for your answers.</a:t>
            </a:r>
          </a:p>
          <a:p>
            <a:pPr algn="l" fontAlgn="base"/>
            <a:endParaRPr lang="en-US" b="0" i="0" dirty="0">
              <a:solidFill>
                <a:schemeClr val="bg1"/>
              </a:solidFill>
              <a:effectLst/>
              <a:latin typeface="open sans" panose="020B0606030504020204" pitchFamily="34" charset="0"/>
            </a:endParaRPr>
          </a:p>
          <a:p>
            <a:pPr algn="l" fontAlgn="base"/>
            <a:r>
              <a:rPr lang="en-US" dirty="0">
                <a:solidFill>
                  <a:schemeClr val="bg1"/>
                </a:solidFill>
                <a:latin typeface="open sans" panose="020B0606030504020204" pitchFamily="34" charset="0"/>
              </a:rPr>
              <a:t>32. </a:t>
            </a:r>
            <a:r>
              <a:rPr lang="en-US" b="0" i="0" dirty="0">
                <a:solidFill>
                  <a:schemeClr val="bg1"/>
                </a:solidFill>
                <a:effectLst/>
                <a:latin typeface="open sans" panose="020B0606030504020204" pitchFamily="34" charset="0"/>
              </a:rPr>
              <a:t>Are you comfortable sharing </a:t>
            </a:r>
            <a:r>
              <a:rPr lang="en-US" b="1" i="0" dirty="0">
                <a:solidFill>
                  <a:schemeClr val="bg1"/>
                </a:solidFill>
                <a:effectLst/>
                <a:latin typeface="open sans" panose="020B0606030504020204" pitchFamily="34" charset="0"/>
              </a:rPr>
              <a:t>information</a:t>
            </a:r>
            <a:r>
              <a:rPr lang="en-US" b="0" i="0" dirty="0">
                <a:solidFill>
                  <a:schemeClr val="bg1"/>
                </a:solidFill>
                <a:effectLst/>
                <a:latin typeface="open sans" panose="020B0606030504020204" pitchFamily="34" charset="0"/>
              </a:rPr>
              <a:t> about yourself on multiple social networks? What </a:t>
            </a:r>
            <a:r>
              <a:rPr lang="en-US" b="1" i="0" dirty="0">
                <a:solidFill>
                  <a:schemeClr val="bg1"/>
                </a:solidFill>
                <a:effectLst/>
                <a:latin typeface="open sans" panose="020B0606030504020204" pitchFamily="34" charset="0"/>
              </a:rPr>
              <a:t>dangers</a:t>
            </a:r>
            <a:r>
              <a:rPr lang="en-US" b="0" i="0" dirty="0">
                <a:solidFill>
                  <a:schemeClr val="bg1"/>
                </a:solidFill>
                <a:effectLst/>
                <a:latin typeface="open sans" panose="020B0606030504020204" pitchFamily="34" charset="0"/>
              </a:rPr>
              <a:t> do social networks pose? Are you happy to trade your </a:t>
            </a:r>
            <a:r>
              <a:rPr lang="en-US" b="1" i="0" dirty="0">
                <a:solidFill>
                  <a:schemeClr val="bg1"/>
                </a:solidFill>
                <a:effectLst/>
                <a:latin typeface="open sans" panose="020B0606030504020204" pitchFamily="34" charset="0"/>
              </a:rPr>
              <a:t>privacy</a:t>
            </a:r>
            <a:r>
              <a:rPr lang="en-US" b="0" i="0" dirty="0">
                <a:solidFill>
                  <a:schemeClr val="bg1"/>
                </a:solidFill>
                <a:effectLst/>
                <a:latin typeface="open sans" panose="020B0606030504020204" pitchFamily="34" charset="0"/>
              </a:rPr>
              <a:t> in order to get </a:t>
            </a:r>
            <a:r>
              <a:rPr lang="en-US" b="1" i="0" dirty="0">
                <a:solidFill>
                  <a:schemeClr val="bg1"/>
                </a:solidFill>
                <a:effectLst/>
                <a:latin typeface="open sans" panose="020B0606030504020204" pitchFamily="34" charset="0"/>
              </a:rPr>
              <a:t>free access</a:t>
            </a:r>
            <a:r>
              <a:rPr lang="en-US" b="0" i="0" dirty="0">
                <a:solidFill>
                  <a:schemeClr val="bg1"/>
                </a:solidFill>
                <a:effectLst/>
                <a:latin typeface="open sans" panose="020B0606030504020204" pitchFamily="34" charset="0"/>
              </a:rPr>
              <a:t> to a social network? Why? / Why not? Would you pay monthly to get more privacy on a social network? Why? / Why not?</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33. Have you ever had a </a:t>
            </a:r>
            <a:r>
              <a:rPr lang="en-US" b="1" i="0" dirty="0">
                <a:solidFill>
                  <a:schemeClr val="bg1"/>
                </a:solidFill>
                <a:effectLst/>
                <a:latin typeface="open sans" panose="020B0606030504020204" pitchFamily="34" charset="0"/>
              </a:rPr>
              <a:t>problem</a:t>
            </a:r>
            <a:r>
              <a:rPr lang="en-US" b="0" i="0" dirty="0">
                <a:solidFill>
                  <a:schemeClr val="bg1"/>
                </a:solidFill>
                <a:effectLst/>
                <a:latin typeface="open sans" panose="020B0606030504020204" pitchFamily="34" charset="0"/>
              </a:rPr>
              <a:t> using a social network? Tell me about it.</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34. What do you do when you see something you don’t like, or don’t agree with, on a social network?</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35. Do you think that </a:t>
            </a:r>
            <a:r>
              <a:rPr lang="en-US" b="1" i="0" dirty="0">
                <a:solidFill>
                  <a:schemeClr val="bg1"/>
                </a:solidFill>
                <a:effectLst/>
                <a:latin typeface="open sans" panose="020B0606030504020204" pitchFamily="34" charset="0"/>
              </a:rPr>
              <a:t>children</a:t>
            </a:r>
            <a:r>
              <a:rPr lang="en-US" b="0" i="0" dirty="0">
                <a:solidFill>
                  <a:schemeClr val="bg1"/>
                </a:solidFill>
                <a:effectLst/>
                <a:latin typeface="open sans" panose="020B0606030504020204" pitchFamily="34" charset="0"/>
              </a:rPr>
              <a:t> should be allowed to register for social networks? Why? / Why not?</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36. Is the </a:t>
            </a:r>
            <a:r>
              <a:rPr lang="en-US" b="1" i="0" dirty="0">
                <a:solidFill>
                  <a:schemeClr val="bg1"/>
                </a:solidFill>
                <a:effectLst/>
                <a:latin typeface="open sans" panose="020B0606030504020204" pitchFamily="34" charset="0"/>
              </a:rPr>
              <a:t>number</a:t>
            </a:r>
            <a:r>
              <a:rPr lang="en-US" b="0" i="0" dirty="0">
                <a:solidFill>
                  <a:schemeClr val="bg1"/>
                </a:solidFill>
                <a:effectLst/>
                <a:latin typeface="open sans" panose="020B0606030504020204" pitchFamily="34" charset="0"/>
              </a:rPr>
              <a:t> of friends or followers that you have on social networks important to you? Why? / Why not? How many </a:t>
            </a:r>
            <a:r>
              <a:rPr lang="en-US" b="1" i="0" dirty="0">
                <a:solidFill>
                  <a:schemeClr val="bg1"/>
                </a:solidFill>
                <a:effectLst/>
                <a:latin typeface="open sans" panose="020B0606030504020204" pitchFamily="34" charset="0"/>
              </a:rPr>
              <a:t>friends</a:t>
            </a:r>
            <a:r>
              <a:rPr lang="en-US" b="0" i="0" dirty="0">
                <a:solidFill>
                  <a:schemeClr val="bg1"/>
                </a:solidFill>
                <a:effectLst/>
                <a:latin typeface="open sans" panose="020B0606030504020204" pitchFamily="34" charset="0"/>
              </a:rPr>
              <a:t> have you got on Facebook? How many of them are </a:t>
            </a:r>
            <a:r>
              <a:rPr lang="en-US" b="1" i="1" dirty="0">
                <a:solidFill>
                  <a:schemeClr val="bg1"/>
                </a:solidFill>
                <a:effectLst/>
                <a:latin typeface="open sans" panose="020B0606030504020204" pitchFamily="34" charset="0"/>
              </a:rPr>
              <a:t>real friends</a:t>
            </a:r>
            <a:r>
              <a:rPr lang="en-US" b="0" i="0" dirty="0">
                <a:solidFill>
                  <a:schemeClr val="bg1"/>
                </a:solidFill>
                <a:effectLst/>
                <a:latin typeface="open sans" panose="020B0606030504020204" pitchFamily="34" charset="0"/>
              </a:rPr>
              <a:t>? What about on other social networks?</a:t>
            </a:r>
          </a:p>
          <a:p>
            <a:pPr algn="l" fontAlgn="base">
              <a:buFont typeface="+mj-lt"/>
              <a:buAutoNum type="arabicPeriod"/>
            </a:pPr>
            <a:endParaRPr lang="en-US" b="0" i="0" dirty="0">
              <a:solidFill>
                <a:schemeClr val="bg1"/>
              </a:solidFill>
              <a:effectLst/>
              <a:latin typeface="open sans" panose="020B0606030504020204" pitchFamily="34" charset="0"/>
            </a:endParaRPr>
          </a:p>
          <a:p>
            <a:pPr algn="l" fontAlgn="base"/>
            <a:r>
              <a:rPr lang="en-US" b="0" i="0" dirty="0">
                <a:solidFill>
                  <a:schemeClr val="bg1"/>
                </a:solidFill>
                <a:effectLst/>
                <a:latin typeface="open sans" panose="020B0606030504020204" pitchFamily="34" charset="0"/>
              </a:rPr>
              <a:t>37. Do you </a:t>
            </a:r>
            <a:r>
              <a:rPr lang="en-US" b="1" i="0" dirty="0">
                <a:solidFill>
                  <a:schemeClr val="bg1"/>
                </a:solidFill>
                <a:effectLst/>
                <a:latin typeface="open sans" panose="020B0606030504020204" pitchFamily="34" charset="0"/>
              </a:rPr>
              <a:t>rely on</a:t>
            </a:r>
            <a:r>
              <a:rPr lang="en-US" b="0" i="0" dirty="0">
                <a:solidFill>
                  <a:schemeClr val="bg1"/>
                </a:solidFill>
                <a:effectLst/>
                <a:latin typeface="open sans" panose="020B0606030504020204" pitchFamily="34" charset="0"/>
              </a:rPr>
              <a:t> social networks to get… a) local news, b) national news, c) international news? How reliable do you think the news sources are?</a:t>
            </a:r>
          </a:p>
        </p:txBody>
      </p:sp>
    </p:spTree>
    <p:extLst>
      <p:ext uri="{BB962C8B-B14F-4D97-AF65-F5344CB8AC3E}">
        <p14:creationId xmlns:p14="http://schemas.microsoft.com/office/powerpoint/2010/main" val="75180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Brand New Smart Phone</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Internet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solidFill>
                  <a:schemeClr val="accent3"/>
                </a:solidFill>
              </a:rPr>
              <a:t>Thank you!</a:t>
            </a:r>
            <a:r>
              <a:rPr lang="en-US" sz="4000" b="1" dirty="0">
                <a:solidFill>
                  <a:schemeClr val="accent3"/>
                </a:solidFill>
                <a:sym typeface="Wingdings" panose="05000000000000000000" pitchFamily="2" charset="2"/>
              </a:rPr>
              <a:t></a:t>
            </a:r>
            <a:endParaRPr lang="en-US" sz="4000" b="1" dirty="0">
              <a:solidFill>
                <a:schemeClr val="accent3"/>
              </a:solidFill>
            </a:endParaRPr>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2-Social Media and the </a:t>
            </a:r>
            <a:r>
              <a:rPr lang="en-US" sz="2400" b="1" dirty="0" err="1"/>
              <a:t>Inernet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Brand New Smart Phone</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3853295" cy="272832"/>
          </a:xfrm>
          <a:prstGeom prst="rect">
            <a:avLst/>
          </a:prstGeom>
        </p:spPr>
        <p:txBody>
          <a:bodyPr vert="horz" wrap="square" lIns="0" tIns="0" rIns="0" bIns="0" rtlCol="0">
            <a:spAutoFit/>
          </a:bodyPr>
          <a:lstStyle/>
          <a:p>
            <a:pPr marL="8659"/>
            <a:r>
              <a:rPr sz="1773" b="1" dirty="0">
                <a:solidFill>
                  <a:srgbClr val="622322"/>
                </a:solidFill>
                <a:latin typeface="Cambria"/>
                <a:cs typeface="Cambria"/>
              </a:rPr>
              <a:t>Lesson 0</a:t>
            </a:r>
            <a:r>
              <a:rPr lang="en-US" sz="1773" b="1" dirty="0">
                <a:solidFill>
                  <a:srgbClr val="622322"/>
                </a:solidFill>
                <a:latin typeface="Cambria"/>
                <a:cs typeface="Cambria"/>
              </a:rPr>
              <a:t>2</a:t>
            </a:r>
            <a:r>
              <a:rPr sz="1773" b="1" dirty="0">
                <a:solidFill>
                  <a:srgbClr val="622322"/>
                </a:solidFill>
                <a:latin typeface="Cambria"/>
                <a:cs typeface="Cambria"/>
              </a:rPr>
              <a:t>: A </a:t>
            </a:r>
            <a:r>
              <a:rPr sz="1773" b="1" spc="-3" dirty="0">
                <a:solidFill>
                  <a:srgbClr val="622322"/>
                </a:solidFill>
                <a:latin typeface="Cambria"/>
                <a:cs typeface="Cambria"/>
              </a:rPr>
              <a:t>Brand-New</a:t>
            </a:r>
            <a:r>
              <a:rPr sz="1773" b="1" spc="-48" dirty="0">
                <a:solidFill>
                  <a:srgbClr val="622322"/>
                </a:solidFill>
                <a:latin typeface="Cambria"/>
                <a:cs typeface="Cambria"/>
              </a:rPr>
              <a:t> </a:t>
            </a:r>
            <a:r>
              <a:rPr sz="1773" b="1" spc="-3" dirty="0">
                <a:solidFill>
                  <a:srgbClr val="622322"/>
                </a:solidFill>
                <a:latin typeface="Cambria"/>
                <a:cs typeface="Cambria"/>
              </a:rPr>
              <a:t>Smartphone</a:t>
            </a:r>
            <a:endParaRPr sz="1773" dirty="0">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endParaRPr sz="1227"/>
          </a:p>
        </p:txBody>
      </p:sp>
      <p:sp>
        <p:nvSpPr>
          <p:cNvPr id="4" name="object 4"/>
          <p:cNvSpPr txBox="1"/>
          <p:nvPr/>
        </p:nvSpPr>
        <p:spPr>
          <a:xfrm>
            <a:off x="4061321" y="1085707"/>
            <a:ext cx="4069773" cy="5067606"/>
          </a:xfrm>
          <a:prstGeom prst="rect">
            <a:avLst/>
          </a:prstGeom>
        </p:spPr>
        <p:txBody>
          <a:bodyPr vert="horz" wrap="square" lIns="0" tIns="0" rIns="0" bIns="0" rtlCol="0">
            <a:spAutoFit/>
          </a:bodyPr>
          <a:lstStyle/>
          <a:p>
            <a:pPr marL="8659" marR="3464">
              <a:lnSpc>
                <a:spcPct val="146900"/>
              </a:lnSpc>
            </a:pPr>
            <a:r>
              <a:rPr sz="886" i="1" spc="-7" dirty="0">
                <a:solidFill>
                  <a:schemeClr val="bg1"/>
                </a:solidFill>
                <a:latin typeface="Cambria"/>
                <a:cs typeface="Cambria"/>
              </a:rPr>
              <a:t>Listen</a:t>
            </a:r>
            <a:r>
              <a:rPr sz="886" i="1" spc="-20" dirty="0">
                <a:solidFill>
                  <a:schemeClr val="bg1"/>
                </a:solidFill>
                <a:latin typeface="Cambria"/>
                <a:cs typeface="Cambria"/>
              </a:rPr>
              <a:t> </a:t>
            </a:r>
            <a:r>
              <a:rPr sz="886" i="1" spc="-3" dirty="0">
                <a:solidFill>
                  <a:schemeClr val="bg1"/>
                </a:solidFill>
                <a:latin typeface="Cambria"/>
                <a:cs typeface="Cambria"/>
              </a:rPr>
              <a:t>to</a:t>
            </a:r>
            <a:r>
              <a:rPr sz="886" i="1" spc="-20" dirty="0">
                <a:solidFill>
                  <a:schemeClr val="bg1"/>
                </a:solidFill>
                <a:latin typeface="Cambria"/>
                <a:cs typeface="Cambria"/>
              </a:rPr>
              <a:t> </a:t>
            </a:r>
            <a:r>
              <a:rPr sz="886" i="1" spc="-3" dirty="0">
                <a:solidFill>
                  <a:schemeClr val="bg1"/>
                </a:solidFill>
                <a:latin typeface="Cambria"/>
                <a:cs typeface="Cambria"/>
              </a:rPr>
              <a:t>this</a:t>
            </a:r>
            <a:r>
              <a:rPr sz="886" i="1" spc="-27" dirty="0">
                <a:solidFill>
                  <a:schemeClr val="bg1"/>
                </a:solidFill>
                <a:latin typeface="Cambria"/>
                <a:cs typeface="Cambria"/>
              </a:rPr>
              <a:t> </a:t>
            </a:r>
            <a:r>
              <a:rPr sz="886" i="1" spc="-3" dirty="0">
                <a:solidFill>
                  <a:schemeClr val="bg1"/>
                </a:solidFill>
                <a:latin typeface="Cambria"/>
                <a:cs typeface="Cambria"/>
              </a:rPr>
              <a:t>conversation</a:t>
            </a:r>
            <a:r>
              <a:rPr sz="886" i="1" spc="-20" dirty="0">
                <a:solidFill>
                  <a:schemeClr val="bg1"/>
                </a:solidFill>
                <a:latin typeface="Cambria"/>
                <a:cs typeface="Cambria"/>
              </a:rPr>
              <a:t> </a:t>
            </a:r>
            <a:r>
              <a:rPr sz="886" i="1" spc="-3" dirty="0">
                <a:solidFill>
                  <a:schemeClr val="bg1"/>
                </a:solidFill>
                <a:latin typeface="Cambria"/>
                <a:cs typeface="Cambria"/>
              </a:rPr>
              <a:t>between</a:t>
            </a:r>
            <a:r>
              <a:rPr sz="886" i="1" spc="-20" dirty="0">
                <a:solidFill>
                  <a:schemeClr val="bg1"/>
                </a:solidFill>
                <a:latin typeface="Cambria"/>
                <a:cs typeface="Cambria"/>
              </a:rPr>
              <a:t> </a:t>
            </a:r>
            <a:r>
              <a:rPr sz="886" i="1" spc="-3" dirty="0">
                <a:solidFill>
                  <a:schemeClr val="bg1"/>
                </a:solidFill>
                <a:latin typeface="Cambria"/>
                <a:cs typeface="Cambria"/>
              </a:rPr>
              <a:t>Kate</a:t>
            </a:r>
            <a:r>
              <a:rPr sz="886" i="1" spc="-24" dirty="0">
                <a:solidFill>
                  <a:schemeClr val="bg1"/>
                </a:solidFill>
                <a:latin typeface="Cambria"/>
                <a:cs typeface="Cambria"/>
              </a:rPr>
              <a:t> </a:t>
            </a:r>
            <a:r>
              <a:rPr sz="886" i="1" spc="-3" dirty="0">
                <a:solidFill>
                  <a:schemeClr val="bg1"/>
                </a:solidFill>
                <a:latin typeface="Cambria"/>
                <a:cs typeface="Cambria"/>
              </a:rPr>
              <a:t>and</a:t>
            </a:r>
            <a:r>
              <a:rPr sz="886" i="1" spc="-20" dirty="0">
                <a:solidFill>
                  <a:schemeClr val="bg1"/>
                </a:solidFill>
                <a:latin typeface="Cambria"/>
                <a:cs typeface="Cambria"/>
              </a:rPr>
              <a:t> </a:t>
            </a:r>
            <a:r>
              <a:rPr sz="886" i="1" spc="-3" dirty="0">
                <a:solidFill>
                  <a:schemeClr val="bg1"/>
                </a:solidFill>
                <a:latin typeface="Cambria"/>
                <a:cs typeface="Cambria"/>
              </a:rPr>
              <a:t>Mandy,</a:t>
            </a:r>
            <a:r>
              <a:rPr sz="886" i="1" spc="-24" dirty="0">
                <a:solidFill>
                  <a:schemeClr val="bg1"/>
                </a:solidFill>
                <a:latin typeface="Cambria"/>
                <a:cs typeface="Cambria"/>
              </a:rPr>
              <a:t> </a:t>
            </a:r>
            <a:r>
              <a:rPr sz="886" i="1" spc="-7" dirty="0">
                <a:solidFill>
                  <a:schemeClr val="bg1"/>
                </a:solidFill>
                <a:latin typeface="Cambria"/>
                <a:cs typeface="Cambria"/>
              </a:rPr>
              <a:t>two</a:t>
            </a:r>
            <a:r>
              <a:rPr sz="886" i="1" spc="-20" dirty="0">
                <a:solidFill>
                  <a:schemeClr val="bg1"/>
                </a:solidFill>
                <a:latin typeface="Cambria"/>
                <a:cs typeface="Cambria"/>
              </a:rPr>
              <a:t> </a:t>
            </a:r>
            <a:r>
              <a:rPr sz="886" i="1" spc="-3" dirty="0">
                <a:solidFill>
                  <a:schemeClr val="bg1"/>
                </a:solidFill>
                <a:latin typeface="Cambria"/>
                <a:cs typeface="Cambria"/>
              </a:rPr>
              <a:t>high-school</a:t>
            </a:r>
            <a:r>
              <a:rPr sz="886" i="1" spc="-20" dirty="0">
                <a:solidFill>
                  <a:schemeClr val="bg1"/>
                </a:solidFill>
                <a:latin typeface="Cambria"/>
                <a:cs typeface="Cambria"/>
              </a:rPr>
              <a:t> </a:t>
            </a:r>
            <a:r>
              <a:rPr sz="886" i="1" spc="-3" dirty="0">
                <a:solidFill>
                  <a:schemeClr val="bg1"/>
                </a:solidFill>
                <a:latin typeface="Cambria"/>
                <a:cs typeface="Cambria"/>
              </a:rPr>
              <a:t>students.</a:t>
            </a:r>
            <a:r>
              <a:rPr sz="886" i="1" spc="-20" dirty="0">
                <a:solidFill>
                  <a:schemeClr val="bg1"/>
                </a:solidFill>
                <a:latin typeface="Cambria"/>
                <a:cs typeface="Cambria"/>
              </a:rPr>
              <a:t> </a:t>
            </a:r>
            <a:r>
              <a:rPr sz="886" i="1" spc="-3" dirty="0">
                <a:solidFill>
                  <a:schemeClr val="bg1"/>
                </a:solidFill>
                <a:latin typeface="Cambria"/>
                <a:cs typeface="Cambria"/>
              </a:rPr>
              <a:t>First,</a:t>
            </a:r>
            <a:r>
              <a:rPr sz="886" i="1" spc="-20" dirty="0">
                <a:solidFill>
                  <a:schemeClr val="bg1"/>
                </a:solidFill>
                <a:latin typeface="Cambria"/>
                <a:cs typeface="Cambria"/>
              </a:rPr>
              <a:t> </a:t>
            </a:r>
            <a:r>
              <a:rPr sz="886" i="1" spc="-7" dirty="0">
                <a:solidFill>
                  <a:schemeClr val="bg1"/>
                </a:solidFill>
                <a:latin typeface="Cambria"/>
                <a:cs typeface="Cambria"/>
              </a:rPr>
              <a:t>try  </a:t>
            </a:r>
            <a:r>
              <a:rPr sz="886" i="1" spc="-3" dirty="0">
                <a:solidFill>
                  <a:schemeClr val="bg1"/>
                </a:solidFill>
                <a:latin typeface="Cambria"/>
                <a:cs typeface="Cambria"/>
              </a:rPr>
              <a:t>to answer the comprehension questions as </a:t>
            </a:r>
            <a:r>
              <a:rPr sz="886" i="1" dirty="0">
                <a:solidFill>
                  <a:schemeClr val="bg1"/>
                </a:solidFill>
                <a:latin typeface="Cambria"/>
                <a:cs typeface="Cambria"/>
              </a:rPr>
              <a:t>you </a:t>
            </a:r>
            <a:r>
              <a:rPr sz="886" i="1" spc="-7" dirty="0">
                <a:solidFill>
                  <a:schemeClr val="bg1"/>
                </a:solidFill>
                <a:latin typeface="Cambria"/>
                <a:cs typeface="Cambria"/>
              </a:rPr>
              <a:t>listen; </a:t>
            </a:r>
            <a:r>
              <a:rPr sz="886" i="1" spc="-3" dirty="0">
                <a:solidFill>
                  <a:schemeClr val="bg1"/>
                </a:solidFill>
                <a:latin typeface="Cambria"/>
                <a:cs typeface="Cambria"/>
              </a:rPr>
              <a:t>then learn </a:t>
            </a:r>
            <a:r>
              <a:rPr sz="886" i="1" dirty="0">
                <a:solidFill>
                  <a:schemeClr val="bg1"/>
                </a:solidFill>
                <a:latin typeface="Cambria"/>
                <a:cs typeface="Cambria"/>
              </a:rPr>
              <a:t>the</a:t>
            </a:r>
            <a:r>
              <a:rPr sz="886" i="1" spc="82" dirty="0">
                <a:solidFill>
                  <a:schemeClr val="bg1"/>
                </a:solidFill>
                <a:latin typeface="Cambria"/>
                <a:cs typeface="Cambria"/>
              </a:rPr>
              <a:t> </a:t>
            </a:r>
            <a:r>
              <a:rPr sz="886" i="1" spc="-3" dirty="0">
                <a:solidFill>
                  <a:schemeClr val="bg1"/>
                </a:solidFill>
                <a:latin typeface="Cambria"/>
                <a:cs typeface="Cambria"/>
              </a:rPr>
              <a:t>expressions.</a:t>
            </a:r>
            <a:endParaRPr sz="886" dirty="0">
              <a:solidFill>
                <a:schemeClr val="bg1"/>
              </a:solidFill>
              <a:latin typeface="Cambria"/>
              <a:cs typeface="Cambria"/>
            </a:endParaRPr>
          </a:p>
          <a:p>
            <a:pPr>
              <a:lnSpc>
                <a:spcPct val="100000"/>
              </a:lnSpc>
            </a:pPr>
            <a:endParaRPr sz="1023" dirty="0">
              <a:solidFill>
                <a:schemeClr val="bg1"/>
              </a:solidFill>
              <a:latin typeface="Times New Roman"/>
              <a:cs typeface="Times New Roman"/>
            </a:endParaRPr>
          </a:p>
          <a:p>
            <a:pPr marL="319945" indent="-155427">
              <a:buAutoNum type="arabicPeriod"/>
              <a:tabLst>
                <a:tab pos="320378" algn="l"/>
              </a:tabLst>
            </a:pPr>
            <a:r>
              <a:rPr sz="886" b="1" spc="-3" dirty="0">
                <a:solidFill>
                  <a:schemeClr val="bg1"/>
                </a:solidFill>
                <a:latin typeface="Cambria"/>
                <a:cs typeface="Cambria"/>
              </a:rPr>
              <a:t>Kate failed a test</a:t>
            </a:r>
            <a:r>
              <a:rPr sz="886" b="1" spc="-41" dirty="0">
                <a:solidFill>
                  <a:schemeClr val="bg1"/>
                </a:solidFill>
                <a:latin typeface="Cambria"/>
                <a:cs typeface="Cambria"/>
              </a:rPr>
              <a:t> </a:t>
            </a:r>
            <a:r>
              <a:rPr sz="886" b="1" spc="-3" dirty="0">
                <a:solidFill>
                  <a:schemeClr val="bg1"/>
                </a:solidFill>
                <a:latin typeface="Cambria"/>
                <a:cs typeface="Cambria"/>
              </a:rPr>
              <a:t>in...</a:t>
            </a:r>
            <a:endParaRPr sz="886" dirty="0">
              <a:solidFill>
                <a:schemeClr val="bg1"/>
              </a:solidFill>
              <a:latin typeface="Cambria"/>
              <a:cs typeface="Cambria"/>
            </a:endParaRPr>
          </a:p>
          <a:p>
            <a:pPr marL="631664" lvl="1" indent="-155859">
              <a:spcBef>
                <a:spcPts val="225"/>
              </a:spcBef>
              <a:buAutoNum type="alphaLcPeriod"/>
              <a:tabLst>
                <a:tab pos="632097" algn="l"/>
              </a:tabLst>
            </a:pPr>
            <a:r>
              <a:rPr sz="886" spc="-3" dirty="0">
                <a:solidFill>
                  <a:schemeClr val="bg1"/>
                </a:solidFill>
                <a:latin typeface="Cambria"/>
                <a:cs typeface="Cambria"/>
              </a:rPr>
              <a:t>geography</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math</a:t>
            </a:r>
            <a:endParaRPr sz="886" dirty="0">
              <a:solidFill>
                <a:schemeClr val="bg1"/>
              </a:solidFill>
              <a:latin typeface="Cambria"/>
              <a:cs typeface="Cambria"/>
            </a:endParaRPr>
          </a:p>
          <a:p>
            <a:pPr marL="631664" lvl="1" indent="-155859">
              <a:spcBef>
                <a:spcPts val="239"/>
              </a:spcBef>
              <a:buAutoNum type="alphaLcPeriod"/>
              <a:tabLst>
                <a:tab pos="632097" algn="l"/>
              </a:tabLst>
            </a:pPr>
            <a:r>
              <a:rPr sz="886" spc="-3" dirty="0">
                <a:solidFill>
                  <a:schemeClr val="bg1"/>
                </a:solidFill>
                <a:latin typeface="Cambria"/>
                <a:cs typeface="Cambria"/>
              </a:rPr>
              <a:t>science</a:t>
            </a:r>
            <a:endParaRPr sz="886" dirty="0">
              <a:solidFill>
                <a:schemeClr val="bg1"/>
              </a:solidFill>
              <a:latin typeface="Cambria"/>
              <a:cs typeface="Cambria"/>
            </a:endParaRPr>
          </a:p>
          <a:p>
            <a:pPr marL="319945" indent="-155427">
              <a:spcBef>
                <a:spcPts val="235"/>
              </a:spcBef>
              <a:buAutoNum type="arabicPeriod"/>
              <a:tabLst>
                <a:tab pos="320378" algn="l"/>
              </a:tabLst>
            </a:pPr>
            <a:r>
              <a:rPr sz="886" b="1" spc="-3" dirty="0">
                <a:solidFill>
                  <a:schemeClr val="bg1"/>
                </a:solidFill>
                <a:latin typeface="Cambria"/>
                <a:cs typeface="Cambria"/>
              </a:rPr>
              <a:t>Kate can </a:t>
            </a:r>
            <a:r>
              <a:rPr sz="886" b="1" dirty="0">
                <a:solidFill>
                  <a:schemeClr val="bg1"/>
                </a:solidFill>
                <a:latin typeface="Cambria"/>
                <a:cs typeface="Cambria"/>
              </a:rPr>
              <a:t>keep </a:t>
            </a:r>
            <a:r>
              <a:rPr sz="886" b="1" spc="-3" dirty="0">
                <a:solidFill>
                  <a:schemeClr val="bg1"/>
                </a:solidFill>
                <a:latin typeface="Cambria"/>
                <a:cs typeface="Cambria"/>
              </a:rPr>
              <a:t>her phone if</a:t>
            </a:r>
            <a:r>
              <a:rPr sz="886" b="1" spc="-51" dirty="0">
                <a:solidFill>
                  <a:schemeClr val="bg1"/>
                </a:solidFill>
                <a:latin typeface="Cambria"/>
                <a:cs typeface="Cambria"/>
              </a:rPr>
              <a:t> </a:t>
            </a:r>
            <a:r>
              <a:rPr sz="886" b="1" dirty="0">
                <a:solidFill>
                  <a:schemeClr val="bg1"/>
                </a:solidFill>
                <a:latin typeface="Cambria"/>
                <a:cs typeface="Cambria"/>
              </a:rPr>
              <a:t>she...</a:t>
            </a:r>
            <a:endParaRPr sz="886" dirty="0">
              <a:solidFill>
                <a:schemeClr val="bg1"/>
              </a:solidFill>
              <a:latin typeface="Cambria"/>
              <a:cs typeface="Cambria"/>
            </a:endParaRPr>
          </a:p>
          <a:p>
            <a:pPr marL="631664" lvl="1" indent="-155859">
              <a:spcBef>
                <a:spcPts val="225"/>
              </a:spcBef>
              <a:buAutoNum type="alphaLcPeriod"/>
              <a:tabLst>
                <a:tab pos="632097" algn="l"/>
              </a:tabLst>
            </a:pPr>
            <a:r>
              <a:rPr sz="886" spc="-3" dirty="0">
                <a:solidFill>
                  <a:schemeClr val="bg1"/>
                </a:solidFill>
                <a:latin typeface="Cambria"/>
                <a:cs typeface="Cambria"/>
              </a:rPr>
              <a:t>does well </a:t>
            </a:r>
            <a:r>
              <a:rPr sz="886" dirty="0">
                <a:solidFill>
                  <a:schemeClr val="bg1"/>
                </a:solidFill>
                <a:latin typeface="Cambria"/>
                <a:cs typeface="Cambria"/>
              </a:rPr>
              <a:t>in</a:t>
            </a:r>
            <a:r>
              <a:rPr sz="886" spc="-41" dirty="0">
                <a:solidFill>
                  <a:schemeClr val="bg1"/>
                </a:solidFill>
                <a:latin typeface="Cambria"/>
                <a:cs typeface="Cambria"/>
              </a:rPr>
              <a:t> </a:t>
            </a:r>
            <a:r>
              <a:rPr sz="886" spc="-3" dirty="0">
                <a:solidFill>
                  <a:schemeClr val="bg1"/>
                </a:solidFill>
                <a:latin typeface="Cambria"/>
                <a:cs typeface="Cambria"/>
              </a:rPr>
              <a:t>school</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helps out around the</a:t>
            </a:r>
            <a:r>
              <a:rPr sz="886" spc="-34" dirty="0">
                <a:solidFill>
                  <a:schemeClr val="bg1"/>
                </a:solidFill>
                <a:latin typeface="Cambria"/>
                <a:cs typeface="Cambria"/>
              </a:rPr>
              <a:t> </a:t>
            </a:r>
            <a:r>
              <a:rPr sz="886" spc="-3" dirty="0">
                <a:solidFill>
                  <a:schemeClr val="bg1"/>
                </a:solidFill>
                <a:latin typeface="Cambria"/>
                <a:cs typeface="Cambria"/>
              </a:rPr>
              <a:t>house</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doesn't spend too </a:t>
            </a:r>
            <a:r>
              <a:rPr sz="886" dirty="0">
                <a:solidFill>
                  <a:schemeClr val="bg1"/>
                </a:solidFill>
                <a:latin typeface="Cambria"/>
                <a:cs typeface="Cambria"/>
              </a:rPr>
              <a:t>much </a:t>
            </a:r>
            <a:r>
              <a:rPr sz="886" spc="-3" dirty="0">
                <a:solidFill>
                  <a:schemeClr val="bg1"/>
                </a:solidFill>
                <a:latin typeface="Cambria"/>
                <a:cs typeface="Cambria"/>
              </a:rPr>
              <a:t>time on</a:t>
            </a:r>
            <a:r>
              <a:rPr sz="886" spc="-20" dirty="0">
                <a:solidFill>
                  <a:schemeClr val="bg1"/>
                </a:solidFill>
                <a:latin typeface="Cambria"/>
                <a:cs typeface="Cambria"/>
              </a:rPr>
              <a:t> </a:t>
            </a:r>
            <a:r>
              <a:rPr sz="886" spc="-3" dirty="0">
                <a:solidFill>
                  <a:schemeClr val="bg1"/>
                </a:solidFill>
                <a:latin typeface="Cambria"/>
                <a:cs typeface="Cambria"/>
              </a:rPr>
              <a:t>it</a:t>
            </a:r>
            <a:endParaRPr sz="886" dirty="0">
              <a:solidFill>
                <a:schemeClr val="bg1"/>
              </a:solidFill>
              <a:latin typeface="Cambria"/>
              <a:cs typeface="Cambria"/>
            </a:endParaRPr>
          </a:p>
          <a:p>
            <a:pPr marL="319945" indent="-155427">
              <a:spcBef>
                <a:spcPts val="235"/>
              </a:spcBef>
              <a:buAutoNum type="arabicPeriod"/>
              <a:tabLst>
                <a:tab pos="320378" algn="l"/>
              </a:tabLst>
            </a:pPr>
            <a:r>
              <a:rPr sz="886" b="1" spc="-3" dirty="0">
                <a:solidFill>
                  <a:schemeClr val="bg1"/>
                </a:solidFill>
                <a:latin typeface="Cambria"/>
                <a:cs typeface="Cambria"/>
              </a:rPr>
              <a:t>Mandy is involved</a:t>
            </a:r>
            <a:r>
              <a:rPr sz="886" b="1" spc="-41" dirty="0">
                <a:solidFill>
                  <a:schemeClr val="bg1"/>
                </a:solidFill>
                <a:latin typeface="Cambria"/>
                <a:cs typeface="Cambria"/>
              </a:rPr>
              <a:t> </a:t>
            </a:r>
            <a:r>
              <a:rPr sz="886" b="1" spc="-3" dirty="0">
                <a:solidFill>
                  <a:schemeClr val="bg1"/>
                </a:solidFill>
                <a:latin typeface="Cambria"/>
                <a:cs typeface="Cambria"/>
              </a:rPr>
              <a:t>in...</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the cheerleading</a:t>
            </a:r>
            <a:r>
              <a:rPr sz="886" spc="-41" dirty="0">
                <a:solidFill>
                  <a:schemeClr val="bg1"/>
                </a:solidFill>
                <a:latin typeface="Cambria"/>
                <a:cs typeface="Cambria"/>
              </a:rPr>
              <a:t> </a:t>
            </a:r>
            <a:r>
              <a:rPr sz="886" spc="-3" dirty="0">
                <a:solidFill>
                  <a:schemeClr val="bg1"/>
                </a:solidFill>
                <a:latin typeface="Cambria"/>
                <a:cs typeface="Cambria"/>
              </a:rPr>
              <a:t>team</a:t>
            </a:r>
            <a:endParaRPr sz="886" dirty="0">
              <a:solidFill>
                <a:schemeClr val="bg1"/>
              </a:solidFill>
              <a:latin typeface="Cambria"/>
              <a:cs typeface="Cambria"/>
            </a:endParaRPr>
          </a:p>
          <a:p>
            <a:pPr marL="631664" lvl="1" indent="-155859">
              <a:spcBef>
                <a:spcPts val="225"/>
              </a:spcBef>
              <a:buAutoNum type="alphaLcPeriod"/>
              <a:tabLst>
                <a:tab pos="632097" algn="l"/>
              </a:tabLst>
            </a:pPr>
            <a:r>
              <a:rPr sz="886" spc="-3" dirty="0">
                <a:solidFill>
                  <a:schemeClr val="bg1"/>
                </a:solidFill>
                <a:latin typeface="Cambria"/>
                <a:cs typeface="Cambria"/>
              </a:rPr>
              <a:t>the debate</a:t>
            </a:r>
            <a:r>
              <a:rPr sz="886" spc="-44" dirty="0">
                <a:solidFill>
                  <a:schemeClr val="bg1"/>
                </a:solidFill>
                <a:latin typeface="Cambria"/>
                <a:cs typeface="Cambria"/>
              </a:rPr>
              <a:t> </a:t>
            </a:r>
            <a:r>
              <a:rPr sz="886" spc="-7" dirty="0">
                <a:solidFill>
                  <a:schemeClr val="bg1"/>
                </a:solidFill>
                <a:latin typeface="Cambria"/>
                <a:cs typeface="Cambria"/>
              </a:rPr>
              <a:t>club</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the school</a:t>
            </a:r>
            <a:r>
              <a:rPr sz="886" spc="-55" dirty="0">
                <a:solidFill>
                  <a:schemeClr val="bg1"/>
                </a:solidFill>
                <a:latin typeface="Cambria"/>
                <a:cs typeface="Cambria"/>
              </a:rPr>
              <a:t> </a:t>
            </a:r>
            <a:r>
              <a:rPr sz="886" spc="-3" dirty="0">
                <a:solidFill>
                  <a:schemeClr val="bg1"/>
                </a:solidFill>
                <a:latin typeface="Cambria"/>
                <a:cs typeface="Cambria"/>
              </a:rPr>
              <a:t>newspaper</a:t>
            </a:r>
            <a:endParaRPr sz="886" dirty="0">
              <a:solidFill>
                <a:schemeClr val="bg1"/>
              </a:solidFill>
              <a:latin typeface="Cambria"/>
              <a:cs typeface="Cambria"/>
            </a:endParaRPr>
          </a:p>
          <a:p>
            <a:pPr marL="319945" indent="-155427">
              <a:spcBef>
                <a:spcPts val="239"/>
              </a:spcBef>
              <a:buAutoNum type="arabicPeriod"/>
              <a:tabLst>
                <a:tab pos="320378" algn="l"/>
              </a:tabLst>
            </a:pPr>
            <a:r>
              <a:rPr sz="886" b="1" spc="-3" dirty="0">
                <a:solidFill>
                  <a:schemeClr val="bg1"/>
                </a:solidFill>
                <a:latin typeface="Cambria"/>
                <a:cs typeface="Cambria"/>
              </a:rPr>
              <a:t>Mandy </a:t>
            </a:r>
            <a:r>
              <a:rPr sz="886" b="1" dirty="0">
                <a:solidFill>
                  <a:schemeClr val="bg1"/>
                </a:solidFill>
                <a:latin typeface="Cambria"/>
                <a:cs typeface="Cambria"/>
              </a:rPr>
              <a:t>got </a:t>
            </a:r>
            <a:r>
              <a:rPr sz="886" b="1" spc="-3" dirty="0">
                <a:solidFill>
                  <a:schemeClr val="bg1"/>
                </a:solidFill>
                <a:latin typeface="Cambria"/>
                <a:cs typeface="Cambria"/>
              </a:rPr>
              <a:t>her</a:t>
            </a:r>
            <a:r>
              <a:rPr sz="886" b="1" spc="-48" dirty="0">
                <a:solidFill>
                  <a:schemeClr val="bg1"/>
                </a:solidFill>
                <a:latin typeface="Cambria"/>
                <a:cs typeface="Cambria"/>
              </a:rPr>
              <a:t> </a:t>
            </a:r>
            <a:r>
              <a:rPr sz="886" b="1" spc="-3" dirty="0">
                <a:solidFill>
                  <a:schemeClr val="bg1"/>
                </a:solidFill>
                <a:latin typeface="Cambria"/>
                <a:cs typeface="Cambria"/>
              </a:rPr>
              <a:t>phone...</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as a birthday</a:t>
            </a:r>
            <a:r>
              <a:rPr sz="886" spc="-44" dirty="0">
                <a:solidFill>
                  <a:schemeClr val="bg1"/>
                </a:solidFill>
                <a:latin typeface="Cambria"/>
                <a:cs typeface="Cambria"/>
              </a:rPr>
              <a:t> </a:t>
            </a:r>
            <a:r>
              <a:rPr sz="886" spc="-3" dirty="0">
                <a:solidFill>
                  <a:schemeClr val="bg1"/>
                </a:solidFill>
                <a:latin typeface="Cambria"/>
                <a:cs typeface="Cambria"/>
              </a:rPr>
              <a:t>present</a:t>
            </a:r>
            <a:endParaRPr sz="886" dirty="0">
              <a:solidFill>
                <a:schemeClr val="bg1"/>
              </a:solidFill>
              <a:latin typeface="Cambria"/>
              <a:cs typeface="Cambria"/>
            </a:endParaRPr>
          </a:p>
          <a:p>
            <a:pPr marL="631664" lvl="1" indent="-155859">
              <a:spcBef>
                <a:spcPts val="225"/>
              </a:spcBef>
              <a:buAutoNum type="alphaLcPeriod"/>
              <a:tabLst>
                <a:tab pos="632097" algn="l"/>
              </a:tabLst>
            </a:pPr>
            <a:r>
              <a:rPr sz="886" spc="-3" dirty="0">
                <a:solidFill>
                  <a:schemeClr val="bg1"/>
                </a:solidFill>
                <a:latin typeface="Cambria"/>
                <a:cs typeface="Cambria"/>
              </a:rPr>
              <a:t>second-hand </a:t>
            </a:r>
            <a:r>
              <a:rPr sz="886" dirty="0">
                <a:solidFill>
                  <a:schemeClr val="bg1"/>
                </a:solidFill>
                <a:latin typeface="Cambria"/>
                <a:cs typeface="Cambria"/>
              </a:rPr>
              <a:t>from </a:t>
            </a:r>
            <a:r>
              <a:rPr sz="886" spc="-3" dirty="0">
                <a:solidFill>
                  <a:schemeClr val="bg1"/>
                </a:solidFill>
                <a:latin typeface="Cambria"/>
                <a:cs typeface="Cambria"/>
              </a:rPr>
              <a:t>a</a:t>
            </a:r>
            <a:r>
              <a:rPr sz="886" spc="-37" dirty="0">
                <a:solidFill>
                  <a:schemeClr val="bg1"/>
                </a:solidFill>
                <a:latin typeface="Cambria"/>
                <a:cs typeface="Cambria"/>
              </a:rPr>
              <a:t> </a:t>
            </a:r>
            <a:r>
              <a:rPr sz="886" spc="-3" dirty="0">
                <a:solidFill>
                  <a:schemeClr val="bg1"/>
                </a:solidFill>
                <a:latin typeface="Cambria"/>
                <a:cs typeface="Cambria"/>
              </a:rPr>
              <a:t>friend</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with her own</a:t>
            </a:r>
            <a:r>
              <a:rPr sz="886" spc="-31" dirty="0">
                <a:solidFill>
                  <a:schemeClr val="bg1"/>
                </a:solidFill>
                <a:latin typeface="Cambria"/>
                <a:cs typeface="Cambria"/>
              </a:rPr>
              <a:t> </a:t>
            </a:r>
            <a:r>
              <a:rPr sz="886" spc="-7" dirty="0">
                <a:solidFill>
                  <a:schemeClr val="bg1"/>
                </a:solidFill>
                <a:latin typeface="Cambria"/>
                <a:cs typeface="Cambria"/>
              </a:rPr>
              <a:t>money</a:t>
            </a:r>
            <a:endParaRPr sz="886" dirty="0">
              <a:solidFill>
                <a:schemeClr val="bg1"/>
              </a:solidFill>
              <a:latin typeface="Cambria"/>
              <a:cs typeface="Cambria"/>
            </a:endParaRPr>
          </a:p>
          <a:p>
            <a:pPr marL="319945" indent="-155427">
              <a:spcBef>
                <a:spcPts val="235"/>
              </a:spcBef>
              <a:buAutoNum type="arabicPeriod"/>
              <a:tabLst>
                <a:tab pos="320378" algn="l"/>
              </a:tabLst>
            </a:pPr>
            <a:r>
              <a:rPr sz="886" b="1" spc="-3" dirty="0">
                <a:solidFill>
                  <a:schemeClr val="bg1"/>
                </a:solidFill>
                <a:latin typeface="Cambria"/>
                <a:cs typeface="Cambria"/>
              </a:rPr>
              <a:t>Mandy's parents</a:t>
            </a:r>
            <a:r>
              <a:rPr sz="886" b="1" spc="-41" dirty="0">
                <a:solidFill>
                  <a:schemeClr val="bg1"/>
                </a:solidFill>
                <a:latin typeface="Cambria"/>
                <a:cs typeface="Cambria"/>
              </a:rPr>
              <a:t> </a:t>
            </a:r>
            <a:r>
              <a:rPr sz="886" b="1" spc="-3" dirty="0">
                <a:solidFill>
                  <a:schemeClr val="bg1"/>
                </a:solidFill>
                <a:latin typeface="Cambria"/>
                <a:cs typeface="Cambria"/>
              </a:rPr>
              <a:t>are...</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7" dirty="0">
                <a:solidFill>
                  <a:schemeClr val="bg1"/>
                </a:solidFill>
                <a:latin typeface="Cambria"/>
                <a:cs typeface="Cambria"/>
              </a:rPr>
              <a:t>also</a:t>
            </a:r>
            <a:r>
              <a:rPr sz="886" spc="-48" dirty="0">
                <a:solidFill>
                  <a:schemeClr val="bg1"/>
                </a:solidFill>
                <a:latin typeface="Cambria"/>
                <a:cs typeface="Cambria"/>
              </a:rPr>
              <a:t> </a:t>
            </a:r>
            <a:r>
              <a:rPr sz="886" spc="-3" dirty="0">
                <a:solidFill>
                  <a:schemeClr val="bg1"/>
                </a:solidFill>
                <a:latin typeface="Cambria"/>
                <a:cs typeface="Cambria"/>
              </a:rPr>
              <a:t>old-fashioned</a:t>
            </a:r>
            <a:endParaRPr sz="886" dirty="0">
              <a:solidFill>
                <a:schemeClr val="bg1"/>
              </a:solidFill>
              <a:latin typeface="Cambria"/>
              <a:cs typeface="Cambria"/>
            </a:endParaRPr>
          </a:p>
          <a:p>
            <a:pPr marL="631664" lvl="1" indent="-155859">
              <a:spcBef>
                <a:spcPts val="228"/>
              </a:spcBef>
              <a:buAutoNum type="alphaLcPeriod"/>
              <a:tabLst>
                <a:tab pos="632097" algn="l"/>
              </a:tabLst>
            </a:pPr>
            <a:r>
              <a:rPr sz="886" spc="-3" dirty="0">
                <a:solidFill>
                  <a:schemeClr val="bg1"/>
                </a:solidFill>
                <a:latin typeface="Cambria"/>
                <a:cs typeface="Cambria"/>
              </a:rPr>
              <a:t>addicted </a:t>
            </a:r>
            <a:r>
              <a:rPr sz="886" dirty="0">
                <a:solidFill>
                  <a:schemeClr val="bg1"/>
                </a:solidFill>
                <a:latin typeface="Cambria"/>
                <a:cs typeface="Cambria"/>
              </a:rPr>
              <a:t>to</a:t>
            </a:r>
            <a:r>
              <a:rPr sz="886" spc="-44" dirty="0">
                <a:solidFill>
                  <a:schemeClr val="bg1"/>
                </a:solidFill>
                <a:latin typeface="Cambria"/>
                <a:cs typeface="Cambria"/>
              </a:rPr>
              <a:t> </a:t>
            </a:r>
            <a:r>
              <a:rPr sz="886" spc="-3" dirty="0">
                <a:solidFill>
                  <a:schemeClr val="bg1"/>
                </a:solidFill>
                <a:latin typeface="Cambria"/>
                <a:cs typeface="Cambria"/>
              </a:rPr>
              <a:t>technology</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very</a:t>
            </a:r>
            <a:r>
              <a:rPr sz="886" spc="-44" dirty="0">
                <a:solidFill>
                  <a:schemeClr val="bg1"/>
                </a:solidFill>
                <a:latin typeface="Cambria"/>
                <a:cs typeface="Cambria"/>
              </a:rPr>
              <a:t> </a:t>
            </a:r>
            <a:r>
              <a:rPr sz="886" spc="-3" dirty="0">
                <a:solidFill>
                  <a:schemeClr val="bg1"/>
                </a:solidFill>
                <a:latin typeface="Cambria"/>
                <a:cs typeface="Cambria"/>
              </a:rPr>
              <a:t>religious</a:t>
            </a:r>
            <a:endParaRPr sz="886" dirty="0">
              <a:solidFill>
                <a:schemeClr val="bg1"/>
              </a:solidFill>
              <a:latin typeface="Cambria"/>
              <a:cs typeface="Cambria"/>
            </a:endParaRPr>
          </a:p>
          <a:p>
            <a:pPr marL="319945" indent="-155427">
              <a:spcBef>
                <a:spcPts val="235"/>
              </a:spcBef>
              <a:buAutoNum type="arabicPeriod"/>
              <a:tabLst>
                <a:tab pos="320378" algn="l"/>
              </a:tabLst>
            </a:pPr>
            <a:r>
              <a:rPr sz="886" b="1" spc="-7" dirty="0">
                <a:solidFill>
                  <a:schemeClr val="bg1"/>
                </a:solidFill>
                <a:latin typeface="Cambria"/>
                <a:cs typeface="Cambria"/>
              </a:rPr>
              <a:t>Kate's </a:t>
            </a:r>
            <a:r>
              <a:rPr sz="886" b="1" spc="-3" dirty="0">
                <a:solidFill>
                  <a:schemeClr val="bg1"/>
                </a:solidFill>
                <a:latin typeface="Cambria"/>
                <a:cs typeface="Cambria"/>
              </a:rPr>
              <a:t>little brother </a:t>
            </a:r>
            <a:r>
              <a:rPr sz="886" b="1" spc="-7" dirty="0">
                <a:solidFill>
                  <a:schemeClr val="bg1"/>
                </a:solidFill>
                <a:latin typeface="Cambria"/>
                <a:cs typeface="Cambria"/>
              </a:rPr>
              <a:t>likes</a:t>
            </a:r>
            <a:r>
              <a:rPr sz="886" b="1" spc="-3" dirty="0">
                <a:solidFill>
                  <a:schemeClr val="bg1"/>
                </a:solidFill>
                <a:latin typeface="Cambria"/>
                <a:cs typeface="Cambria"/>
              </a:rPr>
              <a:t> to...</a:t>
            </a:r>
            <a:endParaRPr sz="886" dirty="0">
              <a:solidFill>
                <a:schemeClr val="bg1"/>
              </a:solidFill>
              <a:latin typeface="Cambria"/>
              <a:cs typeface="Cambria"/>
            </a:endParaRPr>
          </a:p>
          <a:p>
            <a:pPr marL="631664" lvl="1" indent="-155859">
              <a:spcBef>
                <a:spcPts val="239"/>
              </a:spcBef>
              <a:buAutoNum type="alphaLcPeriod"/>
              <a:tabLst>
                <a:tab pos="632097" algn="l"/>
              </a:tabLst>
            </a:pPr>
            <a:r>
              <a:rPr sz="886" spc="-3" dirty="0">
                <a:solidFill>
                  <a:schemeClr val="bg1"/>
                </a:solidFill>
                <a:latin typeface="Cambria"/>
                <a:cs typeface="Cambria"/>
              </a:rPr>
              <a:t>chat</a:t>
            </a:r>
            <a:r>
              <a:rPr sz="886" spc="-44" dirty="0">
                <a:solidFill>
                  <a:schemeClr val="bg1"/>
                </a:solidFill>
                <a:latin typeface="Cambria"/>
                <a:cs typeface="Cambria"/>
              </a:rPr>
              <a:t> </a:t>
            </a:r>
            <a:r>
              <a:rPr sz="886" spc="-7" dirty="0">
                <a:solidFill>
                  <a:schemeClr val="bg1"/>
                </a:solidFill>
                <a:latin typeface="Cambria"/>
                <a:cs typeface="Cambria"/>
              </a:rPr>
              <a:t>online</a:t>
            </a:r>
            <a:endParaRPr sz="886" dirty="0">
              <a:solidFill>
                <a:schemeClr val="bg1"/>
              </a:solidFill>
              <a:latin typeface="Cambria"/>
              <a:cs typeface="Cambria"/>
            </a:endParaRPr>
          </a:p>
          <a:p>
            <a:pPr marL="631664" lvl="1" indent="-155859">
              <a:spcBef>
                <a:spcPts val="228"/>
              </a:spcBef>
              <a:buAutoNum type="alphaLcPeriod"/>
              <a:tabLst>
                <a:tab pos="632097" algn="l"/>
              </a:tabLst>
            </a:pPr>
            <a:r>
              <a:rPr sz="886" spc="-3" dirty="0">
                <a:solidFill>
                  <a:schemeClr val="bg1"/>
                </a:solidFill>
                <a:latin typeface="Cambria"/>
                <a:cs typeface="Cambria"/>
              </a:rPr>
              <a:t>create smartphone</a:t>
            </a:r>
            <a:r>
              <a:rPr sz="886" spc="-31" dirty="0">
                <a:solidFill>
                  <a:schemeClr val="bg1"/>
                </a:solidFill>
                <a:latin typeface="Cambria"/>
                <a:cs typeface="Cambria"/>
              </a:rPr>
              <a:t> </a:t>
            </a:r>
            <a:r>
              <a:rPr sz="886" spc="-7" dirty="0">
                <a:solidFill>
                  <a:schemeClr val="bg1"/>
                </a:solidFill>
                <a:latin typeface="Cambria"/>
                <a:cs typeface="Cambria"/>
              </a:rPr>
              <a:t>apps</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7" dirty="0">
                <a:solidFill>
                  <a:schemeClr val="bg1"/>
                </a:solidFill>
                <a:latin typeface="Cambria"/>
                <a:cs typeface="Cambria"/>
              </a:rPr>
              <a:t>play </a:t>
            </a:r>
            <a:r>
              <a:rPr sz="886" spc="-3" dirty="0">
                <a:solidFill>
                  <a:schemeClr val="bg1"/>
                </a:solidFill>
                <a:latin typeface="Cambria"/>
                <a:cs typeface="Cambria"/>
              </a:rPr>
              <a:t>video</a:t>
            </a:r>
            <a:r>
              <a:rPr sz="886" spc="-34" dirty="0">
                <a:solidFill>
                  <a:schemeClr val="bg1"/>
                </a:solidFill>
                <a:latin typeface="Cambria"/>
                <a:cs typeface="Cambria"/>
              </a:rPr>
              <a:t> </a:t>
            </a:r>
            <a:r>
              <a:rPr sz="886" spc="-3" dirty="0">
                <a:solidFill>
                  <a:schemeClr val="bg1"/>
                </a:solidFill>
                <a:latin typeface="Cambria"/>
                <a:cs typeface="Cambria"/>
              </a:rPr>
              <a:t>games</a:t>
            </a:r>
            <a:endParaRPr sz="886" dirty="0">
              <a:solidFill>
                <a:schemeClr val="bg1"/>
              </a:solidFill>
              <a:latin typeface="Cambria"/>
              <a:cs typeface="Cambria"/>
            </a:endParaRPr>
          </a:p>
          <a:p>
            <a:pPr marL="319945" indent="-155427">
              <a:spcBef>
                <a:spcPts val="235"/>
              </a:spcBef>
              <a:buAutoNum type="arabicPeriod"/>
              <a:tabLst>
                <a:tab pos="320378" algn="l"/>
              </a:tabLst>
            </a:pPr>
            <a:r>
              <a:rPr sz="886" b="1" spc="-3" dirty="0">
                <a:solidFill>
                  <a:schemeClr val="bg1"/>
                </a:solidFill>
                <a:latin typeface="Cambria"/>
                <a:cs typeface="Cambria"/>
              </a:rPr>
              <a:t>Mandy leaves</a:t>
            </a:r>
            <a:r>
              <a:rPr sz="886" b="1" spc="-31" dirty="0">
                <a:solidFill>
                  <a:schemeClr val="bg1"/>
                </a:solidFill>
                <a:latin typeface="Cambria"/>
                <a:cs typeface="Cambria"/>
              </a:rPr>
              <a:t> </a:t>
            </a:r>
            <a:r>
              <a:rPr sz="886" b="1" spc="-3" dirty="0">
                <a:solidFill>
                  <a:schemeClr val="bg1"/>
                </a:solidFill>
                <a:latin typeface="Cambria"/>
                <a:cs typeface="Cambria"/>
              </a:rPr>
              <a:t>because...</a:t>
            </a:r>
            <a:endParaRPr sz="886" dirty="0">
              <a:solidFill>
                <a:schemeClr val="bg1"/>
              </a:solidFill>
              <a:latin typeface="Cambria"/>
              <a:cs typeface="Cambria"/>
            </a:endParaRPr>
          </a:p>
          <a:p>
            <a:pPr marL="631664" lvl="1" indent="-155859">
              <a:spcBef>
                <a:spcPts val="235"/>
              </a:spcBef>
              <a:buAutoNum type="alphaLcPeriod"/>
              <a:tabLst>
                <a:tab pos="632097" algn="l"/>
              </a:tabLst>
            </a:pPr>
            <a:r>
              <a:rPr sz="886" spc="-3" dirty="0">
                <a:solidFill>
                  <a:schemeClr val="bg1"/>
                </a:solidFill>
                <a:latin typeface="Cambria"/>
                <a:cs typeface="Cambria"/>
              </a:rPr>
              <a:t>someone texts</a:t>
            </a:r>
            <a:r>
              <a:rPr sz="886" spc="-37" dirty="0">
                <a:solidFill>
                  <a:schemeClr val="bg1"/>
                </a:solidFill>
                <a:latin typeface="Cambria"/>
                <a:cs typeface="Cambria"/>
              </a:rPr>
              <a:t> </a:t>
            </a:r>
            <a:r>
              <a:rPr sz="886" spc="-3" dirty="0">
                <a:solidFill>
                  <a:schemeClr val="bg1"/>
                </a:solidFill>
                <a:latin typeface="Cambria"/>
                <a:cs typeface="Cambria"/>
              </a:rPr>
              <a:t>her</a:t>
            </a:r>
            <a:endParaRPr sz="886" dirty="0">
              <a:solidFill>
                <a:schemeClr val="bg1"/>
              </a:solidFill>
              <a:latin typeface="Cambria"/>
              <a:cs typeface="Cambria"/>
            </a:endParaRPr>
          </a:p>
          <a:p>
            <a:pPr marL="631664" lvl="1" indent="-155859">
              <a:spcBef>
                <a:spcPts val="225"/>
              </a:spcBef>
              <a:buAutoNum type="alphaLcPeriod"/>
              <a:tabLst>
                <a:tab pos="632097" algn="l"/>
              </a:tabLst>
            </a:pPr>
            <a:r>
              <a:rPr sz="886" spc="-3" dirty="0">
                <a:solidFill>
                  <a:schemeClr val="bg1"/>
                </a:solidFill>
                <a:latin typeface="Cambria"/>
                <a:cs typeface="Cambria"/>
              </a:rPr>
              <a:t>her mom calls</a:t>
            </a:r>
            <a:r>
              <a:rPr sz="886" spc="-48" dirty="0">
                <a:solidFill>
                  <a:schemeClr val="bg1"/>
                </a:solidFill>
                <a:latin typeface="Cambria"/>
                <a:cs typeface="Cambria"/>
              </a:rPr>
              <a:t> </a:t>
            </a:r>
            <a:r>
              <a:rPr sz="886" spc="-3" dirty="0">
                <a:solidFill>
                  <a:schemeClr val="bg1"/>
                </a:solidFill>
                <a:latin typeface="Cambria"/>
                <a:cs typeface="Cambria"/>
              </a:rPr>
              <a:t>her</a:t>
            </a:r>
            <a:endParaRPr sz="886" dirty="0">
              <a:solidFill>
                <a:schemeClr val="bg1"/>
              </a:solidFill>
              <a:latin typeface="Cambria"/>
              <a:cs typeface="Cambria"/>
            </a:endParaRPr>
          </a:p>
          <a:p>
            <a:pPr marL="631664" lvl="1" indent="-155859">
              <a:spcBef>
                <a:spcPts val="242"/>
              </a:spcBef>
              <a:buAutoNum type="alphaLcPeriod"/>
              <a:tabLst>
                <a:tab pos="632097" algn="l"/>
              </a:tabLst>
            </a:pPr>
            <a:r>
              <a:rPr sz="886" spc="-3" dirty="0">
                <a:solidFill>
                  <a:schemeClr val="bg1"/>
                </a:solidFill>
                <a:latin typeface="Cambria"/>
                <a:cs typeface="Cambria"/>
              </a:rPr>
              <a:t>she has to go </a:t>
            </a:r>
            <a:r>
              <a:rPr sz="886" dirty="0">
                <a:solidFill>
                  <a:schemeClr val="bg1"/>
                </a:solidFill>
                <a:latin typeface="Cambria"/>
                <a:cs typeface="Cambria"/>
              </a:rPr>
              <a:t>to</a:t>
            </a:r>
            <a:r>
              <a:rPr sz="886" spc="-48" dirty="0">
                <a:solidFill>
                  <a:schemeClr val="bg1"/>
                </a:solidFill>
                <a:latin typeface="Cambria"/>
                <a:cs typeface="Cambria"/>
              </a:rPr>
              <a:t> </a:t>
            </a:r>
            <a:r>
              <a:rPr sz="886" spc="-3" dirty="0">
                <a:solidFill>
                  <a:schemeClr val="bg1"/>
                </a:solidFill>
                <a:latin typeface="Cambria"/>
                <a:cs typeface="Cambria"/>
              </a:rPr>
              <a:t>class</a:t>
            </a:r>
            <a:endParaRPr sz="886" dirty="0">
              <a:solidFill>
                <a:schemeClr val="bg1"/>
              </a:solidFill>
              <a:latin typeface="Cambria"/>
              <a:cs typeface="Cambria"/>
            </a:endParaRPr>
          </a:p>
        </p:txBody>
      </p:sp>
      <p:sp>
        <p:nvSpPr>
          <p:cNvPr id="5" name="object 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6" name="object 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7" name="object 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8" name="object 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9" name="object 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0" name="object 1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11" name="object 1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12" name="object 1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13" name="object 1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14" name="object 1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15" name="object 1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6" name="object 1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17" name="object 1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18" name="object 1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19" name="object 1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0" name="object 2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1909330" cy="272832"/>
          </a:xfrm>
          <a:prstGeom prst="rect">
            <a:avLst/>
          </a:prstGeom>
        </p:spPr>
        <p:txBody>
          <a:bodyPr vert="horz" wrap="square" lIns="0" tIns="0" rIns="0" bIns="0" rtlCol="0">
            <a:spAutoFit/>
          </a:bodyPr>
          <a:lstStyle/>
          <a:p>
            <a:pPr marL="8659"/>
            <a:r>
              <a:rPr sz="1773" b="1" spc="-3" dirty="0">
                <a:solidFill>
                  <a:srgbClr val="622322"/>
                </a:solidFill>
                <a:latin typeface="Cambria"/>
                <a:cs typeface="Cambria"/>
              </a:rPr>
              <a:t>Conversation</a:t>
            </a:r>
            <a:r>
              <a:rPr sz="1773" b="1" spc="-51" dirty="0">
                <a:solidFill>
                  <a:srgbClr val="622322"/>
                </a:solidFill>
                <a:latin typeface="Cambria"/>
                <a:cs typeface="Cambria"/>
              </a:rPr>
              <a:t> </a:t>
            </a:r>
            <a:r>
              <a:rPr sz="1773" b="1" dirty="0">
                <a:solidFill>
                  <a:srgbClr val="622322"/>
                </a:solidFill>
                <a:latin typeface="Cambria"/>
                <a:cs typeface="Cambria"/>
              </a:rPr>
              <a:t>Text</a:t>
            </a:r>
            <a:endParaRPr sz="1773">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endParaRPr sz="1227"/>
          </a:p>
        </p:txBody>
      </p:sp>
      <p:sp>
        <p:nvSpPr>
          <p:cNvPr id="4" name="object 4"/>
          <p:cNvSpPr txBox="1"/>
          <p:nvPr/>
        </p:nvSpPr>
        <p:spPr>
          <a:xfrm>
            <a:off x="4061321" y="1149061"/>
            <a:ext cx="2884343" cy="430054"/>
          </a:xfrm>
          <a:prstGeom prst="rect">
            <a:avLst/>
          </a:prstGeom>
        </p:spPr>
        <p:txBody>
          <a:bodyPr vert="horz" wrap="square" lIns="0" tIns="0" rIns="0" bIns="0" rtlCol="0">
            <a:spAutoFit/>
          </a:bodyPr>
          <a:lstStyle/>
          <a:p>
            <a:pPr marL="8659"/>
            <a:r>
              <a:rPr sz="886" b="1" spc="-7" dirty="0">
                <a:solidFill>
                  <a:schemeClr val="bg1"/>
                </a:solidFill>
                <a:latin typeface="Cambria"/>
                <a:cs typeface="Cambria"/>
              </a:rPr>
              <a:t>Kate: </a:t>
            </a:r>
            <a:r>
              <a:rPr sz="886" dirty="0">
                <a:solidFill>
                  <a:schemeClr val="bg1"/>
                </a:solidFill>
                <a:latin typeface="Cambria"/>
                <a:cs typeface="Cambria"/>
              </a:rPr>
              <a:t>Check </a:t>
            </a:r>
            <a:r>
              <a:rPr sz="886" spc="-3" dirty="0">
                <a:solidFill>
                  <a:schemeClr val="bg1"/>
                </a:solidFill>
                <a:latin typeface="Cambria"/>
                <a:cs typeface="Cambria"/>
              </a:rPr>
              <a:t>it out – I </a:t>
            </a:r>
            <a:r>
              <a:rPr sz="886" i="1" spc="-3" dirty="0">
                <a:solidFill>
                  <a:schemeClr val="bg1"/>
                </a:solidFill>
                <a:latin typeface="Cambria"/>
                <a:cs typeface="Cambria"/>
              </a:rPr>
              <a:t>finally </a:t>
            </a:r>
            <a:r>
              <a:rPr sz="886" spc="-3" dirty="0">
                <a:solidFill>
                  <a:schemeClr val="bg1"/>
                </a:solidFill>
                <a:latin typeface="Cambria"/>
                <a:cs typeface="Cambria"/>
              </a:rPr>
              <a:t>have my very own</a:t>
            </a:r>
            <a:r>
              <a:rPr sz="886" spc="55" dirty="0">
                <a:solidFill>
                  <a:schemeClr val="bg1"/>
                </a:solidFill>
                <a:latin typeface="Cambria"/>
                <a:cs typeface="Cambria"/>
              </a:rPr>
              <a:t> </a:t>
            </a:r>
            <a:r>
              <a:rPr sz="886" spc="-3" dirty="0">
                <a:solidFill>
                  <a:schemeClr val="bg1"/>
                </a:solidFill>
                <a:latin typeface="Cambria"/>
                <a:cs typeface="Cambria"/>
              </a:rPr>
              <a:t>smartphone!</a:t>
            </a:r>
            <a:endParaRPr sz="886" dirty="0">
              <a:solidFill>
                <a:schemeClr val="bg1"/>
              </a:solidFill>
              <a:latin typeface="Cambria"/>
              <a:cs typeface="Cambria"/>
            </a:endParaRPr>
          </a:p>
          <a:p>
            <a:pPr>
              <a:lnSpc>
                <a:spcPct val="100000"/>
              </a:lnSpc>
            </a:pPr>
            <a:endParaRPr sz="1023" dirty="0">
              <a:solidFill>
                <a:schemeClr val="bg1"/>
              </a:solidFill>
              <a:latin typeface="Times New Roman"/>
              <a:cs typeface="Times New Roman"/>
            </a:endParaRPr>
          </a:p>
          <a:p>
            <a:pPr marL="8659">
              <a:tabLst>
                <a:tab pos="508275" algn="l"/>
              </a:tabLst>
            </a:pPr>
            <a:r>
              <a:rPr sz="886" b="1" spc="-3" dirty="0">
                <a:solidFill>
                  <a:schemeClr val="bg1"/>
                </a:solidFill>
                <a:latin typeface="Cambria"/>
                <a:cs typeface="Cambria"/>
              </a:rPr>
              <a:t>Mandy:	</a:t>
            </a:r>
            <a:r>
              <a:rPr sz="886" spc="-3" dirty="0">
                <a:solidFill>
                  <a:schemeClr val="bg1"/>
                </a:solidFill>
                <a:latin typeface="Cambria"/>
                <a:cs typeface="Cambria"/>
              </a:rPr>
              <a:t>Cool!  I  can’t  believe  </a:t>
            </a:r>
            <a:r>
              <a:rPr sz="886" spc="-7" dirty="0">
                <a:solidFill>
                  <a:schemeClr val="bg1"/>
                </a:solidFill>
                <a:latin typeface="Cambria"/>
                <a:cs typeface="Cambria"/>
              </a:rPr>
              <a:t>your  </a:t>
            </a:r>
            <a:r>
              <a:rPr sz="886" spc="-3" dirty="0">
                <a:solidFill>
                  <a:schemeClr val="bg1"/>
                </a:solidFill>
                <a:latin typeface="Cambria"/>
                <a:cs typeface="Cambria"/>
              </a:rPr>
              <a:t>parents   </a:t>
            </a:r>
            <a:r>
              <a:rPr sz="886" spc="119" dirty="0">
                <a:solidFill>
                  <a:schemeClr val="bg1"/>
                </a:solidFill>
                <a:latin typeface="Cambria"/>
                <a:cs typeface="Cambria"/>
              </a:rPr>
              <a:t> </a:t>
            </a:r>
            <a:r>
              <a:rPr sz="886" spc="-3" dirty="0">
                <a:solidFill>
                  <a:schemeClr val="bg1"/>
                </a:solidFill>
                <a:latin typeface="Cambria"/>
                <a:cs typeface="Cambria"/>
              </a:rPr>
              <a:t>just</a:t>
            </a:r>
            <a:endParaRPr sz="886" dirty="0">
              <a:solidFill>
                <a:schemeClr val="bg1"/>
              </a:solidFill>
              <a:latin typeface="Cambria"/>
              <a:cs typeface="Cambria"/>
            </a:endParaRPr>
          </a:p>
        </p:txBody>
      </p:sp>
      <p:sp>
        <p:nvSpPr>
          <p:cNvPr id="5" name="object 5"/>
          <p:cNvSpPr txBox="1"/>
          <p:nvPr/>
        </p:nvSpPr>
        <p:spPr>
          <a:xfrm>
            <a:off x="4061321" y="1569426"/>
            <a:ext cx="2498581" cy="576889"/>
          </a:xfrm>
          <a:prstGeom prst="rect">
            <a:avLst/>
          </a:prstGeom>
        </p:spPr>
        <p:txBody>
          <a:bodyPr vert="horz" wrap="square" lIns="0" tIns="0" rIns="0" bIns="0" rtlCol="0">
            <a:spAutoFit/>
          </a:bodyPr>
          <a:lstStyle/>
          <a:p>
            <a:pPr marL="8659" marR="3464" algn="just">
              <a:lnSpc>
                <a:spcPct val="146500"/>
              </a:lnSpc>
            </a:pPr>
            <a:r>
              <a:rPr sz="886" b="1" spc="-3" dirty="0">
                <a:solidFill>
                  <a:schemeClr val="bg1"/>
                </a:solidFill>
                <a:latin typeface="Cambria"/>
                <a:cs typeface="Cambria"/>
              </a:rPr>
              <a:t>dished </a:t>
            </a:r>
            <a:r>
              <a:rPr sz="886" b="1" spc="-7" dirty="0">
                <a:solidFill>
                  <a:schemeClr val="bg1"/>
                </a:solidFill>
                <a:latin typeface="Cambria"/>
                <a:cs typeface="Cambria"/>
              </a:rPr>
              <a:t>out </a:t>
            </a:r>
            <a:r>
              <a:rPr sz="886" spc="-3" dirty="0">
                <a:solidFill>
                  <a:schemeClr val="bg1"/>
                </a:solidFill>
                <a:latin typeface="Cambria"/>
                <a:cs typeface="Cambria"/>
              </a:rPr>
              <a:t>the money for a brand-new phone. I  thought </a:t>
            </a:r>
            <a:r>
              <a:rPr sz="886" spc="-7" dirty="0">
                <a:solidFill>
                  <a:schemeClr val="bg1"/>
                </a:solidFill>
                <a:latin typeface="Cambria"/>
                <a:cs typeface="Cambria"/>
              </a:rPr>
              <a:t>you </a:t>
            </a:r>
            <a:r>
              <a:rPr sz="886" spc="-3" dirty="0">
                <a:solidFill>
                  <a:schemeClr val="bg1"/>
                </a:solidFill>
                <a:latin typeface="Cambria"/>
                <a:cs typeface="Cambria"/>
              </a:rPr>
              <a:t>were </a:t>
            </a:r>
            <a:r>
              <a:rPr sz="886" dirty="0">
                <a:solidFill>
                  <a:schemeClr val="bg1"/>
                </a:solidFill>
                <a:latin typeface="Cambria"/>
                <a:cs typeface="Cambria"/>
              </a:rPr>
              <a:t>in </a:t>
            </a:r>
            <a:r>
              <a:rPr sz="886" spc="-3" dirty="0">
                <a:solidFill>
                  <a:schemeClr val="bg1"/>
                </a:solidFill>
                <a:latin typeface="Cambria"/>
                <a:cs typeface="Cambria"/>
              </a:rPr>
              <a:t>trouble for </a:t>
            </a:r>
            <a:r>
              <a:rPr sz="886" b="1" spc="-3" dirty="0">
                <a:solidFill>
                  <a:schemeClr val="bg1"/>
                </a:solidFill>
                <a:latin typeface="Cambria"/>
                <a:cs typeface="Cambria"/>
              </a:rPr>
              <a:t>bombing </a:t>
            </a:r>
            <a:r>
              <a:rPr sz="886" spc="-3" dirty="0">
                <a:solidFill>
                  <a:schemeClr val="bg1"/>
                </a:solidFill>
                <a:latin typeface="Cambria"/>
                <a:cs typeface="Cambria"/>
              </a:rPr>
              <a:t>your  algebra</a:t>
            </a:r>
            <a:r>
              <a:rPr sz="886" spc="-48" dirty="0">
                <a:solidFill>
                  <a:schemeClr val="bg1"/>
                </a:solidFill>
                <a:latin typeface="Cambria"/>
                <a:cs typeface="Cambria"/>
              </a:rPr>
              <a:t> </a:t>
            </a:r>
            <a:r>
              <a:rPr sz="886" spc="-3" dirty="0">
                <a:solidFill>
                  <a:schemeClr val="bg1"/>
                </a:solidFill>
                <a:latin typeface="Cambria"/>
                <a:cs typeface="Cambria"/>
              </a:rPr>
              <a:t>test.</a:t>
            </a:r>
            <a:endParaRPr sz="886" dirty="0">
              <a:solidFill>
                <a:schemeClr val="bg1"/>
              </a:solidFill>
              <a:latin typeface="Cambria"/>
              <a:cs typeface="Cambria"/>
            </a:endParaRPr>
          </a:p>
        </p:txBody>
      </p:sp>
      <p:sp>
        <p:nvSpPr>
          <p:cNvPr id="6" name="object 6"/>
          <p:cNvSpPr txBox="1"/>
          <p:nvPr/>
        </p:nvSpPr>
        <p:spPr>
          <a:xfrm>
            <a:off x="4061321" y="2250290"/>
            <a:ext cx="2499446" cy="1378391"/>
          </a:xfrm>
          <a:prstGeom prst="rect">
            <a:avLst/>
          </a:prstGeom>
        </p:spPr>
        <p:txBody>
          <a:bodyPr vert="horz" wrap="square" lIns="0" tIns="0" rIns="0" bIns="0" rtlCol="0">
            <a:spAutoFit/>
          </a:bodyPr>
          <a:lstStyle/>
          <a:p>
            <a:pPr marL="8659" marR="3464" algn="just">
              <a:lnSpc>
                <a:spcPct val="146500"/>
              </a:lnSpc>
            </a:pPr>
            <a:r>
              <a:rPr sz="886" b="1" spc="-7" dirty="0">
                <a:solidFill>
                  <a:schemeClr val="bg1"/>
                </a:solidFill>
                <a:latin typeface="Cambria"/>
                <a:cs typeface="Cambria"/>
              </a:rPr>
              <a:t>Kate:</a:t>
            </a:r>
            <a:r>
              <a:rPr sz="886" b="1" spc="-20" dirty="0">
                <a:solidFill>
                  <a:schemeClr val="bg1"/>
                </a:solidFill>
                <a:latin typeface="Cambria"/>
                <a:cs typeface="Cambria"/>
              </a:rPr>
              <a:t> </a:t>
            </a:r>
            <a:r>
              <a:rPr sz="886" spc="-3" dirty="0">
                <a:solidFill>
                  <a:schemeClr val="bg1"/>
                </a:solidFill>
                <a:latin typeface="Cambria"/>
                <a:cs typeface="Cambria"/>
              </a:rPr>
              <a:t>I</a:t>
            </a:r>
            <a:r>
              <a:rPr sz="886" spc="-20" dirty="0">
                <a:solidFill>
                  <a:schemeClr val="bg1"/>
                </a:solidFill>
                <a:latin typeface="Cambria"/>
                <a:cs typeface="Cambria"/>
              </a:rPr>
              <a:t> </a:t>
            </a:r>
            <a:r>
              <a:rPr sz="886" spc="-3" dirty="0">
                <a:solidFill>
                  <a:schemeClr val="bg1"/>
                </a:solidFill>
                <a:latin typeface="Cambria"/>
                <a:cs typeface="Cambria"/>
              </a:rPr>
              <a:t>was.</a:t>
            </a:r>
            <a:r>
              <a:rPr sz="886" spc="-20" dirty="0">
                <a:solidFill>
                  <a:schemeClr val="bg1"/>
                </a:solidFill>
                <a:latin typeface="Cambria"/>
                <a:cs typeface="Cambria"/>
              </a:rPr>
              <a:t> </a:t>
            </a:r>
            <a:r>
              <a:rPr sz="886" spc="-3" dirty="0">
                <a:solidFill>
                  <a:schemeClr val="bg1"/>
                </a:solidFill>
                <a:latin typeface="Cambria"/>
                <a:cs typeface="Cambria"/>
              </a:rPr>
              <a:t>But</a:t>
            </a:r>
            <a:r>
              <a:rPr sz="886" spc="-17" dirty="0">
                <a:solidFill>
                  <a:schemeClr val="bg1"/>
                </a:solidFill>
                <a:latin typeface="Cambria"/>
                <a:cs typeface="Cambria"/>
              </a:rPr>
              <a:t> </a:t>
            </a:r>
            <a:r>
              <a:rPr sz="886" spc="-3" dirty="0">
                <a:solidFill>
                  <a:schemeClr val="bg1"/>
                </a:solidFill>
                <a:latin typeface="Cambria"/>
                <a:cs typeface="Cambria"/>
              </a:rPr>
              <a:t>my</a:t>
            </a:r>
            <a:r>
              <a:rPr sz="886" spc="-24" dirty="0">
                <a:solidFill>
                  <a:schemeClr val="bg1"/>
                </a:solidFill>
                <a:latin typeface="Cambria"/>
                <a:cs typeface="Cambria"/>
              </a:rPr>
              <a:t> </a:t>
            </a:r>
            <a:r>
              <a:rPr sz="886" spc="-3" dirty="0">
                <a:solidFill>
                  <a:schemeClr val="bg1"/>
                </a:solidFill>
                <a:latin typeface="Cambria"/>
                <a:cs typeface="Cambria"/>
              </a:rPr>
              <a:t>mom</a:t>
            </a:r>
            <a:r>
              <a:rPr sz="886" spc="-20" dirty="0">
                <a:solidFill>
                  <a:schemeClr val="bg1"/>
                </a:solidFill>
                <a:latin typeface="Cambria"/>
                <a:cs typeface="Cambria"/>
              </a:rPr>
              <a:t> </a:t>
            </a:r>
            <a:r>
              <a:rPr sz="886" spc="-7" dirty="0">
                <a:solidFill>
                  <a:schemeClr val="bg1"/>
                </a:solidFill>
                <a:latin typeface="Cambria"/>
                <a:cs typeface="Cambria"/>
              </a:rPr>
              <a:t>and</a:t>
            </a:r>
            <a:r>
              <a:rPr sz="886" spc="-17" dirty="0">
                <a:solidFill>
                  <a:schemeClr val="bg1"/>
                </a:solidFill>
                <a:latin typeface="Cambria"/>
                <a:cs typeface="Cambria"/>
              </a:rPr>
              <a:t> </a:t>
            </a:r>
            <a:r>
              <a:rPr sz="886" spc="-3" dirty="0">
                <a:solidFill>
                  <a:schemeClr val="bg1"/>
                </a:solidFill>
                <a:latin typeface="Cambria"/>
                <a:cs typeface="Cambria"/>
              </a:rPr>
              <a:t>dad</a:t>
            </a:r>
            <a:r>
              <a:rPr sz="886" spc="-17" dirty="0">
                <a:solidFill>
                  <a:schemeClr val="bg1"/>
                </a:solidFill>
                <a:latin typeface="Cambria"/>
                <a:cs typeface="Cambria"/>
              </a:rPr>
              <a:t> </a:t>
            </a:r>
            <a:r>
              <a:rPr sz="886" b="1" spc="-3" dirty="0">
                <a:solidFill>
                  <a:schemeClr val="bg1"/>
                </a:solidFill>
                <a:latin typeface="Cambria"/>
                <a:cs typeface="Cambria"/>
              </a:rPr>
              <a:t>made</a:t>
            </a:r>
            <a:r>
              <a:rPr sz="886" b="1" spc="-24" dirty="0">
                <a:solidFill>
                  <a:schemeClr val="bg1"/>
                </a:solidFill>
                <a:latin typeface="Cambria"/>
                <a:cs typeface="Cambria"/>
              </a:rPr>
              <a:t> </a:t>
            </a:r>
            <a:r>
              <a:rPr sz="886" b="1" spc="-3" dirty="0">
                <a:solidFill>
                  <a:schemeClr val="bg1"/>
                </a:solidFill>
                <a:latin typeface="Cambria"/>
                <a:cs typeface="Cambria"/>
              </a:rPr>
              <a:t>a</a:t>
            </a:r>
            <a:r>
              <a:rPr sz="886" b="1" spc="-17" dirty="0">
                <a:solidFill>
                  <a:schemeClr val="bg1"/>
                </a:solidFill>
                <a:latin typeface="Cambria"/>
                <a:cs typeface="Cambria"/>
              </a:rPr>
              <a:t> </a:t>
            </a:r>
            <a:r>
              <a:rPr sz="886" b="1" spc="-7" dirty="0">
                <a:solidFill>
                  <a:schemeClr val="bg1"/>
                </a:solidFill>
                <a:latin typeface="Cambria"/>
                <a:cs typeface="Cambria"/>
              </a:rPr>
              <a:t>deal</a:t>
            </a:r>
            <a:r>
              <a:rPr sz="886" b="1" spc="-20" dirty="0">
                <a:solidFill>
                  <a:schemeClr val="bg1"/>
                </a:solidFill>
                <a:latin typeface="Cambria"/>
                <a:cs typeface="Cambria"/>
              </a:rPr>
              <a:t> </a:t>
            </a:r>
            <a:r>
              <a:rPr sz="886" spc="-3" dirty="0">
                <a:solidFill>
                  <a:schemeClr val="bg1"/>
                </a:solidFill>
                <a:latin typeface="Cambria"/>
                <a:cs typeface="Cambria"/>
              </a:rPr>
              <a:t>with  me. They’ll pay for my smartphone if I </a:t>
            </a:r>
            <a:r>
              <a:rPr sz="886" spc="-7" dirty="0">
                <a:solidFill>
                  <a:schemeClr val="bg1"/>
                </a:solidFill>
                <a:latin typeface="Cambria"/>
                <a:cs typeface="Cambria"/>
              </a:rPr>
              <a:t>bring </a:t>
            </a:r>
            <a:r>
              <a:rPr sz="886" spc="-3" dirty="0">
                <a:solidFill>
                  <a:schemeClr val="bg1"/>
                </a:solidFill>
                <a:latin typeface="Cambria"/>
                <a:cs typeface="Cambria"/>
              </a:rPr>
              <a:t>home  good grades. I’ve </a:t>
            </a:r>
            <a:r>
              <a:rPr sz="886" spc="-7" dirty="0">
                <a:solidFill>
                  <a:schemeClr val="bg1"/>
                </a:solidFill>
                <a:latin typeface="Cambria"/>
                <a:cs typeface="Cambria"/>
              </a:rPr>
              <a:t>got </a:t>
            </a:r>
            <a:r>
              <a:rPr sz="886" b="1" spc="-7" dirty="0">
                <a:solidFill>
                  <a:schemeClr val="bg1"/>
                </a:solidFill>
                <a:latin typeface="Cambria"/>
                <a:cs typeface="Cambria"/>
              </a:rPr>
              <a:t>another </a:t>
            </a:r>
            <a:r>
              <a:rPr sz="886" b="1" spc="-3" dirty="0">
                <a:solidFill>
                  <a:schemeClr val="bg1"/>
                </a:solidFill>
                <a:latin typeface="Cambria"/>
                <a:cs typeface="Cambria"/>
              </a:rPr>
              <a:t>shot </a:t>
            </a:r>
            <a:r>
              <a:rPr sz="886" spc="-3" dirty="0">
                <a:solidFill>
                  <a:schemeClr val="bg1"/>
                </a:solidFill>
                <a:latin typeface="Cambria"/>
                <a:cs typeface="Cambria"/>
              </a:rPr>
              <a:t>at the algebra  test – </a:t>
            </a:r>
            <a:r>
              <a:rPr sz="886" spc="-7" dirty="0">
                <a:solidFill>
                  <a:schemeClr val="bg1"/>
                </a:solidFill>
                <a:latin typeface="Cambria"/>
                <a:cs typeface="Cambria"/>
              </a:rPr>
              <a:t>Mrs. </a:t>
            </a:r>
            <a:r>
              <a:rPr sz="886" spc="-3" dirty="0">
                <a:solidFill>
                  <a:schemeClr val="bg1"/>
                </a:solidFill>
                <a:latin typeface="Cambria"/>
                <a:cs typeface="Cambria"/>
              </a:rPr>
              <a:t>Smith is gonna let me retake it </a:t>
            </a:r>
            <a:r>
              <a:rPr sz="886" spc="-7" dirty="0">
                <a:solidFill>
                  <a:schemeClr val="bg1"/>
                </a:solidFill>
                <a:latin typeface="Cambria"/>
                <a:cs typeface="Cambria"/>
              </a:rPr>
              <a:t>next  </a:t>
            </a:r>
            <a:r>
              <a:rPr sz="886" spc="-3" dirty="0">
                <a:solidFill>
                  <a:schemeClr val="bg1"/>
                </a:solidFill>
                <a:latin typeface="Cambria"/>
                <a:cs typeface="Cambria"/>
              </a:rPr>
              <a:t>Tuesday. If I pass, I </a:t>
            </a:r>
            <a:r>
              <a:rPr sz="886" dirty="0">
                <a:solidFill>
                  <a:schemeClr val="bg1"/>
                </a:solidFill>
                <a:latin typeface="Cambria"/>
                <a:cs typeface="Cambria"/>
              </a:rPr>
              <a:t>keep </a:t>
            </a:r>
            <a:r>
              <a:rPr sz="886" spc="-3" dirty="0">
                <a:solidFill>
                  <a:schemeClr val="bg1"/>
                </a:solidFill>
                <a:latin typeface="Cambria"/>
                <a:cs typeface="Cambria"/>
              </a:rPr>
              <a:t>my smart </a:t>
            </a:r>
            <a:r>
              <a:rPr sz="886" spc="-7" dirty="0">
                <a:solidFill>
                  <a:schemeClr val="bg1"/>
                </a:solidFill>
                <a:latin typeface="Cambria"/>
                <a:cs typeface="Cambria"/>
              </a:rPr>
              <a:t>phone. </a:t>
            </a:r>
            <a:r>
              <a:rPr sz="886" spc="-3" dirty="0">
                <a:solidFill>
                  <a:schemeClr val="bg1"/>
                </a:solidFill>
                <a:latin typeface="Cambria"/>
                <a:cs typeface="Cambria"/>
              </a:rPr>
              <a:t>If I fail,  then my parents will </a:t>
            </a:r>
            <a:r>
              <a:rPr sz="886" b="1" spc="-3" dirty="0">
                <a:solidFill>
                  <a:schemeClr val="bg1"/>
                </a:solidFill>
                <a:latin typeface="Cambria"/>
                <a:cs typeface="Cambria"/>
              </a:rPr>
              <a:t>confiscate </a:t>
            </a:r>
            <a:r>
              <a:rPr sz="886" dirty="0">
                <a:solidFill>
                  <a:schemeClr val="bg1"/>
                </a:solidFill>
                <a:latin typeface="Cambria"/>
                <a:cs typeface="Cambria"/>
              </a:rPr>
              <a:t>my </a:t>
            </a:r>
            <a:r>
              <a:rPr sz="886" spc="-3" dirty="0">
                <a:solidFill>
                  <a:schemeClr val="bg1"/>
                </a:solidFill>
                <a:latin typeface="Cambria"/>
                <a:cs typeface="Cambria"/>
              </a:rPr>
              <a:t>phone until I  </a:t>
            </a:r>
            <a:r>
              <a:rPr sz="886" spc="-7" dirty="0">
                <a:solidFill>
                  <a:schemeClr val="bg1"/>
                </a:solidFill>
                <a:latin typeface="Cambria"/>
                <a:cs typeface="Cambria"/>
              </a:rPr>
              <a:t>bring </a:t>
            </a:r>
            <a:r>
              <a:rPr sz="886" dirty="0">
                <a:solidFill>
                  <a:schemeClr val="bg1"/>
                </a:solidFill>
                <a:latin typeface="Cambria"/>
                <a:cs typeface="Cambria"/>
              </a:rPr>
              <a:t>my </a:t>
            </a:r>
            <a:r>
              <a:rPr sz="886" spc="-3" dirty="0">
                <a:solidFill>
                  <a:schemeClr val="bg1"/>
                </a:solidFill>
                <a:latin typeface="Cambria"/>
                <a:cs typeface="Cambria"/>
              </a:rPr>
              <a:t>grades</a:t>
            </a:r>
            <a:r>
              <a:rPr sz="886" spc="-55" dirty="0">
                <a:solidFill>
                  <a:schemeClr val="bg1"/>
                </a:solidFill>
                <a:latin typeface="Cambria"/>
                <a:cs typeface="Cambria"/>
              </a:rPr>
              <a:t> </a:t>
            </a:r>
            <a:r>
              <a:rPr sz="886" spc="3" dirty="0">
                <a:solidFill>
                  <a:schemeClr val="bg1"/>
                </a:solidFill>
                <a:latin typeface="Cambria"/>
                <a:cs typeface="Cambria"/>
              </a:rPr>
              <a:t>up.</a:t>
            </a:r>
            <a:endParaRPr sz="886" dirty="0">
              <a:solidFill>
                <a:schemeClr val="bg1"/>
              </a:solidFill>
              <a:latin typeface="Cambria"/>
              <a:cs typeface="Cambria"/>
            </a:endParaRPr>
          </a:p>
        </p:txBody>
      </p:sp>
      <p:sp>
        <p:nvSpPr>
          <p:cNvPr id="7" name="object 7"/>
          <p:cNvSpPr txBox="1"/>
          <p:nvPr/>
        </p:nvSpPr>
        <p:spPr>
          <a:xfrm>
            <a:off x="4061321" y="3784629"/>
            <a:ext cx="2416752" cy="136319"/>
          </a:xfrm>
          <a:prstGeom prst="rect">
            <a:avLst/>
          </a:prstGeom>
        </p:spPr>
        <p:txBody>
          <a:bodyPr vert="horz" wrap="square" lIns="0" tIns="0" rIns="0" bIns="0" rtlCol="0">
            <a:spAutoFit/>
          </a:bodyPr>
          <a:lstStyle/>
          <a:p>
            <a:pPr marL="8659"/>
            <a:r>
              <a:rPr sz="886" b="1" spc="-3" dirty="0">
                <a:solidFill>
                  <a:schemeClr val="bg1"/>
                </a:solidFill>
                <a:latin typeface="Cambria"/>
                <a:cs typeface="Cambria"/>
              </a:rPr>
              <a:t>Mandy: </a:t>
            </a:r>
            <a:r>
              <a:rPr sz="886" spc="-3" dirty="0">
                <a:solidFill>
                  <a:schemeClr val="bg1"/>
                </a:solidFill>
                <a:latin typeface="Cambria"/>
                <a:cs typeface="Cambria"/>
              </a:rPr>
              <a:t>So basically, they’re </a:t>
            </a:r>
            <a:r>
              <a:rPr sz="886" b="1" spc="-3" dirty="0">
                <a:solidFill>
                  <a:schemeClr val="bg1"/>
                </a:solidFill>
                <a:latin typeface="Cambria"/>
                <a:cs typeface="Cambria"/>
              </a:rPr>
              <a:t>bribing </a:t>
            </a:r>
            <a:r>
              <a:rPr sz="886" spc="-3" dirty="0">
                <a:solidFill>
                  <a:schemeClr val="bg1"/>
                </a:solidFill>
                <a:latin typeface="Cambria"/>
                <a:cs typeface="Cambria"/>
              </a:rPr>
              <a:t>you </a:t>
            </a:r>
            <a:r>
              <a:rPr sz="886" dirty="0">
                <a:solidFill>
                  <a:schemeClr val="bg1"/>
                </a:solidFill>
                <a:latin typeface="Cambria"/>
                <a:cs typeface="Cambria"/>
              </a:rPr>
              <a:t>to</a:t>
            </a:r>
            <a:r>
              <a:rPr sz="886" spc="31" dirty="0">
                <a:solidFill>
                  <a:schemeClr val="bg1"/>
                </a:solidFill>
                <a:latin typeface="Cambria"/>
                <a:cs typeface="Cambria"/>
              </a:rPr>
              <a:t> </a:t>
            </a:r>
            <a:r>
              <a:rPr sz="886" spc="-3" dirty="0">
                <a:solidFill>
                  <a:schemeClr val="bg1"/>
                </a:solidFill>
                <a:latin typeface="Cambria"/>
                <a:cs typeface="Cambria"/>
              </a:rPr>
              <a:t>study.</a:t>
            </a:r>
            <a:endParaRPr sz="886">
              <a:solidFill>
                <a:schemeClr val="bg1"/>
              </a:solidFill>
              <a:latin typeface="Cambria"/>
              <a:cs typeface="Cambria"/>
            </a:endParaRPr>
          </a:p>
        </p:txBody>
      </p:sp>
      <p:sp>
        <p:nvSpPr>
          <p:cNvPr id="8" name="object 8"/>
          <p:cNvSpPr txBox="1"/>
          <p:nvPr/>
        </p:nvSpPr>
        <p:spPr>
          <a:xfrm>
            <a:off x="4061321" y="4006257"/>
            <a:ext cx="2497715" cy="777264"/>
          </a:xfrm>
          <a:prstGeom prst="rect">
            <a:avLst/>
          </a:prstGeom>
        </p:spPr>
        <p:txBody>
          <a:bodyPr vert="horz" wrap="square" lIns="0" tIns="0" rIns="0" bIns="0" rtlCol="0">
            <a:spAutoFit/>
          </a:bodyPr>
          <a:lstStyle/>
          <a:p>
            <a:pPr marL="8659" marR="3464" algn="just">
              <a:lnSpc>
                <a:spcPct val="146700"/>
              </a:lnSpc>
            </a:pPr>
            <a:r>
              <a:rPr sz="886" b="1" spc="-7" dirty="0">
                <a:solidFill>
                  <a:schemeClr val="bg1"/>
                </a:solidFill>
                <a:latin typeface="Cambria"/>
                <a:cs typeface="Cambria"/>
              </a:rPr>
              <a:t>Kate: </a:t>
            </a:r>
            <a:r>
              <a:rPr sz="886" spc="-3" dirty="0">
                <a:solidFill>
                  <a:schemeClr val="bg1"/>
                </a:solidFill>
                <a:latin typeface="Cambria"/>
                <a:cs typeface="Cambria"/>
              </a:rPr>
              <a:t>Yeah, in a way. I have to admit their little  </a:t>
            </a:r>
            <a:r>
              <a:rPr sz="886" b="1" spc="-3" dirty="0">
                <a:solidFill>
                  <a:schemeClr val="bg1"/>
                </a:solidFill>
                <a:latin typeface="Cambria"/>
                <a:cs typeface="Cambria"/>
              </a:rPr>
              <a:t>scheme </a:t>
            </a:r>
            <a:r>
              <a:rPr sz="886" spc="-3" dirty="0">
                <a:solidFill>
                  <a:schemeClr val="bg1"/>
                </a:solidFill>
                <a:latin typeface="Cambria"/>
                <a:cs typeface="Cambria"/>
              </a:rPr>
              <a:t>is </a:t>
            </a:r>
            <a:r>
              <a:rPr sz="886" dirty="0">
                <a:solidFill>
                  <a:schemeClr val="bg1"/>
                </a:solidFill>
                <a:latin typeface="Cambria"/>
                <a:cs typeface="Cambria"/>
              </a:rPr>
              <a:t>working, </a:t>
            </a:r>
            <a:r>
              <a:rPr sz="886" spc="-3" dirty="0">
                <a:solidFill>
                  <a:schemeClr val="bg1"/>
                </a:solidFill>
                <a:latin typeface="Cambria"/>
                <a:cs typeface="Cambria"/>
              </a:rPr>
              <a:t>though. Last </a:t>
            </a:r>
            <a:r>
              <a:rPr sz="886" spc="-7" dirty="0">
                <a:solidFill>
                  <a:schemeClr val="bg1"/>
                </a:solidFill>
                <a:latin typeface="Cambria"/>
                <a:cs typeface="Cambria"/>
              </a:rPr>
              <a:t>night </a:t>
            </a:r>
            <a:r>
              <a:rPr sz="886" spc="-3" dirty="0">
                <a:solidFill>
                  <a:schemeClr val="bg1"/>
                </a:solidFill>
                <a:latin typeface="Cambria"/>
                <a:cs typeface="Cambria"/>
              </a:rPr>
              <a:t>I studied for  two hours straight! I really want to keep my smart  phone… otherwise I’ll be totally </a:t>
            </a:r>
            <a:r>
              <a:rPr sz="886" b="1" spc="-3" dirty="0">
                <a:solidFill>
                  <a:schemeClr val="bg1"/>
                </a:solidFill>
                <a:latin typeface="Cambria"/>
                <a:cs typeface="Cambria"/>
              </a:rPr>
              <a:t>out </a:t>
            </a:r>
            <a:r>
              <a:rPr sz="886" b="1" dirty="0">
                <a:solidFill>
                  <a:schemeClr val="bg1"/>
                </a:solidFill>
                <a:latin typeface="Cambria"/>
                <a:cs typeface="Cambria"/>
              </a:rPr>
              <a:t>of </a:t>
            </a:r>
            <a:r>
              <a:rPr sz="886" b="1" spc="-3" dirty="0">
                <a:solidFill>
                  <a:schemeClr val="bg1"/>
                </a:solidFill>
                <a:latin typeface="Cambria"/>
                <a:cs typeface="Cambria"/>
              </a:rPr>
              <a:t>the</a:t>
            </a:r>
            <a:r>
              <a:rPr sz="886" b="1" spc="31" dirty="0">
                <a:solidFill>
                  <a:schemeClr val="bg1"/>
                </a:solidFill>
                <a:latin typeface="Cambria"/>
                <a:cs typeface="Cambria"/>
              </a:rPr>
              <a:t> </a:t>
            </a:r>
            <a:r>
              <a:rPr sz="886" b="1" spc="-3" dirty="0">
                <a:solidFill>
                  <a:schemeClr val="bg1"/>
                </a:solidFill>
                <a:latin typeface="Cambria"/>
                <a:cs typeface="Cambria"/>
              </a:rPr>
              <a:t>loop.</a:t>
            </a:r>
            <a:endParaRPr sz="886">
              <a:solidFill>
                <a:schemeClr val="bg1"/>
              </a:solidFill>
              <a:latin typeface="Cambria"/>
              <a:cs typeface="Cambria"/>
            </a:endParaRPr>
          </a:p>
        </p:txBody>
      </p:sp>
      <p:sp>
        <p:nvSpPr>
          <p:cNvPr id="9" name="object 9"/>
          <p:cNvSpPr txBox="1"/>
          <p:nvPr/>
        </p:nvSpPr>
        <p:spPr>
          <a:xfrm>
            <a:off x="4061321" y="4885598"/>
            <a:ext cx="2498581" cy="772199"/>
          </a:xfrm>
          <a:prstGeom prst="rect">
            <a:avLst/>
          </a:prstGeom>
        </p:spPr>
        <p:txBody>
          <a:bodyPr vert="horz" wrap="square" lIns="0" tIns="0" rIns="0" bIns="0" rtlCol="0">
            <a:spAutoFit/>
          </a:bodyPr>
          <a:lstStyle/>
          <a:p>
            <a:pPr marL="8659" marR="3896">
              <a:lnSpc>
                <a:spcPct val="146300"/>
              </a:lnSpc>
            </a:pPr>
            <a:r>
              <a:rPr sz="886" b="1" spc="-3" dirty="0">
                <a:solidFill>
                  <a:schemeClr val="bg1"/>
                </a:solidFill>
                <a:latin typeface="Cambria"/>
                <a:cs typeface="Cambria"/>
              </a:rPr>
              <a:t>Mandy: </a:t>
            </a:r>
            <a:r>
              <a:rPr sz="886" spc="-3" dirty="0">
                <a:solidFill>
                  <a:schemeClr val="bg1"/>
                </a:solidFill>
                <a:latin typeface="Cambria"/>
                <a:cs typeface="Cambria"/>
              </a:rPr>
              <a:t>I </a:t>
            </a:r>
            <a:r>
              <a:rPr sz="886" spc="-7" dirty="0">
                <a:solidFill>
                  <a:schemeClr val="bg1"/>
                </a:solidFill>
                <a:latin typeface="Cambria"/>
                <a:cs typeface="Cambria"/>
              </a:rPr>
              <a:t>know </a:t>
            </a:r>
            <a:r>
              <a:rPr sz="886" spc="-3" dirty="0">
                <a:solidFill>
                  <a:schemeClr val="bg1"/>
                </a:solidFill>
                <a:latin typeface="Cambria"/>
                <a:cs typeface="Cambria"/>
              </a:rPr>
              <a:t>what </a:t>
            </a:r>
            <a:r>
              <a:rPr sz="886" spc="-7" dirty="0">
                <a:solidFill>
                  <a:schemeClr val="bg1"/>
                </a:solidFill>
                <a:latin typeface="Cambria"/>
                <a:cs typeface="Cambria"/>
              </a:rPr>
              <a:t>you </a:t>
            </a:r>
            <a:r>
              <a:rPr sz="886" spc="-3" dirty="0">
                <a:solidFill>
                  <a:schemeClr val="bg1"/>
                </a:solidFill>
                <a:latin typeface="Cambria"/>
                <a:cs typeface="Cambria"/>
              </a:rPr>
              <a:t>mean. </a:t>
            </a:r>
            <a:r>
              <a:rPr sz="886" spc="-7" dirty="0">
                <a:solidFill>
                  <a:schemeClr val="bg1"/>
                </a:solidFill>
                <a:latin typeface="Cambria"/>
                <a:cs typeface="Cambria"/>
              </a:rPr>
              <a:t>Ever </a:t>
            </a:r>
            <a:r>
              <a:rPr sz="886" spc="-3" dirty="0">
                <a:solidFill>
                  <a:schemeClr val="bg1"/>
                </a:solidFill>
                <a:latin typeface="Cambria"/>
                <a:cs typeface="Cambria"/>
              </a:rPr>
              <a:t>since I started  working for the school paper, I’ve had </a:t>
            </a:r>
            <a:r>
              <a:rPr sz="886" dirty="0">
                <a:solidFill>
                  <a:schemeClr val="bg1"/>
                </a:solidFill>
                <a:latin typeface="Cambria"/>
                <a:cs typeface="Cambria"/>
              </a:rPr>
              <a:t>to </a:t>
            </a:r>
            <a:r>
              <a:rPr sz="886" spc="-3" dirty="0">
                <a:solidFill>
                  <a:schemeClr val="bg1"/>
                </a:solidFill>
                <a:latin typeface="Cambria"/>
                <a:cs typeface="Cambria"/>
              </a:rPr>
              <a:t>be </a:t>
            </a:r>
            <a:r>
              <a:rPr sz="886" b="1" spc="-7" dirty="0">
                <a:solidFill>
                  <a:schemeClr val="bg1"/>
                </a:solidFill>
                <a:latin typeface="Cambria"/>
                <a:cs typeface="Cambria"/>
              </a:rPr>
              <a:t>on </a:t>
            </a:r>
            <a:r>
              <a:rPr sz="886" b="1" spc="153" dirty="0">
                <a:solidFill>
                  <a:schemeClr val="bg1"/>
                </a:solidFill>
                <a:latin typeface="Cambria"/>
                <a:cs typeface="Cambria"/>
              </a:rPr>
              <a:t> </a:t>
            </a:r>
            <a:r>
              <a:rPr sz="886" b="1" spc="-3" dirty="0">
                <a:solidFill>
                  <a:schemeClr val="bg1"/>
                </a:solidFill>
                <a:latin typeface="Cambria"/>
                <a:cs typeface="Cambria"/>
              </a:rPr>
              <a:t>call</a:t>
            </a:r>
            <a:endParaRPr sz="886">
              <a:solidFill>
                <a:schemeClr val="bg1"/>
              </a:solidFill>
              <a:latin typeface="Cambria"/>
              <a:cs typeface="Cambria"/>
            </a:endParaRPr>
          </a:p>
          <a:p>
            <a:pPr marL="8659" marR="3464">
              <a:lnSpc>
                <a:spcPct val="146200"/>
              </a:lnSpc>
              <a:spcBef>
                <a:spcPts val="3"/>
              </a:spcBef>
            </a:pPr>
            <a:r>
              <a:rPr sz="886" spc="-3" dirty="0">
                <a:solidFill>
                  <a:schemeClr val="bg1"/>
                </a:solidFill>
                <a:latin typeface="Cambria"/>
                <a:cs typeface="Cambria"/>
              </a:rPr>
              <a:t>24/7! The editor, </a:t>
            </a:r>
            <a:r>
              <a:rPr sz="886" dirty="0">
                <a:solidFill>
                  <a:schemeClr val="bg1"/>
                </a:solidFill>
                <a:latin typeface="Cambria"/>
                <a:cs typeface="Cambria"/>
              </a:rPr>
              <a:t>Sarah, </a:t>
            </a:r>
            <a:r>
              <a:rPr sz="886" spc="-3" dirty="0">
                <a:solidFill>
                  <a:schemeClr val="bg1"/>
                </a:solidFill>
                <a:latin typeface="Cambria"/>
                <a:cs typeface="Cambria"/>
              </a:rPr>
              <a:t>is constantly texting me  article  ideas,  sharing  pics,  changing  plans  for</a:t>
            </a:r>
            <a:r>
              <a:rPr sz="886" spc="133" dirty="0">
                <a:solidFill>
                  <a:schemeClr val="bg1"/>
                </a:solidFill>
                <a:latin typeface="Cambria"/>
                <a:cs typeface="Cambria"/>
              </a:rPr>
              <a:t> </a:t>
            </a:r>
            <a:r>
              <a:rPr sz="886" spc="-3" dirty="0">
                <a:solidFill>
                  <a:schemeClr val="bg1"/>
                </a:solidFill>
                <a:latin typeface="Cambria"/>
                <a:cs typeface="Cambria"/>
              </a:rPr>
              <a:t>the</a:t>
            </a:r>
            <a:endParaRPr sz="886">
              <a:solidFill>
                <a:schemeClr val="bg1"/>
              </a:solidFill>
              <a:latin typeface="Cambria"/>
              <a:cs typeface="Cambria"/>
            </a:endParaRPr>
          </a:p>
        </p:txBody>
      </p:sp>
      <p:sp>
        <p:nvSpPr>
          <p:cNvPr id="10" name="object 10"/>
          <p:cNvSpPr/>
          <p:nvPr/>
        </p:nvSpPr>
        <p:spPr>
          <a:xfrm>
            <a:off x="6808210" y="1422256"/>
            <a:ext cx="1272020" cy="4760335"/>
          </a:xfrm>
          <a:prstGeom prst="rect">
            <a:avLst/>
          </a:prstGeom>
          <a:blipFill>
            <a:blip r:embed="rId2" cstate="print"/>
            <a:stretch>
              <a:fillRect/>
            </a:stretch>
          </a:blipFill>
        </p:spPr>
        <p:txBody>
          <a:bodyPr wrap="square" lIns="0" tIns="0" rIns="0" bIns="0" rtlCol="0"/>
          <a:lstStyle/>
          <a:p>
            <a:endParaRPr sz="1227"/>
          </a:p>
        </p:txBody>
      </p:sp>
      <p:sp>
        <p:nvSpPr>
          <p:cNvPr id="11" name="object 11"/>
          <p:cNvSpPr/>
          <p:nvPr/>
        </p:nvSpPr>
        <p:spPr>
          <a:xfrm>
            <a:off x="6807777" y="2045969"/>
            <a:ext cx="1272886" cy="4011930"/>
          </a:xfrm>
          <a:prstGeom prst="rect">
            <a:avLst/>
          </a:prstGeom>
          <a:blipFill>
            <a:blip r:embed="rId3" cstate="print"/>
            <a:stretch>
              <a:fillRect/>
            </a:stretch>
          </a:blipFill>
        </p:spPr>
        <p:txBody>
          <a:bodyPr wrap="square" lIns="0" tIns="0" rIns="0" bIns="0" rtlCol="0"/>
          <a:lstStyle/>
          <a:p>
            <a:endParaRPr sz="1227"/>
          </a:p>
        </p:txBody>
      </p:sp>
      <p:sp>
        <p:nvSpPr>
          <p:cNvPr id="12" name="object 12"/>
          <p:cNvSpPr txBox="1"/>
          <p:nvPr/>
        </p:nvSpPr>
        <p:spPr>
          <a:xfrm>
            <a:off x="6924415" y="2040948"/>
            <a:ext cx="1026968" cy="277384"/>
          </a:xfrm>
          <a:prstGeom prst="rect">
            <a:avLst/>
          </a:prstGeom>
        </p:spPr>
        <p:txBody>
          <a:bodyPr vert="horz" wrap="square" lIns="0" tIns="0" rIns="0" bIns="0" rtlCol="0">
            <a:spAutoFit/>
          </a:bodyPr>
          <a:lstStyle/>
          <a:p>
            <a:pPr marL="8659"/>
            <a:r>
              <a:rPr sz="818" b="1" dirty="0">
                <a:solidFill>
                  <a:schemeClr val="bg1"/>
                </a:solidFill>
                <a:latin typeface="Calibri"/>
                <a:cs typeface="Calibri"/>
              </a:rPr>
              <a:t>dished out </a:t>
            </a:r>
            <a:r>
              <a:rPr sz="818" dirty="0">
                <a:solidFill>
                  <a:schemeClr val="bg1"/>
                </a:solidFill>
                <a:latin typeface="Calibri"/>
                <a:cs typeface="Calibri"/>
              </a:rPr>
              <a:t>=</a:t>
            </a:r>
            <a:r>
              <a:rPr sz="818" spc="-58" dirty="0">
                <a:solidFill>
                  <a:schemeClr val="bg1"/>
                </a:solidFill>
                <a:latin typeface="Calibri"/>
                <a:cs typeface="Calibri"/>
              </a:rPr>
              <a:t> </a:t>
            </a:r>
            <a:r>
              <a:rPr sz="818" spc="-3" dirty="0">
                <a:solidFill>
                  <a:schemeClr val="bg1"/>
                </a:solidFill>
                <a:latin typeface="Calibri"/>
                <a:cs typeface="Calibri"/>
              </a:rPr>
              <a:t>gave</a:t>
            </a:r>
            <a:endParaRPr sz="818">
              <a:solidFill>
                <a:schemeClr val="bg1"/>
              </a:solidFill>
              <a:latin typeface="Calibri"/>
              <a:cs typeface="Calibri"/>
            </a:endParaRPr>
          </a:p>
          <a:p>
            <a:pPr marL="8659">
              <a:spcBef>
                <a:spcPts val="164"/>
              </a:spcBef>
            </a:pPr>
            <a:r>
              <a:rPr sz="818" dirty="0">
                <a:solidFill>
                  <a:schemeClr val="bg1"/>
                </a:solidFill>
                <a:latin typeface="Calibri"/>
                <a:cs typeface="Calibri"/>
              </a:rPr>
              <a:t>freely, </a:t>
            </a:r>
            <a:r>
              <a:rPr sz="818" spc="-3" dirty="0">
                <a:solidFill>
                  <a:schemeClr val="bg1"/>
                </a:solidFill>
                <a:latin typeface="Calibri"/>
                <a:cs typeface="Calibri"/>
              </a:rPr>
              <a:t>without</a:t>
            </a:r>
            <a:r>
              <a:rPr sz="818" spc="-48" dirty="0">
                <a:solidFill>
                  <a:schemeClr val="bg1"/>
                </a:solidFill>
                <a:latin typeface="Calibri"/>
                <a:cs typeface="Calibri"/>
              </a:rPr>
              <a:t> </a:t>
            </a:r>
            <a:r>
              <a:rPr sz="818" spc="-3" dirty="0">
                <a:solidFill>
                  <a:schemeClr val="bg1"/>
                </a:solidFill>
                <a:latin typeface="Calibri"/>
                <a:cs typeface="Calibri"/>
              </a:rPr>
              <a:t>restraint</a:t>
            </a:r>
            <a:endParaRPr sz="818">
              <a:solidFill>
                <a:schemeClr val="bg1"/>
              </a:solidFill>
              <a:latin typeface="Calibri"/>
              <a:cs typeface="Calibri"/>
            </a:endParaRPr>
          </a:p>
        </p:txBody>
      </p:sp>
      <p:sp>
        <p:nvSpPr>
          <p:cNvPr id="13" name="object 13"/>
          <p:cNvSpPr txBox="1"/>
          <p:nvPr/>
        </p:nvSpPr>
        <p:spPr>
          <a:xfrm>
            <a:off x="6924415" y="2398613"/>
            <a:ext cx="941243" cy="285463"/>
          </a:xfrm>
          <a:prstGeom prst="rect">
            <a:avLst/>
          </a:prstGeom>
        </p:spPr>
        <p:txBody>
          <a:bodyPr vert="horz" wrap="square" lIns="0" tIns="0" rIns="0" bIns="0" rtlCol="0">
            <a:spAutoFit/>
          </a:bodyPr>
          <a:lstStyle/>
          <a:p>
            <a:pPr marL="8659" marR="3464">
              <a:lnSpc>
                <a:spcPct val="116700"/>
              </a:lnSpc>
            </a:pPr>
            <a:r>
              <a:rPr sz="818" b="1" dirty="0">
                <a:solidFill>
                  <a:schemeClr val="bg1"/>
                </a:solidFill>
                <a:latin typeface="Calibri"/>
                <a:cs typeface="Calibri"/>
              </a:rPr>
              <a:t>bombing </a:t>
            </a:r>
            <a:r>
              <a:rPr sz="818" dirty="0">
                <a:solidFill>
                  <a:schemeClr val="bg1"/>
                </a:solidFill>
                <a:latin typeface="Calibri"/>
                <a:cs typeface="Calibri"/>
              </a:rPr>
              <a:t>= </a:t>
            </a:r>
            <a:r>
              <a:rPr sz="818" spc="-3" dirty="0">
                <a:solidFill>
                  <a:schemeClr val="bg1"/>
                </a:solidFill>
                <a:latin typeface="Calibri"/>
                <a:cs typeface="Calibri"/>
              </a:rPr>
              <a:t>doing</a:t>
            </a:r>
            <a:r>
              <a:rPr sz="818" spc="-58" dirty="0">
                <a:solidFill>
                  <a:schemeClr val="bg1"/>
                </a:solidFill>
                <a:latin typeface="Calibri"/>
                <a:cs typeface="Calibri"/>
              </a:rPr>
              <a:t> </a:t>
            </a:r>
            <a:r>
              <a:rPr sz="818" spc="-3" dirty="0">
                <a:solidFill>
                  <a:schemeClr val="bg1"/>
                </a:solidFill>
                <a:latin typeface="Calibri"/>
                <a:cs typeface="Calibri"/>
              </a:rPr>
              <a:t>very  </a:t>
            </a:r>
            <a:r>
              <a:rPr sz="818" dirty="0">
                <a:solidFill>
                  <a:schemeClr val="bg1"/>
                </a:solidFill>
                <a:latin typeface="Calibri"/>
                <a:cs typeface="Calibri"/>
              </a:rPr>
              <a:t>badly </a:t>
            </a:r>
            <a:r>
              <a:rPr sz="818" spc="-3" dirty="0">
                <a:solidFill>
                  <a:schemeClr val="bg1"/>
                </a:solidFill>
                <a:latin typeface="Calibri"/>
                <a:cs typeface="Calibri"/>
              </a:rPr>
              <a:t>on;</a:t>
            </a:r>
            <a:r>
              <a:rPr sz="818" spc="-51" dirty="0">
                <a:solidFill>
                  <a:schemeClr val="bg1"/>
                </a:solidFill>
                <a:latin typeface="Calibri"/>
                <a:cs typeface="Calibri"/>
              </a:rPr>
              <a:t> </a:t>
            </a:r>
            <a:r>
              <a:rPr sz="818" spc="-3" dirty="0">
                <a:solidFill>
                  <a:schemeClr val="bg1"/>
                </a:solidFill>
                <a:latin typeface="Calibri"/>
                <a:cs typeface="Calibri"/>
              </a:rPr>
              <a:t>failing</a:t>
            </a:r>
            <a:endParaRPr sz="818">
              <a:solidFill>
                <a:schemeClr val="bg1"/>
              </a:solidFill>
              <a:latin typeface="Calibri"/>
              <a:cs typeface="Calibri"/>
            </a:endParaRPr>
          </a:p>
        </p:txBody>
      </p:sp>
      <p:sp>
        <p:nvSpPr>
          <p:cNvPr id="14" name="object 14"/>
          <p:cNvSpPr txBox="1"/>
          <p:nvPr/>
        </p:nvSpPr>
        <p:spPr>
          <a:xfrm>
            <a:off x="6924416" y="2776843"/>
            <a:ext cx="1010083" cy="285463"/>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made </a:t>
            </a:r>
            <a:r>
              <a:rPr sz="818" b="1" dirty="0">
                <a:solidFill>
                  <a:schemeClr val="bg1"/>
                </a:solidFill>
                <a:latin typeface="Calibri"/>
                <a:cs typeface="Calibri"/>
              </a:rPr>
              <a:t>a </a:t>
            </a:r>
            <a:r>
              <a:rPr sz="818" b="1" spc="-3" dirty="0">
                <a:solidFill>
                  <a:schemeClr val="bg1"/>
                </a:solidFill>
                <a:latin typeface="Calibri"/>
                <a:cs typeface="Calibri"/>
              </a:rPr>
              <a:t>deal </a:t>
            </a:r>
            <a:r>
              <a:rPr sz="818" dirty="0">
                <a:solidFill>
                  <a:schemeClr val="bg1"/>
                </a:solidFill>
                <a:latin typeface="Calibri"/>
                <a:cs typeface="Calibri"/>
              </a:rPr>
              <a:t>= </a:t>
            </a:r>
            <a:r>
              <a:rPr sz="818" spc="-3" dirty="0">
                <a:solidFill>
                  <a:schemeClr val="bg1"/>
                </a:solidFill>
                <a:latin typeface="Calibri"/>
                <a:cs typeface="Calibri"/>
              </a:rPr>
              <a:t>made</a:t>
            </a:r>
            <a:r>
              <a:rPr sz="818" spc="-27" dirty="0">
                <a:solidFill>
                  <a:schemeClr val="bg1"/>
                </a:solidFill>
                <a:latin typeface="Calibri"/>
                <a:cs typeface="Calibri"/>
              </a:rPr>
              <a:t> </a:t>
            </a:r>
            <a:r>
              <a:rPr sz="818" spc="-7" dirty="0">
                <a:solidFill>
                  <a:schemeClr val="bg1"/>
                </a:solidFill>
                <a:latin typeface="Calibri"/>
                <a:cs typeface="Calibri"/>
              </a:rPr>
              <a:t>an  </a:t>
            </a:r>
            <a:r>
              <a:rPr sz="818" dirty="0">
                <a:solidFill>
                  <a:schemeClr val="bg1"/>
                </a:solidFill>
                <a:latin typeface="Calibri"/>
                <a:cs typeface="Calibri"/>
              </a:rPr>
              <a:t>agreement</a:t>
            </a:r>
            <a:endParaRPr sz="818">
              <a:solidFill>
                <a:schemeClr val="bg1"/>
              </a:solidFill>
              <a:latin typeface="Calibri"/>
              <a:cs typeface="Calibri"/>
            </a:endParaRPr>
          </a:p>
        </p:txBody>
      </p:sp>
      <p:sp>
        <p:nvSpPr>
          <p:cNvPr id="15" name="object 15"/>
          <p:cNvSpPr txBox="1"/>
          <p:nvPr/>
        </p:nvSpPr>
        <p:spPr>
          <a:xfrm>
            <a:off x="6924416" y="3155072"/>
            <a:ext cx="1010083" cy="285463"/>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another shot </a:t>
            </a:r>
            <a:r>
              <a:rPr sz="818" dirty="0">
                <a:solidFill>
                  <a:schemeClr val="bg1"/>
                </a:solidFill>
                <a:latin typeface="Calibri"/>
                <a:cs typeface="Calibri"/>
              </a:rPr>
              <a:t>= </a:t>
            </a:r>
            <a:r>
              <a:rPr sz="818" spc="-3" dirty="0">
                <a:solidFill>
                  <a:schemeClr val="bg1"/>
                </a:solidFill>
                <a:latin typeface="Calibri"/>
                <a:cs typeface="Calibri"/>
              </a:rPr>
              <a:t>another  try/attempt</a:t>
            </a:r>
            <a:endParaRPr sz="818">
              <a:solidFill>
                <a:schemeClr val="bg1"/>
              </a:solidFill>
              <a:latin typeface="Calibri"/>
              <a:cs typeface="Calibri"/>
            </a:endParaRPr>
          </a:p>
        </p:txBody>
      </p:sp>
      <p:sp>
        <p:nvSpPr>
          <p:cNvPr id="16" name="object 16"/>
          <p:cNvSpPr txBox="1"/>
          <p:nvPr/>
        </p:nvSpPr>
        <p:spPr>
          <a:xfrm>
            <a:off x="6924415" y="3532476"/>
            <a:ext cx="1004022" cy="287579"/>
          </a:xfrm>
          <a:prstGeom prst="rect">
            <a:avLst/>
          </a:prstGeom>
        </p:spPr>
        <p:txBody>
          <a:bodyPr vert="horz" wrap="square" lIns="0" tIns="0" rIns="0" bIns="0" rtlCol="0">
            <a:spAutoFit/>
          </a:bodyPr>
          <a:lstStyle/>
          <a:p>
            <a:pPr marL="8659" marR="3464">
              <a:lnSpc>
                <a:spcPct val="117500"/>
              </a:lnSpc>
            </a:pPr>
            <a:r>
              <a:rPr sz="818" b="1" spc="-3" dirty="0">
                <a:solidFill>
                  <a:schemeClr val="bg1"/>
                </a:solidFill>
                <a:latin typeface="Calibri"/>
                <a:cs typeface="Calibri"/>
              </a:rPr>
              <a:t>confiscate </a:t>
            </a:r>
            <a:r>
              <a:rPr sz="818" dirty="0">
                <a:solidFill>
                  <a:schemeClr val="bg1"/>
                </a:solidFill>
                <a:latin typeface="Calibri"/>
                <a:cs typeface="Calibri"/>
              </a:rPr>
              <a:t>= </a:t>
            </a:r>
            <a:r>
              <a:rPr sz="818" spc="-3" dirty="0">
                <a:solidFill>
                  <a:schemeClr val="bg1"/>
                </a:solidFill>
                <a:latin typeface="Calibri"/>
                <a:cs typeface="Calibri"/>
              </a:rPr>
              <a:t>take  something </a:t>
            </a:r>
            <a:r>
              <a:rPr sz="818" dirty="0">
                <a:solidFill>
                  <a:schemeClr val="bg1"/>
                </a:solidFill>
                <a:latin typeface="Calibri"/>
                <a:cs typeface="Calibri"/>
              </a:rPr>
              <a:t>by</a:t>
            </a:r>
            <a:r>
              <a:rPr sz="818" spc="-34" dirty="0">
                <a:solidFill>
                  <a:schemeClr val="bg1"/>
                </a:solidFill>
                <a:latin typeface="Calibri"/>
                <a:cs typeface="Calibri"/>
              </a:rPr>
              <a:t> </a:t>
            </a:r>
            <a:r>
              <a:rPr sz="818" spc="-3" dirty="0">
                <a:solidFill>
                  <a:schemeClr val="bg1"/>
                </a:solidFill>
                <a:latin typeface="Calibri"/>
                <a:cs typeface="Calibri"/>
              </a:rPr>
              <a:t>authority</a:t>
            </a:r>
            <a:endParaRPr sz="818">
              <a:solidFill>
                <a:schemeClr val="bg1"/>
              </a:solidFill>
              <a:latin typeface="Calibri"/>
              <a:cs typeface="Calibri"/>
            </a:endParaRPr>
          </a:p>
        </p:txBody>
      </p:sp>
      <p:sp>
        <p:nvSpPr>
          <p:cNvPr id="17" name="object 17"/>
          <p:cNvSpPr txBox="1"/>
          <p:nvPr/>
        </p:nvSpPr>
        <p:spPr>
          <a:xfrm>
            <a:off x="6924416" y="3911204"/>
            <a:ext cx="1037792" cy="580031"/>
          </a:xfrm>
          <a:prstGeom prst="rect">
            <a:avLst/>
          </a:prstGeom>
        </p:spPr>
        <p:txBody>
          <a:bodyPr vert="horz" wrap="square" lIns="0" tIns="0" rIns="0" bIns="0" rtlCol="0">
            <a:spAutoFit/>
          </a:bodyPr>
          <a:lstStyle/>
          <a:p>
            <a:pPr marL="8659" marR="3464">
              <a:lnSpc>
                <a:spcPct val="117100"/>
              </a:lnSpc>
            </a:pPr>
            <a:r>
              <a:rPr sz="818" b="1" spc="-3" dirty="0">
                <a:solidFill>
                  <a:schemeClr val="bg1"/>
                </a:solidFill>
                <a:latin typeface="Calibri"/>
                <a:cs typeface="Calibri"/>
              </a:rPr>
              <a:t>bribing</a:t>
            </a:r>
            <a:r>
              <a:rPr sz="818" b="1" spc="-7" dirty="0">
                <a:solidFill>
                  <a:schemeClr val="bg1"/>
                </a:solidFill>
                <a:latin typeface="Calibri"/>
                <a:cs typeface="Calibri"/>
              </a:rPr>
              <a:t> </a:t>
            </a:r>
            <a:r>
              <a:rPr sz="818" dirty="0">
                <a:solidFill>
                  <a:schemeClr val="bg1"/>
                </a:solidFill>
                <a:latin typeface="Calibri"/>
                <a:cs typeface="Calibri"/>
              </a:rPr>
              <a:t>=</a:t>
            </a:r>
            <a:r>
              <a:rPr sz="818" spc="-10" dirty="0">
                <a:solidFill>
                  <a:schemeClr val="bg1"/>
                </a:solidFill>
                <a:latin typeface="Calibri"/>
                <a:cs typeface="Calibri"/>
              </a:rPr>
              <a:t> </a:t>
            </a:r>
            <a:r>
              <a:rPr sz="818" spc="-3" dirty="0">
                <a:solidFill>
                  <a:schemeClr val="bg1"/>
                </a:solidFill>
                <a:latin typeface="Calibri"/>
                <a:cs typeface="Calibri"/>
              </a:rPr>
              <a:t>offering/giving </a:t>
            </a:r>
            <a:r>
              <a:rPr sz="818" dirty="0">
                <a:solidFill>
                  <a:schemeClr val="bg1"/>
                </a:solidFill>
                <a:latin typeface="Calibri"/>
                <a:cs typeface="Calibri"/>
              </a:rPr>
              <a:t> a </a:t>
            </a:r>
            <a:r>
              <a:rPr sz="818" spc="-3" dirty="0">
                <a:solidFill>
                  <a:schemeClr val="bg1"/>
                </a:solidFill>
                <a:latin typeface="Calibri"/>
                <a:cs typeface="Calibri"/>
              </a:rPr>
              <a:t>reward </a:t>
            </a:r>
            <a:r>
              <a:rPr sz="818" dirty="0">
                <a:solidFill>
                  <a:schemeClr val="bg1"/>
                </a:solidFill>
                <a:latin typeface="Calibri"/>
                <a:cs typeface="Calibri"/>
              </a:rPr>
              <a:t>in </a:t>
            </a:r>
            <a:r>
              <a:rPr sz="818" spc="-3" dirty="0">
                <a:solidFill>
                  <a:schemeClr val="bg1"/>
                </a:solidFill>
                <a:latin typeface="Calibri"/>
                <a:cs typeface="Calibri"/>
              </a:rPr>
              <a:t>order </a:t>
            </a:r>
            <a:r>
              <a:rPr sz="818" dirty="0">
                <a:solidFill>
                  <a:schemeClr val="bg1"/>
                </a:solidFill>
                <a:latin typeface="Calibri"/>
                <a:cs typeface="Calibri"/>
              </a:rPr>
              <a:t>to  </a:t>
            </a:r>
            <a:r>
              <a:rPr sz="818" spc="-3" dirty="0">
                <a:solidFill>
                  <a:schemeClr val="bg1"/>
                </a:solidFill>
                <a:latin typeface="Calibri"/>
                <a:cs typeface="Calibri"/>
              </a:rPr>
              <a:t>influence someone to  </a:t>
            </a:r>
            <a:r>
              <a:rPr sz="818" dirty="0">
                <a:solidFill>
                  <a:schemeClr val="bg1"/>
                </a:solidFill>
                <a:latin typeface="Calibri"/>
                <a:cs typeface="Calibri"/>
              </a:rPr>
              <a:t>act a </a:t>
            </a:r>
            <a:r>
              <a:rPr sz="818" spc="-3" dirty="0">
                <a:solidFill>
                  <a:schemeClr val="bg1"/>
                </a:solidFill>
                <a:latin typeface="Calibri"/>
                <a:cs typeface="Calibri"/>
              </a:rPr>
              <a:t>certain</a:t>
            </a:r>
            <a:r>
              <a:rPr sz="818" spc="-51" dirty="0">
                <a:solidFill>
                  <a:schemeClr val="bg1"/>
                </a:solidFill>
                <a:latin typeface="Calibri"/>
                <a:cs typeface="Calibri"/>
              </a:rPr>
              <a:t> </a:t>
            </a:r>
            <a:r>
              <a:rPr sz="818" spc="-3" dirty="0">
                <a:solidFill>
                  <a:schemeClr val="bg1"/>
                </a:solidFill>
                <a:latin typeface="Calibri"/>
                <a:cs typeface="Calibri"/>
              </a:rPr>
              <a:t>way</a:t>
            </a:r>
            <a:endParaRPr sz="818">
              <a:solidFill>
                <a:schemeClr val="bg1"/>
              </a:solidFill>
              <a:latin typeface="Calibri"/>
              <a:cs typeface="Calibri"/>
            </a:endParaRPr>
          </a:p>
        </p:txBody>
      </p:sp>
      <p:sp>
        <p:nvSpPr>
          <p:cNvPr id="18" name="object 18"/>
          <p:cNvSpPr txBox="1"/>
          <p:nvPr/>
        </p:nvSpPr>
        <p:spPr>
          <a:xfrm>
            <a:off x="6924415" y="4726392"/>
            <a:ext cx="892752" cy="287579"/>
          </a:xfrm>
          <a:prstGeom prst="rect">
            <a:avLst/>
          </a:prstGeom>
        </p:spPr>
        <p:txBody>
          <a:bodyPr vert="horz" wrap="square" lIns="0" tIns="0" rIns="0" bIns="0" rtlCol="0">
            <a:spAutoFit/>
          </a:bodyPr>
          <a:lstStyle/>
          <a:p>
            <a:pPr marL="8659" marR="3464">
              <a:lnSpc>
                <a:spcPct val="117500"/>
              </a:lnSpc>
            </a:pPr>
            <a:r>
              <a:rPr sz="818" b="1" spc="-3" dirty="0">
                <a:solidFill>
                  <a:schemeClr val="bg1"/>
                </a:solidFill>
                <a:latin typeface="Calibri"/>
                <a:cs typeface="Calibri"/>
              </a:rPr>
              <a:t>scheme </a:t>
            </a:r>
            <a:r>
              <a:rPr sz="818" dirty="0">
                <a:solidFill>
                  <a:schemeClr val="bg1"/>
                </a:solidFill>
                <a:latin typeface="Calibri"/>
                <a:cs typeface="Calibri"/>
              </a:rPr>
              <a:t>= a </a:t>
            </a:r>
            <a:r>
              <a:rPr sz="818" spc="-3" dirty="0">
                <a:solidFill>
                  <a:schemeClr val="bg1"/>
                </a:solidFill>
                <a:latin typeface="Calibri"/>
                <a:cs typeface="Calibri"/>
              </a:rPr>
              <a:t>secret</a:t>
            </a:r>
            <a:r>
              <a:rPr sz="818" spc="-41" dirty="0">
                <a:solidFill>
                  <a:schemeClr val="bg1"/>
                </a:solidFill>
                <a:latin typeface="Calibri"/>
                <a:cs typeface="Calibri"/>
              </a:rPr>
              <a:t> </a:t>
            </a:r>
            <a:r>
              <a:rPr sz="818" spc="-3" dirty="0">
                <a:solidFill>
                  <a:schemeClr val="bg1"/>
                </a:solidFill>
                <a:latin typeface="Calibri"/>
                <a:cs typeface="Calibri"/>
              </a:rPr>
              <a:t>or  </a:t>
            </a:r>
            <a:r>
              <a:rPr sz="818" dirty="0">
                <a:solidFill>
                  <a:schemeClr val="bg1"/>
                </a:solidFill>
                <a:latin typeface="Calibri"/>
                <a:cs typeface="Calibri"/>
              </a:rPr>
              <a:t>devious</a:t>
            </a:r>
            <a:r>
              <a:rPr sz="818" spc="-72" dirty="0">
                <a:solidFill>
                  <a:schemeClr val="bg1"/>
                </a:solidFill>
                <a:latin typeface="Calibri"/>
                <a:cs typeface="Calibri"/>
              </a:rPr>
              <a:t> </a:t>
            </a:r>
            <a:r>
              <a:rPr sz="818" spc="-3" dirty="0">
                <a:solidFill>
                  <a:schemeClr val="bg1"/>
                </a:solidFill>
                <a:latin typeface="Calibri"/>
                <a:cs typeface="Calibri"/>
              </a:rPr>
              <a:t>plan</a:t>
            </a:r>
            <a:endParaRPr sz="818">
              <a:solidFill>
                <a:schemeClr val="bg1"/>
              </a:solidFill>
              <a:latin typeface="Calibri"/>
              <a:cs typeface="Calibri"/>
            </a:endParaRPr>
          </a:p>
        </p:txBody>
      </p:sp>
      <p:sp>
        <p:nvSpPr>
          <p:cNvPr id="19" name="object 19"/>
          <p:cNvSpPr txBox="1"/>
          <p:nvPr/>
        </p:nvSpPr>
        <p:spPr>
          <a:xfrm>
            <a:off x="6924415" y="5106917"/>
            <a:ext cx="945140" cy="432747"/>
          </a:xfrm>
          <a:prstGeom prst="rect">
            <a:avLst/>
          </a:prstGeom>
        </p:spPr>
        <p:txBody>
          <a:bodyPr vert="horz" wrap="square" lIns="0" tIns="0" rIns="0" bIns="0" rtlCol="0">
            <a:spAutoFit/>
          </a:bodyPr>
          <a:lstStyle/>
          <a:p>
            <a:pPr marL="8659" marR="3464">
              <a:lnSpc>
                <a:spcPct val="116700"/>
              </a:lnSpc>
            </a:pPr>
            <a:r>
              <a:rPr sz="818" b="1" dirty="0">
                <a:solidFill>
                  <a:schemeClr val="bg1"/>
                </a:solidFill>
                <a:latin typeface="Calibri"/>
                <a:cs typeface="Calibri"/>
              </a:rPr>
              <a:t>out of the </a:t>
            </a:r>
            <a:r>
              <a:rPr sz="818" b="1" spc="-3" dirty="0">
                <a:solidFill>
                  <a:schemeClr val="bg1"/>
                </a:solidFill>
                <a:latin typeface="Calibri"/>
                <a:cs typeface="Calibri"/>
              </a:rPr>
              <a:t>loop </a:t>
            </a:r>
            <a:r>
              <a:rPr sz="818" dirty="0">
                <a:solidFill>
                  <a:schemeClr val="bg1"/>
                </a:solidFill>
                <a:latin typeface="Calibri"/>
                <a:cs typeface="Calibri"/>
              </a:rPr>
              <a:t>= </a:t>
            </a:r>
            <a:r>
              <a:rPr sz="818" spc="-3" dirty="0">
                <a:solidFill>
                  <a:schemeClr val="bg1"/>
                </a:solidFill>
                <a:latin typeface="Calibri"/>
                <a:cs typeface="Calibri"/>
              </a:rPr>
              <a:t>not  knowing or being  </a:t>
            </a:r>
            <a:r>
              <a:rPr sz="818" dirty="0">
                <a:solidFill>
                  <a:schemeClr val="bg1"/>
                </a:solidFill>
                <a:latin typeface="Calibri"/>
                <a:cs typeface="Calibri"/>
              </a:rPr>
              <a:t>involved in a</a:t>
            </a:r>
            <a:r>
              <a:rPr sz="818" spc="-72" dirty="0">
                <a:solidFill>
                  <a:schemeClr val="bg1"/>
                </a:solidFill>
                <a:latin typeface="Calibri"/>
                <a:cs typeface="Calibri"/>
              </a:rPr>
              <a:t> </a:t>
            </a:r>
            <a:r>
              <a:rPr sz="818" spc="-3" dirty="0">
                <a:solidFill>
                  <a:schemeClr val="bg1"/>
                </a:solidFill>
                <a:latin typeface="Calibri"/>
                <a:cs typeface="Calibri"/>
              </a:rPr>
              <a:t>situation</a:t>
            </a:r>
            <a:endParaRPr sz="818">
              <a:solidFill>
                <a:schemeClr val="bg1"/>
              </a:solidFill>
              <a:latin typeface="Calibri"/>
              <a:cs typeface="Calibri"/>
            </a:endParaRPr>
          </a:p>
        </p:txBody>
      </p:sp>
      <p:sp>
        <p:nvSpPr>
          <p:cNvPr id="20" name="object 20"/>
          <p:cNvSpPr txBox="1"/>
          <p:nvPr/>
        </p:nvSpPr>
        <p:spPr>
          <a:xfrm>
            <a:off x="6924415" y="5630618"/>
            <a:ext cx="851189" cy="285463"/>
          </a:xfrm>
          <a:prstGeom prst="rect">
            <a:avLst/>
          </a:prstGeom>
        </p:spPr>
        <p:txBody>
          <a:bodyPr vert="horz" wrap="square" lIns="0" tIns="0" rIns="0" bIns="0" rtlCol="0">
            <a:spAutoFit/>
          </a:bodyPr>
          <a:lstStyle/>
          <a:p>
            <a:pPr marL="8659" marR="3464">
              <a:lnSpc>
                <a:spcPct val="116700"/>
              </a:lnSpc>
            </a:pPr>
            <a:r>
              <a:rPr sz="818" b="1" dirty="0">
                <a:solidFill>
                  <a:schemeClr val="bg1"/>
                </a:solidFill>
                <a:latin typeface="Calibri"/>
                <a:cs typeface="Calibri"/>
              </a:rPr>
              <a:t>on </a:t>
            </a:r>
            <a:r>
              <a:rPr sz="818" b="1" spc="-3" dirty="0">
                <a:solidFill>
                  <a:schemeClr val="bg1"/>
                </a:solidFill>
                <a:latin typeface="Calibri"/>
                <a:cs typeface="Calibri"/>
              </a:rPr>
              <a:t>call </a:t>
            </a:r>
            <a:r>
              <a:rPr sz="818" dirty="0">
                <a:solidFill>
                  <a:schemeClr val="bg1"/>
                </a:solidFill>
                <a:latin typeface="Calibri"/>
                <a:cs typeface="Calibri"/>
              </a:rPr>
              <a:t>= </a:t>
            </a:r>
            <a:r>
              <a:rPr sz="818" spc="-3" dirty="0">
                <a:solidFill>
                  <a:schemeClr val="bg1"/>
                </a:solidFill>
                <a:latin typeface="Calibri"/>
                <a:cs typeface="Calibri"/>
              </a:rPr>
              <a:t>available</a:t>
            </a:r>
            <a:r>
              <a:rPr sz="818" spc="-34" dirty="0">
                <a:solidFill>
                  <a:schemeClr val="bg1"/>
                </a:solidFill>
                <a:latin typeface="Calibri"/>
                <a:cs typeface="Calibri"/>
              </a:rPr>
              <a:t> </a:t>
            </a:r>
            <a:r>
              <a:rPr sz="818" dirty="0">
                <a:solidFill>
                  <a:schemeClr val="bg1"/>
                </a:solidFill>
                <a:latin typeface="Calibri"/>
                <a:cs typeface="Calibri"/>
              </a:rPr>
              <a:t>if  </a:t>
            </a:r>
            <a:r>
              <a:rPr sz="818" spc="-3" dirty="0">
                <a:solidFill>
                  <a:schemeClr val="bg1"/>
                </a:solidFill>
                <a:latin typeface="Calibri"/>
                <a:cs typeface="Calibri"/>
              </a:rPr>
              <a:t>called</a:t>
            </a:r>
            <a:r>
              <a:rPr sz="818" spc="-41" dirty="0">
                <a:solidFill>
                  <a:schemeClr val="bg1"/>
                </a:solidFill>
                <a:latin typeface="Calibri"/>
                <a:cs typeface="Calibri"/>
              </a:rPr>
              <a:t> </a:t>
            </a:r>
            <a:r>
              <a:rPr sz="818" spc="-7" dirty="0">
                <a:solidFill>
                  <a:schemeClr val="bg1"/>
                </a:solidFill>
                <a:latin typeface="Calibri"/>
                <a:cs typeface="Calibri"/>
              </a:rPr>
              <a:t>for</a:t>
            </a:r>
            <a:endParaRPr sz="818">
              <a:solidFill>
                <a:schemeClr val="bg1"/>
              </a:solidFill>
              <a:latin typeface="Calibri"/>
              <a:cs typeface="Calibri"/>
            </a:endParaRPr>
          </a:p>
        </p:txBody>
      </p:sp>
      <p:sp>
        <p:nvSpPr>
          <p:cNvPr id="21" name="object 21"/>
          <p:cNvSpPr/>
          <p:nvPr/>
        </p:nvSpPr>
        <p:spPr>
          <a:xfrm>
            <a:off x="6706466" y="1422256"/>
            <a:ext cx="102177" cy="4760335"/>
          </a:xfrm>
          <a:custGeom>
            <a:avLst/>
            <a:gdLst/>
            <a:ahLst/>
            <a:cxnLst/>
            <a:rect l="l" t="t" r="r" b="b"/>
            <a:pathLst>
              <a:path w="149860" h="6981825">
                <a:moveTo>
                  <a:pt x="0" y="6981825"/>
                </a:moveTo>
                <a:lnTo>
                  <a:pt x="149250" y="6981825"/>
                </a:lnTo>
                <a:lnTo>
                  <a:pt x="149250" y="0"/>
                </a:lnTo>
                <a:lnTo>
                  <a:pt x="0" y="0"/>
                </a:lnTo>
                <a:lnTo>
                  <a:pt x="0" y="6981825"/>
                </a:lnTo>
                <a:close/>
              </a:path>
            </a:pathLst>
          </a:custGeom>
          <a:solidFill>
            <a:srgbClr val="C0504D"/>
          </a:solidFill>
        </p:spPr>
        <p:txBody>
          <a:bodyPr wrap="square" lIns="0" tIns="0" rIns="0" bIns="0" rtlCol="0"/>
          <a:lstStyle/>
          <a:p>
            <a:endParaRPr sz="1227"/>
          </a:p>
        </p:txBody>
      </p:sp>
      <p:sp>
        <p:nvSpPr>
          <p:cNvPr id="22" name="object 22"/>
          <p:cNvSpPr/>
          <p:nvPr/>
        </p:nvSpPr>
        <p:spPr>
          <a:xfrm>
            <a:off x="6706466" y="1609552"/>
            <a:ext cx="1317913" cy="222972"/>
          </a:xfrm>
          <a:custGeom>
            <a:avLst/>
            <a:gdLst/>
            <a:ahLst/>
            <a:cxnLst/>
            <a:rect l="l" t="t" r="r" b="b"/>
            <a:pathLst>
              <a:path w="1932940" h="327025">
                <a:moveTo>
                  <a:pt x="1769236" y="0"/>
                </a:moveTo>
                <a:lnTo>
                  <a:pt x="0" y="0"/>
                </a:lnTo>
                <a:lnTo>
                  <a:pt x="0" y="326517"/>
                </a:lnTo>
                <a:lnTo>
                  <a:pt x="1769236" y="326517"/>
                </a:lnTo>
                <a:lnTo>
                  <a:pt x="1932431" y="163195"/>
                </a:lnTo>
                <a:lnTo>
                  <a:pt x="1769236" y="0"/>
                </a:lnTo>
                <a:close/>
              </a:path>
            </a:pathLst>
          </a:custGeom>
          <a:solidFill>
            <a:srgbClr val="622422"/>
          </a:solidFill>
        </p:spPr>
        <p:txBody>
          <a:bodyPr wrap="square" lIns="0" tIns="0" rIns="0" bIns="0" rtlCol="0"/>
          <a:lstStyle/>
          <a:p>
            <a:endParaRPr sz="1227"/>
          </a:p>
        </p:txBody>
      </p:sp>
      <p:sp>
        <p:nvSpPr>
          <p:cNvPr id="23" name="object 23"/>
          <p:cNvSpPr/>
          <p:nvPr/>
        </p:nvSpPr>
        <p:spPr>
          <a:xfrm>
            <a:off x="6706985" y="1609552"/>
            <a:ext cx="1261456" cy="222365"/>
          </a:xfrm>
          <a:prstGeom prst="rect">
            <a:avLst/>
          </a:prstGeom>
          <a:blipFill>
            <a:blip r:embed="rId4" cstate="print"/>
            <a:stretch>
              <a:fillRect/>
            </a:stretch>
          </a:blipFill>
        </p:spPr>
        <p:txBody>
          <a:bodyPr wrap="square" lIns="0" tIns="0" rIns="0" bIns="0" rtlCol="0"/>
          <a:lstStyle/>
          <a:p>
            <a:endParaRPr sz="1227"/>
          </a:p>
        </p:txBody>
      </p:sp>
      <p:sp>
        <p:nvSpPr>
          <p:cNvPr id="24" name="object 24"/>
          <p:cNvSpPr txBox="1"/>
          <p:nvPr/>
        </p:nvSpPr>
        <p:spPr>
          <a:xfrm>
            <a:off x="6948314" y="1630161"/>
            <a:ext cx="665450" cy="167866"/>
          </a:xfrm>
          <a:prstGeom prst="rect">
            <a:avLst/>
          </a:prstGeom>
        </p:spPr>
        <p:txBody>
          <a:bodyPr vert="horz" wrap="square" lIns="0" tIns="0" rIns="0" bIns="0" rtlCol="0">
            <a:spAutoFit/>
          </a:bodyPr>
          <a:lstStyle/>
          <a:p>
            <a:pPr marL="8659"/>
            <a:r>
              <a:rPr sz="1091" b="1" spc="-3" dirty="0">
                <a:solidFill>
                  <a:srgbClr val="FFFFFF"/>
                </a:solidFill>
                <a:latin typeface="Calibri"/>
                <a:cs typeface="Calibri"/>
              </a:rPr>
              <a:t>Vocabulary</a:t>
            </a:r>
            <a:endParaRPr sz="1091">
              <a:latin typeface="Calibri"/>
              <a:cs typeface="Calibri"/>
            </a:endParaRPr>
          </a:p>
        </p:txBody>
      </p:sp>
      <p:sp>
        <p:nvSpPr>
          <p:cNvPr id="25" name="object 2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26" name="object 2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27" name="object 2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8" name="object 2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29" name="object 2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30" name="object 3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31" name="object 3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32" name="object 3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33" name="object 3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34" name="object 3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35" name="object 3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36" name="object 3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37" name="object 3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38" name="object 3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39" name="object 3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40" name="object 4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2541"/>
            <a:ext cx="2535815" cy="376513"/>
          </a:xfrm>
          <a:prstGeom prst="rect">
            <a:avLst/>
          </a:prstGeom>
        </p:spPr>
        <p:txBody>
          <a:bodyPr vert="horz" wrap="square" lIns="0" tIns="0" rIns="0" bIns="0" rtlCol="0">
            <a:spAutoFit/>
          </a:bodyPr>
          <a:lstStyle/>
          <a:p>
            <a:pPr marL="8659" marR="3464">
              <a:lnSpc>
                <a:spcPct val="146900"/>
              </a:lnSpc>
            </a:pPr>
            <a:r>
              <a:rPr sz="886" spc="-7" dirty="0">
                <a:solidFill>
                  <a:schemeClr val="bg1"/>
                </a:solidFill>
                <a:latin typeface="Cambria"/>
                <a:cs typeface="Cambria"/>
              </a:rPr>
              <a:t>next </a:t>
            </a:r>
            <a:r>
              <a:rPr sz="886" spc="-3" dirty="0">
                <a:solidFill>
                  <a:schemeClr val="bg1"/>
                </a:solidFill>
                <a:latin typeface="Cambria"/>
                <a:cs typeface="Cambria"/>
              </a:rPr>
              <a:t>issue </a:t>
            </a:r>
            <a:r>
              <a:rPr sz="886" b="1" spc="-7" dirty="0">
                <a:solidFill>
                  <a:schemeClr val="bg1"/>
                </a:solidFill>
                <a:latin typeface="Cambria"/>
                <a:cs typeface="Cambria"/>
              </a:rPr>
              <a:t>on </a:t>
            </a:r>
            <a:r>
              <a:rPr sz="886" b="1" spc="-3" dirty="0">
                <a:solidFill>
                  <a:schemeClr val="bg1"/>
                </a:solidFill>
                <a:latin typeface="Cambria"/>
                <a:cs typeface="Cambria"/>
              </a:rPr>
              <a:t>the fly</a:t>
            </a:r>
            <a:r>
              <a:rPr sz="886" spc="-3" dirty="0">
                <a:solidFill>
                  <a:schemeClr val="bg1"/>
                </a:solidFill>
                <a:latin typeface="Cambria"/>
                <a:cs typeface="Cambria"/>
              </a:rPr>
              <a:t>… if I didn’t have my smart  phone, she’d probably </a:t>
            </a:r>
            <a:r>
              <a:rPr sz="886" b="1" spc="-3" dirty="0">
                <a:solidFill>
                  <a:schemeClr val="bg1"/>
                </a:solidFill>
                <a:latin typeface="Cambria"/>
                <a:cs typeface="Cambria"/>
              </a:rPr>
              <a:t>kick </a:t>
            </a:r>
            <a:r>
              <a:rPr sz="886" b="1" spc="-7" dirty="0">
                <a:solidFill>
                  <a:schemeClr val="bg1"/>
                </a:solidFill>
                <a:latin typeface="Cambria"/>
                <a:cs typeface="Cambria"/>
              </a:rPr>
              <a:t>me </a:t>
            </a:r>
            <a:r>
              <a:rPr sz="886" b="1" spc="-3" dirty="0">
                <a:solidFill>
                  <a:schemeClr val="bg1"/>
                </a:solidFill>
                <a:latin typeface="Cambria"/>
                <a:cs typeface="Cambria"/>
              </a:rPr>
              <a:t>off </a:t>
            </a:r>
            <a:r>
              <a:rPr sz="886" spc="-3" dirty="0">
                <a:solidFill>
                  <a:schemeClr val="bg1"/>
                </a:solidFill>
                <a:latin typeface="Cambria"/>
                <a:cs typeface="Cambria"/>
              </a:rPr>
              <a:t>the</a:t>
            </a:r>
            <a:r>
              <a:rPr sz="886" spc="41" dirty="0">
                <a:solidFill>
                  <a:schemeClr val="bg1"/>
                </a:solidFill>
                <a:latin typeface="Cambria"/>
                <a:cs typeface="Cambria"/>
              </a:rPr>
              <a:t> </a:t>
            </a:r>
            <a:r>
              <a:rPr sz="886" spc="-3" dirty="0">
                <a:solidFill>
                  <a:schemeClr val="bg1"/>
                </a:solidFill>
                <a:latin typeface="Cambria"/>
                <a:cs typeface="Cambria"/>
              </a:rPr>
              <a:t>team.</a:t>
            </a:r>
            <a:endParaRPr sz="886">
              <a:solidFill>
                <a:schemeClr val="bg1"/>
              </a:solidFill>
              <a:latin typeface="Cambria"/>
              <a:cs typeface="Cambria"/>
            </a:endParaRPr>
          </a:p>
        </p:txBody>
      </p:sp>
      <p:sp>
        <p:nvSpPr>
          <p:cNvPr id="3" name="object 3"/>
          <p:cNvSpPr txBox="1"/>
          <p:nvPr/>
        </p:nvSpPr>
        <p:spPr>
          <a:xfrm>
            <a:off x="4061321" y="1166258"/>
            <a:ext cx="2536681" cy="977640"/>
          </a:xfrm>
          <a:prstGeom prst="rect">
            <a:avLst/>
          </a:prstGeom>
        </p:spPr>
        <p:txBody>
          <a:bodyPr vert="horz" wrap="square" lIns="0" tIns="0" rIns="0" bIns="0" rtlCol="0">
            <a:spAutoFit/>
          </a:bodyPr>
          <a:lstStyle/>
          <a:p>
            <a:pPr marL="8659" marR="3464" algn="just">
              <a:lnSpc>
                <a:spcPct val="146500"/>
              </a:lnSpc>
            </a:pPr>
            <a:r>
              <a:rPr sz="886" b="1" spc="-7" dirty="0">
                <a:solidFill>
                  <a:schemeClr val="bg1"/>
                </a:solidFill>
                <a:latin typeface="Cambria"/>
                <a:cs typeface="Cambria"/>
              </a:rPr>
              <a:t>Kate: </a:t>
            </a:r>
            <a:r>
              <a:rPr sz="886" spc="-3" dirty="0">
                <a:solidFill>
                  <a:schemeClr val="bg1"/>
                </a:solidFill>
                <a:latin typeface="Cambria"/>
                <a:cs typeface="Cambria"/>
              </a:rPr>
              <a:t>At </a:t>
            </a:r>
            <a:r>
              <a:rPr sz="886" spc="-7" dirty="0">
                <a:solidFill>
                  <a:schemeClr val="bg1"/>
                </a:solidFill>
                <a:latin typeface="Cambria"/>
                <a:cs typeface="Cambria"/>
              </a:rPr>
              <a:t>least you </a:t>
            </a:r>
            <a:r>
              <a:rPr sz="886" spc="-3" dirty="0">
                <a:solidFill>
                  <a:schemeClr val="bg1"/>
                </a:solidFill>
                <a:latin typeface="Cambria"/>
                <a:cs typeface="Cambria"/>
              </a:rPr>
              <a:t>bought your smartphone with  your own </a:t>
            </a:r>
            <a:r>
              <a:rPr sz="886" b="1" spc="-3" dirty="0">
                <a:solidFill>
                  <a:schemeClr val="bg1"/>
                </a:solidFill>
                <a:latin typeface="Cambria"/>
                <a:cs typeface="Cambria"/>
              </a:rPr>
              <a:t>allowance</a:t>
            </a:r>
            <a:r>
              <a:rPr sz="886" spc="-3" dirty="0">
                <a:solidFill>
                  <a:schemeClr val="bg1"/>
                </a:solidFill>
                <a:latin typeface="Cambria"/>
                <a:cs typeface="Cambria"/>
              </a:rPr>
              <a:t>, </a:t>
            </a:r>
            <a:r>
              <a:rPr sz="886" spc="-7" dirty="0">
                <a:solidFill>
                  <a:schemeClr val="bg1"/>
                </a:solidFill>
                <a:latin typeface="Cambria"/>
                <a:cs typeface="Cambria"/>
              </a:rPr>
              <a:t>so </a:t>
            </a:r>
            <a:r>
              <a:rPr sz="886" spc="-3" dirty="0">
                <a:solidFill>
                  <a:schemeClr val="bg1"/>
                </a:solidFill>
                <a:latin typeface="Cambria"/>
                <a:cs typeface="Cambria"/>
              </a:rPr>
              <a:t>you don’t have </a:t>
            </a:r>
            <a:r>
              <a:rPr sz="886" dirty="0">
                <a:solidFill>
                  <a:schemeClr val="bg1"/>
                </a:solidFill>
                <a:latin typeface="Cambria"/>
                <a:cs typeface="Cambria"/>
              </a:rPr>
              <a:t>to </a:t>
            </a:r>
            <a:r>
              <a:rPr sz="886" spc="-3" dirty="0">
                <a:solidFill>
                  <a:schemeClr val="bg1"/>
                </a:solidFill>
                <a:latin typeface="Cambria"/>
                <a:cs typeface="Cambria"/>
              </a:rPr>
              <a:t>worry  </a:t>
            </a:r>
            <a:r>
              <a:rPr sz="886" spc="-7" dirty="0">
                <a:solidFill>
                  <a:schemeClr val="bg1"/>
                </a:solidFill>
                <a:latin typeface="Cambria"/>
                <a:cs typeface="Cambria"/>
              </a:rPr>
              <a:t>about </a:t>
            </a:r>
            <a:r>
              <a:rPr sz="886" spc="-3" dirty="0">
                <a:solidFill>
                  <a:schemeClr val="bg1"/>
                </a:solidFill>
                <a:latin typeface="Cambria"/>
                <a:cs typeface="Cambria"/>
              </a:rPr>
              <a:t>it </a:t>
            </a:r>
            <a:r>
              <a:rPr sz="886" spc="-7" dirty="0">
                <a:solidFill>
                  <a:schemeClr val="bg1"/>
                </a:solidFill>
                <a:latin typeface="Cambria"/>
                <a:cs typeface="Cambria"/>
              </a:rPr>
              <a:t>being </a:t>
            </a:r>
            <a:r>
              <a:rPr sz="886" spc="-3" dirty="0">
                <a:solidFill>
                  <a:schemeClr val="bg1"/>
                </a:solidFill>
                <a:latin typeface="Cambria"/>
                <a:cs typeface="Cambria"/>
              </a:rPr>
              <a:t>taken away. </a:t>
            </a:r>
            <a:r>
              <a:rPr sz="886" spc="-7" dirty="0">
                <a:solidFill>
                  <a:schemeClr val="bg1"/>
                </a:solidFill>
                <a:latin typeface="Cambria"/>
                <a:cs typeface="Cambria"/>
              </a:rPr>
              <a:t>My </a:t>
            </a:r>
            <a:r>
              <a:rPr sz="886" spc="-3" dirty="0">
                <a:solidFill>
                  <a:schemeClr val="bg1"/>
                </a:solidFill>
                <a:latin typeface="Cambria"/>
                <a:cs typeface="Cambria"/>
              </a:rPr>
              <a:t>dad just </a:t>
            </a:r>
            <a:r>
              <a:rPr sz="886" b="1" spc="-3" dirty="0">
                <a:solidFill>
                  <a:schemeClr val="bg1"/>
                </a:solidFill>
                <a:latin typeface="Cambria"/>
                <a:cs typeface="Cambria"/>
              </a:rPr>
              <a:t>doesn’t get  </a:t>
            </a:r>
            <a:r>
              <a:rPr sz="886" spc="-3" dirty="0">
                <a:solidFill>
                  <a:schemeClr val="bg1"/>
                </a:solidFill>
                <a:latin typeface="Cambria"/>
                <a:cs typeface="Cambria"/>
              </a:rPr>
              <a:t>how important it </a:t>
            </a:r>
            <a:r>
              <a:rPr sz="886" dirty="0">
                <a:solidFill>
                  <a:schemeClr val="bg1"/>
                </a:solidFill>
                <a:latin typeface="Cambria"/>
                <a:cs typeface="Cambria"/>
              </a:rPr>
              <a:t>is </a:t>
            </a:r>
            <a:r>
              <a:rPr sz="886" spc="-3" dirty="0">
                <a:solidFill>
                  <a:schemeClr val="bg1"/>
                </a:solidFill>
                <a:latin typeface="Cambria"/>
                <a:cs typeface="Cambria"/>
              </a:rPr>
              <a:t>to have a phone! You feel, like,  totally </a:t>
            </a:r>
            <a:r>
              <a:rPr sz="886" b="1" spc="-3" dirty="0">
                <a:solidFill>
                  <a:schemeClr val="bg1"/>
                </a:solidFill>
                <a:latin typeface="Cambria"/>
                <a:cs typeface="Cambria"/>
              </a:rPr>
              <a:t>left </a:t>
            </a:r>
            <a:r>
              <a:rPr sz="886" b="1" dirty="0">
                <a:solidFill>
                  <a:schemeClr val="bg1"/>
                </a:solidFill>
                <a:latin typeface="Cambria"/>
                <a:cs typeface="Cambria"/>
              </a:rPr>
              <a:t>out </a:t>
            </a:r>
            <a:r>
              <a:rPr sz="886" spc="-3" dirty="0">
                <a:solidFill>
                  <a:schemeClr val="bg1"/>
                </a:solidFill>
                <a:latin typeface="Cambria"/>
                <a:cs typeface="Cambria"/>
              </a:rPr>
              <a:t>without</a:t>
            </a:r>
            <a:r>
              <a:rPr sz="886" spc="-41" dirty="0">
                <a:solidFill>
                  <a:schemeClr val="bg1"/>
                </a:solidFill>
                <a:latin typeface="Cambria"/>
                <a:cs typeface="Cambria"/>
              </a:rPr>
              <a:t> </a:t>
            </a:r>
            <a:r>
              <a:rPr sz="886" spc="-3" dirty="0">
                <a:solidFill>
                  <a:schemeClr val="bg1"/>
                </a:solidFill>
                <a:latin typeface="Cambria"/>
                <a:cs typeface="Cambria"/>
              </a:rPr>
              <a:t>one.</a:t>
            </a:r>
            <a:endParaRPr sz="886">
              <a:solidFill>
                <a:schemeClr val="bg1"/>
              </a:solidFill>
              <a:latin typeface="Cambria"/>
              <a:cs typeface="Cambria"/>
            </a:endParaRPr>
          </a:p>
        </p:txBody>
      </p:sp>
      <p:sp>
        <p:nvSpPr>
          <p:cNvPr id="4" name="object 4"/>
          <p:cNvSpPr txBox="1"/>
          <p:nvPr/>
        </p:nvSpPr>
        <p:spPr>
          <a:xfrm>
            <a:off x="4061321" y="2243015"/>
            <a:ext cx="2537980" cy="977640"/>
          </a:xfrm>
          <a:prstGeom prst="rect">
            <a:avLst/>
          </a:prstGeom>
        </p:spPr>
        <p:txBody>
          <a:bodyPr vert="horz" wrap="square" lIns="0" tIns="0" rIns="0" bIns="0" rtlCol="0">
            <a:spAutoFit/>
          </a:bodyPr>
          <a:lstStyle/>
          <a:p>
            <a:pPr marL="8659" marR="3464" algn="just">
              <a:lnSpc>
                <a:spcPct val="146500"/>
              </a:lnSpc>
            </a:pPr>
            <a:r>
              <a:rPr sz="886" b="1" spc="-3" dirty="0">
                <a:solidFill>
                  <a:schemeClr val="bg1"/>
                </a:solidFill>
                <a:latin typeface="Cambria"/>
                <a:cs typeface="Cambria"/>
              </a:rPr>
              <a:t>Mandy: </a:t>
            </a:r>
            <a:r>
              <a:rPr sz="886" spc="-3" dirty="0">
                <a:solidFill>
                  <a:schemeClr val="bg1"/>
                </a:solidFill>
                <a:latin typeface="Cambria"/>
                <a:cs typeface="Cambria"/>
              </a:rPr>
              <a:t>Your </a:t>
            </a:r>
            <a:r>
              <a:rPr sz="886" dirty="0">
                <a:solidFill>
                  <a:schemeClr val="bg1"/>
                </a:solidFill>
                <a:latin typeface="Cambria"/>
                <a:cs typeface="Cambria"/>
              </a:rPr>
              <a:t>dad’s from </a:t>
            </a:r>
            <a:r>
              <a:rPr sz="886" spc="-3" dirty="0">
                <a:solidFill>
                  <a:schemeClr val="bg1"/>
                </a:solidFill>
                <a:latin typeface="Cambria"/>
                <a:cs typeface="Cambria"/>
              </a:rPr>
              <a:t>a different generation </a:t>
            </a:r>
            <a:r>
              <a:rPr sz="886" spc="-7" dirty="0">
                <a:solidFill>
                  <a:schemeClr val="bg1"/>
                </a:solidFill>
                <a:latin typeface="Cambria"/>
                <a:cs typeface="Cambria"/>
              </a:rPr>
              <a:t>and  </a:t>
            </a:r>
            <a:r>
              <a:rPr sz="886" spc="-3" dirty="0">
                <a:solidFill>
                  <a:schemeClr val="bg1"/>
                </a:solidFill>
                <a:latin typeface="Cambria"/>
                <a:cs typeface="Cambria"/>
              </a:rPr>
              <a:t>just sees things differently, </a:t>
            </a:r>
            <a:r>
              <a:rPr sz="886" dirty="0">
                <a:solidFill>
                  <a:schemeClr val="bg1"/>
                </a:solidFill>
                <a:latin typeface="Cambria"/>
                <a:cs typeface="Cambria"/>
              </a:rPr>
              <a:t>that’s </a:t>
            </a:r>
            <a:r>
              <a:rPr sz="886" spc="-3" dirty="0">
                <a:solidFill>
                  <a:schemeClr val="bg1"/>
                </a:solidFill>
                <a:latin typeface="Cambria"/>
                <a:cs typeface="Cambria"/>
              </a:rPr>
              <a:t>all. Believe me, I  know, </a:t>
            </a:r>
            <a:r>
              <a:rPr sz="886" dirty="0">
                <a:solidFill>
                  <a:schemeClr val="bg1"/>
                </a:solidFill>
                <a:latin typeface="Cambria"/>
                <a:cs typeface="Cambria"/>
              </a:rPr>
              <a:t>my </a:t>
            </a:r>
            <a:r>
              <a:rPr sz="886" spc="-3" dirty="0">
                <a:solidFill>
                  <a:schemeClr val="bg1"/>
                </a:solidFill>
                <a:latin typeface="Cambria"/>
                <a:cs typeface="Cambria"/>
              </a:rPr>
              <a:t>parents </a:t>
            </a:r>
            <a:r>
              <a:rPr sz="886" dirty="0">
                <a:solidFill>
                  <a:schemeClr val="bg1"/>
                </a:solidFill>
                <a:latin typeface="Cambria"/>
                <a:cs typeface="Cambria"/>
              </a:rPr>
              <a:t>have </a:t>
            </a:r>
            <a:r>
              <a:rPr sz="886" spc="-3" dirty="0">
                <a:solidFill>
                  <a:schemeClr val="bg1"/>
                </a:solidFill>
                <a:latin typeface="Cambria"/>
                <a:cs typeface="Cambria"/>
              </a:rPr>
              <a:t>given me </a:t>
            </a:r>
            <a:r>
              <a:rPr sz="886" b="1" spc="-3" dirty="0">
                <a:solidFill>
                  <a:schemeClr val="bg1"/>
                </a:solidFill>
                <a:latin typeface="Cambria"/>
                <a:cs typeface="Cambria"/>
              </a:rPr>
              <a:t>sermons </a:t>
            </a:r>
            <a:r>
              <a:rPr sz="886" spc="-3" dirty="0">
                <a:solidFill>
                  <a:schemeClr val="bg1"/>
                </a:solidFill>
                <a:latin typeface="Cambria"/>
                <a:cs typeface="Cambria"/>
              </a:rPr>
              <a:t>about the  “good old days” when people weren’t </a:t>
            </a:r>
            <a:r>
              <a:rPr sz="886" spc="-7" dirty="0">
                <a:solidFill>
                  <a:schemeClr val="bg1"/>
                </a:solidFill>
                <a:latin typeface="Cambria"/>
                <a:cs typeface="Cambria"/>
              </a:rPr>
              <a:t>so </a:t>
            </a:r>
            <a:r>
              <a:rPr sz="886" b="1" spc="-3" dirty="0">
                <a:solidFill>
                  <a:schemeClr val="bg1"/>
                </a:solidFill>
                <a:latin typeface="Cambria"/>
                <a:cs typeface="Cambria"/>
              </a:rPr>
              <a:t>hooked </a:t>
            </a:r>
            <a:r>
              <a:rPr sz="886" b="1" spc="-10" dirty="0">
                <a:solidFill>
                  <a:schemeClr val="bg1"/>
                </a:solidFill>
                <a:latin typeface="Cambria"/>
                <a:cs typeface="Cambria"/>
              </a:rPr>
              <a:t>on  </a:t>
            </a:r>
            <a:r>
              <a:rPr sz="886" spc="-3" dirty="0">
                <a:solidFill>
                  <a:schemeClr val="bg1"/>
                </a:solidFill>
                <a:latin typeface="Cambria"/>
                <a:cs typeface="Cambria"/>
              </a:rPr>
              <a:t>technology.</a:t>
            </a:r>
            <a:endParaRPr sz="886">
              <a:solidFill>
                <a:schemeClr val="bg1"/>
              </a:solidFill>
              <a:latin typeface="Cambria"/>
              <a:cs typeface="Cambria"/>
            </a:endParaRPr>
          </a:p>
        </p:txBody>
      </p:sp>
      <p:sp>
        <p:nvSpPr>
          <p:cNvPr id="5" name="object 5"/>
          <p:cNvSpPr txBox="1"/>
          <p:nvPr/>
        </p:nvSpPr>
        <p:spPr>
          <a:xfrm>
            <a:off x="4061321" y="3319379"/>
            <a:ext cx="2537547" cy="977640"/>
          </a:xfrm>
          <a:prstGeom prst="rect">
            <a:avLst/>
          </a:prstGeom>
        </p:spPr>
        <p:txBody>
          <a:bodyPr vert="horz" wrap="square" lIns="0" tIns="0" rIns="0" bIns="0" rtlCol="0">
            <a:spAutoFit/>
          </a:bodyPr>
          <a:lstStyle/>
          <a:p>
            <a:pPr marL="8659" marR="3464" algn="just">
              <a:lnSpc>
                <a:spcPct val="146600"/>
              </a:lnSpc>
            </a:pPr>
            <a:r>
              <a:rPr sz="886" b="1" spc="-7" dirty="0">
                <a:solidFill>
                  <a:schemeClr val="bg1"/>
                </a:solidFill>
                <a:latin typeface="Cambria"/>
                <a:cs typeface="Cambria"/>
              </a:rPr>
              <a:t>Kate: </a:t>
            </a:r>
            <a:r>
              <a:rPr sz="886" spc="-3" dirty="0">
                <a:solidFill>
                  <a:schemeClr val="bg1"/>
                </a:solidFill>
                <a:latin typeface="Cambria"/>
                <a:cs typeface="Cambria"/>
              </a:rPr>
              <a:t>Well, who says the “good old days” were  better? I can text </a:t>
            </a:r>
            <a:r>
              <a:rPr sz="886" spc="-7" dirty="0">
                <a:solidFill>
                  <a:schemeClr val="bg1"/>
                </a:solidFill>
                <a:latin typeface="Cambria"/>
                <a:cs typeface="Cambria"/>
              </a:rPr>
              <a:t>you </a:t>
            </a:r>
            <a:r>
              <a:rPr sz="886" spc="-3" dirty="0">
                <a:solidFill>
                  <a:schemeClr val="bg1"/>
                </a:solidFill>
                <a:latin typeface="Cambria"/>
                <a:cs typeface="Cambria"/>
              </a:rPr>
              <a:t>in a second compared to  waiting</a:t>
            </a:r>
            <a:r>
              <a:rPr sz="886" spc="-31" dirty="0">
                <a:solidFill>
                  <a:schemeClr val="bg1"/>
                </a:solidFill>
                <a:latin typeface="Cambria"/>
                <a:cs typeface="Cambria"/>
              </a:rPr>
              <a:t> </a:t>
            </a:r>
            <a:r>
              <a:rPr sz="886" spc="-3" dirty="0">
                <a:solidFill>
                  <a:schemeClr val="bg1"/>
                </a:solidFill>
                <a:latin typeface="Cambria"/>
                <a:cs typeface="Cambria"/>
              </a:rPr>
              <a:t>a</a:t>
            </a:r>
            <a:r>
              <a:rPr sz="886" spc="-24" dirty="0">
                <a:solidFill>
                  <a:schemeClr val="bg1"/>
                </a:solidFill>
                <a:latin typeface="Cambria"/>
                <a:cs typeface="Cambria"/>
              </a:rPr>
              <a:t> </a:t>
            </a:r>
            <a:r>
              <a:rPr sz="886" spc="-3" dirty="0">
                <a:solidFill>
                  <a:schemeClr val="bg1"/>
                </a:solidFill>
                <a:latin typeface="Cambria"/>
                <a:cs typeface="Cambria"/>
              </a:rPr>
              <a:t>week</a:t>
            </a:r>
            <a:r>
              <a:rPr sz="886" spc="-31" dirty="0">
                <a:solidFill>
                  <a:schemeClr val="bg1"/>
                </a:solidFill>
                <a:latin typeface="Cambria"/>
                <a:cs typeface="Cambria"/>
              </a:rPr>
              <a:t> </a:t>
            </a:r>
            <a:r>
              <a:rPr sz="886" spc="-3" dirty="0">
                <a:solidFill>
                  <a:schemeClr val="bg1"/>
                </a:solidFill>
                <a:latin typeface="Cambria"/>
                <a:cs typeface="Cambria"/>
              </a:rPr>
              <a:t>for</a:t>
            </a:r>
            <a:r>
              <a:rPr sz="886" spc="-24" dirty="0">
                <a:solidFill>
                  <a:schemeClr val="bg1"/>
                </a:solidFill>
                <a:latin typeface="Cambria"/>
                <a:cs typeface="Cambria"/>
              </a:rPr>
              <a:t> </a:t>
            </a:r>
            <a:r>
              <a:rPr sz="886" spc="-3" dirty="0">
                <a:solidFill>
                  <a:schemeClr val="bg1"/>
                </a:solidFill>
                <a:latin typeface="Cambria"/>
                <a:cs typeface="Cambria"/>
              </a:rPr>
              <a:t>you</a:t>
            </a:r>
            <a:r>
              <a:rPr sz="886" spc="-24" dirty="0">
                <a:solidFill>
                  <a:schemeClr val="bg1"/>
                </a:solidFill>
                <a:latin typeface="Cambria"/>
                <a:cs typeface="Cambria"/>
              </a:rPr>
              <a:t> </a:t>
            </a:r>
            <a:r>
              <a:rPr sz="886" spc="-3" dirty="0">
                <a:solidFill>
                  <a:schemeClr val="bg1"/>
                </a:solidFill>
                <a:latin typeface="Cambria"/>
                <a:cs typeface="Cambria"/>
              </a:rPr>
              <a:t>to</a:t>
            </a:r>
            <a:r>
              <a:rPr sz="886" spc="-27" dirty="0">
                <a:solidFill>
                  <a:schemeClr val="bg1"/>
                </a:solidFill>
                <a:latin typeface="Cambria"/>
                <a:cs typeface="Cambria"/>
              </a:rPr>
              <a:t> </a:t>
            </a:r>
            <a:r>
              <a:rPr sz="886" spc="-3" dirty="0">
                <a:solidFill>
                  <a:schemeClr val="bg1"/>
                </a:solidFill>
                <a:latin typeface="Cambria"/>
                <a:cs typeface="Cambria"/>
              </a:rPr>
              <a:t>get</a:t>
            </a:r>
            <a:r>
              <a:rPr sz="886" spc="-20" dirty="0">
                <a:solidFill>
                  <a:schemeClr val="bg1"/>
                </a:solidFill>
                <a:latin typeface="Cambria"/>
                <a:cs typeface="Cambria"/>
              </a:rPr>
              <a:t> </a:t>
            </a:r>
            <a:r>
              <a:rPr sz="886" spc="-3" dirty="0">
                <a:solidFill>
                  <a:schemeClr val="bg1"/>
                </a:solidFill>
                <a:latin typeface="Cambria"/>
                <a:cs typeface="Cambria"/>
              </a:rPr>
              <a:t>a</a:t>
            </a:r>
            <a:r>
              <a:rPr sz="886" spc="-31" dirty="0">
                <a:solidFill>
                  <a:schemeClr val="bg1"/>
                </a:solidFill>
                <a:latin typeface="Cambria"/>
                <a:cs typeface="Cambria"/>
              </a:rPr>
              <a:t> </a:t>
            </a:r>
            <a:r>
              <a:rPr sz="886" spc="-3" dirty="0">
                <a:solidFill>
                  <a:schemeClr val="bg1"/>
                </a:solidFill>
                <a:latin typeface="Cambria"/>
                <a:cs typeface="Cambria"/>
              </a:rPr>
              <a:t>letter</a:t>
            </a:r>
            <a:r>
              <a:rPr sz="886" spc="-24" dirty="0">
                <a:solidFill>
                  <a:schemeClr val="bg1"/>
                </a:solidFill>
                <a:latin typeface="Cambria"/>
                <a:cs typeface="Cambria"/>
              </a:rPr>
              <a:t> </a:t>
            </a:r>
            <a:r>
              <a:rPr sz="886" spc="-3" dirty="0">
                <a:solidFill>
                  <a:schemeClr val="bg1"/>
                </a:solidFill>
                <a:latin typeface="Cambria"/>
                <a:cs typeface="Cambria"/>
              </a:rPr>
              <a:t>in</a:t>
            </a:r>
            <a:r>
              <a:rPr sz="886" spc="-27" dirty="0">
                <a:solidFill>
                  <a:schemeClr val="bg1"/>
                </a:solidFill>
                <a:latin typeface="Cambria"/>
                <a:cs typeface="Cambria"/>
              </a:rPr>
              <a:t> </a:t>
            </a:r>
            <a:r>
              <a:rPr sz="886" spc="-7" dirty="0">
                <a:solidFill>
                  <a:schemeClr val="bg1"/>
                </a:solidFill>
                <a:latin typeface="Cambria"/>
                <a:cs typeface="Cambria"/>
              </a:rPr>
              <a:t>the</a:t>
            </a:r>
            <a:r>
              <a:rPr sz="886" spc="-31" dirty="0">
                <a:solidFill>
                  <a:schemeClr val="bg1"/>
                </a:solidFill>
                <a:latin typeface="Cambria"/>
                <a:cs typeface="Cambria"/>
              </a:rPr>
              <a:t> </a:t>
            </a:r>
            <a:r>
              <a:rPr sz="886" spc="-3" dirty="0">
                <a:solidFill>
                  <a:schemeClr val="bg1"/>
                </a:solidFill>
                <a:latin typeface="Cambria"/>
                <a:cs typeface="Cambria"/>
              </a:rPr>
              <a:t>mail.</a:t>
            </a:r>
            <a:r>
              <a:rPr sz="886" spc="-20" dirty="0">
                <a:solidFill>
                  <a:schemeClr val="bg1"/>
                </a:solidFill>
                <a:latin typeface="Cambria"/>
                <a:cs typeface="Cambria"/>
              </a:rPr>
              <a:t> </a:t>
            </a:r>
            <a:r>
              <a:rPr sz="886" spc="-3" dirty="0">
                <a:solidFill>
                  <a:schemeClr val="bg1"/>
                </a:solidFill>
                <a:latin typeface="Cambria"/>
                <a:cs typeface="Cambria"/>
              </a:rPr>
              <a:t>I</a:t>
            </a:r>
            <a:r>
              <a:rPr sz="886" spc="-24" dirty="0">
                <a:solidFill>
                  <a:schemeClr val="bg1"/>
                </a:solidFill>
                <a:latin typeface="Cambria"/>
                <a:cs typeface="Cambria"/>
              </a:rPr>
              <a:t> </a:t>
            </a:r>
            <a:r>
              <a:rPr sz="886" spc="-7" dirty="0">
                <a:solidFill>
                  <a:schemeClr val="bg1"/>
                </a:solidFill>
                <a:latin typeface="Cambria"/>
                <a:cs typeface="Cambria"/>
              </a:rPr>
              <a:t>can  </a:t>
            </a:r>
            <a:r>
              <a:rPr sz="886" spc="-3" dirty="0">
                <a:solidFill>
                  <a:schemeClr val="bg1"/>
                </a:solidFill>
                <a:latin typeface="Cambria"/>
                <a:cs typeface="Cambria"/>
              </a:rPr>
              <a:t>listen to </a:t>
            </a:r>
            <a:r>
              <a:rPr sz="886" dirty="0">
                <a:solidFill>
                  <a:schemeClr val="bg1"/>
                </a:solidFill>
                <a:latin typeface="Cambria"/>
                <a:cs typeface="Cambria"/>
              </a:rPr>
              <a:t>music </a:t>
            </a:r>
            <a:r>
              <a:rPr sz="886" spc="-7" dirty="0">
                <a:solidFill>
                  <a:schemeClr val="bg1"/>
                </a:solidFill>
                <a:latin typeface="Cambria"/>
                <a:cs typeface="Cambria"/>
              </a:rPr>
              <a:t>and </a:t>
            </a:r>
            <a:r>
              <a:rPr sz="886" dirty="0">
                <a:solidFill>
                  <a:schemeClr val="bg1"/>
                </a:solidFill>
                <a:latin typeface="Cambria"/>
                <a:cs typeface="Cambria"/>
              </a:rPr>
              <a:t>check </a:t>
            </a:r>
            <a:r>
              <a:rPr sz="886" spc="-3" dirty="0">
                <a:solidFill>
                  <a:schemeClr val="bg1"/>
                </a:solidFill>
                <a:latin typeface="Cambria"/>
                <a:cs typeface="Cambria"/>
              </a:rPr>
              <a:t>my </a:t>
            </a:r>
            <a:r>
              <a:rPr sz="886" dirty="0">
                <a:solidFill>
                  <a:schemeClr val="bg1"/>
                </a:solidFill>
                <a:latin typeface="Cambria"/>
                <a:cs typeface="Cambria"/>
              </a:rPr>
              <a:t>e-mail </a:t>
            </a:r>
            <a:r>
              <a:rPr sz="886" spc="-3" dirty="0">
                <a:solidFill>
                  <a:schemeClr val="bg1"/>
                </a:solidFill>
                <a:latin typeface="Cambria"/>
                <a:cs typeface="Cambria"/>
              </a:rPr>
              <a:t>anywhere I go, I  can download tons of cool apps, I can –</a:t>
            </a:r>
            <a:endParaRPr sz="886">
              <a:solidFill>
                <a:schemeClr val="bg1"/>
              </a:solidFill>
              <a:latin typeface="Cambria"/>
              <a:cs typeface="Cambria"/>
            </a:endParaRPr>
          </a:p>
        </p:txBody>
      </p:sp>
      <p:sp>
        <p:nvSpPr>
          <p:cNvPr id="6" name="object 6"/>
          <p:cNvSpPr txBox="1"/>
          <p:nvPr/>
        </p:nvSpPr>
        <p:spPr>
          <a:xfrm>
            <a:off x="4061321" y="4395012"/>
            <a:ext cx="2537547" cy="975267"/>
          </a:xfrm>
          <a:prstGeom prst="rect">
            <a:avLst/>
          </a:prstGeom>
        </p:spPr>
        <p:txBody>
          <a:bodyPr vert="horz" wrap="square" lIns="0" tIns="0" rIns="0" bIns="0" rtlCol="0">
            <a:spAutoFit/>
          </a:bodyPr>
          <a:lstStyle/>
          <a:p>
            <a:pPr marL="8659" marR="3464" algn="just">
              <a:lnSpc>
                <a:spcPct val="146500"/>
              </a:lnSpc>
            </a:pPr>
            <a:r>
              <a:rPr sz="886" b="1" spc="-3" dirty="0">
                <a:solidFill>
                  <a:schemeClr val="bg1"/>
                </a:solidFill>
                <a:latin typeface="Cambria"/>
                <a:cs typeface="Cambria"/>
              </a:rPr>
              <a:t>Mandy: </a:t>
            </a:r>
            <a:r>
              <a:rPr sz="886" spc="-3" dirty="0">
                <a:solidFill>
                  <a:schemeClr val="bg1"/>
                </a:solidFill>
                <a:latin typeface="Cambria"/>
                <a:cs typeface="Cambria"/>
              </a:rPr>
              <a:t>Hey, you’re </a:t>
            </a:r>
            <a:r>
              <a:rPr sz="886" b="1" spc="-3" dirty="0">
                <a:solidFill>
                  <a:schemeClr val="bg1"/>
                </a:solidFill>
                <a:latin typeface="Cambria"/>
                <a:cs typeface="Cambria"/>
              </a:rPr>
              <a:t>preachin’ </a:t>
            </a:r>
            <a:r>
              <a:rPr sz="886" b="1" spc="-7" dirty="0">
                <a:solidFill>
                  <a:schemeClr val="bg1"/>
                </a:solidFill>
                <a:latin typeface="Cambria"/>
                <a:cs typeface="Cambria"/>
              </a:rPr>
              <a:t>to </a:t>
            </a:r>
            <a:r>
              <a:rPr sz="886" b="1" dirty="0">
                <a:solidFill>
                  <a:schemeClr val="bg1"/>
                </a:solidFill>
                <a:latin typeface="Cambria"/>
                <a:cs typeface="Cambria"/>
              </a:rPr>
              <a:t>the </a:t>
            </a:r>
            <a:r>
              <a:rPr sz="886" b="1" spc="-3" dirty="0">
                <a:solidFill>
                  <a:schemeClr val="bg1"/>
                </a:solidFill>
                <a:latin typeface="Cambria"/>
                <a:cs typeface="Cambria"/>
              </a:rPr>
              <a:t>choir, </a:t>
            </a:r>
            <a:r>
              <a:rPr sz="886" spc="-3" dirty="0">
                <a:solidFill>
                  <a:schemeClr val="bg1"/>
                </a:solidFill>
                <a:latin typeface="Cambria"/>
                <a:cs typeface="Cambria"/>
              </a:rPr>
              <a:t>girl! I  love my phone too. But you’ve gotta admit our  parents  have  a  point.  When  my  dad  was  a  kid</a:t>
            </a:r>
            <a:r>
              <a:rPr sz="886" spc="-24" dirty="0">
                <a:solidFill>
                  <a:schemeClr val="bg1"/>
                </a:solidFill>
                <a:latin typeface="Cambria"/>
                <a:cs typeface="Cambria"/>
              </a:rPr>
              <a:t> </a:t>
            </a:r>
            <a:r>
              <a:rPr sz="886" spc="-3" dirty="0">
                <a:solidFill>
                  <a:schemeClr val="bg1"/>
                </a:solidFill>
                <a:latin typeface="Cambria"/>
                <a:cs typeface="Cambria"/>
              </a:rPr>
              <a:t>he</a:t>
            </a:r>
            <a:endParaRPr sz="886" dirty="0">
              <a:solidFill>
                <a:schemeClr val="bg1"/>
              </a:solidFill>
              <a:latin typeface="Cambria"/>
              <a:cs typeface="Cambria"/>
            </a:endParaRPr>
          </a:p>
          <a:p>
            <a:pPr marL="8659" marR="4329" algn="just">
              <a:lnSpc>
                <a:spcPct val="146300"/>
              </a:lnSpc>
              <a:spcBef>
                <a:spcPts val="3"/>
              </a:spcBef>
            </a:pPr>
            <a:r>
              <a:rPr sz="886" spc="-7" dirty="0">
                <a:solidFill>
                  <a:schemeClr val="bg1"/>
                </a:solidFill>
                <a:latin typeface="Cambria"/>
                <a:cs typeface="Cambria"/>
              </a:rPr>
              <a:t>played </a:t>
            </a:r>
            <a:r>
              <a:rPr sz="886" spc="-3" dirty="0">
                <a:solidFill>
                  <a:schemeClr val="bg1"/>
                </a:solidFill>
                <a:latin typeface="Cambria"/>
                <a:cs typeface="Cambria"/>
              </a:rPr>
              <a:t>outside, </a:t>
            </a:r>
            <a:r>
              <a:rPr sz="886" spc="-7" dirty="0">
                <a:solidFill>
                  <a:schemeClr val="bg1"/>
                </a:solidFill>
                <a:latin typeface="Cambria"/>
                <a:cs typeface="Cambria"/>
              </a:rPr>
              <a:t>and </a:t>
            </a:r>
            <a:r>
              <a:rPr sz="886" dirty="0">
                <a:solidFill>
                  <a:schemeClr val="bg1"/>
                </a:solidFill>
                <a:latin typeface="Cambria"/>
                <a:cs typeface="Cambria"/>
              </a:rPr>
              <a:t>today </a:t>
            </a:r>
            <a:r>
              <a:rPr sz="886" spc="-3" dirty="0">
                <a:solidFill>
                  <a:schemeClr val="bg1"/>
                </a:solidFill>
                <a:latin typeface="Cambria"/>
                <a:cs typeface="Cambria"/>
              </a:rPr>
              <a:t>I never see kids outside  </a:t>
            </a:r>
            <a:r>
              <a:rPr sz="886" spc="-7" dirty="0">
                <a:solidFill>
                  <a:schemeClr val="bg1"/>
                </a:solidFill>
                <a:latin typeface="Cambria"/>
                <a:cs typeface="Cambria"/>
              </a:rPr>
              <a:t>playing.</a:t>
            </a:r>
            <a:endParaRPr sz="886" dirty="0">
              <a:solidFill>
                <a:schemeClr val="bg1"/>
              </a:solidFill>
              <a:latin typeface="Cambria"/>
              <a:cs typeface="Cambria"/>
            </a:endParaRPr>
          </a:p>
        </p:txBody>
      </p:sp>
      <p:sp>
        <p:nvSpPr>
          <p:cNvPr id="7" name="object 7"/>
          <p:cNvSpPr txBox="1"/>
          <p:nvPr/>
        </p:nvSpPr>
        <p:spPr>
          <a:xfrm>
            <a:off x="4061321" y="5471364"/>
            <a:ext cx="2537114" cy="376513"/>
          </a:xfrm>
          <a:prstGeom prst="rect">
            <a:avLst/>
          </a:prstGeom>
        </p:spPr>
        <p:txBody>
          <a:bodyPr vert="horz" wrap="square" lIns="0" tIns="0" rIns="0" bIns="0" rtlCol="0">
            <a:spAutoFit/>
          </a:bodyPr>
          <a:lstStyle/>
          <a:p>
            <a:pPr marL="8659" marR="3464">
              <a:lnSpc>
                <a:spcPct val="146900"/>
              </a:lnSpc>
            </a:pPr>
            <a:r>
              <a:rPr sz="886" b="1" spc="-3" dirty="0">
                <a:solidFill>
                  <a:schemeClr val="bg1"/>
                </a:solidFill>
                <a:latin typeface="Cambria"/>
                <a:cs typeface="Cambria"/>
              </a:rPr>
              <a:t>Kate</a:t>
            </a:r>
            <a:r>
              <a:rPr sz="886" spc="-3" dirty="0">
                <a:solidFill>
                  <a:schemeClr val="bg1"/>
                </a:solidFill>
                <a:latin typeface="Cambria"/>
                <a:cs typeface="Cambria"/>
              </a:rPr>
              <a:t>: Yeah, I guess. </a:t>
            </a:r>
            <a:r>
              <a:rPr sz="886" spc="-7" dirty="0">
                <a:solidFill>
                  <a:schemeClr val="bg1"/>
                </a:solidFill>
                <a:latin typeface="Cambria"/>
                <a:cs typeface="Cambria"/>
              </a:rPr>
              <a:t>My </a:t>
            </a:r>
            <a:r>
              <a:rPr sz="886" spc="-3" dirty="0">
                <a:solidFill>
                  <a:schemeClr val="bg1"/>
                </a:solidFill>
                <a:latin typeface="Cambria"/>
                <a:cs typeface="Cambria"/>
              </a:rPr>
              <a:t>little brother </a:t>
            </a:r>
            <a:r>
              <a:rPr sz="886" b="1" spc="-7" dirty="0">
                <a:solidFill>
                  <a:schemeClr val="bg1"/>
                </a:solidFill>
                <a:latin typeface="Cambria"/>
                <a:cs typeface="Cambria"/>
              </a:rPr>
              <a:t>can’t </a:t>
            </a:r>
            <a:r>
              <a:rPr sz="886" b="1" spc="-3" dirty="0">
                <a:solidFill>
                  <a:schemeClr val="bg1"/>
                </a:solidFill>
                <a:latin typeface="Cambria"/>
                <a:cs typeface="Cambria"/>
              </a:rPr>
              <a:t>tear  himself away </a:t>
            </a:r>
            <a:r>
              <a:rPr sz="886" spc="-3" dirty="0">
                <a:solidFill>
                  <a:schemeClr val="bg1"/>
                </a:solidFill>
                <a:latin typeface="Cambria"/>
                <a:cs typeface="Cambria"/>
              </a:rPr>
              <a:t>from his </a:t>
            </a:r>
            <a:r>
              <a:rPr sz="886" spc="-7" dirty="0">
                <a:solidFill>
                  <a:schemeClr val="bg1"/>
                </a:solidFill>
                <a:latin typeface="Cambria"/>
                <a:cs typeface="Cambria"/>
              </a:rPr>
              <a:t>new  </a:t>
            </a:r>
            <a:r>
              <a:rPr sz="886" spc="-3" dirty="0">
                <a:solidFill>
                  <a:schemeClr val="bg1"/>
                </a:solidFill>
                <a:latin typeface="Cambria"/>
                <a:cs typeface="Cambria"/>
              </a:rPr>
              <a:t>PlayStation. When   </a:t>
            </a:r>
            <a:r>
              <a:rPr sz="886" spc="160" dirty="0">
                <a:solidFill>
                  <a:schemeClr val="bg1"/>
                </a:solidFill>
                <a:latin typeface="Cambria"/>
                <a:cs typeface="Cambria"/>
              </a:rPr>
              <a:t> </a:t>
            </a:r>
            <a:r>
              <a:rPr sz="886" spc="-3" dirty="0">
                <a:solidFill>
                  <a:schemeClr val="bg1"/>
                </a:solidFill>
                <a:latin typeface="Cambria"/>
                <a:cs typeface="Cambria"/>
              </a:rPr>
              <a:t>his</a:t>
            </a:r>
            <a:endParaRPr sz="886">
              <a:solidFill>
                <a:schemeClr val="bg1"/>
              </a:solidFill>
              <a:latin typeface="Cambria"/>
              <a:cs typeface="Cambria"/>
            </a:endParaRPr>
          </a:p>
        </p:txBody>
      </p:sp>
      <p:sp>
        <p:nvSpPr>
          <p:cNvPr id="8" name="object 8"/>
          <p:cNvSpPr/>
          <p:nvPr/>
        </p:nvSpPr>
        <p:spPr>
          <a:xfrm>
            <a:off x="6847176" y="811478"/>
            <a:ext cx="1272020" cy="5357813"/>
          </a:xfrm>
          <a:prstGeom prst="rect">
            <a:avLst/>
          </a:prstGeom>
          <a:blipFill>
            <a:blip r:embed="rId2" cstate="print"/>
            <a:stretch>
              <a:fillRect/>
            </a:stretch>
          </a:blipFill>
        </p:spPr>
        <p:txBody>
          <a:bodyPr wrap="square" lIns="0" tIns="0" rIns="0" bIns="0" rtlCol="0"/>
          <a:lstStyle/>
          <a:p>
            <a:endParaRPr sz="1227">
              <a:solidFill>
                <a:schemeClr val="bg1"/>
              </a:solidFill>
            </a:endParaRPr>
          </a:p>
        </p:txBody>
      </p:sp>
      <p:sp>
        <p:nvSpPr>
          <p:cNvPr id="9" name="object 9"/>
          <p:cNvSpPr/>
          <p:nvPr/>
        </p:nvSpPr>
        <p:spPr>
          <a:xfrm>
            <a:off x="6847263" y="1434985"/>
            <a:ext cx="1271847" cy="4609407"/>
          </a:xfrm>
          <a:prstGeom prst="rect">
            <a:avLst/>
          </a:prstGeom>
          <a:blipFill>
            <a:blip r:embed="rId3" cstate="print"/>
            <a:stretch>
              <a:fillRect/>
            </a:stretch>
          </a:blipFill>
        </p:spPr>
        <p:txBody>
          <a:bodyPr wrap="square" lIns="0" tIns="0" rIns="0" bIns="0" rtlCol="0"/>
          <a:lstStyle/>
          <a:p>
            <a:endParaRPr sz="1227">
              <a:solidFill>
                <a:schemeClr val="bg1"/>
              </a:solidFill>
            </a:endParaRPr>
          </a:p>
        </p:txBody>
      </p:sp>
      <p:sp>
        <p:nvSpPr>
          <p:cNvPr id="10" name="object 10"/>
          <p:cNvSpPr txBox="1"/>
          <p:nvPr/>
        </p:nvSpPr>
        <p:spPr>
          <a:xfrm>
            <a:off x="6963901" y="1409139"/>
            <a:ext cx="634711" cy="285463"/>
          </a:xfrm>
          <a:prstGeom prst="rect">
            <a:avLst/>
          </a:prstGeom>
        </p:spPr>
        <p:txBody>
          <a:bodyPr vert="horz" wrap="square" lIns="0" tIns="0" rIns="0" bIns="0" rtlCol="0">
            <a:spAutoFit/>
          </a:bodyPr>
          <a:lstStyle/>
          <a:p>
            <a:pPr marL="8659" marR="3464">
              <a:lnSpc>
                <a:spcPct val="116700"/>
              </a:lnSpc>
            </a:pPr>
            <a:r>
              <a:rPr sz="818" b="1" dirty="0">
                <a:solidFill>
                  <a:schemeClr val="bg1"/>
                </a:solidFill>
                <a:latin typeface="Calibri"/>
                <a:cs typeface="Calibri"/>
              </a:rPr>
              <a:t>on </a:t>
            </a:r>
            <a:r>
              <a:rPr sz="818" b="1" spc="-3" dirty="0">
                <a:solidFill>
                  <a:schemeClr val="bg1"/>
                </a:solidFill>
                <a:latin typeface="Calibri"/>
                <a:cs typeface="Calibri"/>
              </a:rPr>
              <a:t>the </a:t>
            </a:r>
            <a:r>
              <a:rPr sz="818" b="1" dirty="0">
                <a:solidFill>
                  <a:schemeClr val="bg1"/>
                </a:solidFill>
                <a:latin typeface="Calibri"/>
                <a:cs typeface="Calibri"/>
              </a:rPr>
              <a:t>fly </a:t>
            </a:r>
            <a:r>
              <a:rPr sz="818" dirty="0">
                <a:solidFill>
                  <a:schemeClr val="bg1"/>
                </a:solidFill>
                <a:latin typeface="Calibri"/>
                <a:cs typeface="Calibri"/>
              </a:rPr>
              <a:t>=  </a:t>
            </a:r>
            <a:r>
              <a:rPr sz="818" spc="-3" dirty="0">
                <a:solidFill>
                  <a:schemeClr val="bg1"/>
                </a:solidFill>
                <a:latin typeface="Calibri"/>
                <a:cs typeface="Calibri"/>
              </a:rPr>
              <a:t>s</a:t>
            </a:r>
            <a:r>
              <a:rPr sz="818" dirty="0">
                <a:solidFill>
                  <a:schemeClr val="bg1"/>
                </a:solidFill>
                <a:latin typeface="Calibri"/>
                <a:cs typeface="Calibri"/>
              </a:rPr>
              <a:t>p</a:t>
            </a:r>
            <a:r>
              <a:rPr sz="818" spc="-3" dirty="0">
                <a:solidFill>
                  <a:schemeClr val="bg1"/>
                </a:solidFill>
                <a:latin typeface="Calibri"/>
                <a:cs typeface="Calibri"/>
              </a:rPr>
              <a:t>ont</a:t>
            </a:r>
            <a:r>
              <a:rPr sz="818" dirty="0">
                <a:solidFill>
                  <a:schemeClr val="bg1"/>
                </a:solidFill>
                <a:latin typeface="Calibri"/>
                <a:cs typeface="Calibri"/>
              </a:rPr>
              <a:t>an</a:t>
            </a:r>
            <a:r>
              <a:rPr sz="818" spc="-7" dirty="0">
                <a:solidFill>
                  <a:schemeClr val="bg1"/>
                </a:solidFill>
                <a:latin typeface="Calibri"/>
                <a:cs typeface="Calibri"/>
              </a:rPr>
              <a:t>e</a:t>
            </a:r>
            <a:r>
              <a:rPr sz="818" spc="-3" dirty="0">
                <a:solidFill>
                  <a:schemeClr val="bg1"/>
                </a:solidFill>
                <a:latin typeface="Calibri"/>
                <a:cs typeface="Calibri"/>
              </a:rPr>
              <a:t>o</a:t>
            </a:r>
            <a:r>
              <a:rPr sz="818" spc="3" dirty="0">
                <a:solidFill>
                  <a:schemeClr val="bg1"/>
                </a:solidFill>
                <a:latin typeface="Calibri"/>
                <a:cs typeface="Calibri"/>
              </a:rPr>
              <a:t>u</a:t>
            </a:r>
            <a:r>
              <a:rPr sz="818" spc="-3" dirty="0">
                <a:solidFill>
                  <a:schemeClr val="bg1"/>
                </a:solidFill>
                <a:latin typeface="Calibri"/>
                <a:cs typeface="Calibri"/>
              </a:rPr>
              <a:t>sly</a:t>
            </a:r>
            <a:endParaRPr sz="818" dirty="0">
              <a:solidFill>
                <a:schemeClr val="bg1"/>
              </a:solidFill>
              <a:latin typeface="Calibri"/>
              <a:cs typeface="Calibri"/>
            </a:endParaRPr>
          </a:p>
        </p:txBody>
      </p:sp>
      <p:sp>
        <p:nvSpPr>
          <p:cNvPr id="11" name="object 11"/>
          <p:cNvSpPr txBox="1"/>
          <p:nvPr/>
        </p:nvSpPr>
        <p:spPr>
          <a:xfrm>
            <a:off x="6963901" y="1787368"/>
            <a:ext cx="844261" cy="285463"/>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kick me off </a:t>
            </a:r>
            <a:r>
              <a:rPr sz="818" dirty="0">
                <a:solidFill>
                  <a:schemeClr val="bg1"/>
                </a:solidFill>
                <a:latin typeface="Calibri"/>
                <a:cs typeface="Calibri"/>
              </a:rPr>
              <a:t>=</a:t>
            </a:r>
            <a:r>
              <a:rPr sz="818" spc="-41" dirty="0">
                <a:solidFill>
                  <a:schemeClr val="bg1"/>
                </a:solidFill>
                <a:latin typeface="Calibri"/>
                <a:cs typeface="Calibri"/>
              </a:rPr>
              <a:t> </a:t>
            </a:r>
            <a:r>
              <a:rPr sz="818" dirty="0">
                <a:solidFill>
                  <a:schemeClr val="bg1"/>
                </a:solidFill>
                <a:latin typeface="Calibri"/>
                <a:cs typeface="Calibri"/>
              </a:rPr>
              <a:t>expel,  </a:t>
            </a:r>
            <a:r>
              <a:rPr sz="818" spc="-3" dirty="0">
                <a:solidFill>
                  <a:schemeClr val="bg1"/>
                </a:solidFill>
                <a:latin typeface="Calibri"/>
                <a:cs typeface="Calibri"/>
              </a:rPr>
              <a:t>force </a:t>
            </a:r>
            <a:r>
              <a:rPr sz="818" dirty="0">
                <a:solidFill>
                  <a:schemeClr val="bg1"/>
                </a:solidFill>
                <a:latin typeface="Calibri"/>
                <a:cs typeface="Calibri"/>
              </a:rPr>
              <a:t>to</a:t>
            </a:r>
            <a:r>
              <a:rPr sz="818" spc="-48" dirty="0">
                <a:solidFill>
                  <a:schemeClr val="bg1"/>
                </a:solidFill>
                <a:latin typeface="Calibri"/>
                <a:cs typeface="Calibri"/>
              </a:rPr>
              <a:t> </a:t>
            </a:r>
            <a:r>
              <a:rPr sz="818" spc="-3" dirty="0">
                <a:solidFill>
                  <a:schemeClr val="bg1"/>
                </a:solidFill>
                <a:latin typeface="Calibri"/>
                <a:cs typeface="Calibri"/>
              </a:rPr>
              <a:t>leave</a:t>
            </a:r>
            <a:endParaRPr sz="818" dirty="0">
              <a:solidFill>
                <a:schemeClr val="bg1"/>
              </a:solidFill>
              <a:latin typeface="Calibri"/>
              <a:cs typeface="Calibri"/>
            </a:endParaRPr>
          </a:p>
        </p:txBody>
      </p:sp>
      <p:sp>
        <p:nvSpPr>
          <p:cNvPr id="12" name="object 12"/>
          <p:cNvSpPr txBox="1"/>
          <p:nvPr/>
        </p:nvSpPr>
        <p:spPr>
          <a:xfrm>
            <a:off x="6963901" y="2165607"/>
            <a:ext cx="930852" cy="580031"/>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allowance </a:t>
            </a:r>
            <a:r>
              <a:rPr sz="818" dirty="0">
                <a:solidFill>
                  <a:schemeClr val="bg1"/>
                </a:solidFill>
                <a:latin typeface="Calibri"/>
                <a:cs typeface="Calibri"/>
              </a:rPr>
              <a:t>= a </a:t>
            </a:r>
            <a:r>
              <a:rPr sz="818" spc="-3" dirty="0">
                <a:solidFill>
                  <a:schemeClr val="bg1"/>
                </a:solidFill>
                <a:latin typeface="Calibri"/>
                <a:cs typeface="Calibri"/>
              </a:rPr>
              <a:t>small  amount of</a:t>
            </a:r>
            <a:r>
              <a:rPr sz="818" spc="-51" dirty="0">
                <a:solidFill>
                  <a:schemeClr val="bg1"/>
                </a:solidFill>
                <a:latin typeface="Calibri"/>
                <a:cs typeface="Calibri"/>
              </a:rPr>
              <a:t> </a:t>
            </a:r>
            <a:r>
              <a:rPr sz="818" dirty="0">
                <a:solidFill>
                  <a:schemeClr val="bg1"/>
                </a:solidFill>
                <a:latin typeface="Calibri"/>
                <a:cs typeface="Calibri"/>
              </a:rPr>
              <a:t>money</a:t>
            </a:r>
          </a:p>
          <a:p>
            <a:pPr marL="8659" marR="3464">
              <a:lnSpc>
                <a:spcPct val="116700"/>
              </a:lnSpc>
              <a:spcBef>
                <a:spcPts val="3"/>
              </a:spcBef>
            </a:pPr>
            <a:r>
              <a:rPr sz="818" spc="-3" dirty="0">
                <a:solidFill>
                  <a:schemeClr val="bg1"/>
                </a:solidFill>
                <a:latin typeface="Calibri"/>
                <a:cs typeface="Calibri"/>
              </a:rPr>
              <a:t>parents regularly give  </a:t>
            </a:r>
            <a:r>
              <a:rPr sz="818" dirty="0">
                <a:solidFill>
                  <a:schemeClr val="bg1"/>
                </a:solidFill>
                <a:latin typeface="Calibri"/>
                <a:cs typeface="Calibri"/>
              </a:rPr>
              <a:t>their</a:t>
            </a:r>
            <a:r>
              <a:rPr sz="818" spc="-55" dirty="0">
                <a:solidFill>
                  <a:schemeClr val="bg1"/>
                </a:solidFill>
                <a:latin typeface="Calibri"/>
                <a:cs typeface="Calibri"/>
              </a:rPr>
              <a:t> </a:t>
            </a:r>
            <a:r>
              <a:rPr sz="818" spc="-3" dirty="0">
                <a:solidFill>
                  <a:schemeClr val="bg1"/>
                </a:solidFill>
                <a:latin typeface="Calibri"/>
                <a:cs typeface="Calibri"/>
              </a:rPr>
              <a:t>children</a:t>
            </a:r>
            <a:endParaRPr sz="818" dirty="0">
              <a:solidFill>
                <a:schemeClr val="bg1"/>
              </a:solidFill>
              <a:latin typeface="Calibri"/>
              <a:cs typeface="Calibri"/>
            </a:endParaRPr>
          </a:p>
        </p:txBody>
      </p:sp>
      <p:sp>
        <p:nvSpPr>
          <p:cNvPr id="13" name="object 13"/>
          <p:cNvSpPr txBox="1"/>
          <p:nvPr/>
        </p:nvSpPr>
        <p:spPr>
          <a:xfrm>
            <a:off x="6963900" y="2836071"/>
            <a:ext cx="918730" cy="285463"/>
          </a:xfrm>
          <a:prstGeom prst="rect">
            <a:avLst/>
          </a:prstGeom>
        </p:spPr>
        <p:txBody>
          <a:bodyPr vert="horz" wrap="square" lIns="0" tIns="0" rIns="0" bIns="0" rtlCol="0">
            <a:spAutoFit/>
          </a:bodyPr>
          <a:lstStyle/>
          <a:p>
            <a:pPr marL="8659" marR="3896">
              <a:lnSpc>
                <a:spcPct val="116700"/>
              </a:lnSpc>
            </a:pPr>
            <a:r>
              <a:rPr sz="818" b="1" dirty="0">
                <a:solidFill>
                  <a:schemeClr val="bg1"/>
                </a:solidFill>
                <a:latin typeface="Calibri"/>
                <a:cs typeface="Calibri"/>
              </a:rPr>
              <a:t>doesn’t </a:t>
            </a:r>
            <a:r>
              <a:rPr sz="818" b="1" spc="-3" dirty="0">
                <a:solidFill>
                  <a:schemeClr val="bg1"/>
                </a:solidFill>
                <a:latin typeface="Calibri"/>
                <a:cs typeface="Calibri"/>
              </a:rPr>
              <a:t>get </a:t>
            </a:r>
            <a:r>
              <a:rPr sz="818" dirty="0">
                <a:solidFill>
                  <a:schemeClr val="bg1"/>
                </a:solidFill>
                <a:latin typeface="Calibri"/>
                <a:cs typeface="Calibri"/>
              </a:rPr>
              <a:t>=</a:t>
            </a:r>
            <a:r>
              <a:rPr sz="818" spc="-48" dirty="0">
                <a:solidFill>
                  <a:schemeClr val="bg1"/>
                </a:solidFill>
                <a:latin typeface="Calibri"/>
                <a:cs typeface="Calibri"/>
              </a:rPr>
              <a:t> </a:t>
            </a:r>
            <a:r>
              <a:rPr sz="818" spc="-3" dirty="0">
                <a:solidFill>
                  <a:schemeClr val="bg1"/>
                </a:solidFill>
                <a:latin typeface="Calibri"/>
                <a:cs typeface="Calibri"/>
              </a:rPr>
              <a:t>doesn’t  understand</a:t>
            </a:r>
            <a:endParaRPr sz="818">
              <a:solidFill>
                <a:schemeClr val="bg1"/>
              </a:solidFill>
              <a:latin typeface="Calibri"/>
              <a:cs typeface="Calibri"/>
            </a:endParaRPr>
          </a:p>
        </p:txBody>
      </p:sp>
      <p:sp>
        <p:nvSpPr>
          <p:cNvPr id="14" name="object 14"/>
          <p:cNvSpPr txBox="1"/>
          <p:nvPr/>
        </p:nvSpPr>
        <p:spPr>
          <a:xfrm>
            <a:off x="6963901" y="3214300"/>
            <a:ext cx="814820" cy="285463"/>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left out </a:t>
            </a:r>
            <a:r>
              <a:rPr sz="818" dirty="0">
                <a:solidFill>
                  <a:schemeClr val="bg1"/>
                </a:solidFill>
                <a:latin typeface="Calibri"/>
                <a:cs typeface="Calibri"/>
              </a:rPr>
              <a:t>=</a:t>
            </a:r>
            <a:r>
              <a:rPr sz="818" spc="-27" dirty="0">
                <a:solidFill>
                  <a:schemeClr val="bg1"/>
                </a:solidFill>
                <a:latin typeface="Calibri"/>
                <a:cs typeface="Calibri"/>
              </a:rPr>
              <a:t> </a:t>
            </a:r>
            <a:r>
              <a:rPr sz="818" spc="-3" dirty="0">
                <a:solidFill>
                  <a:schemeClr val="bg1"/>
                </a:solidFill>
                <a:latin typeface="Calibri"/>
                <a:cs typeface="Calibri"/>
              </a:rPr>
              <a:t>excluded  socially</a:t>
            </a:r>
            <a:endParaRPr sz="818">
              <a:solidFill>
                <a:schemeClr val="bg1"/>
              </a:solidFill>
              <a:latin typeface="Calibri"/>
              <a:cs typeface="Calibri"/>
            </a:endParaRPr>
          </a:p>
        </p:txBody>
      </p:sp>
      <p:sp>
        <p:nvSpPr>
          <p:cNvPr id="15" name="object 15"/>
          <p:cNvSpPr txBox="1"/>
          <p:nvPr/>
        </p:nvSpPr>
        <p:spPr>
          <a:xfrm>
            <a:off x="6963901" y="3592702"/>
            <a:ext cx="1020474" cy="285463"/>
          </a:xfrm>
          <a:prstGeom prst="rect">
            <a:avLst/>
          </a:prstGeom>
        </p:spPr>
        <p:txBody>
          <a:bodyPr vert="horz" wrap="square" lIns="0" tIns="0" rIns="0" bIns="0" rtlCol="0">
            <a:spAutoFit/>
          </a:bodyPr>
          <a:lstStyle/>
          <a:p>
            <a:pPr marL="8659" marR="3464">
              <a:lnSpc>
                <a:spcPct val="116700"/>
              </a:lnSpc>
            </a:pPr>
            <a:r>
              <a:rPr sz="818" b="1" spc="-3" dirty="0">
                <a:solidFill>
                  <a:schemeClr val="bg1"/>
                </a:solidFill>
                <a:latin typeface="Calibri"/>
                <a:cs typeface="Calibri"/>
              </a:rPr>
              <a:t>given me </a:t>
            </a:r>
            <a:r>
              <a:rPr sz="818" b="1" dirty="0">
                <a:solidFill>
                  <a:schemeClr val="bg1"/>
                </a:solidFill>
                <a:latin typeface="Calibri"/>
                <a:cs typeface="Calibri"/>
              </a:rPr>
              <a:t>sermons </a:t>
            </a:r>
            <a:r>
              <a:rPr sz="818" dirty="0">
                <a:solidFill>
                  <a:schemeClr val="bg1"/>
                </a:solidFill>
                <a:latin typeface="Calibri"/>
                <a:cs typeface="Calibri"/>
              </a:rPr>
              <a:t>=  </a:t>
            </a:r>
            <a:r>
              <a:rPr sz="818" spc="-3" dirty="0">
                <a:solidFill>
                  <a:schemeClr val="bg1"/>
                </a:solidFill>
                <a:latin typeface="Calibri"/>
                <a:cs typeface="Calibri"/>
              </a:rPr>
              <a:t>given </a:t>
            </a:r>
            <a:r>
              <a:rPr sz="818" dirty="0">
                <a:solidFill>
                  <a:schemeClr val="bg1"/>
                </a:solidFill>
                <a:latin typeface="Calibri"/>
                <a:cs typeface="Calibri"/>
              </a:rPr>
              <a:t>me long</a:t>
            </a:r>
            <a:r>
              <a:rPr sz="818" spc="-34" dirty="0">
                <a:solidFill>
                  <a:schemeClr val="bg1"/>
                </a:solidFill>
                <a:latin typeface="Calibri"/>
                <a:cs typeface="Calibri"/>
              </a:rPr>
              <a:t> </a:t>
            </a:r>
            <a:r>
              <a:rPr sz="818" spc="-3" dirty="0">
                <a:solidFill>
                  <a:schemeClr val="bg1"/>
                </a:solidFill>
                <a:latin typeface="Calibri"/>
                <a:cs typeface="Calibri"/>
              </a:rPr>
              <a:t>speeches</a:t>
            </a:r>
            <a:endParaRPr sz="818">
              <a:solidFill>
                <a:schemeClr val="bg1"/>
              </a:solidFill>
              <a:latin typeface="Calibri"/>
              <a:cs typeface="Calibri"/>
            </a:endParaRPr>
          </a:p>
        </p:txBody>
      </p:sp>
      <p:sp>
        <p:nvSpPr>
          <p:cNvPr id="16" name="object 16"/>
          <p:cNvSpPr txBox="1"/>
          <p:nvPr/>
        </p:nvSpPr>
        <p:spPr>
          <a:xfrm>
            <a:off x="6963901" y="3969934"/>
            <a:ext cx="944707" cy="287579"/>
          </a:xfrm>
          <a:prstGeom prst="rect">
            <a:avLst/>
          </a:prstGeom>
        </p:spPr>
        <p:txBody>
          <a:bodyPr vert="horz" wrap="square" lIns="0" tIns="0" rIns="0" bIns="0" rtlCol="0">
            <a:spAutoFit/>
          </a:bodyPr>
          <a:lstStyle/>
          <a:p>
            <a:pPr marL="8659" marR="3464">
              <a:lnSpc>
                <a:spcPct val="117500"/>
              </a:lnSpc>
            </a:pPr>
            <a:r>
              <a:rPr sz="818" b="1" spc="-3" dirty="0">
                <a:solidFill>
                  <a:schemeClr val="bg1"/>
                </a:solidFill>
                <a:latin typeface="Calibri"/>
                <a:cs typeface="Calibri"/>
              </a:rPr>
              <a:t>hooked on </a:t>
            </a:r>
            <a:r>
              <a:rPr sz="818" dirty="0">
                <a:solidFill>
                  <a:schemeClr val="bg1"/>
                </a:solidFill>
                <a:latin typeface="Calibri"/>
                <a:cs typeface="Calibri"/>
              </a:rPr>
              <a:t>=</a:t>
            </a:r>
            <a:r>
              <a:rPr sz="818" spc="-31" dirty="0">
                <a:solidFill>
                  <a:schemeClr val="bg1"/>
                </a:solidFill>
                <a:latin typeface="Calibri"/>
                <a:cs typeface="Calibri"/>
              </a:rPr>
              <a:t> </a:t>
            </a:r>
            <a:r>
              <a:rPr sz="818" spc="-3" dirty="0">
                <a:solidFill>
                  <a:schemeClr val="bg1"/>
                </a:solidFill>
                <a:latin typeface="Calibri"/>
                <a:cs typeface="Calibri"/>
              </a:rPr>
              <a:t>addicted  </a:t>
            </a:r>
            <a:r>
              <a:rPr sz="818" spc="3" dirty="0">
                <a:solidFill>
                  <a:schemeClr val="bg1"/>
                </a:solidFill>
                <a:latin typeface="Calibri"/>
                <a:cs typeface="Calibri"/>
              </a:rPr>
              <a:t>to</a:t>
            </a:r>
            <a:endParaRPr sz="818">
              <a:solidFill>
                <a:schemeClr val="bg1"/>
              </a:solidFill>
              <a:latin typeface="Calibri"/>
              <a:cs typeface="Calibri"/>
            </a:endParaRPr>
          </a:p>
        </p:txBody>
      </p:sp>
      <p:sp>
        <p:nvSpPr>
          <p:cNvPr id="17" name="object 17"/>
          <p:cNvSpPr txBox="1"/>
          <p:nvPr/>
        </p:nvSpPr>
        <p:spPr>
          <a:xfrm>
            <a:off x="6963901" y="4369984"/>
            <a:ext cx="968086" cy="558614"/>
          </a:xfrm>
          <a:prstGeom prst="rect">
            <a:avLst/>
          </a:prstGeom>
        </p:spPr>
        <p:txBody>
          <a:bodyPr vert="horz" wrap="square" lIns="0" tIns="0" rIns="0" bIns="0" rtlCol="0">
            <a:spAutoFit/>
          </a:bodyPr>
          <a:lstStyle/>
          <a:p>
            <a:pPr marL="8659"/>
            <a:r>
              <a:rPr sz="818" b="1" spc="-3" dirty="0">
                <a:solidFill>
                  <a:schemeClr val="bg1"/>
                </a:solidFill>
                <a:latin typeface="Calibri"/>
                <a:cs typeface="Calibri"/>
              </a:rPr>
              <a:t>preaching </a:t>
            </a:r>
            <a:r>
              <a:rPr sz="818" b="1" dirty="0">
                <a:solidFill>
                  <a:schemeClr val="bg1"/>
                </a:solidFill>
                <a:latin typeface="Calibri"/>
                <a:cs typeface="Calibri"/>
              </a:rPr>
              <a:t>to the</a:t>
            </a:r>
            <a:r>
              <a:rPr sz="818" b="1" spc="-41" dirty="0">
                <a:solidFill>
                  <a:schemeClr val="bg1"/>
                </a:solidFill>
                <a:latin typeface="Calibri"/>
                <a:cs typeface="Calibri"/>
              </a:rPr>
              <a:t> </a:t>
            </a:r>
            <a:r>
              <a:rPr sz="818" b="1" spc="-3" dirty="0">
                <a:solidFill>
                  <a:schemeClr val="bg1"/>
                </a:solidFill>
                <a:latin typeface="Calibri"/>
                <a:cs typeface="Calibri"/>
              </a:rPr>
              <a:t>choir</a:t>
            </a:r>
            <a:endParaRPr sz="818">
              <a:solidFill>
                <a:schemeClr val="bg1"/>
              </a:solidFill>
              <a:latin typeface="Calibri"/>
              <a:cs typeface="Calibri"/>
            </a:endParaRPr>
          </a:p>
          <a:p>
            <a:pPr marL="8659" marR="19049">
              <a:lnSpc>
                <a:spcPct val="116700"/>
              </a:lnSpc>
              <a:spcBef>
                <a:spcPts val="7"/>
              </a:spcBef>
            </a:pPr>
            <a:r>
              <a:rPr sz="818" dirty="0">
                <a:solidFill>
                  <a:schemeClr val="bg1"/>
                </a:solidFill>
                <a:latin typeface="Calibri"/>
                <a:cs typeface="Calibri"/>
              </a:rPr>
              <a:t>= trying </a:t>
            </a:r>
            <a:r>
              <a:rPr sz="818" spc="-3" dirty="0">
                <a:solidFill>
                  <a:schemeClr val="bg1"/>
                </a:solidFill>
                <a:latin typeface="Calibri"/>
                <a:cs typeface="Calibri"/>
              </a:rPr>
              <a:t>to convince  someone who</a:t>
            </a:r>
            <a:r>
              <a:rPr sz="818" spc="-37" dirty="0">
                <a:solidFill>
                  <a:schemeClr val="bg1"/>
                </a:solidFill>
                <a:latin typeface="Calibri"/>
                <a:cs typeface="Calibri"/>
              </a:rPr>
              <a:t> </a:t>
            </a:r>
            <a:r>
              <a:rPr sz="818" spc="-3" dirty="0">
                <a:solidFill>
                  <a:schemeClr val="bg1"/>
                </a:solidFill>
                <a:latin typeface="Calibri"/>
                <a:cs typeface="Calibri"/>
              </a:rPr>
              <a:t>already  </a:t>
            </a:r>
            <a:r>
              <a:rPr sz="818" dirty="0">
                <a:solidFill>
                  <a:schemeClr val="bg1"/>
                </a:solidFill>
                <a:latin typeface="Calibri"/>
                <a:cs typeface="Calibri"/>
              </a:rPr>
              <a:t>agrees </a:t>
            </a:r>
            <a:r>
              <a:rPr sz="818" spc="-3" dirty="0">
                <a:solidFill>
                  <a:schemeClr val="bg1"/>
                </a:solidFill>
                <a:latin typeface="Calibri"/>
                <a:cs typeface="Calibri"/>
              </a:rPr>
              <a:t>with</a:t>
            </a:r>
            <a:r>
              <a:rPr sz="818" spc="-61" dirty="0">
                <a:solidFill>
                  <a:schemeClr val="bg1"/>
                </a:solidFill>
                <a:latin typeface="Calibri"/>
                <a:cs typeface="Calibri"/>
              </a:rPr>
              <a:t> </a:t>
            </a:r>
            <a:r>
              <a:rPr sz="818" dirty="0">
                <a:solidFill>
                  <a:schemeClr val="bg1"/>
                </a:solidFill>
                <a:latin typeface="Calibri"/>
                <a:cs typeface="Calibri"/>
              </a:rPr>
              <a:t>you</a:t>
            </a:r>
            <a:endParaRPr sz="818">
              <a:solidFill>
                <a:schemeClr val="bg1"/>
              </a:solidFill>
              <a:latin typeface="Calibri"/>
              <a:cs typeface="Calibri"/>
            </a:endParaRPr>
          </a:p>
        </p:txBody>
      </p:sp>
      <p:sp>
        <p:nvSpPr>
          <p:cNvPr id="18" name="object 18"/>
          <p:cNvSpPr txBox="1"/>
          <p:nvPr/>
        </p:nvSpPr>
        <p:spPr>
          <a:xfrm>
            <a:off x="6963901" y="5019135"/>
            <a:ext cx="1025236" cy="432747"/>
          </a:xfrm>
          <a:prstGeom prst="rect">
            <a:avLst/>
          </a:prstGeom>
        </p:spPr>
        <p:txBody>
          <a:bodyPr vert="horz" wrap="square" lIns="0" tIns="0" rIns="0" bIns="0" rtlCol="0">
            <a:spAutoFit/>
          </a:bodyPr>
          <a:lstStyle/>
          <a:p>
            <a:pPr marL="8659" marR="3464" algn="just">
              <a:lnSpc>
                <a:spcPct val="117100"/>
              </a:lnSpc>
            </a:pPr>
            <a:r>
              <a:rPr sz="818" b="1" dirty="0">
                <a:solidFill>
                  <a:schemeClr val="bg1"/>
                </a:solidFill>
                <a:latin typeface="Calibri"/>
                <a:cs typeface="Calibri"/>
              </a:rPr>
              <a:t>can’t </a:t>
            </a:r>
            <a:r>
              <a:rPr sz="818" b="1" spc="-3" dirty="0">
                <a:solidFill>
                  <a:schemeClr val="bg1"/>
                </a:solidFill>
                <a:latin typeface="Calibri"/>
                <a:cs typeface="Calibri"/>
              </a:rPr>
              <a:t>tear himself</a:t>
            </a:r>
            <a:r>
              <a:rPr sz="818" b="1" spc="-31" dirty="0">
                <a:solidFill>
                  <a:schemeClr val="bg1"/>
                </a:solidFill>
                <a:latin typeface="Calibri"/>
                <a:cs typeface="Calibri"/>
              </a:rPr>
              <a:t> </a:t>
            </a:r>
            <a:r>
              <a:rPr sz="818" b="1" spc="-3" dirty="0">
                <a:solidFill>
                  <a:schemeClr val="bg1"/>
                </a:solidFill>
                <a:latin typeface="Calibri"/>
                <a:cs typeface="Calibri"/>
              </a:rPr>
              <a:t>away  </a:t>
            </a:r>
            <a:r>
              <a:rPr sz="818" b="1" dirty="0">
                <a:solidFill>
                  <a:schemeClr val="bg1"/>
                </a:solidFill>
                <a:latin typeface="Calibri"/>
                <a:cs typeface="Calibri"/>
              </a:rPr>
              <a:t>from </a:t>
            </a:r>
            <a:r>
              <a:rPr sz="818" dirty="0">
                <a:solidFill>
                  <a:schemeClr val="bg1"/>
                </a:solidFill>
                <a:latin typeface="Calibri"/>
                <a:cs typeface="Calibri"/>
              </a:rPr>
              <a:t>= </a:t>
            </a:r>
            <a:r>
              <a:rPr sz="818" spc="-3" dirty="0">
                <a:solidFill>
                  <a:schemeClr val="bg1"/>
                </a:solidFill>
                <a:latin typeface="Calibri"/>
                <a:cs typeface="Calibri"/>
              </a:rPr>
              <a:t>manage </a:t>
            </a:r>
            <a:r>
              <a:rPr sz="818" dirty="0">
                <a:solidFill>
                  <a:schemeClr val="bg1"/>
                </a:solidFill>
                <a:latin typeface="Calibri"/>
                <a:cs typeface="Calibri"/>
              </a:rPr>
              <a:t>to </a:t>
            </a:r>
            <a:r>
              <a:rPr sz="818" spc="-3" dirty="0">
                <a:solidFill>
                  <a:schemeClr val="bg1"/>
                </a:solidFill>
                <a:latin typeface="Calibri"/>
                <a:cs typeface="Calibri"/>
              </a:rPr>
              <a:t>stop  or </a:t>
            </a:r>
            <a:r>
              <a:rPr sz="818" dirty="0">
                <a:solidFill>
                  <a:schemeClr val="bg1"/>
                </a:solidFill>
                <a:latin typeface="Calibri"/>
                <a:cs typeface="Calibri"/>
              </a:rPr>
              <a:t>get</a:t>
            </a:r>
            <a:r>
              <a:rPr sz="818" spc="-51" dirty="0">
                <a:solidFill>
                  <a:schemeClr val="bg1"/>
                </a:solidFill>
                <a:latin typeface="Calibri"/>
                <a:cs typeface="Calibri"/>
              </a:rPr>
              <a:t> </a:t>
            </a:r>
            <a:r>
              <a:rPr sz="818" spc="-3" dirty="0">
                <a:solidFill>
                  <a:schemeClr val="bg1"/>
                </a:solidFill>
                <a:latin typeface="Calibri"/>
                <a:cs typeface="Calibri"/>
              </a:rPr>
              <a:t>away</a:t>
            </a:r>
            <a:endParaRPr sz="818">
              <a:solidFill>
                <a:schemeClr val="bg1"/>
              </a:solidFill>
              <a:latin typeface="Calibri"/>
              <a:cs typeface="Calibri"/>
            </a:endParaRPr>
          </a:p>
        </p:txBody>
      </p:sp>
      <p:sp>
        <p:nvSpPr>
          <p:cNvPr id="19" name="object 19"/>
          <p:cNvSpPr/>
          <p:nvPr/>
        </p:nvSpPr>
        <p:spPr>
          <a:xfrm>
            <a:off x="6745432" y="811478"/>
            <a:ext cx="102177" cy="5357813"/>
          </a:xfrm>
          <a:custGeom>
            <a:avLst/>
            <a:gdLst/>
            <a:ahLst/>
            <a:cxnLst/>
            <a:rect l="l" t="t" r="r" b="b"/>
            <a:pathLst>
              <a:path w="149860" h="7858125">
                <a:moveTo>
                  <a:pt x="0" y="7858125"/>
                </a:moveTo>
                <a:lnTo>
                  <a:pt x="149250" y="7858125"/>
                </a:lnTo>
                <a:lnTo>
                  <a:pt x="149250" y="0"/>
                </a:lnTo>
                <a:lnTo>
                  <a:pt x="0" y="0"/>
                </a:lnTo>
                <a:lnTo>
                  <a:pt x="0" y="7858125"/>
                </a:lnTo>
                <a:close/>
              </a:path>
            </a:pathLst>
          </a:custGeom>
          <a:solidFill>
            <a:srgbClr val="C0504D"/>
          </a:solidFill>
        </p:spPr>
        <p:txBody>
          <a:bodyPr wrap="square" lIns="0" tIns="0" rIns="0" bIns="0" rtlCol="0"/>
          <a:lstStyle/>
          <a:p>
            <a:endParaRPr sz="1227"/>
          </a:p>
        </p:txBody>
      </p:sp>
      <p:sp>
        <p:nvSpPr>
          <p:cNvPr id="20" name="object 20"/>
          <p:cNvSpPr/>
          <p:nvPr/>
        </p:nvSpPr>
        <p:spPr>
          <a:xfrm>
            <a:off x="6745432" y="1022292"/>
            <a:ext cx="1317913" cy="250681"/>
          </a:xfrm>
          <a:custGeom>
            <a:avLst/>
            <a:gdLst/>
            <a:ahLst/>
            <a:cxnLst/>
            <a:rect l="l" t="t" r="r" b="b"/>
            <a:pathLst>
              <a:path w="1932940" h="367664">
                <a:moveTo>
                  <a:pt x="1748663" y="0"/>
                </a:moveTo>
                <a:lnTo>
                  <a:pt x="0" y="0"/>
                </a:lnTo>
                <a:lnTo>
                  <a:pt x="0" y="367411"/>
                </a:lnTo>
                <a:lnTo>
                  <a:pt x="1748663" y="367411"/>
                </a:lnTo>
                <a:lnTo>
                  <a:pt x="1932431" y="183642"/>
                </a:lnTo>
                <a:lnTo>
                  <a:pt x="1748663" y="0"/>
                </a:lnTo>
                <a:close/>
              </a:path>
            </a:pathLst>
          </a:custGeom>
          <a:solidFill>
            <a:srgbClr val="622422"/>
          </a:solidFill>
        </p:spPr>
        <p:txBody>
          <a:bodyPr wrap="square" lIns="0" tIns="0" rIns="0" bIns="0" rtlCol="0"/>
          <a:lstStyle/>
          <a:p>
            <a:endParaRPr sz="1227"/>
          </a:p>
        </p:txBody>
      </p:sp>
      <p:sp>
        <p:nvSpPr>
          <p:cNvPr id="21" name="object 21"/>
          <p:cNvSpPr/>
          <p:nvPr/>
        </p:nvSpPr>
        <p:spPr>
          <a:xfrm>
            <a:off x="6745432" y="1022466"/>
            <a:ext cx="1255222" cy="250420"/>
          </a:xfrm>
          <a:prstGeom prst="rect">
            <a:avLst/>
          </a:prstGeom>
          <a:blipFill>
            <a:blip r:embed="rId4" cstate="print"/>
            <a:stretch>
              <a:fillRect/>
            </a:stretch>
          </a:blipFill>
        </p:spPr>
        <p:txBody>
          <a:bodyPr wrap="square" lIns="0" tIns="0" rIns="0" bIns="0" rtlCol="0"/>
          <a:lstStyle/>
          <a:p>
            <a:endParaRPr sz="1227"/>
          </a:p>
        </p:txBody>
      </p:sp>
      <p:sp>
        <p:nvSpPr>
          <p:cNvPr id="22" name="object 22"/>
          <p:cNvSpPr txBox="1"/>
          <p:nvPr/>
        </p:nvSpPr>
        <p:spPr>
          <a:xfrm>
            <a:off x="6986760" y="1056582"/>
            <a:ext cx="665450" cy="167866"/>
          </a:xfrm>
          <a:prstGeom prst="rect">
            <a:avLst/>
          </a:prstGeom>
        </p:spPr>
        <p:txBody>
          <a:bodyPr vert="horz" wrap="square" lIns="0" tIns="0" rIns="0" bIns="0" rtlCol="0">
            <a:spAutoFit/>
          </a:bodyPr>
          <a:lstStyle/>
          <a:p>
            <a:pPr marL="8659"/>
            <a:r>
              <a:rPr sz="1091" b="1" spc="-3" dirty="0">
                <a:solidFill>
                  <a:srgbClr val="FFFFFF"/>
                </a:solidFill>
                <a:latin typeface="Calibri"/>
                <a:cs typeface="Calibri"/>
              </a:rPr>
              <a:t>Vocabulary</a:t>
            </a:r>
            <a:endParaRPr sz="1091">
              <a:latin typeface="Calibri"/>
              <a:cs typeface="Calibri"/>
            </a:endParaRPr>
          </a:p>
        </p:txBody>
      </p:sp>
      <p:sp>
        <p:nvSpPr>
          <p:cNvPr id="23" name="object 23"/>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24" name="object 24"/>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25" name="object 25"/>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6" name="object 26"/>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27" name="object 27"/>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28" name="object 28"/>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29" name="object 29"/>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30" name="object 30"/>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31" name="object 31"/>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32" name="object 32"/>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33" name="object 33"/>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34" name="object 34"/>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35" name="object 35"/>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36" name="object 36"/>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37" name="object 37"/>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38" name="object 38"/>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2540"/>
            <a:ext cx="2537114" cy="376513"/>
          </a:xfrm>
          <a:prstGeom prst="rect">
            <a:avLst/>
          </a:prstGeom>
        </p:spPr>
        <p:txBody>
          <a:bodyPr vert="horz" wrap="square" lIns="0" tIns="0" rIns="0" bIns="0" rtlCol="0">
            <a:spAutoFit/>
          </a:bodyPr>
          <a:lstStyle/>
          <a:p>
            <a:pPr marL="8659" marR="3464">
              <a:lnSpc>
                <a:spcPct val="146900"/>
              </a:lnSpc>
            </a:pPr>
            <a:r>
              <a:rPr sz="886" spc="-3" dirty="0">
                <a:solidFill>
                  <a:schemeClr val="bg1"/>
                </a:solidFill>
                <a:latin typeface="Cambria"/>
                <a:cs typeface="Cambria"/>
              </a:rPr>
              <a:t>friends come over, they just </a:t>
            </a:r>
            <a:r>
              <a:rPr sz="886" b="1" spc="-7" dirty="0">
                <a:solidFill>
                  <a:schemeClr val="bg1"/>
                </a:solidFill>
                <a:latin typeface="Cambria"/>
                <a:cs typeface="Cambria"/>
              </a:rPr>
              <a:t>hole up </a:t>
            </a:r>
            <a:r>
              <a:rPr sz="886" spc="-3" dirty="0">
                <a:solidFill>
                  <a:schemeClr val="bg1"/>
                </a:solidFill>
                <a:latin typeface="Cambria"/>
                <a:cs typeface="Cambria"/>
              </a:rPr>
              <a:t>in his room </a:t>
            </a:r>
            <a:r>
              <a:rPr sz="886" spc="-7" dirty="0">
                <a:solidFill>
                  <a:schemeClr val="bg1"/>
                </a:solidFill>
                <a:latin typeface="Cambria"/>
                <a:cs typeface="Cambria"/>
              </a:rPr>
              <a:t>and  play </a:t>
            </a:r>
            <a:r>
              <a:rPr sz="886" spc="-3" dirty="0">
                <a:solidFill>
                  <a:schemeClr val="bg1"/>
                </a:solidFill>
                <a:latin typeface="Cambria"/>
                <a:cs typeface="Cambria"/>
              </a:rPr>
              <a:t>for</a:t>
            </a:r>
            <a:r>
              <a:rPr sz="886" spc="-37" dirty="0">
                <a:solidFill>
                  <a:schemeClr val="bg1"/>
                </a:solidFill>
                <a:latin typeface="Cambria"/>
                <a:cs typeface="Cambria"/>
              </a:rPr>
              <a:t> </a:t>
            </a:r>
            <a:r>
              <a:rPr sz="886" spc="-3" dirty="0">
                <a:solidFill>
                  <a:schemeClr val="bg1"/>
                </a:solidFill>
                <a:latin typeface="Cambria"/>
                <a:cs typeface="Cambria"/>
              </a:rPr>
              <a:t>hours.</a:t>
            </a:r>
            <a:endParaRPr sz="886">
              <a:solidFill>
                <a:schemeClr val="bg1"/>
              </a:solidFill>
              <a:latin typeface="Cambria"/>
              <a:cs typeface="Cambria"/>
            </a:endParaRPr>
          </a:p>
        </p:txBody>
      </p:sp>
      <p:sp>
        <p:nvSpPr>
          <p:cNvPr id="3" name="object 3"/>
          <p:cNvSpPr txBox="1"/>
          <p:nvPr/>
        </p:nvSpPr>
        <p:spPr>
          <a:xfrm>
            <a:off x="4061321" y="1166394"/>
            <a:ext cx="2537547" cy="772199"/>
          </a:xfrm>
          <a:prstGeom prst="rect">
            <a:avLst/>
          </a:prstGeom>
        </p:spPr>
        <p:txBody>
          <a:bodyPr vert="horz" wrap="square" lIns="0" tIns="0" rIns="0" bIns="0" rtlCol="0">
            <a:spAutoFit/>
          </a:bodyPr>
          <a:lstStyle/>
          <a:p>
            <a:pPr marL="8659" marR="3464">
              <a:lnSpc>
                <a:spcPct val="146200"/>
              </a:lnSpc>
            </a:pPr>
            <a:r>
              <a:rPr sz="886" b="1" spc="-3" dirty="0">
                <a:solidFill>
                  <a:schemeClr val="bg1"/>
                </a:solidFill>
                <a:latin typeface="Cambria"/>
                <a:cs typeface="Cambria"/>
              </a:rPr>
              <a:t>Mandy:</a:t>
            </a:r>
            <a:r>
              <a:rPr sz="886" b="1" spc="-51" dirty="0">
                <a:solidFill>
                  <a:schemeClr val="bg1"/>
                </a:solidFill>
                <a:latin typeface="Cambria"/>
                <a:cs typeface="Cambria"/>
              </a:rPr>
              <a:t> </a:t>
            </a:r>
            <a:r>
              <a:rPr sz="886" spc="-3" dirty="0">
                <a:solidFill>
                  <a:schemeClr val="bg1"/>
                </a:solidFill>
                <a:latin typeface="Cambria"/>
                <a:cs typeface="Cambria"/>
              </a:rPr>
              <a:t>Just</a:t>
            </a:r>
            <a:r>
              <a:rPr sz="886" spc="-48" dirty="0">
                <a:solidFill>
                  <a:schemeClr val="bg1"/>
                </a:solidFill>
                <a:latin typeface="Cambria"/>
                <a:cs typeface="Cambria"/>
              </a:rPr>
              <a:t> </a:t>
            </a:r>
            <a:r>
              <a:rPr sz="886" spc="-3" dirty="0">
                <a:solidFill>
                  <a:schemeClr val="bg1"/>
                </a:solidFill>
                <a:latin typeface="Cambria"/>
                <a:cs typeface="Cambria"/>
              </a:rPr>
              <a:t>imagine</a:t>
            </a:r>
            <a:r>
              <a:rPr sz="886" spc="-41" dirty="0">
                <a:solidFill>
                  <a:schemeClr val="bg1"/>
                </a:solidFill>
                <a:latin typeface="Cambria"/>
                <a:cs typeface="Cambria"/>
              </a:rPr>
              <a:t> </a:t>
            </a:r>
            <a:r>
              <a:rPr sz="886" spc="-3" dirty="0">
                <a:solidFill>
                  <a:schemeClr val="bg1"/>
                </a:solidFill>
                <a:latin typeface="Cambria"/>
                <a:cs typeface="Cambria"/>
              </a:rPr>
              <a:t>what</a:t>
            </a:r>
            <a:r>
              <a:rPr sz="886" spc="-41" dirty="0">
                <a:solidFill>
                  <a:schemeClr val="bg1"/>
                </a:solidFill>
                <a:latin typeface="Cambria"/>
                <a:cs typeface="Cambria"/>
              </a:rPr>
              <a:t> </a:t>
            </a:r>
            <a:r>
              <a:rPr sz="886" spc="-3" dirty="0">
                <a:solidFill>
                  <a:schemeClr val="bg1"/>
                </a:solidFill>
                <a:latin typeface="Cambria"/>
                <a:cs typeface="Cambria"/>
              </a:rPr>
              <a:t>life</a:t>
            </a:r>
            <a:r>
              <a:rPr sz="886" spc="-44" dirty="0">
                <a:solidFill>
                  <a:schemeClr val="bg1"/>
                </a:solidFill>
                <a:latin typeface="Cambria"/>
                <a:cs typeface="Cambria"/>
              </a:rPr>
              <a:t> </a:t>
            </a:r>
            <a:r>
              <a:rPr sz="886" spc="-3" dirty="0">
                <a:solidFill>
                  <a:schemeClr val="bg1"/>
                </a:solidFill>
                <a:latin typeface="Cambria"/>
                <a:cs typeface="Cambria"/>
              </a:rPr>
              <a:t>will</a:t>
            </a:r>
            <a:r>
              <a:rPr sz="886" spc="-55" dirty="0">
                <a:solidFill>
                  <a:schemeClr val="bg1"/>
                </a:solidFill>
                <a:latin typeface="Cambria"/>
                <a:cs typeface="Cambria"/>
              </a:rPr>
              <a:t> </a:t>
            </a:r>
            <a:r>
              <a:rPr sz="886" spc="-3" dirty="0">
                <a:solidFill>
                  <a:schemeClr val="bg1"/>
                </a:solidFill>
                <a:latin typeface="Cambria"/>
                <a:cs typeface="Cambria"/>
              </a:rPr>
              <a:t>be</a:t>
            </a:r>
            <a:r>
              <a:rPr sz="886" spc="-48" dirty="0">
                <a:solidFill>
                  <a:schemeClr val="bg1"/>
                </a:solidFill>
                <a:latin typeface="Cambria"/>
                <a:cs typeface="Cambria"/>
              </a:rPr>
              <a:t> </a:t>
            </a:r>
            <a:r>
              <a:rPr sz="886" spc="-7" dirty="0">
                <a:solidFill>
                  <a:schemeClr val="bg1"/>
                </a:solidFill>
                <a:latin typeface="Cambria"/>
                <a:cs typeface="Cambria"/>
              </a:rPr>
              <a:t>like</a:t>
            </a:r>
            <a:r>
              <a:rPr sz="886" spc="-44" dirty="0">
                <a:solidFill>
                  <a:schemeClr val="bg1"/>
                </a:solidFill>
                <a:latin typeface="Cambria"/>
                <a:cs typeface="Cambria"/>
              </a:rPr>
              <a:t> </a:t>
            </a:r>
            <a:r>
              <a:rPr sz="886" dirty="0">
                <a:solidFill>
                  <a:schemeClr val="bg1"/>
                </a:solidFill>
                <a:latin typeface="Cambria"/>
                <a:cs typeface="Cambria"/>
              </a:rPr>
              <a:t>for</a:t>
            </a:r>
            <a:r>
              <a:rPr sz="886" spc="-44" dirty="0">
                <a:solidFill>
                  <a:schemeClr val="bg1"/>
                </a:solidFill>
                <a:latin typeface="Cambria"/>
                <a:cs typeface="Cambria"/>
              </a:rPr>
              <a:t> </a:t>
            </a:r>
            <a:r>
              <a:rPr sz="886" spc="-3" dirty="0">
                <a:solidFill>
                  <a:schemeClr val="bg1"/>
                </a:solidFill>
                <a:latin typeface="Cambria"/>
                <a:cs typeface="Cambria"/>
              </a:rPr>
              <a:t>our</a:t>
            </a:r>
            <a:r>
              <a:rPr sz="886" spc="-48" dirty="0">
                <a:solidFill>
                  <a:schemeClr val="bg1"/>
                </a:solidFill>
                <a:latin typeface="Cambria"/>
                <a:cs typeface="Cambria"/>
              </a:rPr>
              <a:t> </a:t>
            </a:r>
            <a:r>
              <a:rPr sz="886" spc="-3" dirty="0">
                <a:solidFill>
                  <a:schemeClr val="bg1"/>
                </a:solidFill>
                <a:latin typeface="Cambria"/>
                <a:cs typeface="Cambria"/>
              </a:rPr>
              <a:t>own  kids someday. They’ll probably have, I dunno,</a:t>
            </a:r>
            <a:r>
              <a:rPr sz="886" spc="-44" dirty="0">
                <a:solidFill>
                  <a:schemeClr val="bg1"/>
                </a:solidFill>
                <a:latin typeface="Cambria"/>
                <a:cs typeface="Cambria"/>
              </a:rPr>
              <a:t> </a:t>
            </a:r>
            <a:r>
              <a:rPr sz="886" spc="-3" dirty="0">
                <a:solidFill>
                  <a:schemeClr val="bg1"/>
                </a:solidFill>
                <a:latin typeface="Cambria"/>
                <a:cs typeface="Cambria"/>
              </a:rPr>
              <a:t>virtual</a:t>
            </a:r>
            <a:endParaRPr sz="886">
              <a:solidFill>
                <a:schemeClr val="bg1"/>
              </a:solidFill>
              <a:latin typeface="Cambria"/>
              <a:cs typeface="Cambria"/>
            </a:endParaRPr>
          </a:p>
          <a:p>
            <a:pPr marL="8659" marR="3464">
              <a:lnSpc>
                <a:spcPct val="146200"/>
              </a:lnSpc>
              <a:spcBef>
                <a:spcPts val="3"/>
              </a:spcBef>
            </a:pPr>
            <a:r>
              <a:rPr sz="886" spc="-3" dirty="0">
                <a:solidFill>
                  <a:schemeClr val="bg1"/>
                </a:solidFill>
                <a:latin typeface="Cambria"/>
                <a:cs typeface="Cambria"/>
              </a:rPr>
              <a:t>reality or </a:t>
            </a:r>
            <a:r>
              <a:rPr sz="886" b="1" spc="-3" dirty="0">
                <a:solidFill>
                  <a:schemeClr val="bg1"/>
                </a:solidFill>
                <a:latin typeface="Cambria"/>
                <a:cs typeface="Cambria"/>
              </a:rPr>
              <a:t>telepathy </a:t>
            </a:r>
            <a:r>
              <a:rPr sz="886" spc="-3" dirty="0">
                <a:solidFill>
                  <a:schemeClr val="bg1"/>
                </a:solidFill>
                <a:latin typeface="Cambria"/>
                <a:cs typeface="Cambria"/>
              </a:rPr>
              <a:t>or something like that – </a:t>
            </a:r>
            <a:r>
              <a:rPr sz="886" spc="-7" dirty="0">
                <a:solidFill>
                  <a:schemeClr val="bg1"/>
                </a:solidFill>
                <a:latin typeface="Cambria"/>
                <a:cs typeface="Cambria"/>
              </a:rPr>
              <a:t>and  </a:t>
            </a:r>
            <a:r>
              <a:rPr sz="886" spc="-3" dirty="0">
                <a:solidFill>
                  <a:schemeClr val="bg1"/>
                </a:solidFill>
                <a:latin typeface="Cambria"/>
                <a:cs typeface="Cambria"/>
              </a:rPr>
              <a:t>smart phones </a:t>
            </a:r>
            <a:r>
              <a:rPr sz="886" dirty="0">
                <a:solidFill>
                  <a:schemeClr val="bg1"/>
                </a:solidFill>
                <a:latin typeface="Cambria"/>
                <a:cs typeface="Cambria"/>
              </a:rPr>
              <a:t>will </a:t>
            </a:r>
            <a:r>
              <a:rPr sz="886" spc="-3" dirty="0">
                <a:solidFill>
                  <a:schemeClr val="bg1"/>
                </a:solidFill>
                <a:latin typeface="Cambria"/>
                <a:cs typeface="Cambria"/>
              </a:rPr>
              <a:t>be considered</a:t>
            </a:r>
            <a:r>
              <a:rPr sz="886" spc="-7" dirty="0">
                <a:solidFill>
                  <a:schemeClr val="bg1"/>
                </a:solidFill>
                <a:latin typeface="Cambria"/>
                <a:cs typeface="Cambria"/>
              </a:rPr>
              <a:t> </a:t>
            </a:r>
            <a:r>
              <a:rPr sz="886" b="1" spc="-3" dirty="0">
                <a:solidFill>
                  <a:schemeClr val="bg1"/>
                </a:solidFill>
                <a:latin typeface="Cambria"/>
                <a:cs typeface="Cambria"/>
              </a:rPr>
              <a:t>primitive</a:t>
            </a:r>
            <a:r>
              <a:rPr sz="886" spc="-3" dirty="0">
                <a:solidFill>
                  <a:schemeClr val="bg1"/>
                </a:solidFill>
                <a:latin typeface="Cambria"/>
                <a:cs typeface="Cambria"/>
              </a:rPr>
              <a:t>.</a:t>
            </a:r>
            <a:endParaRPr sz="886">
              <a:solidFill>
                <a:schemeClr val="bg1"/>
              </a:solidFill>
              <a:latin typeface="Cambria"/>
              <a:cs typeface="Cambria"/>
            </a:endParaRPr>
          </a:p>
        </p:txBody>
      </p:sp>
      <p:sp>
        <p:nvSpPr>
          <p:cNvPr id="4" name="object 4"/>
          <p:cNvSpPr txBox="1"/>
          <p:nvPr/>
        </p:nvSpPr>
        <p:spPr>
          <a:xfrm>
            <a:off x="4061321" y="2044009"/>
            <a:ext cx="2537547" cy="376513"/>
          </a:xfrm>
          <a:prstGeom prst="rect">
            <a:avLst/>
          </a:prstGeom>
        </p:spPr>
        <p:txBody>
          <a:bodyPr vert="horz" wrap="square" lIns="0" tIns="0" rIns="0" bIns="0" rtlCol="0">
            <a:spAutoFit/>
          </a:bodyPr>
          <a:lstStyle/>
          <a:p>
            <a:pPr marL="8659" marR="3464">
              <a:lnSpc>
                <a:spcPct val="146900"/>
              </a:lnSpc>
            </a:pPr>
            <a:r>
              <a:rPr sz="886" b="1" spc="-7" dirty="0">
                <a:solidFill>
                  <a:schemeClr val="bg1"/>
                </a:solidFill>
                <a:latin typeface="Cambria"/>
                <a:cs typeface="Cambria"/>
              </a:rPr>
              <a:t>Kate: </a:t>
            </a:r>
            <a:r>
              <a:rPr sz="886" spc="-3" dirty="0">
                <a:solidFill>
                  <a:schemeClr val="bg1"/>
                </a:solidFill>
                <a:latin typeface="Cambria"/>
                <a:cs typeface="Cambria"/>
              </a:rPr>
              <a:t>Geez, Mandy, just </a:t>
            </a:r>
            <a:r>
              <a:rPr sz="886" spc="-7" dirty="0">
                <a:solidFill>
                  <a:schemeClr val="bg1"/>
                </a:solidFill>
                <a:latin typeface="Cambria"/>
                <a:cs typeface="Cambria"/>
              </a:rPr>
              <a:t>lemme </a:t>
            </a:r>
            <a:r>
              <a:rPr sz="886" spc="-3" dirty="0">
                <a:solidFill>
                  <a:schemeClr val="bg1"/>
                </a:solidFill>
                <a:latin typeface="Cambria"/>
                <a:cs typeface="Cambria"/>
              </a:rPr>
              <a:t>enjoy having </a:t>
            </a:r>
            <a:r>
              <a:rPr sz="886" dirty="0">
                <a:solidFill>
                  <a:schemeClr val="bg1"/>
                </a:solidFill>
                <a:latin typeface="Cambria"/>
                <a:cs typeface="Cambria"/>
              </a:rPr>
              <a:t>my  </a:t>
            </a:r>
            <a:r>
              <a:rPr sz="886" spc="-3" dirty="0">
                <a:solidFill>
                  <a:schemeClr val="bg1"/>
                </a:solidFill>
                <a:latin typeface="Cambria"/>
                <a:cs typeface="Cambria"/>
              </a:rPr>
              <a:t>smart phone for</a:t>
            </a:r>
            <a:r>
              <a:rPr sz="886" spc="-37" dirty="0">
                <a:solidFill>
                  <a:schemeClr val="bg1"/>
                </a:solidFill>
                <a:latin typeface="Cambria"/>
                <a:cs typeface="Cambria"/>
              </a:rPr>
              <a:t> </a:t>
            </a:r>
            <a:r>
              <a:rPr sz="886" spc="-3" dirty="0">
                <a:solidFill>
                  <a:schemeClr val="bg1"/>
                </a:solidFill>
                <a:latin typeface="Cambria"/>
                <a:cs typeface="Cambria"/>
              </a:rPr>
              <a:t>now!</a:t>
            </a:r>
            <a:endParaRPr sz="886" dirty="0">
              <a:solidFill>
                <a:schemeClr val="bg1"/>
              </a:solidFill>
              <a:latin typeface="Cambria"/>
              <a:cs typeface="Cambria"/>
            </a:endParaRPr>
          </a:p>
        </p:txBody>
      </p:sp>
      <p:sp>
        <p:nvSpPr>
          <p:cNvPr id="5" name="object 5"/>
          <p:cNvSpPr txBox="1"/>
          <p:nvPr/>
        </p:nvSpPr>
        <p:spPr>
          <a:xfrm>
            <a:off x="4061321" y="2526689"/>
            <a:ext cx="2538412" cy="576889"/>
          </a:xfrm>
          <a:prstGeom prst="rect">
            <a:avLst/>
          </a:prstGeom>
        </p:spPr>
        <p:txBody>
          <a:bodyPr vert="horz" wrap="square" lIns="0" tIns="0" rIns="0" bIns="0" rtlCol="0">
            <a:spAutoFit/>
          </a:bodyPr>
          <a:lstStyle/>
          <a:p>
            <a:pPr marL="8659" marR="3464" algn="just">
              <a:lnSpc>
                <a:spcPct val="146500"/>
              </a:lnSpc>
            </a:pPr>
            <a:r>
              <a:rPr sz="886" b="1" spc="-3" dirty="0">
                <a:solidFill>
                  <a:schemeClr val="bg1"/>
                </a:solidFill>
                <a:latin typeface="Cambria"/>
                <a:cs typeface="Cambria"/>
              </a:rPr>
              <a:t>Mandy: </a:t>
            </a:r>
            <a:r>
              <a:rPr sz="886" spc="-3" dirty="0">
                <a:solidFill>
                  <a:schemeClr val="bg1"/>
                </a:solidFill>
                <a:latin typeface="Cambria"/>
                <a:cs typeface="Cambria"/>
              </a:rPr>
              <a:t>Okay, okay, go enjoy your phone. Ah – just  </a:t>
            </a:r>
            <a:r>
              <a:rPr sz="886" spc="-7" dirty="0">
                <a:solidFill>
                  <a:schemeClr val="bg1"/>
                </a:solidFill>
                <a:latin typeface="Cambria"/>
                <a:cs typeface="Cambria"/>
              </a:rPr>
              <a:t>got </a:t>
            </a:r>
            <a:r>
              <a:rPr sz="886" spc="-3" dirty="0">
                <a:solidFill>
                  <a:schemeClr val="bg1"/>
                </a:solidFill>
                <a:latin typeface="Cambria"/>
                <a:cs typeface="Cambria"/>
              </a:rPr>
              <a:t>a message from Sarah, so I gotta run. Text me  later!</a:t>
            </a:r>
            <a:endParaRPr sz="886" dirty="0">
              <a:solidFill>
                <a:schemeClr val="bg1"/>
              </a:solidFill>
              <a:latin typeface="Cambria"/>
              <a:cs typeface="Cambria"/>
            </a:endParaRPr>
          </a:p>
        </p:txBody>
      </p:sp>
      <p:sp>
        <p:nvSpPr>
          <p:cNvPr id="6" name="object 6"/>
          <p:cNvSpPr/>
          <p:nvPr/>
        </p:nvSpPr>
        <p:spPr>
          <a:xfrm>
            <a:off x="6847176" y="861580"/>
            <a:ext cx="1272020" cy="5357813"/>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6847263" y="1484860"/>
            <a:ext cx="1271847" cy="4609407"/>
          </a:xfrm>
          <a:prstGeom prst="rect">
            <a:avLst/>
          </a:prstGeom>
          <a:blipFill>
            <a:blip r:embed="rId3" cstate="print"/>
            <a:stretch>
              <a:fillRect/>
            </a:stretch>
          </a:blipFill>
        </p:spPr>
        <p:txBody>
          <a:bodyPr wrap="square" lIns="0" tIns="0" rIns="0" bIns="0" rtlCol="0"/>
          <a:lstStyle/>
          <a:p>
            <a:endParaRPr sz="1227">
              <a:solidFill>
                <a:schemeClr val="bg1"/>
              </a:solidFill>
            </a:endParaRPr>
          </a:p>
        </p:txBody>
      </p:sp>
      <p:sp>
        <p:nvSpPr>
          <p:cNvPr id="8" name="object 8"/>
          <p:cNvSpPr txBox="1"/>
          <p:nvPr/>
        </p:nvSpPr>
        <p:spPr>
          <a:xfrm>
            <a:off x="6963901" y="1458018"/>
            <a:ext cx="946872" cy="287579"/>
          </a:xfrm>
          <a:prstGeom prst="rect">
            <a:avLst/>
          </a:prstGeom>
        </p:spPr>
        <p:txBody>
          <a:bodyPr vert="horz" wrap="square" lIns="0" tIns="0" rIns="0" bIns="0" rtlCol="0">
            <a:spAutoFit/>
          </a:bodyPr>
          <a:lstStyle/>
          <a:p>
            <a:pPr marL="8659" marR="3464">
              <a:lnSpc>
                <a:spcPct val="117500"/>
              </a:lnSpc>
            </a:pPr>
            <a:r>
              <a:rPr sz="818" b="1" dirty="0">
                <a:solidFill>
                  <a:schemeClr val="bg1"/>
                </a:solidFill>
                <a:latin typeface="Calibri"/>
                <a:cs typeface="Calibri"/>
              </a:rPr>
              <a:t>hole </a:t>
            </a:r>
            <a:r>
              <a:rPr sz="818" b="1" spc="-3" dirty="0">
                <a:solidFill>
                  <a:schemeClr val="bg1"/>
                </a:solidFill>
                <a:latin typeface="Calibri"/>
                <a:cs typeface="Calibri"/>
              </a:rPr>
              <a:t>up </a:t>
            </a:r>
            <a:r>
              <a:rPr sz="818" dirty="0">
                <a:solidFill>
                  <a:schemeClr val="bg1"/>
                </a:solidFill>
                <a:latin typeface="Calibri"/>
                <a:cs typeface="Calibri"/>
              </a:rPr>
              <a:t>= </a:t>
            </a:r>
            <a:r>
              <a:rPr sz="818" spc="-3" dirty="0">
                <a:solidFill>
                  <a:schemeClr val="bg1"/>
                </a:solidFill>
                <a:latin typeface="Calibri"/>
                <a:cs typeface="Calibri"/>
              </a:rPr>
              <a:t>hide or</a:t>
            </a:r>
            <a:r>
              <a:rPr sz="818" spc="-51" dirty="0">
                <a:solidFill>
                  <a:schemeClr val="bg1"/>
                </a:solidFill>
                <a:latin typeface="Calibri"/>
                <a:cs typeface="Calibri"/>
              </a:rPr>
              <a:t> </a:t>
            </a:r>
            <a:r>
              <a:rPr sz="818" spc="-3" dirty="0">
                <a:solidFill>
                  <a:schemeClr val="bg1"/>
                </a:solidFill>
                <a:latin typeface="Calibri"/>
                <a:cs typeface="Calibri"/>
              </a:rPr>
              <a:t>take  shelter</a:t>
            </a:r>
            <a:endParaRPr sz="818">
              <a:solidFill>
                <a:schemeClr val="bg1"/>
              </a:solidFill>
              <a:latin typeface="Calibri"/>
              <a:cs typeface="Calibri"/>
            </a:endParaRPr>
          </a:p>
        </p:txBody>
      </p:sp>
      <p:sp>
        <p:nvSpPr>
          <p:cNvPr id="9" name="object 9"/>
          <p:cNvSpPr txBox="1"/>
          <p:nvPr/>
        </p:nvSpPr>
        <p:spPr>
          <a:xfrm>
            <a:off x="6963901" y="1836871"/>
            <a:ext cx="953799" cy="580036"/>
          </a:xfrm>
          <a:prstGeom prst="rect">
            <a:avLst/>
          </a:prstGeom>
        </p:spPr>
        <p:txBody>
          <a:bodyPr vert="horz" wrap="square" lIns="0" tIns="21214" rIns="0" bIns="0" rtlCol="0">
            <a:spAutoFit/>
          </a:bodyPr>
          <a:lstStyle/>
          <a:p>
            <a:pPr marL="8659">
              <a:spcBef>
                <a:spcPts val="166"/>
              </a:spcBef>
            </a:pPr>
            <a:r>
              <a:rPr sz="818" b="1" spc="-3" dirty="0">
                <a:solidFill>
                  <a:schemeClr val="bg1"/>
                </a:solidFill>
                <a:latin typeface="Calibri"/>
                <a:cs typeface="Calibri"/>
              </a:rPr>
              <a:t>telepathy </a:t>
            </a:r>
            <a:r>
              <a:rPr sz="818" dirty="0">
                <a:solidFill>
                  <a:schemeClr val="bg1"/>
                </a:solidFill>
                <a:latin typeface="Calibri"/>
                <a:cs typeface="Calibri"/>
              </a:rPr>
              <a:t>= </a:t>
            </a:r>
            <a:r>
              <a:rPr sz="818" spc="-3" dirty="0">
                <a:solidFill>
                  <a:schemeClr val="bg1"/>
                </a:solidFill>
                <a:latin typeface="Calibri"/>
                <a:cs typeface="Calibri"/>
              </a:rPr>
              <a:t>the</a:t>
            </a:r>
            <a:r>
              <a:rPr sz="818" spc="-17" dirty="0">
                <a:solidFill>
                  <a:schemeClr val="bg1"/>
                </a:solidFill>
                <a:latin typeface="Calibri"/>
                <a:cs typeface="Calibri"/>
              </a:rPr>
              <a:t> </a:t>
            </a:r>
            <a:r>
              <a:rPr sz="818" spc="-3" dirty="0">
                <a:solidFill>
                  <a:schemeClr val="bg1"/>
                </a:solidFill>
                <a:latin typeface="Calibri"/>
                <a:cs typeface="Calibri"/>
              </a:rPr>
              <a:t>ability</a:t>
            </a:r>
            <a:endParaRPr sz="818">
              <a:solidFill>
                <a:schemeClr val="bg1"/>
              </a:solidFill>
              <a:latin typeface="Calibri"/>
              <a:cs typeface="Calibri"/>
            </a:endParaRPr>
          </a:p>
          <a:p>
            <a:pPr marL="8659" marR="209111">
              <a:lnSpc>
                <a:spcPct val="116799"/>
              </a:lnSpc>
              <a:spcBef>
                <a:spcPts val="7"/>
              </a:spcBef>
            </a:pPr>
            <a:r>
              <a:rPr sz="818" dirty="0">
                <a:solidFill>
                  <a:schemeClr val="bg1"/>
                </a:solidFill>
                <a:latin typeface="Calibri"/>
                <a:cs typeface="Calibri"/>
              </a:rPr>
              <a:t>to </a:t>
            </a:r>
            <a:r>
              <a:rPr sz="818" spc="-3" dirty="0">
                <a:solidFill>
                  <a:schemeClr val="bg1"/>
                </a:solidFill>
                <a:latin typeface="Calibri"/>
                <a:cs typeface="Calibri"/>
              </a:rPr>
              <a:t>communicate  mentally</a:t>
            </a:r>
            <a:r>
              <a:rPr sz="818" spc="-37" dirty="0">
                <a:solidFill>
                  <a:schemeClr val="bg1"/>
                </a:solidFill>
                <a:latin typeface="Calibri"/>
                <a:cs typeface="Calibri"/>
              </a:rPr>
              <a:t> </a:t>
            </a:r>
            <a:r>
              <a:rPr sz="818" spc="-3" dirty="0">
                <a:solidFill>
                  <a:schemeClr val="bg1"/>
                </a:solidFill>
                <a:latin typeface="Calibri"/>
                <a:cs typeface="Calibri"/>
              </a:rPr>
              <a:t>through  thoughts</a:t>
            </a:r>
            <a:endParaRPr sz="818">
              <a:solidFill>
                <a:schemeClr val="bg1"/>
              </a:solidFill>
              <a:latin typeface="Calibri"/>
              <a:cs typeface="Calibri"/>
            </a:endParaRPr>
          </a:p>
        </p:txBody>
      </p:sp>
      <p:sp>
        <p:nvSpPr>
          <p:cNvPr id="10" name="object 10"/>
          <p:cNvSpPr txBox="1"/>
          <p:nvPr/>
        </p:nvSpPr>
        <p:spPr>
          <a:xfrm>
            <a:off x="6963901" y="2507219"/>
            <a:ext cx="929553" cy="432747"/>
          </a:xfrm>
          <a:prstGeom prst="rect">
            <a:avLst/>
          </a:prstGeom>
        </p:spPr>
        <p:txBody>
          <a:bodyPr vert="horz" wrap="square" lIns="0" tIns="0" rIns="0" bIns="0" rtlCol="0">
            <a:spAutoFit/>
          </a:bodyPr>
          <a:lstStyle/>
          <a:p>
            <a:pPr marL="8659" marR="3464">
              <a:lnSpc>
                <a:spcPct val="117100"/>
              </a:lnSpc>
            </a:pPr>
            <a:r>
              <a:rPr sz="818" b="1" spc="-3" dirty="0">
                <a:solidFill>
                  <a:schemeClr val="bg1"/>
                </a:solidFill>
                <a:latin typeface="Calibri"/>
                <a:cs typeface="Calibri"/>
              </a:rPr>
              <a:t>primitive </a:t>
            </a:r>
            <a:r>
              <a:rPr sz="818" dirty="0">
                <a:solidFill>
                  <a:schemeClr val="bg1"/>
                </a:solidFill>
                <a:latin typeface="Calibri"/>
                <a:cs typeface="Calibri"/>
              </a:rPr>
              <a:t>= </a:t>
            </a:r>
            <a:r>
              <a:rPr sz="818" spc="-3" dirty="0">
                <a:solidFill>
                  <a:schemeClr val="bg1"/>
                </a:solidFill>
                <a:latin typeface="Calibri"/>
                <a:cs typeface="Calibri"/>
              </a:rPr>
              <a:t>old, basic,  not sophisticated or  modern</a:t>
            </a:r>
            <a:endParaRPr sz="818">
              <a:solidFill>
                <a:schemeClr val="bg1"/>
              </a:solidFill>
              <a:latin typeface="Calibri"/>
              <a:cs typeface="Calibri"/>
            </a:endParaRPr>
          </a:p>
        </p:txBody>
      </p:sp>
      <p:sp>
        <p:nvSpPr>
          <p:cNvPr id="11" name="object 11"/>
          <p:cNvSpPr/>
          <p:nvPr/>
        </p:nvSpPr>
        <p:spPr>
          <a:xfrm>
            <a:off x="6745432" y="861580"/>
            <a:ext cx="102177" cy="5357813"/>
          </a:xfrm>
          <a:custGeom>
            <a:avLst/>
            <a:gdLst/>
            <a:ahLst/>
            <a:cxnLst/>
            <a:rect l="l" t="t" r="r" b="b"/>
            <a:pathLst>
              <a:path w="149860" h="7858125">
                <a:moveTo>
                  <a:pt x="0" y="7858125"/>
                </a:moveTo>
                <a:lnTo>
                  <a:pt x="149250" y="7858125"/>
                </a:lnTo>
                <a:lnTo>
                  <a:pt x="149250" y="0"/>
                </a:lnTo>
                <a:lnTo>
                  <a:pt x="0" y="0"/>
                </a:lnTo>
                <a:lnTo>
                  <a:pt x="0" y="7858125"/>
                </a:lnTo>
                <a:close/>
              </a:path>
            </a:pathLst>
          </a:custGeom>
          <a:solidFill>
            <a:srgbClr val="C0504D"/>
          </a:solidFill>
        </p:spPr>
        <p:txBody>
          <a:bodyPr wrap="square" lIns="0" tIns="0" rIns="0" bIns="0" rtlCol="0"/>
          <a:lstStyle/>
          <a:p>
            <a:endParaRPr sz="1227"/>
          </a:p>
        </p:txBody>
      </p:sp>
      <p:sp>
        <p:nvSpPr>
          <p:cNvPr id="12" name="object 12"/>
          <p:cNvSpPr/>
          <p:nvPr/>
        </p:nvSpPr>
        <p:spPr>
          <a:xfrm>
            <a:off x="6745432" y="1072428"/>
            <a:ext cx="1317913" cy="250681"/>
          </a:xfrm>
          <a:custGeom>
            <a:avLst/>
            <a:gdLst/>
            <a:ahLst/>
            <a:cxnLst/>
            <a:rect l="l" t="t" r="r" b="b"/>
            <a:pathLst>
              <a:path w="1932940" h="367664">
                <a:moveTo>
                  <a:pt x="1748663" y="0"/>
                </a:moveTo>
                <a:lnTo>
                  <a:pt x="0" y="0"/>
                </a:lnTo>
                <a:lnTo>
                  <a:pt x="0" y="367410"/>
                </a:lnTo>
                <a:lnTo>
                  <a:pt x="1748663" y="367410"/>
                </a:lnTo>
                <a:lnTo>
                  <a:pt x="1932431" y="183641"/>
                </a:lnTo>
                <a:lnTo>
                  <a:pt x="1748663" y="0"/>
                </a:lnTo>
                <a:close/>
              </a:path>
            </a:pathLst>
          </a:custGeom>
          <a:solidFill>
            <a:srgbClr val="622422"/>
          </a:solidFill>
        </p:spPr>
        <p:txBody>
          <a:bodyPr wrap="square" lIns="0" tIns="0" rIns="0" bIns="0" rtlCol="0"/>
          <a:lstStyle/>
          <a:p>
            <a:endParaRPr sz="1227"/>
          </a:p>
        </p:txBody>
      </p:sp>
      <p:sp>
        <p:nvSpPr>
          <p:cNvPr id="13" name="object 13"/>
          <p:cNvSpPr/>
          <p:nvPr/>
        </p:nvSpPr>
        <p:spPr>
          <a:xfrm>
            <a:off x="6745432" y="1072342"/>
            <a:ext cx="1255222" cy="250420"/>
          </a:xfrm>
          <a:prstGeom prst="rect">
            <a:avLst/>
          </a:prstGeom>
          <a:blipFill>
            <a:blip r:embed="rId4" cstate="print"/>
            <a:stretch>
              <a:fillRect/>
            </a:stretch>
          </a:blipFill>
        </p:spPr>
        <p:txBody>
          <a:bodyPr wrap="square" lIns="0" tIns="0" rIns="0" bIns="0" rtlCol="0"/>
          <a:lstStyle/>
          <a:p>
            <a:endParaRPr sz="1227"/>
          </a:p>
        </p:txBody>
      </p:sp>
      <p:sp>
        <p:nvSpPr>
          <p:cNvPr id="14" name="object 14"/>
          <p:cNvSpPr txBox="1"/>
          <p:nvPr/>
        </p:nvSpPr>
        <p:spPr>
          <a:xfrm>
            <a:off x="6986760" y="1105419"/>
            <a:ext cx="665450" cy="167866"/>
          </a:xfrm>
          <a:prstGeom prst="rect">
            <a:avLst/>
          </a:prstGeom>
        </p:spPr>
        <p:txBody>
          <a:bodyPr vert="horz" wrap="square" lIns="0" tIns="0" rIns="0" bIns="0" rtlCol="0">
            <a:spAutoFit/>
          </a:bodyPr>
          <a:lstStyle/>
          <a:p>
            <a:pPr marL="8659"/>
            <a:r>
              <a:rPr sz="1091" b="1" spc="-3" dirty="0">
                <a:solidFill>
                  <a:srgbClr val="FFFFFF"/>
                </a:solidFill>
                <a:latin typeface="Calibri"/>
                <a:cs typeface="Calibri"/>
              </a:rPr>
              <a:t>Vocabulary</a:t>
            </a:r>
            <a:endParaRPr sz="1091">
              <a:latin typeface="Calibri"/>
              <a:cs typeface="Calibri"/>
            </a:endParaRPr>
          </a:p>
        </p:txBody>
      </p:sp>
      <p:sp>
        <p:nvSpPr>
          <p:cNvPr id="15" name="object 1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16" name="object 1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17" name="object 1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19" name="object 1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20" name="object 2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21" name="object 2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22" name="object 2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23" name="object 2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24" name="object 2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25" name="object 2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26" name="object 2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7" name="object 2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28" name="object 2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9" name="object 2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30" name="object 3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323975" cy="209929"/>
          </a:xfrm>
          <a:prstGeom prst="rect">
            <a:avLst/>
          </a:prstGeom>
        </p:spPr>
        <p:txBody>
          <a:bodyPr vert="horz" wrap="square" lIns="0" tIns="0" rIns="0" bIns="0" rtlCol="0">
            <a:spAutoFit/>
          </a:bodyPr>
          <a:lstStyle/>
          <a:p>
            <a:pPr marL="8659"/>
            <a:r>
              <a:rPr sz="1364" b="1" u="heavy" spc="-3" dirty="0">
                <a:solidFill>
                  <a:schemeClr val="bg1"/>
                </a:solidFill>
                <a:latin typeface="Cambria"/>
                <a:cs typeface="Cambria"/>
              </a:rPr>
              <a:t>Vocabulary</a:t>
            </a:r>
            <a:r>
              <a:rPr sz="1364" b="1" u="heavy" spc="-51" dirty="0">
                <a:solidFill>
                  <a:schemeClr val="bg1"/>
                </a:solidFill>
                <a:latin typeface="Cambria"/>
                <a:cs typeface="Cambria"/>
              </a:rPr>
              <a:t> </a:t>
            </a:r>
            <a:r>
              <a:rPr sz="1364" b="1" u="heavy" spc="-3" dirty="0">
                <a:solidFill>
                  <a:schemeClr val="bg1"/>
                </a:solidFill>
                <a:latin typeface="Cambria"/>
                <a:cs typeface="Cambria"/>
              </a:rPr>
              <a:t>Quiz</a:t>
            </a:r>
            <a:endParaRPr sz="1364" dirty="0">
              <a:solidFill>
                <a:schemeClr val="bg1"/>
              </a:solidFill>
              <a:latin typeface="Cambria"/>
              <a:cs typeface="Cambria"/>
            </a:endParaRPr>
          </a:p>
        </p:txBody>
      </p:sp>
      <p:sp>
        <p:nvSpPr>
          <p:cNvPr id="3" name="object 3"/>
          <p:cNvSpPr txBox="1"/>
          <p:nvPr/>
        </p:nvSpPr>
        <p:spPr>
          <a:xfrm>
            <a:off x="4061321" y="1137632"/>
            <a:ext cx="3207760" cy="136319"/>
          </a:xfrm>
          <a:prstGeom prst="rect">
            <a:avLst/>
          </a:prstGeom>
        </p:spPr>
        <p:txBody>
          <a:bodyPr vert="horz" wrap="square" lIns="0" tIns="0" rIns="0" bIns="0" rtlCol="0">
            <a:spAutoFit/>
          </a:bodyPr>
          <a:lstStyle/>
          <a:p>
            <a:pPr marL="8659"/>
            <a:r>
              <a:rPr sz="886" i="1" spc="-3" dirty="0">
                <a:solidFill>
                  <a:schemeClr val="bg1"/>
                </a:solidFill>
                <a:latin typeface="Cambria"/>
                <a:cs typeface="Cambria"/>
              </a:rPr>
              <a:t>Complete each sentence with a word from </a:t>
            </a:r>
            <a:r>
              <a:rPr sz="886" i="1" dirty="0">
                <a:solidFill>
                  <a:schemeClr val="bg1"/>
                </a:solidFill>
                <a:latin typeface="Cambria"/>
                <a:cs typeface="Cambria"/>
              </a:rPr>
              <a:t>the </a:t>
            </a:r>
            <a:r>
              <a:rPr sz="886" i="1" spc="-3" dirty="0">
                <a:solidFill>
                  <a:schemeClr val="bg1"/>
                </a:solidFill>
                <a:latin typeface="Cambria"/>
                <a:cs typeface="Cambria"/>
              </a:rPr>
              <a:t>box. Two are not</a:t>
            </a:r>
            <a:r>
              <a:rPr sz="886" i="1" spc="61" dirty="0">
                <a:solidFill>
                  <a:schemeClr val="bg1"/>
                </a:solidFill>
                <a:latin typeface="Cambria"/>
                <a:cs typeface="Cambria"/>
              </a:rPr>
              <a:t> </a:t>
            </a:r>
            <a:r>
              <a:rPr sz="886" i="1" spc="-3" dirty="0">
                <a:solidFill>
                  <a:schemeClr val="bg1"/>
                </a:solidFill>
                <a:latin typeface="Cambria"/>
                <a:cs typeface="Cambria"/>
              </a:rPr>
              <a:t>used.</a:t>
            </a:r>
            <a:endParaRPr sz="886">
              <a:solidFill>
                <a:schemeClr val="bg1"/>
              </a:solidFill>
              <a:latin typeface="Cambria"/>
              <a:cs typeface="Cambria"/>
            </a:endParaRPr>
          </a:p>
        </p:txBody>
      </p:sp>
      <p:graphicFrame>
        <p:nvGraphicFramePr>
          <p:cNvPr id="4" name="object 4"/>
          <p:cNvGraphicFramePr>
            <a:graphicFrameLocks noGrp="1"/>
          </p:cNvGraphicFramePr>
          <p:nvPr>
            <p:extLst>
              <p:ext uri="{D42A27DB-BD31-4B8C-83A1-F6EECF244321}">
                <p14:modId xmlns:p14="http://schemas.microsoft.com/office/powerpoint/2010/main" val="3935793962"/>
              </p:ext>
            </p:extLst>
          </p:nvPr>
        </p:nvGraphicFramePr>
        <p:xfrm>
          <a:off x="4076907" y="1490490"/>
          <a:ext cx="4057333" cy="661543"/>
        </p:xfrm>
        <a:graphic>
          <a:graphicData uri="http://schemas.openxmlformats.org/drawingml/2006/table">
            <a:tbl>
              <a:tblPr firstRow="1" bandRow="1">
                <a:tableStyleId>{2D5ABB26-0587-4C30-8999-92F81FD0307C}</a:tableStyleId>
              </a:tblPr>
              <a:tblGrid>
                <a:gridCol w="935064">
                  <a:extLst>
                    <a:ext uri="{9D8B030D-6E8A-4147-A177-3AD203B41FA5}">
                      <a16:colId xmlns:a16="http://schemas.microsoft.com/office/drawing/2014/main" val="20000"/>
                    </a:ext>
                  </a:extLst>
                </a:gridCol>
                <a:gridCol w="996048">
                  <a:extLst>
                    <a:ext uri="{9D8B030D-6E8A-4147-A177-3AD203B41FA5}">
                      <a16:colId xmlns:a16="http://schemas.microsoft.com/office/drawing/2014/main" val="20001"/>
                    </a:ext>
                  </a:extLst>
                </a:gridCol>
                <a:gridCol w="1012821">
                  <a:extLst>
                    <a:ext uri="{9D8B030D-6E8A-4147-A177-3AD203B41FA5}">
                      <a16:colId xmlns:a16="http://schemas.microsoft.com/office/drawing/2014/main" val="20002"/>
                    </a:ext>
                  </a:extLst>
                </a:gridCol>
                <a:gridCol w="1113400">
                  <a:extLst>
                    <a:ext uri="{9D8B030D-6E8A-4147-A177-3AD203B41FA5}">
                      <a16:colId xmlns:a16="http://schemas.microsoft.com/office/drawing/2014/main" val="20003"/>
                    </a:ext>
                  </a:extLst>
                </a:gridCol>
              </a:tblGrid>
              <a:tr h="153265">
                <a:tc>
                  <a:txBody>
                    <a:bodyPr/>
                    <a:lstStyle/>
                    <a:p>
                      <a:pPr marL="127000">
                        <a:lnSpc>
                          <a:spcPts val="1335"/>
                        </a:lnSpc>
                      </a:pPr>
                      <a:r>
                        <a:rPr sz="1000" b="1" spc="-5" dirty="0">
                          <a:solidFill>
                            <a:schemeClr val="accent5">
                              <a:lumMod val="50000"/>
                            </a:schemeClr>
                          </a:solidFill>
                          <a:latin typeface="Calibri"/>
                          <a:cs typeface="Calibri"/>
                        </a:rPr>
                        <a:t>another</a:t>
                      </a:r>
                      <a:r>
                        <a:rPr sz="1000" b="1" spc="-80" dirty="0">
                          <a:solidFill>
                            <a:schemeClr val="accent5">
                              <a:lumMod val="50000"/>
                            </a:schemeClr>
                          </a:solidFill>
                          <a:latin typeface="Calibri"/>
                          <a:cs typeface="Calibri"/>
                        </a:rPr>
                        <a:t> </a:t>
                      </a:r>
                      <a:r>
                        <a:rPr sz="1000" b="1" dirty="0">
                          <a:solidFill>
                            <a:schemeClr val="accent5">
                              <a:lumMod val="50000"/>
                            </a:schemeClr>
                          </a:solidFill>
                          <a:latin typeface="Calibri"/>
                          <a:cs typeface="Calibri"/>
                        </a:rPr>
                        <a:t>shot</a:t>
                      </a:r>
                      <a:endParaRPr sz="1000" dirty="0">
                        <a:solidFill>
                          <a:schemeClr val="accent5">
                            <a:lumMod val="50000"/>
                          </a:schemeClr>
                        </a:solidFill>
                        <a:latin typeface="Calibri"/>
                        <a:cs typeface="Calibri"/>
                      </a:endParaRPr>
                    </a:p>
                  </a:txBody>
                  <a:tcPr marL="0" marR="0" marT="0" marB="0"/>
                </a:tc>
                <a:tc>
                  <a:txBody>
                    <a:bodyPr/>
                    <a:lstStyle/>
                    <a:p>
                      <a:pPr marL="291465">
                        <a:lnSpc>
                          <a:spcPts val="1335"/>
                        </a:lnSpc>
                      </a:pPr>
                      <a:r>
                        <a:rPr sz="1000" b="1" dirty="0">
                          <a:solidFill>
                            <a:schemeClr val="accent5">
                              <a:lumMod val="50000"/>
                            </a:schemeClr>
                          </a:solidFill>
                          <a:latin typeface="Calibri"/>
                          <a:cs typeface="Calibri"/>
                        </a:rPr>
                        <a:t>hole</a:t>
                      </a:r>
                      <a:r>
                        <a:rPr sz="1000" b="1" spc="-85" dirty="0">
                          <a:solidFill>
                            <a:schemeClr val="accent5">
                              <a:lumMod val="50000"/>
                            </a:schemeClr>
                          </a:solidFill>
                          <a:latin typeface="Calibri"/>
                          <a:cs typeface="Calibri"/>
                        </a:rPr>
                        <a:t> </a:t>
                      </a:r>
                      <a:r>
                        <a:rPr sz="1000" b="1" spc="-10" dirty="0">
                          <a:solidFill>
                            <a:schemeClr val="accent5">
                              <a:lumMod val="50000"/>
                            </a:schemeClr>
                          </a:solidFill>
                          <a:latin typeface="Calibri"/>
                          <a:cs typeface="Calibri"/>
                        </a:rPr>
                        <a:t>up</a:t>
                      </a:r>
                      <a:endParaRPr sz="1000" dirty="0">
                        <a:solidFill>
                          <a:schemeClr val="accent5">
                            <a:lumMod val="50000"/>
                          </a:schemeClr>
                        </a:solidFill>
                        <a:latin typeface="Calibri"/>
                        <a:cs typeface="Calibri"/>
                      </a:endParaRPr>
                    </a:p>
                  </a:txBody>
                  <a:tcPr marL="0" marR="0" marT="0" marB="0"/>
                </a:tc>
                <a:tc>
                  <a:txBody>
                    <a:bodyPr/>
                    <a:lstStyle/>
                    <a:p>
                      <a:pPr marL="379095">
                        <a:lnSpc>
                          <a:spcPts val="1335"/>
                        </a:lnSpc>
                      </a:pPr>
                      <a:r>
                        <a:rPr sz="1000" b="1" dirty="0">
                          <a:solidFill>
                            <a:schemeClr val="accent5">
                              <a:lumMod val="50000"/>
                            </a:schemeClr>
                          </a:solidFill>
                          <a:latin typeface="Calibri"/>
                          <a:cs typeface="Calibri"/>
                        </a:rPr>
                        <a:t>deal</a:t>
                      </a:r>
                      <a:endParaRPr sz="1000" dirty="0">
                        <a:solidFill>
                          <a:schemeClr val="accent5">
                            <a:lumMod val="50000"/>
                          </a:schemeClr>
                        </a:solidFill>
                        <a:latin typeface="Calibri"/>
                        <a:cs typeface="Calibri"/>
                      </a:endParaRPr>
                    </a:p>
                  </a:txBody>
                  <a:tcPr marL="0" marR="0" marT="0" marB="0"/>
                </a:tc>
                <a:tc>
                  <a:txBody>
                    <a:bodyPr/>
                    <a:lstStyle/>
                    <a:p>
                      <a:pPr marL="402590">
                        <a:lnSpc>
                          <a:spcPts val="1335"/>
                        </a:lnSpc>
                      </a:pPr>
                      <a:r>
                        <a:rPr sz="1000" b="1" dirty="0">
                          <a:solidFill>
                            <a:schemeClr val="accent5">
                              <a:lumMod val="50000"/>
                            </a:schemeClr>
                          </a:solidFill>
                          <a:latin typeface="Calibri"/>
                          <a:cs typeface="Calibri"/>
                        </a:rPr>
                        <a:t>out of </a:t>
                      </a:r>
                      <a:r>
                        <a:rPr sz="1000" b="1" spc="-5" dirty="0">
                          <a:solidFill>
                            <a:schemeClr val="accent5">
                              <a:lumMod val="50000"/>
                            </a:schemeClr>
                          </a:solidFill>
                          <a:latin typeface="Calibri"/>
                          <a:cs typeface="Calibri"/>
                        </a:rPr>
                        <a:t>the</a:t>
                      </a:r>
                      <a:r>
                        <a:rPr sz="1000" b="1" spc="-75" dirty="0">
                          <a:solidFill>
                            <a:schemeClr val="accent5">
                              <a:lumMod val="50000"/>
                            </a:schemeClr>
                          </a:solidFill>
                          <a:latin typeface="Calibri"/>
                          <a:cs typeface="Calibri"/>
                        </a:rPr>
                        <a:t> </a:t>
                      </a:r>
                      <a:r>
                        <a:rPr sz="1000" b="1" spc="-5" dirty="0">
                          <a:solidFill>
                            <a:schemeClr val="accent5">
                              <a:lumMod val="50000"/>
                            </a:schemeClr>
                          </a:solidFill>
                          <a:latin typeface="Calibri"/>
                          <a:cs typeface="Calibri"/>
                        </a:rPr>
                        <a:t>loop</a:t>
                      </a:r>
                      <a:endParaRPr sz="1000" dirty="0">
                        <a:solidFill>
                          <a:schemeClr val="accent5">
                            <a:lumMod val="50000"/>
                          </a:schemeClr>
                        </a:solidFill>
                        <a:latin typeface="Calibri"/>
                        <a:cs typeface="Calibri"/>
                      </a:endParaRPr>
                    </a:p>
                  </a:txBody>
                  <a:tcPr marL="0" marR="0" marT="0" marB="0"/>
                </a:tc>
                <a:extLst>
                  <a:ext uri="{0D108BD9-81ED-4DB2-BD59-A6C34878D82A}">
                    <a16:rowId xmlns:a16="http://schemas.microsoft.com/office/drawing/2014/main" val="10000"/>
                  </a:ext>
                </a:extLst>
              </a:tr>
              <a:tr h="184958">
                <a:tc>
                  <a:txBody>
                    <a:bodyPr/>
                    <a:lstStyle/>
                    <a:p>
                      <a:pPr marL="127000">
                        <a:lnSpc>
                          <a:spcPct val="100000"/>
                        </a:lnSpc>
                        <a:spcBef>
                          <a:spcPts val="20"/>
                        </a:spcBef>
                      </a:pPr>
                      <a:r>
                        <a:rPr sz="1000" b="1" dirty="0">
                          <a:solidFill>
                            <a:schemeClr val="accent5">
                              <a:lumMod val="50000"/>
                            </a:schemeClr>
                          </a:solidFill>
                          <a:latin typeface="Calibri"/>
                          <a:cs typeface="Calibri"/>
                        </a:rPr>
                        <a:t>bombed</a:t>
                      </a:r>
                      <a:endParaRPr sz="1000">
                        <a:solidFill>
                          <a:schemeClr val="accent5">
                            <a:lumMod val="50000"/>
                          </a:schemeClr>
                        </a:solidFill>
                        <a:latin typeface="Calibri"/>
                        <a:cs typeface="Calibri"/>
                      </a:endParaRPr>
                    </a:p>
                  </a:txBody>
                  <a:tcPr marL="0" marR="0" marT="1732" marB="0"/>
                </a:tc>
                <a:tc>
                  <a:txBody>
                    <a:bodyPr/>
                    <a:lstStyle/>
                    <a:p>
                      <a:pPr marL="291465">
                        <a:lnSpc>
                          <a:spcPct val="100000"/>
                        </a:lnSpc>
                        <a:spcBef>
                          <a:spcPts val="20"/>
                        </a:spcBef>
                      </a:pPr>
                      <a:r>
                        <a:rPr sz="1000" b="1" dirty="0">
                          <a:solidFill>
                            <a:schemeClr val="accent5">
                              <a:lumMod val="50000"/>
                            </a:schemeClr>
                          </a:solidFill>
                          <a:latin typeface="Calibri"/>
                          <a:cs typeface="Calibri"/>
                        </a:rPr>
                        <a:t>hooked</a:t>
                      </a:r>
                      <a:r>
                        <a:rPr sz="1000" b="1" spc="-95" dirty="0">
                          <a:solidFill>
                            <a:schemeClr val="accent5">
                              <a:lumMod val="50000"/>
                            </a:schemeClr>
                          </a:solidFill>
                          <a:latin typeface="Calibri"/>
                          <a:cs typeface="Calibri"/>
                        </a:rPr>
                        <a:t> </a:t>
                      </a:r>
                      <a:r>
                        <a:rPr sz="1000" b="1" dirty="0">
                          <a:solidFill>
                            <a:schemeClr val="accent5">
                              <a:lumMod val="50000"/>
                            </a:schemeClr>
                          </a:solidFill>
                          <a:latin typeface="Calibri"/>
                          <a:cs typeface="Calibri"/>
                        </a:rPr>
                        <a:t>on</a:t>
                      </a:r>
                      <a:endParaRPr sz="1000">
                        <a:solidFill>
                          <a:schemeClr val="accent5">
                            <a:lumMod val="50000"/>
                          </a:schemeClr>
                        </a:solidFill>
                        <a:latin typeface="Calibri"/>
                        <a:cs typeface="Calibri"/>
                      </a:endParaRPr>
                    </a:p>
                  </a:txBody>
                  <a:tcPr marL="0" marR="0" marT="1732" marB="0"/>
                </a:tc>
                <a:tc>
                  <a:txBody>
                    <a:bodyPr/>
                    <a:lstStyle/>
                    <a:p>
                      <a:pPr marL="379095">
                        <a:lnSpc>
                          <a:spcPct val="100000"/>
                        </a:lnSpc>
                        <a:spcBef>
                          <a:spcPts val="20"/>
                        </a:spcBef>
                      </a:pPr>
                      <a:r>
                        <a:rPr sz="1000" b="1" dirty="0">
                          <a:solidFill>
                            <a:schemeClr val="accent5">
                              <a:lumMod val="50000"/>
                            </a:schemeClr>
                          </a:solidFill>
                          <a:latin typeface="Calibri"/>
                          <a:cs typeface="Calibri"/>
                        </a:rPr>
                        <a:t>on</a:t>
                      </a:r>
                      <a:r>
                        <a:rPr sz="1000" b="1" spc="-90" dirty="0">
                          <a:solidFill>
                            <a:schemeClr val="accent5">
                              <a:lumMod val="50000"/>
                            </a:schemeClr>
                          </a:solidFill>
                          <a:latin typeface="Calibri"/>
                          <a:cs typeface="Calibri"/>
                        </a:rPr>
                        <a:t> </a:t>
                      </a:r>
                      <a:r>
                        <a:rPr sz="1000" b="1" spc="-5" dirty="0">
                          <a:solidFill>
                            <a:schemeClr val="accent5">
                              <a:lumMod val="50000"/>
                            </a:schemeClr>
                          </a:solidFill>
                          <a:latin typeface="Calibri"/>
                          <a:cs typeface="Calibri"/>
                        </a:rPr>
                        <a:t>call</a:t>
                      </a:r>
                      <a:endParaRPr sz="1000">
                        <a:solidFill>
                          <a:schemeClr val="accent5">
                            <a:lumMod val="50000"/>
                          </a:schemeClr>
                        </a:solidFill>
                        <a:latin typeface="Calibri"/>
                        <a:cs typeface="Calibri"/>
                      </a:endParaRPr>
                    </a:p>
                  </a:txBody>
                  <a:tcPr marL="0" marR="0" marT="1732" marB="0"/>
                </a:tc>
                <a:tc>
                  <a:txBody>
                    <a:bodyPr/>
                    <a:lstStyle/>
                    <a:p>
                      <a:pPr marL="402590">
                        <a:lnSpc>
                          <a:spcPct val="100000"/>
                        </a:lnSpc>
                        <a:spcBef>
                          <a:spcPts val="20"/>
                        </a:spcBef>
                      </a:pPr>
                      <a:r>
                        <a:rPr sz="1000" b="1" dirty="0">
                          <a:solidFill>
                            <a:schemeClr val="accent5">
                              <a:lumMod val="50000"/>
                            </a:schemeClr>
                          </a:solidFill>
                          <a:latin typeface="Calibri"/>
                          <a:cs typeface="Calibri"/>
                        </a:rPr>
                        <a:t>primitive</a:t>
                      </a:r>
                      <a:endParaRPr sz="1000" dirty="0">
                        <a:solidFill>
                          <a:schemeClr val="accent5">
                            <a:lumMod val="50000"/>
                          </a:schemeClr>
                        </a:solidFill>
                        <a:latin typeface="Calibri"/>
                        <a:cs typeface="Calibri"/>
                      </a:endParaRPr>
                    </a:p>
                  </a:txBody>
                  <a:tcPr marL="0" marR="0" marT="1732" marB="0"/>
                </a:tc>
                <a:extLst>
                  <a:ext uri="{0D108BD9-81ED-4DB2-BD59-A6C34878D82A}">
                    <a16:rowId xmlns:a16="http://schemas.microsoft.com/office/drawing/2014/main" val="10001"/>
                  </a:ext>
                </a:extLst>
              </a:tr>
              <a:tr h="153265">
                <a:tc>
                  <a:txBody>
                    <a:bodyPr/>
                    <a:lstStyle/>
                    <a:p>
                      <a:pPr marL="127000">
                        <a:lnSpc>
                          <a:spcPct val="100000"/>
                        </a:lnSpc>
                        <a:spcBef>
                          <a:spcPts val="20"/>
                        </a:spcBef>
                      </a:pPr>
                      <a:r>
                        <a:rPr sz="1000" b="1" dirty="0">
                          <a:solidFill>
                            <a:schemeClr val="accent5">
                              <a:lumMod val="50000"/>
                            </a:schemeClr>
                          </a:solidFill>
                          <a:latin typeface="Calibri"/>
                          <a:cs typeface="Calibri"/>
                        </a:rPr>
                        <a:t>dished</a:t>
                      </a:r>
                      <a:r>
                        <a:rPr sz="1000" b="1" spc="-100" dirty="0">
                          <a:solidFill>
                            <a:schemeClr val="accent5">
                              <a:lumMod val="50000"/>
                            </a:schemeClr>
                          </a:solidFill>
                          <a:latin typeface="Calibri"/>
                          <a:cs typeface="Calibri"/>
                        </a:rPr>
                        <a:t> </a:t>
                      </a:r>
                      <a:r>
                        <a:rPr sz="1000" b="1" spc="-5" dirty="0">
                          <a:solidFill>
                            <a:schemeClr val="accent5">
                              <a:lumMod val="50000"/>
                            </a:schemeClr>
                          </a:solidFill>
                          <a:latin typeface="Calibri"/>
                          <a:cs typeface="Calibri"/>
                        </a:rPr>
                        <a:t>out</a:t>
                      </a:r>
                      <a:endParaRPr sz="1000">
                        <a:solidFill>
                          <a:schemeClr val="accent5">
                            <a:lumMod val="50000"/>
                          </a:schemeClr>
                        </a:solidFill>
                        <a:latin typeface="Calibri"/>
                        <a:cs typeface="Calibri"/>
                      </a:endParaRPr>
                    </a:p>
                  </a:txBody>
                  <a:tcPr marL="0" marR="0" marT="1732" marB="0"/>
                </a:tc>
                <a:tc>
                  <a:txBody>
                    <a:bodyPr/>
                    <a:lstStyle/>
                    <a:p>
                      <a:pPr marL="291465">
                        <a:lnSpc>
                          <a:spcPct val="100000"/>
                        </a:lnSpc>
                        <a:spcBef>
                          <a:spcPts val="20"/>
                        </a:spcBef>
                      </a:pPr>
                      <a:r>
                        <a:rPr sz="1000" b="1" dirty="0">
                          <a:solidFill>
                            <a:schemeClr val="accent5">
                              <a:lumMod val="50000"/>
                            </a:schemeClr>
                          </a:solidFill>
                          <a:latin typeface="Calibri"/>
                          <a:cs typeface="Calibri"/>
                        </a:rPr>
                        <a:t>left</a:t>
                      </a:r>
                      <a:r>
                        <a:rPr sz="1000" b="1" spc="-100" dirty="0">
                          <a:solidFill>
                            <a:schemeClr val="accent5">
                              <a:lumMod val="50000"/>
                            </a:schemeClr>
                          </a:solidFill>
                          <a:latin typeface="Calibri"/>
                          <a:cs typeface="Calibri"/>
                        </a:rPr>
                        <a:t> </a:t>
                      </a:r>
                      <a:r>
                        <a:rPr sz="1000" b="1" spc="-5" dirty="0">
                          <a:solidFill>
                            <a:schemeClr val="accent5">
                              <a:lumMod val="50000"/>
                            </a:schemeClr>
                          </a:solidFill>
                          <a:latin typeface="Calibri"/>
                          <a:cs typeface="Calibri"/>
                        </a:rPr>
                        <a:t>out</a:t>
                      </a:r>
                      <a:endParaRPr sz="1000">
                        <a:solidFill>
                          <a:schemeClr val="accent5">
                            <a:lumMod val="50000"/>
                          </a:schemeClr>
                        </a:solidFill>
                        <a:latin typeface="Calibri"/>
                        <a:cs typeface="Calibri"/>
                      </a:endParaRPr>
                    </a:p>
                  </a:txBody>
                  <a:tcPr marL="0" marR="0" marT="1732" marB="0"/>
                </a:tc>
                <a:tc>
                  <a:txBody>
                    <a:bodyPr/>
                    <a:lstStyle/>
                    <a:p>
                      <a:pPr marL="379095">
                        <a:lnSpc>
                          <a:spcPct val="100000"/>
                        </a:lnSpc>
                        <a:spcBef>
                          <a:spcPts val="20"/>
                        </a:spcBef>
                      </a:pPr>
                      <a:r>
                        <a:rPr sz="1000" b="1" dirty="0">
                          <a:solidFill>
                            <a:schemeClr val="accent5">
                              <a:lumMod val="50000"/>
                            </a:schemeClr>
                          </a:solidFill>
                          <a:latin typeface="Calibri"/>
                          <a:cs typeface="Calibri"/>
                        </a:rPr>
                        <a:t>on the</a:t>
                      </a:r>
                      <a:r>
                        <a:rPr sz="1000" b="1" spc="-80" dirty="0">
                          <a:solidFill>
                            <a:schemeClr val="accent5">
                              <a:lumMod val="50000"/>
                            </a:schemeClr>
                          </a:solidFill>
                          <a:latin typeface="Calibri"/>
                          <a:cs typeface="Calibri"/>
                        </a:rPr>
                        <a:t> </a:t>
                      </a:r>
                      <a:r>
                        <a:rPr sz="1000" b="1" spc="-10" dirty="0">
                          <a:solidFill>
                            <a:schemeClr val="accent5">
                              <a:lumMod val="50000"/>
                            </a:schemeClr>
                          </a:solidFill>
                          <a:latin typeface="Calibri"/>
                          <a:cs typeface="Calibri"/>
                        </a:rPr>
                        <a:t>fly</a:t>
                      </a:r>
                      <a:endParaRPr sz="1000">
                        <a:solidFill>
                          <a:schemeClr val="accent5">
                            <a:lumMod val="50000"/>
                          </a:schemeClr>
                        </a:solidFill>
                        <a:latin typeface="Calibri"/>
                        <a:cs typeface="Calibri"/>
                      </a:endParaRPr>
                    </a:p>
                  </a:txBody>
                  <a:tcPr marL="0" marR="0" marT="1732" marB="0"/>
                </a:tc>
                <a:tc>
                  <a:txBody>
                    <a:bodyPr/>
                    <a:lstStyle/>
                    <a:p>
                      <a:pPr marL="402590">
                        <a:lnSpc>
                          <a:spcPct val="100000"/>
                        </a:lnSpc>
                        <a:spcBef>
                          <a:spcPts val="20"/>
                        </a:spcBef>
                      </a:pPr>
                      <a:r>
                        <a:rPr sz="1000" b="1" spc="-5" dirty="0">
                          <a:solidFill>
                            <a:schemeClr val="accent5">
                              <a:lumMod val="50000"/>
                            </a:schemeClr>
                          </a:solidFill>
                          <a:latin typeface="Calibri"/>
                          <a:cs typeface="Calibri"/>
                        </a:rPr>
                        <a:t>scheme</a:t>
                      </a:r>
                      <a:endParaRPr sz="1000" dirty="0">
                        <a:solidFill>
                          <a:schemeClr val="accent5">
                            <a:lumMod val="50000"/>
                          </a:schemeClr>
                        </a:solidFill>
                        <a:latin typeface="Calibri"/>
                        <a:cs typeface="Calibri"/>
                      </a:endParaRPr>
                    </a:p>
                  </a:txBody>
                  <a:tcPr marL="0" marR="0" marT="1732" marB="0"/>
                </a:tc>
                <a:extLst>
                  <a:ext uri="{0D108BD9-81ED-4DB2-BD59-A6C34878D82A}">
                    <a16:rowId xmlns:a16="http://schemas.microsoft.com/office/drawing/2014/main" val="10002"/>
                  </a:ext>
                </a:extLst>
              </a:tr>
            </a:tbl>
          </a:graphicData>
        </a:graphic>
      </p:graphicFrame>
      <p:sp>
        <p:nvSpPr>
          <p:cNvPr id="5" name="object 5"/>
          <p:cNvSpPr txBox="1"/>
          <p:nvPr/>
        </p:nvSpPr>
        <p:spPr>
          <a:xfrm>
            <a:off x="4217185" y="2263226"/>
            <a:ext cx="3935990" cy="3927742"/>
          </a:xfrm>
          <a:prstGeom prst="rect">
            <a:avLst/>
          </a:prstGeom>
        </p:spPr>
        <p:txBody>
          <a:bodyPr vert="horz" wrap="square" lIns="0" tIns="0" rIns="0" bIns="0" rtlCol="0">
            <a:spAutoFit/>
          </a:bodyPr>
          <a:lstStyle/>
          <a:p>
            <a:pPr marL="164085" indent="-155427">
              <a:buAutoNum type="arabicPeriod"/>
              <a:tabLst>
                <a:tab pos="164518" algn="l"/>
                <a:tab pos="640756" algn="l"/>
                <a:tab pos="1097511" algn="l"/>
                <a:tab pos="1756017" algn="l"/>
                <a:tab pos="2024874" algn="l"/>
                <a:tab pos="2451756" algn="l"/>
                <a:tab pos="2754816" algn="l"/>
                <a:tab pos="3069566" algn="l"/>
                <a:tab pos="3280409" algn="l"/>
                <a:tab pos="3847997" algn="l"/>
              </a:tabLst>
            </a:pPr>
            <a:r>
              <a:rPr sz="886" spc="-3" dirty="0">
                <a:solidFill>
                  <a:schemeClr val="bg1"/>
                </a:solidFill>
                <a:latin typeface="Cambria"/>
                <a:cs typeface="Cambria"/>
              </a:rPr>
              <a:t>Despite	lacking	equipment,	the	village	was	</a:t>
            </a:r>
            <a:r>
              <a:rPr sz="886" spc="-7" dirty="0">
                <a:solidFill>
                  <a:schemeClr val="bg1"/>
                </a:solidFill>
                <a:latin typeface="Cambria"/>
                <a:cs typeface="Cambria"/>
              </a:rPr>
              <a:t>able	</a:t>
            </a:r>
            <a:r>
              <a:rPr sz="886" spc="-3" dirty="0">
                <a:solidFill>
                  <a:schemeClr val="bg1"/>
                </a:solidFill>
                <a:latin typeface="Cambria"/>
                <a:cs typeface="Cambria"/>
              </a:rPr>
              <a:t>to	construct	a</a:t>
            </a:r>
            <a:endParaRPr sz="886" dirty="0">
              <a:solidFill>
                <a:schemeClr val="bg1"/>
              </a:solidFill>
              <a:latin typeface="Cambria"/>
              <a:cs typeface="Cambria"/>
            </a:endParaRPr>
          </a:p>
          <a:p>
            <a:pPr marL="164085">
              <a:spcBef>
                <a:spcPts val="491"/>
              </a:spcBef>
              <a:tabLst>
                <a:tab pos="1061576" algn="l"/>
              </a:tabLst>
            </a:pPr>
            <a:r>
              <a:rPr sz="886" u="sng" spc="-3" dirty="0">
                <a:solidFill>
                  <a:schemeClr val="bg1"/>
                </a:solidFill>
                <a:latin typeface="Cambria"/>
                <a:cs typeface="Cambria"/>
              </a:rPr>
              <a:t> 	</a:t>
            </a:r>
            <a:r>
              <a:rPr sz="886" spc="-3" dirty="0">
                <a:solidFill>
                  <a:schemeClr val="bg1"/>
                </a:solidFill>
                <a:latin typeface="Cambria"/>
                <a:cs typeface="Cambria"/>
              </a:rPr>
              <a:t>irrigation system for the</a:t>
            </a:r>
            <a:r>
              <a:rPr sz="886" spc="-7" dirty="0">
                <a:solidFill>
                  <a:schemeClr val="bg1"/>
                </a:solidFill>
                <a:latin typeface="Cambria"/>
                <a:cs typeface="Cambria"/>
              </a:rPr>
              <a:t> </a:t>
            </a:r>
            <a:r>
              <a:rPr sz="886" spc="-3" dirty="0">
                <a:solidFill>
                  <a:schemeClr val="bg1"/>
                </a:solidFill>
                <a:latin typeface="Cambria"/>
                <a:cs typeface="Cambria"/>
              </a:rPr>
              <a:t>crops.</a:t>
            </a:r>
            <a:endParaRPr sz="886" dirty="0">
              <a:solidFill>
                <a:schemeClr val="bg1"/>
              </a:solidFill>
              <a:latin typeface="Cambria"/>
              <a:cs typeface="Cambria"/>
            </a:endParaRPr>
          </a:p>
          <a:p>
            <a:pPr marL="164085" marR="28574" indent="-155427">
              <a:lnSpc>
                <a:spcPct val="146200"/>
              </a:lnSpc>
              <a:spcBef>
                <a:spcPts val="7"/>
              </a:spcBef>
              <a:buAutoNum type="arabicPeriod" startAt="2"/>
              <a:tabLst>
                <a:tab pos="164518" algn="l"/>
                <a:tab pos="1675489" algn="l"/>
              </a:tabLst>
            </a:pPr>
            <a:r>
              <a:rPr sz="886" spc="-3" dirty="0">
                <a:solidFill>
                  <a:schemeClr val="bg1"/>
                </a:solidFill>
                <a:latin typeface="Cambria"/>
                <a:cs typeface="Cambria"/>
              </a:rPr>
              <a:t>Let's</a:t>
            </a:r>
            <a:r>
              <a:rPr sz="886" spc="48" dirty="0">
                <a:solidFill>
                  <a:schemeClr val="bg1"/>
                </a:solidFill>
                <a:latin typeface="Cambria"/>
                <a:cs typeface="Cambria"/>
              </a:rPr>
              <a:t> </a:t>
            </a:r>
            <a:r>
              <a:rPr sz="886" spc="-3" dirty="0">
                <a:solidFill>
                  <a:schemeClr val="bg1"/>
                </a:solidFill>
                <a:latin typeface="Cambria"/>
                <a:cs typeface="Cambria"/>
              </a:rPr>
              <a:t>make</a:t>
            </a:r>
            <a:r>
              <a:rPr sz="886" spc="51" dirty="0">
                <a:solidFill>
                  <a:schemeClr val="bg1"/>
                </a:solidFill>
                <a:latin typeface="Cambria"/>
                <a:cs typeface="Cambria"/>
              </a:rPr>
              <a:t> </a:t>
            </a:r>
            <a:r>
              <a:rPr sz="886" spc="-3" dirty="0">
                <a:solidFill>
                  <a:schemeClr val="bg1"/>
                </a:solidFill>
                <a:latin typeface="Cambria"/>
                <a:cs typeface="Cambria"/>
              </a:rPr>
              <a:t>a</a:t>
            </a:r>
            <a:r>
              <a:rPr sz="886" u="sng" spc="-3" dirty="0">
                <a:solidFill>
                  <a:schemeClr val="bg1"/>
                </a:solidFill>
                <a:latin typeface="Cambria"/>
                <a:cs typeface="Cambria"/>
              </a:rPr>
              <a:t> 	</a:t>
            </a:r>
            <a:r>
              <a:rPr sz="886" spc="-3" dirty="0">
                <a:solidFill>
                  <a:schemeClr val="bg1"/>
                </a:solidFill>
                <a:latin typeface="Cambria"/>
                <a:cs typeface="Cambria"/>
              </a:rPr>
              <a:t>: I'll help you move into your new place  </a:t>
            </a:r>
            <a:r>
              <a:rPr sz="886" spc="10" dirty="0">
                <a:solidFill>
                  <a:schemeClr val="bg1"/>
                </a:solidFill>
                <a:latin typeface="Cambria"/>
                <a:cs typeface="Cambria"/>
              </a:rPr>
              <a:t> </a:t>
            </a:r>
            <a:r>
              <a:rPr sz="886" spc="-3" dirty="0">
                <a:solidFill>
                  <a:schemeClr val="bg1"/>
                </a:solidFill>
                <a:latin typeface="Cambria"/>
                <a:cs typeface="Cambria"/>
              </a:rPr>
              <a:t>if</a:t>
            </a:r>
            <a:r>
              <a:rPr sz="886" spc="41" dirty="0">
                <a:solidFill>
                  <a:schemeClr val="bg1"/>
                </a:solidFill>
                <a:latin typeface="Cambria"/>
                <a:cs typeface="Cambria"/>
              </a:rPr>
              <a:t> </a:t>
            </a:r>
            <a:r>
              <a:rPr sz="886" spc="-7" dirty="0">
                <a:solidFill>
                  <a:schemeClr val="bg1"/>
                </a:solidFill>
                <a:latin typeface="Cambria"/>
                <a:cs typeface="Cambria"/>
              </a:rPr>
              <a:t>you </a:t>
            </a:r>
            <a:r>
              <a:rPr sz="886" spc="-3" dirty="0">
                <a:solidFill>
                  <a:schemeClr val="bg1"/>
                </a:solidFill>
                <a:latin typeface="Cambria"/>
                <a:cs typeface="Cambria"/>
              </a:rPr>
              <a:t> let me borrow your </a:t>
            </a:r>
            <a:r>
              <a:rPr sz="886" dirty="0">
                <a:solidFill>
                  <a:schemeClr val="bg1"/>
                </a:solidFill>
                <a:latin typeface="Cambria"/>
                <a:cs typeface="Cambria"/>
              </a:rPr>
              <a:t>car </a:t>
            </a:r>
            <a:r>
              <a:rPr sz="886" spc="-3" dirty="0">
                <a:solidFill>
                  <a:schemeClr val="bg1"/>
                </a:solidFill>
                <a:latin typeface="Cambria"/>
                <a:cs typeface="Cambria"/>
              </a:rPr>
              <a:t>for the</a:t>
            </a:r>
            <a:r>
              <a:rPr sz="886" spc="-14" dirty="0">
                <a:solidFill>
                  <a:schemeClr val="bg1"/>
                </a:solidFill>
                <a:latin typeface="Cambria"/>
                <a:cs typeface="Cambria"/>
              </a:rPr>
              <a:t> </a:t>
            </a:r>
            <a:r>
              <a:rPr sz="886" spc="-3" dirty="0">
                <a:solidFill>
                  <a:schemeClr val="bg1"/>
                </a:solidFill>
                <a:latin typeface="Cambria"/>
                <a:cs typeface="Cambria"/>
              </a:rPr>
              <a:t>weekend.</a:t>
            </a:r>
            <a:endParaRPr sz="886" dirty="0">
              <a:solidFill>
                <a:schemeClr val="bg1"/>
              </a:solidFill>
              <a:latin typeface="Cambria"/>
              <a:cs typeface="Cambria"/>
            </a:endParaRPr>
          </a:p>
          <a:p>
            <a:pPr marL="164085" marR="26842" indent="-155427">
              <a:lnSpc>
                <a:spcPct val="146200"/>
              </a:lnSpc>
              <a:spcBef>
                <a:spcPts val="7"/>
              </a:spcBef>
              <a:buAutoNum type="arabicPeriod" startAt="2"/>
              <a:tabLst>
                <a:tab pos="164518" algn="l"/>
                <a:tab pos="1512270" algn="l"/>
              </a:tabLst>
            </a:pPr>
            <a:r>
              <a:rPr sz="886" spc="-3" dirty="0">
                <a:solidFill>
                  <a:schemeClr val="bg1"/>
                </a:solidFill>
                <a:latin typeface="Cambria"/>
                <a:cs typeface="Cambria"/>
              </a:rPr>
              <a:t>The </a:t>
            </a:r>
            <a:r>
              <a:rPr sz="886" spc="-7" dirty="0">
                <a:solidFill>
                  <a:schemeClr val="bg1"/>
                </a:solidFill>
                <a:latin typeface="Cambria"/>
                <a:cs typeface="Cambria"/>
              </a:rPr>
              <a:t>age limit </a:t>
            </a:r>
            <a:r>
              <a:rPr sz="886" spc="-3" dirty="0">
                <a:solidFill>
                  <a:schemeClr val="bg1"/>
                </a:solidFill>
                <a:latin typeface="Cambria"/>
                <a:cs typeface="Cambria"/>
              </a:rPr>
              <a:t>for this program is 18 years old, so if I'm </a:t>
            </a:r>
            <a:r>
              <a:rPr sz="886" spc="-7" dirty="0">
                <a:solidFill>
                  <a:schemeClr val="bg1"/>
                </a:solidFill>
                <a:latin typeface="Cambria"/>
                <a:cs typeface="Cambria"/>
              </a:rPr>
              <a:t>not </a:t>
            </a:r>
            <a:r>
              <a:rPr sz="886" spc="-3" dirty="0">
                <a:solidFill>
                  <a:schemeClr val="bg1"/>
                </a:solidFill>
                <a:latin typeface="Cambria"/>
                <a:cs typeface="Cambria"/>
              </a:rPr>
              <a:t>accepted this year, I  won't</a:t>
            </a:r>
            <a:r>
              <a:rPr sz="886" spc="3" dirty="0">
                <a:solidFill>
                  <a:schemeClr val="bg1"/>
                </a:solidFill>
                <a:latin typeface="Cambria"/>
                <a:cs typeface="Cambria"/>
              </a:rPr>
              <a:t> </a:t>
            </a:r>
            <a:r>
              <a:rPr sz="886" spc="-3" dirty="0">
                <a:solidFill>
                  <a:schemeClr val="bg1"/>
                </a:solidFill>
                <a:latin typeface="Cambria"/>
                <a:cs typeface="Cambria"/>
              </a:rPr>
              <a:t>get</a:t>
            </a:r>
            <a:r>
              <a:rPr sz="886" u="sng" spc="-3" dirty="0">
                <a:solidFill>
                  <a:schemeClr val="bg1"/>
                </a:solidFill>
                <a:latin typeface="Cambria"/>
                <a:cs typeface="Cambria"/>
              </a:rPr>
              <a:t> 	</a:t>
            </a:r>
            <a:r>
              <a:rPr sz="886" spc="-3" dirty="0">
                <a:solidFill>
                  <a:schemeClr val="bg1"/>
                </a:solidFill>
                <a:latin typeface="Cambria"/>
                <a:cs typeface="Cambria"/>
              </a:rPr>
              <a:t>.</a:t>
            </a:r>
            <a:endParaRPr sz="886" dirty="0">
              <a:solidFill>
                <a:schemeClr val="bg1"/>
              </a:solidFill>
              <a:latin typeface="Cambria"/>
              <a:cs typeface="Cambria"/>
            </a:endParaRPr>
          </a:p>
          <a:p>
            <a:pPr marL="164085" marR="26410" indent="-155427">
              <a:lnSpc>
                <a:spcPct val="146300"/>
              </a:lnSpc>
              <a:spcBef>
                <a:spcPts val="7"/>
              </a:spcBef>
              <a:buAutoNum type="arabicPeriod" startAt="2"/>
              <a:tabLst>
                <a:tab pos="164518" algn="l"/>
                <a:tab pos="1838709" algn="l"/>
              </a:tabLst>
            </a:pPr>
            <a:r>
              <a:rPr sz="886" spc="-3" dirty="0">
                <a:solidFill>
                  <a:schemeClr val="bg1"/>
                </a:solidFill>
                <a:latin typeface="Cambria"/>
                <a:cs typeface="Cambria"/>
              </a:rPr>
              <a:t>Our cat</a:t>
            </a:r>
            <a:r>
              <a:rPr sz="886" spc="130" dirty="0">
                <a:solidFill>
                  <a:schemeClr val="bg1"/>
                </a:solidFill>
                <a:latin typeface="Cambria"/>
                <a:cs typeface="Cambria"/>
              </a:rPr>
              <a:t> </a:t>
            </a:r>
            <a:r>
              <a:rPr sz="886" spc="-3" dirty="0">
                <a:solidFill>
                  <a:schemeClr val="bg1"/>
                </a:solidFill>
                <a:latin typeface="Cambria"/>
                <a:cs typeface="Cambria"/>
              </a:rPr>
              <a:t>likes</a:t>
            </a:r>
            <a:r>
              <a:rPr sz="886" spc="55" dirty="0">
                <a:solidFill>
                  <a:schemeClr val="bg1"/>
                </a:solidFill>
                <a:latin typeface="Cambria"/>
                <a:cs typeface="Cambria"/>
              </a:rPr>
              <a:t> </a:t>
            </a:r>
            <a:r>
              <a:rPr sz="886" spc="-3" dirty="0">
                <a:solidFill>
                  <a:schemeClr val="bg1"/>
                </a:solidFill>
                <a:latin typeface="Cambria"/>
                <a:cs typeface="Cambria"/>
              </a:rPr>
              <a:t>to</a:t>
            </a:r>
            <a:r>
              <a:rPr sz="886" u="sng" spc="-3" dirty="0">
                <a:solidFill>
                  <a:schemeClr val="bg1"/>
                </a:solidFill>
                <a:latin typeface="Cambria"/>
                <a:cs typeface="Cambria"/>
              </a:rPr>
              <a:t> 	</a:t>
            </a:r>
            <a:r>
              <a:rPr sz="886" spc="-3" dirty="0">
                <a:solidFill>
                  <a:schemeClr val="bg1"/>
                </a:solidFill>
                <a:latin typeface="Cambria"/>
                <a:cs typeface="Cambria"/>
              </a:rPr>
              <a:t>in the closet when there's </a:t>
            </a:r>
            <a:r>
              <a:rPr sz="886" spc="109" dirty="0">
                <a:solidFill>
                  <a:schemeClr val="bg1"/>
                </a:solidFill>
                <a:latin typeface="Cambria"/>
                <a:cs typeface="Cambria"/>
              </a:rPr>
              <a:t> </a:t>
            </a:r>
            <a:r>
              <a:rPr sz="886" spc="-3" dirty="0">
                <a:solidFill>
                  <a:schemeClr val="bg1"/>
                </a:solidFill>
                <a:latin typeface="Cambria"/>
                <a:cs typeface="Cambria"/>
              </a:rPr>
              <a:t>a</a:t>
            </a:r>
            <a:r>
              <a:rPr sz="886" spc="55" dirty="0">
                <a:solidFill>
                  <a:schemeClr val="bg1"/>
                </a:solidFill>
                <a:latin typeface="Cambria"/>
                <a:cs typeface="Cambria"/>
              </a:rPr>
              <a:t> </a:t>
            </a:r>
            <a:r>
              <a:rPr sz="886" spc="-3" dirty="0">
                <a:solidFill>
                  <a:schemeClr val="bg1"/>
                </a:solidFill>
                <a:latin typeface="Cambria"/>
                <a:cs typeface="Cambria"/>
              </a:rPr>
              <a:t>thunderstorm  outside.</a:t>
            </a:r>
            <a:endParaRPr sz="886" dirty="0">
              <a:solidFill>
                <a:schemeClr val="bg1"/>
              </a:solidFill>
              <a:latin typeface="Cambria"/>
              <a:cs typeface="Cambria"/>
            </a:endParaRPr>
          </a:p>
          <a:p>
            <a:pPr marL="164085" indent="-155427">
              <a:spcBef>
                <a:spcPts val="498"/>
              </a:spcBef>
              <a:buAutoNum type="arabicPeriod" startAt="2"/>
              <a:tabLst>
                <a:tab pos="164518" algn="l"/>
              </a:tabLst>
            </a:pPr>
            <a:r>
              <a:rPr sz="886" spc="-3" dirty="0">
                <a:solidFill>
                  <a:schemeClr val="bg1"/>
                </a:solidFill>
                <a:latin typeface="Cambria"/>
                <a:cs typeface="Cambria"/>
              </a:rPr>
              <a:t>She</a:t>
            </a:r>
            <a:r>
              <a:rPr sz="886" spc="58" dirty="0">
                <a:solidFill>
                  <a:schemeClr val="bg1"/>
                </a:solidFill>
                <a:latin typeface="Cambria"/>
                <a:cs typeface="Cambria"/>
              </a:rPr>
              <a:t> </a:t>
            </a:r>
            <a:r>
              <a:rPr sz="886" spc="-3" dirty="0">
                <a:solidFill>
                  <a:schemeClr val="bg1"/>
                </a:solidFill>
                <a:latin typeface="Cambria"/>
                <a:cs typeface="Cambria"/>
              </a:rPr>
              <a:t>didn't</a:t>
            </a:r>
            <a:r>
              <a:rPr sz="886" spc="61" dirty="0">
                <a:solidFill>
                  <a:schemeClr val="bg1"/>
                </a:solidFill>
                <a:latin typeface="Cambria"/>
                <a:cs typeface="Cambria"/>
              </a:rPr>
              <a:t> </a:t>
            </a:r>
            <a:r>
              <a:rPr sz="886" spc="-3" dirty="0">
                <a:solidFill>
                  <a:schemeClr val="bg1"/>
                </a:solidFill>
                <a:latin typeface="Cambria"/>
                <a:cs typeface="Cambria"/>
              </a:rPr>
              <a:t>really</a:t>
            </a:r>
            <a:r>
              <a:rPr sz="886" spc="51" dirty="0">
                <a:solidFill>
                  <a:schemeClr val="bg1"/>
                </a:solidFill>
                <a:latin typeface="Cambria"/>
                <a:cs typeface="Cambria"/>
              </a:rPr>
              <a:t> </a:t>
            </a:r>
            <a:r>
              <a:rPr sz="886" spc="-3" dirty="0">
                <a:solidFill>
                  <a:schemeClr val="bg1"/>
                </a:solidFill>
                <a:latin typeface="Cambria"/>
                <a:cs typeface="Cambria"/>
              </a:rPr>
              <a:t>have</a:t>
            </a:r>
            <a:r>
              <a:rPr sz="886" spc="58" dirty="0">
                <a:solidFill>
                  <a:schemeClr val="bg1"/>
                </a:solidFill>
                <a:latin typeface="Cambria"/>
                <a:cs typeface="Cambria"/>
              </a:rPr>
              <a:t> </a:t>
            </a:r>
            <a:r>
              <a:rPr sz="886" spc="-3" dirty="0">
                <a:solidFill>
                  <a:schemeClr val="bg1"/>
                </a:solidFill>
                <a:latin typeface="Cambria"/>
                <a:cs typeface="Cambria"/>
              </a:rPr>
              <a:t>a</a:t>
            </a:r>
            <a:r>
              <a:rPr sz="886" spc="58" dirty="0">
                <a:solidFill>
                  <a:schemeClr val="bg1"/>
                </a:solidFill>
                <a:latin typeface="Cambria"/>
                <a:cs typeface="Cambria"/>
              </a:rPr>
              <a:t> </a:t>
            </a:r>
            <a:r>
              <a:rPr sz="886" spc="-3" dirty="0">
                <a:solidFill>
                  <a:schemeClr val="bg1"/>
                </a:solidFill>
                <a:latin typeface="Cambria"/>
                <a:cs typeface="Cambria"/>
              </a:rPr>
              <a:t>business</a:t>
            </a:r>
            <a:r>
              <a:rPr sz="886" spc="51" dirty="0">
                <a:solidFill>
                  <a:schemeClr val="bg1"/>
                </a:solidFill>
                <a:latin typeface="Cambria"/>
                <a:cs typeface="Cambria"/>
              </a:rPr>
              <a:t> </a:t>
            </a:r>
            <a:r>
              <a:rPr sz="886" spc="-3" dirty="0">
                <a:solidFill>
                  <a:schemeClr val="bg1"/>
                </a:solidFill>
                <a:latin typeface="Cambria"/>
                <a:cs typeface="Cambria"/>
              </a:rPr>
              <a:t>plan</a:t>
            </a:r>
            <a:r>
              <a:rPr sz="886" spc="55" dirty="0">
                <a:solidFill>
                  <a:schemeClr val="bg1"/>
                </a:solidFill>
                <a:latin typeface="Cambria"/>
                <a:cs typeface="Cambria"/>
              </a:rPr>
              <a:t> </a:t>
            </a:r>
            <a:r>
              <a:rPr sz="886" spc="-3" dirty="0">
                <a:solidFill>
                  <a:schemeClr val="bg1"/>
                </a:solidFill>
                <a:latin typeface="Cambria"/>
                <a:cs typeface="Cambria"/>
              </a:rPr>
              <a:t>before</a:t>
            </a:r>
            <a:r>
              <a:rPr sz="886" spc="58" dirty="0">
                <a:solidFill>
                  <a:schemeClr val="bg1"/>
                </a:solidFill>
                <a:latin typeface="Cambria"/>
                <a:cs typeface="Cambria"/>
              </a:rPr>
              <a:t> </a:t>
            </a:r>
            <a:r>
              <a:rPr sz="886" spc="-3" dirty="0">
                <a:solidFill>
                  <a:schemeClr val="bg1"/>
                </a:solidFill>
                <a:latin typeface="Cambria"/>
                <a:cs typeface="Cambria"/>
              </a:rPr>
              <a:t>she</a:t>
            </a:r>
            <a:r>
              <a:rPr sz="886" spc="58" dirty="0">
                <a:solidFill>
                  <a:schemeClr val="bg1"/>
                </a:solidFill>
                <a:latin typeface="Cambria"/>
                <a:cs typeface="Cambria"/>
              </a:rPr>
              <a:t> </a:t>
            </a:r>
            <a:r>
              <a:rPr sz="886" spc="-3" dirty="0">
                <a:solidFill>
                  <a:schemeClr val="bg1"/>
                </a:solidFill>
                <a:latin typeface="Cambria"/>
                <a:cs typeface="Cambria"/>
              </a:rPr>
              <a:t>started,</a:t>
            </a:r>
            <a:r>
              <a:rPr sz="886" spc="55" dirty="0">
                <a:solidFill>
                  <a:schemeClr val="bg1"/>
                </a:solidFill>
                <a:latin typeface="Cambria"/>
                <a:cs typeface="Cambria"/>
              </a:rPr>
              <a:t> </a:t>
            </a:r>
            <a:r>
              <a:rPr sz="886" spc="-3" dirty="0">
                <a:solidFill>
                  <a:schemeClr val="bg1"/>
                </a:solidFill>
                <a:latin typeface="Cambria"/>
                <a:cs typeface="Cambria"/>
              </a:rPr>
              <a:t>she</a:t>
            </a:r>
            <a:r>
              <a:rPr sz="886" spc="58" dirty="0">
                <a:solidFill>
                  <a:schemeClr val="bg1"/>
                </a:solidFill>
                <a:latin typeface="Cambria"/>
                <a:cs typeface="Cambria"/>
              </a:rPr>
              <a:t> </a:t>
            </a:r>
            <a:r>
              <a:rPr sz="886" spc="-7" dirty="0">
                <a:solidFill>
                  <a:schemeClr val="bg1"/>
                </a:solidFill>
                <a:latin typeface="Cambria"/>
                <a:cs typeface="Cambria"/>
              </a:rPr>
              <a:t>just</a:t>
            </a:r>
            <a:r>
              <a:rPr sz="886" spc="58" dirty="0">
                <a:solidFill>
                  <a:schemeClr val="bg1"/>
                </a:solidFill>
                <a:latin typeface="Cambria"/>
                <a:cs typeface="Cambria"/>
              </a:rPr>
              <a:t> </a:t>
            </a:r>
            <a:r>
              <a:rPr sz="886" spc="-3" dirty="0">
                <a:solidFill>
                  <a:schemeClr val="bg1"/>
                </a:solidFill>
                <a:latin typeface="Cambria"/>
                <a:cs typeface="Cambria"/>
              </a:rPr>
              <a:t>made</a:t>
            </a:r>
            <a:r>
              <a:rPr sz="886" spc="58" dirty="0">
                <a:solidFill>
                  <a:schemeClr val="bg1"/>
                </a:solidFill>
                <a:latin typeface="Cambria"/>
                <a:cs typeface="Cambria"/>
              </a:rPr>
              <a:t> </a:t>
            </a:r>
            <a:r>
              <a:rPr sz="886" spc="-3" dirty="0">
                <a:solidFill>
                  <a:schemeClr val="bg1"/>
                </a:solidFill>
                <a:latin typeface="Cambria"/>
                <a:cs typeface="Cambria"/>
              </a:rPr>
              <a:t>it</a:t>
            </a:r>
            <a:r>
              <a:rPr sz="886" spc="58" dirty="0">
                <a:solidFill>
                  <a:schemeClr val="bg1"/>
                </a:solidFill>
                <a:latin typeface="Cambria"/>
                <a:cs typeface="Cambria"/>
              </a:rPr>
              <a:t> </a:t>
            </a:r>
            <a:r>
              <a:rPr sz="886" spc="-3" dirty="0">
                <a:solidFill>
                  <a:schemeClr val="bg1"/>
                </a:solidFill>
                <a:latin typeface="Cambria"/>
                <a:cs typeface="Cambria"/>
              </a:rPr>
              <a:t>up</a:t>
            </a:r>
            <a:endParaRPr sz="886" dirty="0">
              <a:solidFill>
                <a:schemeClr val="bg1"/>
              </a:solidFill>
              <a:latin typeface="Cambria"/>
              <a:cs typeface="Cambria"/>
            </a:endParaRPr>
          </a:p>
          <a:p>
            <a:pPr marL="164085">
              <a:spcBef>
                <a:spcPts val="487"/>
              </a:spcBef>
              <a:tabLst>
                <a:tab pos="1039496" algn="l"/>
              </a:tabLst>
            </a:pPr>
            <a:r>
              <a:rPr sz="886" u="sng" spc="-3" dirty="0">
                <a:solidFill>
                  <a:schemeClr val="bg1"/>
                </a:solidFill>
                <a:latin typeface="Cambria"/>
                <a:cs typeface="Cambria"/>
              </a:rPr>
              <a:t> 	</a:t>
            </a:r>
            <a:r>
              <a:rPr sz="886" spc="-3" dirty="0">
                <a:solidFill>
                  <a:schemeClr val="bg1"/>
                </a:solidFill>
                <a:latin typeface="Cambria"/>
                <a:cs typeface="Cambria"/>
              </a:rPr>
              <a:t>.</a:t>
            </a:r>
            <a:endParaRPr sz="886" dirty="0">
              <a:solidFill>
                <a:schemeClr val="bg1"/>
              </a:solidFill>
              <a:latin typeface="Cambria"/>
              <a:cs typeface="Cambria"/>
            </a:endParaRPr>
          </a:p>
          <a:p>
            <a:pPr marL="164085" indent="-155427">
              <a:spcBef>
                <a:spcPts val="498"/>
              </a:spcBef>
              <a:buAutoNum type="arabicPeriod" startAt="6"/>
              <a:tabLst>
                <a:tab pos="164518" algn="l"/>
                <a:tab pos="2831014" algn="l"/>
              </a:tabLst>
            </a:pPr>
            <a:r>
              <a:rPr sz="886" spc="-3" dirty="0">
                <a:solidFill>
                  <a:schemeClr val="bg1"/>
                </a:solidFill>
                <a:latin typeface="Cambria"/>
                <a:cs typeface="Cambria"/>
              </a:rPr>
              <a:t>The fundraiser for the</a:t>
            </a:r>
            <a:r>
              <a:rPr sz="886" spc="20" dirty="0">
                <a:solidFill>
                  <a:schemeClr val="bg1"/>
                </a:solidFill>
                <a:latin typeface="Cambria"/>
                <a:cs typeface="Cambria"/>
              </a:rPr>
              <a:t> </a:t>
            </a:r>
            <a:r>
              <a:rPr sz="886" spc="-7" dirty="0">
                <a:solidFill>
                  <a:schemeClr val="bg1"/>
                </a:solidFill>
                <a:latin typeface="Cambria"/>
                <a:cs typeface="Cambria"/>
              </a:rPr>
              <a:t>animal</a:t>
            </a:r>
            <a:r>
              <a:rPr sz="886" spc="3" dirty="0">
                <a:solidFill>
                  <a:schemeClr val="bg1"/>
                </a:solidFill>
                <a:latin typeface="Cambria"/>
                <a:cs typeface="Cambria"/>
              </a:rPr>
              <a:t> </a:t>
            </a:r>
            <a:r>
              <a:rPr sz="886" spc="-3" dirty="0">
                <a:solidFill>
                  <a:schemeClr val="bg1"/>
                </a:solidFill>
                <a:latin typeface="Cambria"/>
                <a:cs typeface="Cambria"/>
              </a:rPr>
              <a:t>shelter</a:t>
            </a:r>
            <a:r>
              <a:rPr sz="886" u="sng" spc="-3" dirty="0">
                <a:solidFill>
                  <a:schemeClr val="bg1"/>
                </a:solidFill>
                <a:latin typeface="Cambria"/>
                <a:cs typeface="Cambria"/>
              </a:rPr>
              <a:t> 	</a:t>
            </a:r>
            <a:r>
              <a:rPr sz="886" spc="-3" dirty="0">
                <a:solidFill>
                  <a:schemeClr val="bg1"/>
                </a:solidFill>
                <a:latin typeface="Cambria"/>
                <a:cs typeface="Cambria"/>
              </a:rPr>
              <a:t>. They </a:t>
            </a:r>
            <a:r>
              <a:rPr sz="886" dirty="0">
                <a:solidFill>
                  <a:schemeClr val="bg1"/>
                </a:solidFill>
                <a:latin typeface="Cambria"/>
                <a:cs typeface="Cambria"/>
              </a:rPr>
              <a:t>were </a:t>
            </a:r>
            <a:r>
              <a:rPr sz="886" spc="-3" dirty="0">
                <a:solidFill>
                  <a:schemeClr val="bg1"/>
                </a:solidFill>
                <a:latin typeface="Cambria"/>
                <a:cs typeface="Cambria"/>
              </a:rPr>
              <a:t>aiming</a:t>
            </a:r>
            <a:r>
              <a:rPr sz="886" spc="-68" dirty="0">
                <a:solidFill>
                  <a:schemeClr val="bg1"/>
                </a:solidFill>
                <a:latin typeface="Cambria"/>
                <a:cs typeface="Cambria"/>
              </a:rPr>
              <a:t> </a:t>
            </a:r>
            <a:r>
              <a:rPr sz="886" spc="-3" dirty="0">
                <a:solidFill>
                  <a:schemeClr val="bg1"/>
                </a:solidFill>
                <a:latin typeface="Cambria"/>
                <a:cs typeface="Cambria"/>
              </a:rPr>
              <a:t>for</a:t>
            </a:r>
            <a:endParaRPr sz="886" dirty="0">
              <a:solidFill>
                <a:schemeClr val="bg1"/>
              </a:solidFill>
              <a:latin typeface="Cambria"/>
              <a:cs typeface="Cambria"/>
            </a:endParaRPr>
          </a:p>
          <a:p>
            <a:pPr marL="164085">
              <a:spcBef>
                <a:spcPts val="491"/>
              </a:spcBef>
            </a:pPr>
            <a:r>
              <a:rPr sz="886" spc="-3" dirty="0">
                <a:solidFill>
                  <a:schemeClr val="bg1"/>
                </a:solidFill>
                <a:latin typeface="Cambria"/>
                <a:cs typeface="Cambria"/>
              </a:rPr>
              <a:t>$10,000 in donations, and they </a:t>
            </a:r>
            <a:r>
              <a:rPr sz="886" dirty="0">
                <a:solidFill>
                  <a:schemeClr val="bg1"/>
                </a:solidFill>
                <a:latin typeface="Cambria"/>
                <a:cs typeface="Cambria"/>
              </a:rPr>
              <a:t>only </a:t>
            </a:r>
            <a:r>
              <a:rPr sz="886" spc="-3" dirty="0">
                <a:solidFill>
                  <a:schemeClr val="bg1"/>
                </a:solidFill>
                <a:latin typeface="Cambria"/>
                <a:cs typeface="Cambria"/>
              </a:rPr>
              <a:t>got about</a:t>
            </a:r>
            <a:r>
              <a:rPr sz="886" spc="10" dirty="0">
                <a:solidFill>
                  <a:schemeClr val="bg1"/>
                </a:solidFill>
                <a:latin typeface="Cambria"/>
                <a:cs typeface="Cambria"/>
              </a:rPr>
              <a:t> </a:t>
            </a:r>
            <a:r>
              <a:rPr sz="886" spc="-3" dirty="0">
                <a:solidFill>
                  <a:schemeClr val="bg1"/>
                </a:solidFill>
                <a:latin typeface="Cambria"/>
                <a:cs typeface="Cambria"/>
              </a:rPr>
              <a:t>$300.</a:t>
            </a:r>
            <a:endParaRPr sz="886" dirty="0">
              <a:solidFill>
                <a:schemeClr val="bg1"/>
              </a:solidFill>
              <a:latin typeface="Cambria"/>
              <a:cs typeface="Cambria"/>
            </a:endParaRPr>
          </a:p>
          <a:p>
            <a:pPr marL="164085" marR="3464" indent="-155427">
              <a:lnSpc>
                <a:spcPct val="146200"/>
              </a:lnSpc>
              <a:spcBef>
                <a:spcPts val="7"/>
              </a:spcBef>
              <a:buAutoNum type="arabicPeriod" startAt="7"/>
              <a:tabLst>
                <a:tab pos="164518" algn="l"/>
                <a:tab pos="3926793" algn="l"/>
              </a:tabLst>
            </a:pPr>
            <a:r>
              <a:rPr sz="886" spc="-7" dirty="0">
                <a:solidFill>
                  <a:schemeClr val="bg1"/>
                </a:solidFill>
                <a:latin typeface="Cambria"/>
                <a:cs typeface="Cambria"/>
              </a:rPr>
              <a:t>My </a:t>
            </a:r>
            <a:r>
              <a:rPr sz="886" spc="-3" dirty="0">
                <a:solidFill>
                  <a:schemeClr val="bg1"/>
                </a:solidFill>
                <a:latin typeface="Cambria"/>
                <a:cs typeface="Cambria"/>
              </a:rPr>
              <a:t>parents' house didn't have a television, so I used</a:t>
            </a:r>
            <a:r>
              <a:rPr sz="886" spc="89" dirty="0">
                <a:solidFill>
                  <a:schemeClr val="bg1"/>
                </a:solidFill>
                <a:latin typeface="Cambria"/>
                <a:cs typeface="Cambria"/>
              </a:rPr>
              <a:t> </a:t>
            </a:r>
            <a:r>
              <a:rPr sz="886" spc="-3" dirty="0">
                <a:solidFill>
                  <a:schemeClr val="bg1"/>
                </a:solidFill>
                <a:latin typeface="Cambria"/>
                <a:cs typeface="Cambria"/>
              </a:rPr>
              <a:t>to</a:t>
            </a:r>
            <a:r>
              <a:rPr sz="886" spc="20" dirty="0">
                <a:solidFill>
                  <a:schemeClr val="bg1"/>
                </a:solidFill>
                <a:latin typeface="Cambria"/>
                <a:cs typeface="Cambria"/>
              </a:rPr>
              <a:t> </a:t>
            </a:r>
            <a:r>
              <a:rPr sz="886" spc="-3" dirty="0">
                <a:solidFill>
                  <a:schemeClr val="bg1"/>
                </a:solidFill>
                <a:latin typeface="Cambria"/>
                <a:cs typeface="Cambria"/>
              </a:rPr>
              <a:t>feel </a:t>
            </a:r>
            <a:r>
              <a:rPr sz="886" spc="44" dirty="0">
                <a:solidFill>
                  <a:schemeClr val="bg1"/>
                </a:solidFill>
                <a:latin typeface="Cambria"/>
                <a:cs typeface="Cambria"/>
              </a:rPr>
              <a:t> </a:t>
            </a:r>
            <a:r>
              <a:rPr sz="886" u="sng" spc="-3" dirty="0">
                <a:solidFill>
                  <a:schemeClr val="bg1"/>
                </a:solidFill>
                <a:latin typeface="Cambria"/>
                <a:cs typeface="Cambria"/>
              </a:rPr>
              <a:t> </a:t>
            </a:r>
            <a:r>
              <a:rPr sz="886" u="sng" dirty="0">
                <a:solidFill>
                  <a:schemeClr val="bg1"/>
                </a:solidFill>
                <a:latin typeface="Cambria"/>
                <a:cs typeface="Cambria"/>
              </a:rPr>
              <a:t>	</a:t>
            </a:r>
            <a:r>
              <a:rPr sz="886" dirty="0">
                <a:solidFill>
                  <a:schemeClr val="bg1"/>
                </a:solidFill>
                <a:latin typeface="Cambria"/>
                <a:cs typeface="Cambria"/>
              </a:rPr>
              <a:t> </a:t>
            </a:r>
            <a:r>
              <a:rPr sz="886" spc="-7" dirty="0">
                <a:solidFill>
                  <a:schemeClr val="bg1"/>
                </a:solidFill>
                <a:latin typeface="Cambria"/>
                <a:cs typeface="Cambria"/>
              </a:rPr>
              <a:t>                   </a:t>
            </a:r>
            <a:r>
              <a:rPr sz="886" spc="58" dirty="0">
                <a:solidFill>
                  <a:schemeClr val="bg1"/>
                </a:solidFill>
                <a:latin typeface="Cambria"/>
                <a:cs typeface="Cambria"/>
              </a:rPr>
              <a:t> </a:t>
            </a:r>
            <a:r>
              <a:rPr sz="886" spc="-3" dirty="0">
                <a:solidFill>
                  <a:schemeClr val="bg1"/>
                </a:solidFill>
                <a:latin typeface="Cambria"/>
                <a:cs typeface="Cambria"/>
              </a:rPr>
              <a:t>whenever my friends were talking about TV</a:t>
            </a:r>
            <a:r>
              <a:rPr sz="886" spc="14" dirty="0">
                <a:solidFill>
                  <a:schemeClr val="bg1"/>
                </a:solidFill>
                <a:latin typeface="Cambria"/>
                <a:cs typeface="Cambria"/>
              </a:rPr>
              <a:t> </a:t>
            </a:r>
            <a:r>
              <a:rPr sz="886" spc="-3" dirty="0">
                <a:solidFill>
                  <a:schemeClr val="bg1"/>
                </a:solidFill>
                <a:latin typeface="Cambria"/>
                <a:cs typeface="Cambria"/>
              </a:rPr>
              <a:t>shows.</a:t>
            </a:r>
            <a:endParaRPr sz="886" dirty="0">
              <a:solidFill>
                <a:schemeClr val="bg1"/>
              </a:solidFill>
              <a:latin typeface="Cambria"/>
              <a:cs typeface="Cambria"/>
            </a:endParaRPr>
          </a:p>
          <a:p>
            <a:pPr marL="164085" marR="25977" indent="-155427">
              <a:lnSpc>
                <a:spcPct val="146300"/>
              </a:lnSpc>
              <a:spcBef>
                <a:spcPts val="7"/>
              </a:spcBef>
              <a:buAutoNum type="arabicPeriod" startAt="7"/>
              <a:tabLst>
                <a:tab pos="164518" algn="l"/>
                <a:tab pos="1610981" algn="l"/>
              </a:tabLst>
            </a:pPr>
            <a:r>
              <a:rPr sz="886" spc="-3" dirty="0">
                <a:solidFill>
                  <a:schemeClr val="bg1"/>
                </a:solidFill>
                <a:latin typeface="Cambria"/>
                <a:cs typeface="Cambria"/>
              </a:rPr>
              <a:t>Three men were arrested after their ex-partner reported their illegal money-  laundering </a:t>
            </a:r>
            <a:r>
              <a:rPr sz="886" spc="3" dirty="0">
                <a:solidFill>
                  <a:schemeClr val="bg1"/>
                </a:solidFill>
                <a:latin typeface="Cambria"/>
                <a:cs typeface="Cambria"/>
              </a:rPr>
              <a:t>_</a:t>
            </a:r>
            <a:r>
              <a:rPr sz="886" u="sng" spc="3" dirty="0">
                <a:solidFill>
                  <a:schemeClr val="bg1"/>
                </a:solidFill>
                <a:latin typeface="Cambria"/>
                <a:cs typeface="Cambria"/>
              </a:rPr>
              <a:t> 	</a:t>
            </a:r>
            <a:r>
              <a:rPr sz="886" spc="-3" dirty="0">
                <a:solidFill>
                  <a:schemeClr val="bg1"/>
                </a:solidFill>
                <a:latin typeface="Cambria"/>
                <a:cs typeface="Cambria"/>
              </a:rPr>
              <a:t>to the</a:t>
            </a:r>
            <a:r>
              <a:rPr sz="886" spc="-48" dirty="0">
                <a:solidFill>
                  <a:schemeClr val="bg1"/>
                </a:solidFill>
                <a:latin typeface="Cambria"/>
                <a:cs typeface="Cambria"/>
              </a:rPr>
              <a:t> </a:t>
            </a:r>
            <a:r>
              <a:rPr sz="886" spc="-3" dirty="0">
                <a:solidFill>
                  <a:schemeClr val="bg1"/>
                </a:solidFill>
                <a:latin typeface="Cambria"/>
                <a:cs typeface="Cambria"/>
              </a:rPr>
              <a:t>police.</a:t>
            </a:r>
            <a:endParaRPr sz="886" dirty="0">
              <a:solidFill>
                <a:schemeClr val="bg1"/>
              </a:solidFill>
              <a:latin typeface="Cambria"/>
              <a:cs typeface="Cambria"/>
            </a:endParaRPr>
          </a:p>
          <a:p>
            <a:pPr marL="164085" marR="25977" indent="-155427">
              <a:lnSpc>
                <a:spcPct val="146200"/>
              </a:lnSpc>
              <a:spcBef>
                <a:spcPts val="7"/>
              </a:spcBef>
              <a:buAutoNum type="arabicPeriod" startAt="7"/>
              <a:tabLst>
                <a:tab pos="164518" algn="l"/>
                <a:tab pos="2373826" algn="l"/>
              </a:tabLst>
            </a:pPr>
            <a:r>
              <a:rPr sz="886" spc="-3" dirty="0">
                <a:solidFill>
                  <a:schemeClr val="bg1"/>
                </a:solidFill>
                <a:latin typeface="Cambria"/>
                <a:cs typeface="Cambria"/>
              </a:rPr>
              <a:t>You shouldn't </a:t>
            </a:r>
            <a:r>
              <a:rPr sz="886" dirty="0">
                <a:solidFill>
                  <a:schemeClr val="bg1"/>
                </a:solidFill>
                <a:latin typeface="Cambria"/>
                <a:cs typeface="Cambria"/>
              </a:rPr>
              <a:t>check </a:t>
            </a:r>
            <a:r>
              <a:rPr sz="886" spc="-3" dirty="0">
                <a:solidFill>
                  <a:schemeClr val="bg1"/>
                </a:solidFill>
                <a:latin typeface="Cambria"/>
                <a:cs typeface="Cambria"/>
              </a:rPr>
              <a:t>your work </a:t>
            </a:r>
            <a:r>
              <a:rPr sz="886" dirty="0">
                <a:solidFill>
                  <a:schemeClr val="bg1"/>
                </a:solidFill>
                <a:latin typeface="Cambria"/>
                <a:cs typeface="Cambria"/>
              </a:rPr>
              <a:t>e-mail </a:t>
            </a:r>
            <a:r>
              <a:rPr sz="886" spc="-3" dirty="0">
                <a:solidFill>
                  <a:schemeClr val="bg1"/>
                </a:solidFill>
                <a:latin typeface="Cambria"/>
                <a:cs typeface="Cambria"/>
              </a:rPr>
              <a:t>at home. It's </a:t>
            </a:r>
            <a:r>
              <a:rPr sz="886" spc="-7" dirty="0">
                <a:solidFill>
                  <a:schemeClr val="bg1"/>
                </a:solidFill>
                <a:latin typeface="Cambria"/>
                <a:cs typeface="Cambria"/>
              </a:rPr>
              <a:t>not </a:t>
            </a:r>
            <a:r>
              <a:rPr sz="886" spc="-3" dirty="0">
                <a:solidFill>
                  <a:schemeClr val="bg1"/>
                </a:solidFill>
                <a:latin typeface="Cambria"/>
                <a:cs typeface="Cambria"/>
              </a:rPr>
              <a:t>fair for the company </a:t>
            </a:r>
            <a:r>
              <a:rPr sz="886" spc="3" dirty="0">
                <a:solidFill>
                  <a:schemeClr val="bg1"/>
                </a:solidFill>
                <a:latin typeface="Cambria"/>
                <a:cs typeface="Cambria"/>
              </a:rPr>
              <a:t>to  </a:t>
            </a:r>
            <a:r>
              <a:rPr sz="886" spc="-3" dirty="0">
                <a:solidFill>
                  <a:schemeClr val="bg1"/>
                </a:solidFill>
                <a:latin typeface="Cambria"/>
                <a:cs typeface="Cambria"/>
              </a:rPr>
              <a:t>expect </a:t>
            </a:r>
            <a:r>
              <a:rPr sz="886" spc="-7" dirty="0">
                <a:solidFill>
                  <a:schemeClr val="bg1"/>
                </a:solidFill>
                <a:latin typeface="Cambria"/>
                <a:cs typeface="Cambria"/>
              </a:rPr>
              <a:t>you </a:t>
            </a:r>
            <a:r>
              <a:rPr sz="886" dirty="0">
                <a:solidFill>
                  <a:schemeClr val="bg1"/>
                </a:solidFill>
                <a:latin typeface="Cambria"/>
                <a:cs typeface="Cambria"/>
              </a:rPr>
              <a:t>to</a:t>
            </a:r>
            <a:r>
              <a:rPr sz="886" spc="37" dirty="0">
                <a:solidFill>
                  <a:schemeClr val="bg1"/>
                </a:solidFill>
                <a:latin typeface="Cambria"/>
                <a:cs typeface="Cambria"/>
              </a:rPr>
              <a:t> </a:t>
            </a:r>
            <a:r>
              <a:rPr sz="886" spc="-3" dirty="0">
                <a:solidFill>
                  <a:schemeClr val="bg1"/>
                </a:solidFill>
                <a:latin typeface="Cambria"/>
                <a:cs typeface="Cambria"/>
              </a:rPr>
              <a:t>be</a:t>
            </a:r>
            <a:r>
              <a:rPr sz="886" spc="10" dirty="0">
                <a:solidFill>
                  <a:schemeClr val="bg1"/>
                </a:solidFill>
                <a:latin typeface="Cambria"/>
                <a:cs typeface="Cambria"/>
              </a:rPr>
              <a:t> </a:t>
            </a:r>
            <a:r>
              <a:rPr sz="886" spc="-3" dirty="0">
                <a:solidFill>
                  <a:schemeClr val="bg1"/>
                </a:solidFill>
                <a:latin typeface="Cambria"/>
                <a:cs typeface="Cambria"/>
              </a:rPr>
              <a:t>constantly</a:t>
            </a:r>
            <a:r>
              <a:rPr sz="886" u="sng" spc="-3" dirty="0">
                <a:solidFill>
                  <a:schemeClr val="bg1"/>
                </a:solidFill>
                <a:latin typeface="Cambria"/>
                <a:cs typeface="Cambria"/>
              </a:rPr>
              <a:t> 	</a:t>
            </a:r>
            <a:r>
              <a:rPr sz="886" spc="-3" dirty="0">
                <a:solidFill>
                  <a:schemeClr val="bg1"/>
                </a:solidFill>
                <a:latin typeface="Cambria"/>
                <a:cs typeface="Cambria"/>
              </a:rPr>
              <a:t>.</a:t>
            </a:r>
            <a:endParaRPr sz="886" dirty="0">
              <a:solidFill>
                <a:schemeClr val="bg1"/>
              </a:solidFill>
              <a:latin typeface="Cambria"/>
              <a:cs typeface="Cambria"/>
            </a:endParaRPr>
          </a:p>
          <a:p>
            <a:pPr marL="164085" indent="-155427">
              <a:spcBef>
                <a:spcPts val="498"/>
              </a:spcBef>
              <a:buAutoNum type="arabicPeriod" startAt="7"/>
              <a:tabLst>
                <a:tab pos="164518" algn="l"/>
                <a:tab pos="442468" algn="l"/>
                <a:tab pos="959835" algn="l"/>
                <a:tab pos="1337794" algn="l"/>
                <a:tab pos="1607517" algn="l"/>
                <a:tab pos="1875509" algn="l"/>
                <a:tab pos="2063839" algn="l"/>
                <a:tab pos="2312782" algn="l"/>
                <a:tab pos="2658703" algn="l"/>
                <a:tab pos="2895090" algn="l"/>
                <a:tab pos="3497314" algn="l"/>
                <a:tab pos="3723743" algn="l"/>
              </a:tabLst>
            </a:pPr>
            <a:r>
              <a:rPr sz="886" spc="-3" dirty="0">
                <a:solidFill>
                  <a:schemeClr val="bg1"/>
                </a:solidFill>
                <a:latin typeface="Cambria"/>
                <a:cs typeface="Cambria"/>
              </a:rPr>
              <a:t>The	manager	didn't	</a:t>
            </a:r>
            <a:r>
              <a:rPr sz="886" spc="-7" dirty="0">
                <a:solidFill>
                  <a:schemeClr val="bg1"/>
                </a:solidFill>
                <a:latin typeface="Cambria"/>
                <a:cs typeface="Cambria"/>
              </a:rPr>
              <a:t>like	any	</a:t>
            </a:r>
            <a:r>
              <a:rPr sz="886" spc="-3" dirty="0">
                <a:solidFill>
                  <a:schemeClr val="bg1"/>
                </a:solidFill>
                <a:latin typeface="Cambria"/>
                <a:cs typeface="Cambria"/>
              </a:rPr>
              <a:t>of	the	ideas	we	presented.	He	just</a:t>
            </a:r>
            <a:endParaRPr sz="886" dirty="0">
              <a:solidFill>
                <a:schemeClr val="bg1"/>
              </a:solidFill>
              <a:latin typeface="Cambria"/>
              <a:cs typeface="Cambria"/>
            </a:endParaRPr>
          </a:p>
          <a:p>
            <a:pPr marL="164085">
              <a:spcBef>
                <a:spcPts val="491"/>
              </a:spcBef>
              <a:tabLst>
                <a:tab pos="1061576" algn="l"/>
              </a:tabLst>
            </a:pPr>
            <a:r>
              <a:rPr sz="886" u="sng" spc="-3" dirty="0">
                <a:solidFill>
                  <a:schemeClr val="bg1"/>
                </a:solidFill>
                <a:latin typeface="Cambria"/>
                <a:cs typeface="Cambria"/>
              </a:rPr>
              <a:t> 	</a:t>
            </a:r>
            <a:r>
              <a:rPr sz="886" spc="-3" dirty="0">
                <a:solidFill>
                  <a:schemeClr val="bg1"/>
                </a:solidFill>
                <a:latin typeface="Cambria"/>
                <a:cs typeface="Cambria"/>
              </a:rPr>
              <a:t>criticism to</a:t>
            </a:r>
            <a:r>
              <a:rPr sz="886" spc="-31" dirty="0">
                <a:solidFill>
                  <a:schemeClr val="bg1"/>
                </a:solidFill>
                <a:latin typeface="Cambria"/>
                <a:cs typeface="Cambria"/>
              </a:rPr>
              <a:t> </a:t>
            </a:r>
            <a:r>
              <a:rPr sz="886" spc="-3" dirty="0">
                <a:solidFill>
                  <a:schemeClr val="bg1"/>
                </a:solidFill>
                <a:latin typeface="Cambria"/>
                <a:cs typeface="Cambria"/>
              </a:rPr>
              <a:t>everyone.</a:t>
            </a:r>
            <a:endParaRPr sz="886" dirty="0">
              <a:solidFill>
                <a:schemeClr val="bg1"/>
              </a:solidFill>
              <a:latin typeface="Cambria"/>
              <a:cs typeface="Cambria"/>
            </a:endParaRPr>
          </a:p>
        </p:txBody>
      </p:sp>
      <p:sp>
        <p:nvSpPr>
          <p:cNvPr id="6" name="object 6"/>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7" name="object 7"/>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8" name="object 8"/>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9" name="object 9"/>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10" name="object 10"/>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1" name="object 11"/>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12" name="object 12"/>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13" name="object 13"/>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14" name="object 14"/>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15" name="object 15"/>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16" name="object 16"/>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7" name="object 17"/>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18" name="object 18"/>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19" name="object 19"/>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0" name="object 20"/>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1" name="object 21"/>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169843" cy="209929"/>
          </a:xfrm>
          <a:prstGeom prst="rect">
            <a:avLst/>
          </a:prstGeom>
        </p:spPr>
        <p:txBody>
          <a:bodyPr vert="horz" wrap="square" lIns="0" tIns="0" rIns="0" bIns="0" rtlCol="0">
            <a:spAutoFit/>
          </a:bodyPr>
          <a:lstStyle/>
          <a:p>
            <a:pPr marL="8659"/>
            <a:r>
              <a:rPr sz="1364" b="1" u="heavy" dirty="0">
                <a:latin typeface="Cambria"/>
                <a:cs typeface="Cambria"/>
              </a:rPr>
              <a:t>Speaking</a:t>
            </a:r>
            <a:r>
              <a:rPr sz="1364" b="1" u="heavy" spc="-68" dirty="0">
                <a:latin typeface="Cambria"/>
                <a:cs typeface="Cambria"/>
              </a:rPr>
              <a:t> </a:t>
            </a:r>
            <a:r>
              <a:rPr sz="1364" b="1" u="heavy" spc="-3" dirty="0">
                <a:latin typeface="Cambria"/>
                <a:cs typeface="Cambria"/>
              </a:rPr>
              <a:t>Task</a:t>
            </a:r>
            <a:endParaRPr sz="1364">
              <a:latin typeface="Cambria"/>
              <a:cs typeface="Cambria"/>
            </a:endParaRPr>
          </a:p>
        </p:txBody>
      </p:sp>
      <p:sp>
        <p:nvSpPr>
          <p:cNvPr id="3" name="object 3"/>
          <p:cNvSpPr txBox="1"/>
          <p:nvPr/>
        </p:nvSpPr>
        <p:spPr>
          <a:xfrm>
            <a:off x="4061321" y="1074819"/>
            <a:ext cx="4070206" cy="576889"/>
          </a:xfrm>
          <a:prstGeom prst="rect">
            <a:avLst/>
          </a:prstGeom>
        </p:spPr>
        <p:txBody>
          <a:bodyPr vert="horz" wrap="square" lIns="0" tIns="0" rIns="0" bIns="0" rtlCol="0">
            <a:spAutoFit/>
          </a:bodyPr>
          <a:lstStyle/>
          <a:p>
            <a:pPr marL="8659" marR="6061" algn="just">
              <a:lnSpc>
                <a:spcPct val="146500"/>
              </a:lnSpc>
            </a:pPr>
            <a:r>
              <a:rPr sz="886" spc="-3" dirty="0">
                <a:latin typeface="Cambria"/>
                <a:cs typeface="Cambria"/>
              </a:rPr>
              <a:t>Describe the role of computers, smartphones, </a:t>
            </a:r>
            <a:r>
              <a:rPr sz="886" spc="-7" dirty="0">
                <a:latin typeface="Cambria"/>
                <a:cs typeface="Cambria"/>
              </a:rPr>
              <a:t>and </a:t>
            </a:r>
            <a:r>
              <a:rPr sz="886" spc="-3" dirty="0">
                <a:latin typeface="Cambria"/>
                <a:cs typeface="Cambria"/>
              </a:rPr>
              <a:t>the internet in your own </a:t>
            </a:r>
            <a:r>
              <a:rPr sz="886" spc="-7" dirty="0">
                <a:latin typeface="Cambria"/>
                <a:cs typeface="Cambria"/>
              </a:rPr>
              <a:t>life. </a:t>
            </a:r>
            <a:r>
              <a:rPr sz="886" spc="-3" dirty="0">
                <a:latin typeface="Cambria"/>
                <a:cs typeface="Cambria"/>
              </a:rPr>
              <a:t>What  do</a:t>
            </a:r>
            <a:r>
              <a:rPr sz="886" spc="-51" dirty="0">
                <a:latin typeface="Cambria"/>
                <a:cs typeface="Cambria"/>
              </a:rPr>
              <a:t> </a:t>
            </a:r>
            <a:r>
              <a:rPr sz="886" spc="-3" dirty="0">
                <a:latin typeface="Cambria"/>
                <a:cs typeface="Cambria"/>
              </a:rPr>
              <a:t>you</a:t>
            </a:r>
            <a:r>
              <a:rPr sz="886" spc="-48" dirty="0">
                <a:latin typeface="Cambria"/>
                <a:cs typeface="Cambria"/>
              </a:rPr>
              <a:t> </a:t>
            </a:r>
            <a:r>
              <a:rPr sz="886" spc="-3" dirty="0">
                <a:latin typeface="Cambria"/>
                <a:cs typeface="Cambria"/>
              </a:rPr>
              <a:t>use</a:t>
            </a:r>
            <a:r>
              <a:rPr sz="886" spc="-48" dirty="0">
                <a:latin typeface="Cambria"/>
                <a:cs typeface="Cambria"/>
              </a:rPr>
              <a:t> </a:t>
            </a:r>
            <a:r>
              <a:rPr sz="886" spc="-3" dirty="0">
                <a:latin typeface="Cambria"/>
                <a:cs typeface="Cambria"/>
              </a:rPr>
              <a:t>them</a:t>
            </a:r>
            <a:r>
              <a:rPr sz="886" spc="-48" dirty="0">
                <a:latin typeface="Cambria"/>
                <a:cs typeface="Cambria"/>
              </a:rPr>
              <a:t> </a:t>
            </a:r>
            <a:r>
              <a:rPr sz="886" spc="-3" dirty="0">
                <a:latin typeface="Cambria"/>
                <a:cs typeface="Cambria"/>
              </a:rPr>
              <a:t>for?</a:t>
            </a:r>
            <a:r>
              <a:rPr sz="886" spc="-44" dirty="0">
                <a:latin typeface="Cambria"/>
                <a:cs typeface="Cambria"/>
              </a:rPr>
              <a:t> </a:t>
            </a:r>
            <a:r>
              <a:rPr sz="886" dirty="0">
                <a:latin typeface="Cambria"/>
                <a:cs typeface="Cambria"/>
              </a:rPr>
              <a:t>If</a:t>
            </a:r>
            <a:r>
              <a:rPr sz="886" spc="-48" dirty="0">
                <a:latin typeface="Cambria"/>
                <a:cs typeface="Cambria"/>
              </a:rPr>
              <a:t> </a:t>
            </a:r>
            <a:r>
              <a:rPr sz="886" spc="-7" dirty="0">
                <a:latin typeface="Cambria"/>
                <a:cs typeface="Cambria"/>
              </a:rPr>
              <a:t>you</a:t>
            </a:r>
            <a:r>
              <a:rPr sz="886" spc="-48" dirty="0">
                <a:latin typeface="Cambria"/>
                <a:cs typeface="Cambria"/>
              </a:rPr>
              <a:t> </a:t>
            </a:r>
            <a:r>
              <a:rPr sz="886" spc="-3" dirty="0">
                <a:latin typeface="Cambria"/>
                <a:cs typeface="Cambria"/>
              </a:rPr>
              <a:t>had</a:t>
            </a:r>
            <a:r>
              <a:rPr sz="886" spc="-48" dirty="0">
                <a:latin typeface="Cambria"/>
                <a:cs typeface="Cambria"/>
              </a:rPr>
              <a:t> </a:t>
            </a:r>
            <a:r>
              <a:rPr sz="886" dirty="0">
                <a:latin typeface="Cambria"/>
                <a:cs typeface="Cambria"/>
              </a:rPr>
              <a:t>kids</a:t>
            </a:r>
            <a:r>
              <a:rPr sz="886" spc="-51" dirty="0">
                <a:latin typeface="Cambria"/>
                <a:cs typeface="Cambria"/>
              </a:rPr>
              <a:t> </a:t>
            </a:r>
            <a:r>
              <a:rPr sz="886" spc="-3" dirty="0">
                <a:latin typeface="Cambria"/>
                <a:cs typeface="Cambria"/>
              </a:rPr>
              <a:t>(or</a:t>
            </a:r>
            <a:r>
              <a:rPr sz="886" spc="-48" dirty="0">
                <a:latin typeface="Cambria"/>
                <a:cs typeface="Cambria"/>
              </a:rPr>
              <a:t> </a:t>
            </a:r>
            <a:r>
              <a:rPr sz="886" spc="-3" dirty="0">
                <a:latin typeface="Cambria"/>
                <a:cs typeface="Cambria"/>
              </a:rPr>
              <a:t>if</a:t>
            </a:r>
            <a:r>
              <a:rPr sz="886" spc="-41" dirty="0">
                <a:latin typeface="Cambria"/>
                <a:cs typeface="Cambria"/>
              </a:rPr>
              <a:t> </a:t>
            </a:r>
            <a:r>
              <a:rPr sz="886" spc="-3" dirty="0">
                <a:latin typeface="Cambria"/>
                <a:cs typeface="Cambria"/>
              </a:rPr>
              <a:t>you</a:t>
            </a:r>
            <a:r>
              <a:rPr sz="886" spc="-48" dirty="0">
                <a:latin typeface="Cambria"/>
                <a:cs typeface="Cambria"/>
              </a:rPr>
              <a:t> </a:t>
            </a:r>
            <a:r>
              <a:rPr sz="886" spc="-3" dirty="0">
                <a:latin typeface="Cambria"/>
                <a:cs typeface="Cambria"/>
              </a:rPr>
              <a:t>have</a:t>
            </a:r>
            <a:r>
              <a:rPr sz="886" spc="-48" dirty="0">
                <a:latin typeface="Cambria"/>
                <a:cs typeface="Cambria"/>
              </a:rPr>
              <a:t> </a:t>
            </a:r>
            <a:r>
              <a:rPr sz="886" spc="-3" dirty="0">
                <a:latin typeface="Cambria"/>
                <a:cs typeface="Cambria"/>
              </a:rPr>
              <a:t>kids),</a:t>
            </a:r>
            <a:r>
              <a:rPr sz="886" spc="-51" dirty="0">
                <a:latin typeface="Cambria"/>
                <a:cs typeface="Cambria"/>
              </a:rPr>
              <a:t> </a:t>
            </a:r>
            <a:r>
              <a:rPr sz="886" spc="-3" dirty="0">
                <a:latin typeface="Cambria"/>
                <a:cs typeface="Cambria"/>
              </a:rPr>
              <a:t>how</a:t>
            </a:r>
            <a:r>
              <a:rPr sz="886" spc="-48" dirty="0">
                <a:latin typeface="Cambria"/>
                <a:cs typeface="Cambria"/>
              </a:rPr>
              <a:t> </a:t>
            </a:r>
            <a:r>
              <a:rPr sz="886" dirty="0">
                <a:latin typeface="Cambria"/>
                <a:cs typeface="Cambria"/>
              </a:rPr>
              <a:t>much</a:t>
            </a:r>
            <a:r>
              <a:rPr sz="886" spc="-48" dirty="0">
                <a:latin typeface="Cambria"/>
                <a:cs typeface="Cambria"/>
              </a:rPr>
              <a:t> </a:t>
            </a:r>
            <a:r>
              <a:rPr sz="886" spc="-3" dirty="0">
                <a:latin typeface="Cambria"/>
                <a:cs typeface="Cambria"/>
              </a:rPr>
              <a:t>technology</a:t>
            </a:r>
            <a:r>
              <a:rPr sz="886" spc="-51" dirty="0">
                <a:latin typeface="Cambria"/>
                <a:cs typeface="Cambria"/>
              </a:rPr>
              <a:t> </a:t>
            </a:r>
            <a:r>
              <a:rPr sz="886" spc="-3" dirty="0">
                <a:latin typeface="Cambria"/>
                <a:cs typeface="Cambria"/>
              </a:rPr>
              <a:t>would  </a:t>
            </a:r>
            <a:r>
              <a:rPr sz="886" spc="-7" dirty="0">
                <a:latin typeface="Cambria"/>
                <a:cs typeface="Cambria"/>
              </a:rPr>
              <a:t>you </a:t>
            </a:r>
            <a:r>
              <a:rPr sz="886" spc="-3" dirty="0">
                <a:latin typeface="Cambria"/>
                <a:cs typeface="Cambria"/>
              </a:rPr>
              <a:t>allow them </a:t>
            </a:r>
            <a:r>
              <a:rPr sz="886" dirty="0">
                <a:latin typeface="Cambria"/>
                <a:cs typeface="Cambria"/>
              </a:rPr>
              <a:t>to </a:t>
            </a:r>
            <a:r>
              <a:rPr sz="886" spc="-3" dirty="0">
                <a:latin typeface="Cambria"/>
                <a:cs typeface="Cambria"/>
              </a:rPr>
              <a:t>use, </a:t>
            </a:r>
            <a:r>
              <a:rPr sz="886" spc="-7" dirty="0">
                <a:latin typeface="Cambria"/>
                <a:cs typeface="Cambria"/>
              </a:rPr>
              <a:t>and </a:t>
            </a:r>
            <a:r>
              <a:rPr sz="886" spc="-3" dirty="0">
                <a:latin typeface="Cambria"/>
                <a:cs typeface="Cambria"/>
              </a:rPr>
              <a:t>at what</a:t>
            </a:r>
            <a:r>
              <a:rPr sz="886" spc="17" dirty="0">
                <a:latin typeface="Cambria"/>
                <a:cs typeface="Cambria"/>
              </a:rPr>
              <a:t> </a:t>
            </a:r>
            <a:r>
              <a:rPr sz="886" spc="-3" dirty="0">
                <a:latin typeface="Cambria"/>
                <a:cs typeface="Cambria"/>
              </a:rPr>
              <a:t>age?</a:t>
            </a:r>
            <a:endParaRPr sz="886" dirty="0">
              <a:latin typeface="Cambria"/>
              <a:cs typeface="Cambria"/>
            </a:endParaRPr>
          </a:p>
        </p:txBody>
      </p:sp>
      <p:sp>
        <p:nvSpPr>
          <p:cNvPr id="4" name="object 4"/>
          <p:cNvSpPr txBox="1"/>
          <p:nvPr/>
        </p:nvSpPr>
        <p:spPr>
          <a:xfrm>
            <a:off x="4061321" y="2582921"/>
            <a:ext cx="704850" cy="209929"/>
          </a:xfrm>
          <a:prstGeom prst="rect">
            <a:avLst/>
          </a:prstGeom>
        </p:spPr>
        <p:txBody>
          <a:bodyPr vert="horz" wrap="square" lIns="0" tIns="0" rIns="0" bIns="0" rtlCol="0">
            <a:spAutoFit/>
          </a:bodyPr>
          <a:lstStyle/>
          <a:p>
            <a:pPr marL="8659"/>
            <a:r>
              <a:rPr sz="1364" b="1" u="heavy" dirty="0">
                <a:latin typeface="Cambria"/>
                <a:cs typeface="Cambria"/>
              </a:rPr>
              <a:t>An</a:t>
            </a:r>
            <a:r>
              <a:rPr sz="1364" b="1" u="heavy" spc="3" dirty="0">
                <a:latin typeface="Cambria"/>
                <a:cs typeface="Cambria"/>
              </a:rPr>
              <a:t>s</a:t>
            </a:r>
            <a:r>
              <a:rPr sz="1364" b="1" u="heavy" spc="-14" dirty="0">
                <a:latin typeface="Cambria"/>
                <a:cs typeface="Cambria"/>
              </a:rPr>
              <a:t>w</a:t>
            </a:r>
            <a:r>
              <a:rPr sz="1364" b="1" u="heavy" dirty="0">
                <a:latin typeface="Cambria"/>
                <a:cs typeface="Cambria"/>
              </a:rPr>
              <a:t>ers</a:t>
            </a:r>
            <a:endParaRPr sz="1364">
              <a:latin typeface="Cambria"/>
              <a:cs typeface="Cambria"/>
            </a:endParaRPr>
          </a:p>
        </p:txBody>
      </p:sp>
      <p:sp>
        <p:nvSpPr>
          <p:cNvPr id="5" name="object 5"/>
          <p:cNvSpPr txBox="1"/>
          <p:nvPr/>
        </p:nvSpPr>
        <p:spPr>
          <a:xfrm>
            <a:off x="4061321" y="2975696"/>
            <a:ext cx="1485900" cy="3111493"/>
          </a:xfrm>
          <a:prstGeom prst="rect">
            <a:avLst/>
          </a:prstGeom>
        </p:spPr>
        <p:txBody>
          <a:bodyPr vert="horz" wrap="square" lIns="0" tIns="0" rIns="0" bIns="0" rtlCol="0">
            <a:spAutoFit/>
          </a:bodyPr>
          <a:lstStyle/>
          <a:p>
            <a:pPr marL="8659"/>
            <a:r>
              <a:rPr sz="955" b="1" spc="-3" dirty="0">
                <a:latin typeface="Cambria"/>
                <a:cs typeface="Cambria"/>
              </a:rPr>
              <a:t>Comprehension</a:t>
            </a:r>
            <a:r>
              <a:rPr sz="955" b="1" spc="-44" dirty="0">
                <a:latin typeface="Cambria"/>
                <a:cs typeface="Cambria"/>
              </a:rPr>
              <a:t> </a:t>
            </a:r>
            <a:r>
              <a:rPr sz="955" b="1" spc="-3" dirty="0">
                <a:latin typeface="Cambria"/>
                <a:cs typeface="Cambria"/>
              </a:rPr>
              <a:t>Questions</a:t>
            </a:r>
            <a:endParaRPr sz="955" dirty="0">
              <a:latin typeface="Cambria"/>
              <a:cs typeface="Cambria"/>
            </a:endParaRPr>
          </a:p>
          <a:p>
            <a:pPr marL="319945" indent="-155427">
              <a:spcBef>
                <a:spcPts val="835"/>
              </a:spcBef>
              <a:buAutoNum type="arabicPeriod"/>
              <a:tabLst>
                <a:tab pos="320378" algn="l"/>
              </a:tabLst>
            </a:pPr>
            <a:r>
              <a:rPr sz="886" spc="-3" dirty="0">
                <a:latin typeface="Cambria"/>
                <a:cs typeface="Cambria"/>
              </a:rPr>
              <a:t>b</a:t>
            </a:r>
            <a:endParaRPr sz="886" dirty="0">
              <a:latin typeface="Cambria"/>
              <a:cs typeface="Cambria"/>
            </a:endParaRPr>
          </a:p>
          <a:p>
            <a:pPr marL="319945" indent="-155427">
              <a:spcBef>
                <a:spcPts val="126"/>
              </a:spcBef>
              <a:buAutoNum type="arabicPeriod"/>
              <a:tabLst>
                <a:tab pos="320378" algn="l"/>
              </a:tabLst>
            </a:pPr>
            <a:r>
              <a:rPr sz="886" spc="-3" dirty="0">
                <a:latin typeface="Cambria"/>
                <a:cs typeface="Cambria"/>
              </a:rPr>
              <a:t>a</a:t>
            </a:r>
            <a:endParaRPr sz="886" dirty="0">
              <a:latin typeface="Cambria"/>
              <a:cs typeface="Cambria"/>
            </a:endParaRPr>
          </a:p>
          <a:p>
            <a:pPr marL="319945" indent="-155427">
              <a:spcBef>
                <a:spcPts val="126"/>
              </a:spcBef>
              <a:buAutoNum type="arabicPeriod"/>
              <a:tabLst>
                <a:tab pos="320378" algn="l"/>
              </a:tabLst>
            </a:pPr>
            <a:r>
              <a:rPr sz="886" spc="-3" dirty="0">
                <a:latin typeface="Cambria"/>
                <a:cs typeface="Cambria"/>
              </a:rPr>
              <a:t>c</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c</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a</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c</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a</a:t>
            </a:r>
            <a:endParaRPr sz="886" dirty="0">
              <a:latin typeface="Cambria"/>
              <a:cs typeface="Cambria"/>
            </a:endParaRPr>
          </a:p>
          <a:p>
            <a:pPr marL="8659">
              <a:spcBef>
                <a:spcPts val="805"/>
              </a:spcBef>
            </a:pPr>
            <a:r>
              <a:rPr sz="955" b="1" spc="-3" dirty="0">
                <a:latin typeface="Cambria"/>
                <a:cs typeface="Cambria"/>
              </a:rPr>
              <a:t>Vocabulary</a:t>
            </a:r>
            <a:r>
              <a:rPr sz="955" b="1" spc="-51" dirty="0">
                <a:latin typeface="Cambria"/>
                <a:cs typeface="Cambria"/>
              </a:rPr>
              <a:t> </a:t>
            </a:r>
            <a:r>
              <a:rPr sz="955" b="1" spc="-3" dirty="0">
                <a:latin typeface="Cambria"/>
                <a:cs typeface="Cambria"/>
              </a:rPr>
              <a:t>Quiz</a:t>
            </a:r>
            <a:endParaRPr sz="955" dirty="0">
              <a:latin typeface="Cambria"/>
              <a:cs typeface="Cambria"/>
            </a:endParaRPr>
          </a:p>
          <a:p>
            <a:pPr marL="319945" indent="-155427">
              <a:spcBef>
                <a:spcPts val="825"/>
              </a:spcBef>
              <a:buAutoNum type="arabicPeriod"/>
              <a:tabLst>
                <a:tab pos="320378" algn="l"/>
              </a:tabLst>
            </a:pPr>
            <a:r>
              <a:rPr sz="886" spc="-3" dirty="0">
                <a:latin typeface="Cambria"/>
                <a:cs typeface="Cambria"/>
              </a:rPr>
              <a:t>primitive</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make a</a:t>
            </a:r>
            <a:r>
              <a:rPr sz="886" spc="-55" dirty="0">
                <a:latin typeface="Cambria"/>
                <a:cs typeface="Cambria"/>
              </a:rPr>
              <a:t> </a:t>
            </a:r>
            <a:r>
              <a:rPr sz="886" spc="-3" dirty="0">
                <a:latin typeface="Cambria"/>
                <a:cs typeface="Cambria"/>
              </a:rPr>
              <a:t>deal</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another</a:t>
            </a:r>
            <a:r>
              <a:rPr sz="886" spc="-58" dirty="0">
                <a:latin typeface="Cambria"/>
                <a:cs typeface="Cambria"/>
              </a:rPr>
              <a:t> </a:t>
            </a:r>
            <a:r>
              <a:rPr sz="886" spc="-3" dirty="0">
                <a:latin typeface="Cambria"/>
                <a:cs typeface="Cambria"/>
              </a:rPr>
              <a:t>shot</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hole</a:t>
            </a:r>
            <a:r>
              <a:rPr sz="886" spc="-72" dirty="0">
                <a:latin typeface="Cambria"/>
                <a:cs typeface="Cambria"/>
              </a:rPr>
              <a:t> </a:t>
            </a:r>
            <a:r>
              <a:rPr sz="886" dirty="0">
                <a:latin typeface="Cambria"/>
                <a:cs typeface="Cambria"/>
              </a:rPr>
              <a:t>up</a:t>
            </a:r>
          </a:p>
          <a:p>
            <a:pPr marL="319945" indent="-155427">
              <a:spcBef>
                <a:spcPts val="136"/>
              </a:spcBef>
              <a:buAutoNum type="arabicPeriod"/>
              <a:tabLst>
                <a:tab pos="320378" algn="l"/>
              </a:tabLst>
            </a:pPr>
            <a:r>
              <a:rPr sz="886" spc="-3" dirty="0">
                <a:latin typeface="Cambria"/>
                <a:cs typeface="Cambria"/>
              </a:rPr>
              <a:t>on the</a:t>
            </a:r>
            <a:r>
              <a:rPr sz="886" spc="-55" dirty="0">
                <a:latin typeface="Cambria"/>
                <a:cs typeface="Cambria"/>
              </a:rPr>
              <a:t> </a:t>
            </a:r>
            <a:r>
              <a:rPr sz="886" spc="-3" dirty="0">
                <a:latin typeface="Cambria"/>
                <a:cs typeface="Cambria"/>
              </a:rPr>
              <a:t>fly</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bombed</a:t>
            </a:r>
            <a:endParaRPr sz="886" dirty="0">
              <a:latin typeface="Cambria"/>
              <a:cs typeface="Cambria"/>
            </a:endParaRPr>
          </a:p>
          <a:p>
            <a:pPr marL="319945" indent="-155427">
              <a:spcBef>
                <a:spcPts val="130"/>
              </a:spcBef>
              <a:buAutoNum type="arabicPeriod"/>
              <a:tabLst>
                <a:tab pos="320378" algn="l"/>
              </a:tabLst>
            </a:pPr>
            <a:r>
              <a:rPr sz="886" spc="-7" dirty="0">
                <a:latin typeface="Cambria"/>
                <a:cs typeface="Cambria"/>
              </a:rPr>
              <a:t>left</a:t>
            </a:r>
            <a:r>
              <a:rPr sz="886" spc="-48" dirty="0">
                <a:latin typeface="Cambria"/>
                <a:cs typeface="Cambria"/>
              </a:rPr>
              <a:t> </a:t>
            </a:r>
            <a:r>
              <a:rPr sz="886" spc="-3" dirty="0">
                <a:latin typeface="Cambria"/>
                <a:cs typeface="Cambria"/>
              </a:rPr>
              <a:t>out</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scheme</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on</a:t>
            </a:r>
            <a:r>
              <a:rPr sz="886" spc="-61" dirty="0">
                <a:latin typeface="Cambria"/>
                <a:cs typeface="Cambria"/>
              </a:rPr>
              <a:t> </a:t>
            </a:r>
            <a:r>
              <a:rPr sz="886" spc="-7" dirty="0">
                <a:latin typeface="Cambria"/>
                <a:cs typeface="Cambria"/>
              </a:rPr>
              <a:t>call</a:t>
            </a:r>
            <a:endParaRPr sz="886" dirty="0">
              <a:latin typeface="Cambria"/>
              <a:cs typeface="Cambria"/>
            </a:endParaRPr>
          </a:p>
          <a:p>
            <a:pPr marL="319945" indent="-155427">
              <a:spcBef>
                <a:spcPts val="130"/>
              </a:spcBef>
              <a:buAutoNum type="arabicPeriod"/>
              <a:tabLst>
                <a:tab pos="320378" algn="l"/>
              </a:tabLst>
            </a:pPr>
            <a:r>
              <a:rPr sz="886" spc="-3" dirty="0">
                <a:latin typeface="Cambria"/>
                <a:cs typeface="Cambria"/>
              </a:rPr>
              <a:t>dished</a:t>
            </a:r>
            <a:r>
              <a:rPr sz="886" spc="-55" dirty="0">
                <a:latin typeface="Cambria"/>
                <a:cs typeface="Cambria"/>
              </a:rPr>
              <a:t> </a:t>
            </a:r>
            <a:r>
              <a:rPr sz="886" spc="-3" dirty="0">
                <a:latin typeface="Cambria"/>
                <a:cs typeface="Cambria"/>
              </a:rPr>
              <a:t>out</a:t>
            </a:r>
            <a:endParaRPr sz="886" dirty="0">
              <a:latin typeface="Cambria"/>
              <a:cs typeface="Cambria"/>
            </a:endParaRPr>
          </a:p>
        </p:txBody>
      </p:sp>
      <p:sp>
        <p:nvSpPr>
          <p:cNvPr id="6" name="object 6"/>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endParaRPr sz="1227"/>
          </a:p>
        </p:txBody>
      </p:sp>
      <p:sp>
        <p:nvSpPr>
          <p:cNvPr id="7" name="object 7"/>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8" name="object 8"/>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9" name="object 9"/>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endParaRPr sz="1227"/>
          </a:p>
        </p:txBody>
      </p:sp>
      <p:sp>
        <p:nvSpPr>
          <p:cNvPr id="10" name="object 10"/>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1" name="object 11"/>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endParaRPr sz="1227"/>
          </a:p>
        </p:txBody>
      </p:sp>
      <p:sp>
        <p:nvSpPr>
          <p:cNvPr id="12" name="object 12"/>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endParaRPr sz="1227"/>
          </a:p>
        </p:txBody>
      </p:sp>
      <p:sp>
        <p:nvSpPr>
          <p:cNvPr id="13" name="object 13"/>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endParaRPr sz="1227"/>
          </a:p>
        </p:txBody>
      </p:sp>
      <p:sp>
        <p:nvSpPr>
          <p:cNvPr id="14" name="object 14"/>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endParaRPr sz="1227"/>
          </a:p>
        </p:txBody>
      </p:sp>
      <p:sp>
        <p:nvSpPr>
          <p:cNvPr id="15" name="object 15"/>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endParaRPr sz="1227"/>
          </a:p>
        </p:txBody>
      </p:sp>
      <p:sp>
        <p:nvSpPr>
          <p:cNvPr id="16" name="object 16"/>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7" name="object 17"/>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18" name="object 18"/>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endParaRPr sz="1227"/>
          </a:p>
        </p:txBody>
      </p:sp>
      <p:sp>
        <p:nvSpPr>
          <p:cNvPr id="19" name="object 19"/>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endParaRPr sz="1227"/>
          </a:p>
        </p:txBody>
      </p:sp>
      <p:sp>
        <p:nvSpPr>
          <p:cNvPr id="20" name="object 20"/>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1" name="object 21"/>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1754</TotalTime>
  <Words>2934</Words>
  <Application>Microsoft Office PowerPoint</Application>
  <PresentationFormat>Widescreen</PresentationFormat>
  <Paragraphs>303</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Arial</vt:lpstr>
      <vt:lpstr>british_council</vt:lpstr>
      <vt:lpstr>Calibri</vt:lpstr>
      <vt:lpstr>Cambria</vt:lpstr>
      <vt:lpstr>Century Gothic</vt:lpstr>
      <vt:lpstr>Comic Sans MS</vt:lpstr>
      <vt:lpstr>open sans</vt:lpstr>
      <vt:lpstr>proxima nova</vt:lpstr>
      <vt:lpstr>Rajdhani</vt:lpstr>
      <vt:lpstr>Rockwell</vt:lpstr>
      <vt:lpstr>Times New Roman</vt:lpstr>
      <vt:lpstr>Wingdings 3</vt:lpstr>
      <vt:lpstr>Slice</vt:lpstr>
      <vt:lpstr> Speak Fluently &amp; Confidently  B2- Course  1</vt:lpstr>
      <vt:lpstr>Session 2-Social Media and the Internet</vt:lpstr>
      <vt:lpstr>Session 2-Social Media and the Inernet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2-Social Media and the Internet</vt:lpstr>
      <vt:lpstr>Session 2-Social Media and the Internet</vt:lpstr>
      <vt:lpstr>Session 2-Social Media and the Internet</vt:lpstr>
      <vt:lpstr>Session 2-Social Media and the Internet</vt:lpstr>
      <vt:lpstr>Session 2-Social Media and the Internet</vt:lpstr>
      <vt:lpstr>Session 2-Social Media and the Internet</vt:lpstr>
      <vt:lpstr>Session 2-Social Media and the Internet</vt:lpstr>
      <vt:lpstr>PowerPoint Presentation</vt:lpstr>
      <vt:lpstr>PowerPoint Presentation</vt:lpstr>
      <vt:lpstr>Session 2-Social Media and the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102</cp:revision>
  <cp:lastPrinted>2021-05-18T05:21:02Z</cp:lastPrinted>
  <dcterms:created xsi:type="dcterms:W3CDTF">2020-10-01T06:52:49Z</dcterms:created>
  <dcterms:modified xsi:type="dcterms:W3CDTF">2022-04-27T04:47:49Z</dcterms:modified>
</cp:coreProperties>
</file>