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  <p:sldMasterId id="2147483872" r:id="rId2"/>
  </p:sldMasterIdLst>
  <p:sldIdLst>
    <p:sldId id="256" r:id="rId3"/>
    <p:sldId id="263" r:id="rId4"/>
    <p:sldId id="330" r:id="rId5"/>
    <p:sldId id="331" r:id="rId6"/>
    <p:sldId id="257" r:id="rId7"/>
    <p:sldId id="258" r:id="rId8"/>
    <p:sldId id="259" r:id="rId9"/>
    <p:sldId id="260" r:id="rId10"/>
    <p:sldId id="268" r:id="rId11"/>
    <p:sldId id="332" r:id="rId12"/>
    <p:sldId id="333" r:id="rId13"/>
    <p:sldId id="334" r:id="rId14"/>
    <p:sldId id="273" r:id="rId15"/>
    <p:sldId id="335" r:id="rId16"/>
    <p:sldId id="336" r:id="rId17"/>
    <p:sldId id="337" r:id="rId18"/>
    <p:sldId id="271" r:id="rId1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312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58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276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078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97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19806" y="311727"/>
            <a:ext cx="3149401" cy="3216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14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B2- Course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124048"/>
            <a:ext cx="12372230" cy="5344359"/>
          </a:xfrm>
        </p:spPr>
        <p:txBody>
          <a:bodyPr>
            <a:normAutofit fontScale="32500" lnSpcReduction="20000"/>
          </a:bodyPr>
          <a:lstStyle/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The Apple Of One’s Eye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When someone has a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favourite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person (for example, a child or grandchild) who they are very proud of and always happy to see, we refer to this person as the apple of one’s eye.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The grandfather had four grandchildren. Two boys and two girls. He was fond of all of them but the first born grandchild was his 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inherit"/>
              </a:rPr>
              <a:t>favourite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 and he always told her (Mary) that she was the apple of his eye.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Spill The Beans</a:t>
            </a:r>
          </a:p>
          <a:p>
            <a:pPr algn="l" fontAlgn="base"/>
            <a:r>
              <a:rPr lang="en-US" sz="3200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reveal a secret or confess to something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 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Don’t tell her, because she’ll spill the beans to everybody.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Beans are a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favourite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food of many. Easy to make. Tasty to eat and cheap to buy.</a:t>
            </a:r>
          </a:p>
          <a:p>
            <a:pPr algn="l" fontAlgn="base"/>
            <a:br>
              <a:rPr lang="en-US" sz="3200" dirty="0"/>
            </a:br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Full Of Beans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Still on the theme of beans. Lots of food is well known for giving us energy. Beans in particular offer one of the best sources of energy.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If someone is full of beans, it means they are full of energy, they are very active.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When children are jumping and running and screaming and shouting we often hear the parents saying: “Don’t worry, they are full of beans”.</a:t>
            </a:r>
          </a:p>
          <a:p>
            <a:pPr algn="l" fontAlgn="base"/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Butter Somebody Up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Sometimes it is difficult to persuade someone to do what you want them to or to get them to agree to your request.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help we often have to find their “good side” (something that will help in persuading him/her more easily).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Often praising them or flattering them works quite easily and we refer to this as buttering them up (like putting lots of butter on toast; it makes the toast very smooth).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 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His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inherit"/>
              </a:rPr>
              <a:t>buttering up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 had worked. He got his favorite meal.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4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124048"/>
            <a:ext cx="12372230" cy="5344359"/>
          </a:xfrm>
        </p:spPr>
        <p:txBody>
          <a:bodyPr>
            <a:normAutofit fontScale="32500" lnSpcReduction="20000"/>
          </a:bodyPr>
          <a:lstStyle/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The Apple Of One’s Eye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When someone has a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favourite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person (for example, a child or grandchild) who they are very proud of and always happy to see, we refer to this person as the apple of one’s eye.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The grandfather had four grandchildren. Two boys and two girls. He was fond of all of them but the first born grandchild was his 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inherit"/>
              </a:rPr>
              <a:t>favourite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 and he always told her (Mary) that she was the apple of his eye.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Spill The Beans</a:t>
            </a:r>
          </a:p>
          <a:p>
            <a:pPr algn="l" fontAlgn="base"/>
            <a:r>
              <a:rPr lang="en-US" sz="3200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reveal a secret or confess to something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 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Don’t tell her, because she’ll spill the beans to everybody.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Beans are a 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favourite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food of many. Easy to make. Tasty to eat and cheap to buy.</a:t>
            </a:r>
          </a:p>
          <a:p>
            <a:pPr algn="l" fontAlgn="base"/>
            <a:br>
              <a:rPr lang="en-US" sz="3200" dirty="0"/>
            </a:br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Full Of Beans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Still on the theme of beans. Lots of food is well known for giving us energy. Beans in particular offer one of the best sources of energy.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If someone is full of beans, it means they are full of energy, they are very active.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When children are jumping and running and screaming and shouting we often hear the parents saying: “Don’t worry, they are full of beans”.</a:t>
            </a:r>
          </a:p>
          <a:p>
            <a:pPr algn="l" fontAlgn="base"/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Butter Somebody Up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Sometimes it is difficult to persuade someone to do what you want them to or to get them to agree to your request.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help we often have to find their “good side” (something that will help in persuading him/her more easily).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Often praising them or flattering them works quite easily and we refer to this as buttering them up (like putting lots of butter on toast; it makes the toast very smooth).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 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His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inherit"/>
              </a:rPr>
              <a:t>buttering up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inherit"/>
              </a:rPr>
              <a:t> had worked. He got his favorite meal.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124048"/>
            <a:ext cx="12372230" cy="5344359"/>
          </a:xfrm>
        </p:spPr>
        <p:txBody>
          <a:bodyPr>
            <a:normAutofit fontScale="47500" lnSpcReduction="20000"/>
          </a:bodyPr>
          <a:lstStyle/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Have A Finger In The Pie</a:t>
            </a:r>
          </a:p>
          <a:p>
            <a:pPr algn="l" fontAlgn="base"/>
            <a:r>
              <a:rPr lang="en-US" sz="3200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have an interest in something or to be involved in something, particularly if your involvement is not wanted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 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He was so anxious for the project to do well that I knew he had a finger in the pie.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Be In A Pickle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When we want to preserve some vegetables (like cucumbers or onions) we often use vinegar. These are then referred to as pickled.</a:t>
            </a: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We all have difficulties at times in our lives. Some are more difficult than others. </a:t>
            </a:r>
          </a:p>
          <a:p>
            <a:pPr algn="l" fontAlgn="base"/>
            <a:endParaRPr lang="en-US" sz="32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When we have a problem that is not easy to solve we say “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inherit"/>
              </a:rPr>
              <a:t>oh we are in a pickle here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.” </a:t>
            </a: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David had a problem. He had lost his job and needed to repay his bank loan. He owed them money for his car loan. He phoned his father to see if he could help. </a:t>
            </a:r>
          </a:p>
          <a:p>
            <a:pPr algn="l" fontAlgn="base"/>
            <a:endParaRPr lang="en-US" sz="3200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“Dad sorry to ask but I am </a:t>
            </a: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in a bit of a  pickle. 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inherit"/>
              </a:rPr>
              <a:t>I lost my job and need to repay my bank . Could you help for a few weeks please?”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9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2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What’s your favorite dish?</a:t>
            </a:r>
          </a:p>
          <a:p>
            <a:pPr algn="l">
              <a:buFont typeface="+mj-lt"/>
              <a:buAutoNum type="arabicPeriod"/>
            </a:pPr>
            <a:endParaRPr lang="en-US" sz="3200" b="1" i="1" dirty="0">
              <a:solidFill>
                <a:srgbClr val="444444"/>
              </a:solidFill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What’s your favorite meal?</a:t>
            </a:r>
          </a:p>
          <a:p>
            <a:pPr algn="l">
              <a:buFont typeface="+mj-lt"/>
              <a:buAutoNum type="arabicPeriod"/>
            </a:pPr>
            <a:endParaRPr lang="en-US" sz="3200" b="1" i="1" dirty="0">
              <a:solidFill>
                <a:srgbClr val="444444"/>
              </a:solidFill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Are there any foods that you absolutely hate? Or Are there any foods that you absolutely won’t eat?</a:t>
            </a:r>
            <a:endParaRPr lang="en-US" sz="32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3200" b="1" i="1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Do you like trying new foods? </a:t>
            </a:r>
          </a:p>
          <a:p>
            <a:pPr algn="l">
              <a:buFont typeface="+mj-lt"/>
              <a:buAutoNum type="arabicPeriod"/>
            </a:pPr>
            <a:endParaRPr lang="en-US" sz="3200" b="1" i="1" dirty="0">
              <a:solidFill>
                <a:srgbClr val="444444"/>
              </a:solidFill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 What’s the most recent food that you’ve tasted?</a:t>
            </a:r>
            <a:endParaRPr lang="en-US" sz="32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3200" b="1" i="1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Have tried Japanese food?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Do you like fast food?</a:t>
            </a:r>
          </a:p>
          <a:p>
            <a:pPr algn="l">
              <a:buFont typeface="+mj-lt"/>
              <a:buAutoNum type="arabicPeriod"/>
            </a:pPr>
            <a:endParaRPr lang="en-US" sz="3200" b="1" i="1" dirty="0">
              <a:solidFill>
                <a:srgbClr val="444444"/>
              </a:solidFill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What type of fast food do you like?</a:t>
            </a:r>
          </a:p>
          <a:p>
            <a:pPr algn="l">
              <a:buFont typeface="+mj-lt"/>
              <a:buAutoNum type="arabicPeriod"/>
            </a:pPr>
            <a:endParaRPr lang="en-US" sz="3200" b="1" i="1" dirty="0">
              <a:solidFill>
                <a:srgbClr val="444444"/>
              </a:solidFill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What fast-food restaurants are available here?</a:t>
            </a:r>
          </a:p>
          <a:p>
            <a:pPr algn="l">
              <a:buFont typeface="+mj-lt"/>
              <a:buAutoNum type="arabicPeriod"/>
            </a:pPr>
            <a:endParaRPr lang="en-US" sz="3200" b="1" i="1" dirty="0">
              <a:solidFill>
                <a:srgbClr val="444444"/>
              </a:solidFill>
              <a:latin typeface="inherit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Do you order food as a takeaway?</a:t>
            </a:r>
            <a:endParaRPr lang="en-US" sz="32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3200" b="1" i="1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Have you tried some of those food delivery apps? 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endParaRPr lang="en-US" sz="3200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sz="3200" b="1" i="1" dirty="0">
                <a:solidFill>
                  <a:srgbClr val="444444"/>
                </a:solidFill>
                <a:latin typeface="inherit"/>
              </a:rPr>
              <a:t>12. A lot of people like to cook. </a:t>
            </a: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Do you like cooking? Are you a good cook?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38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55000" lnSpcReduction="20000"/>
          </a:bodyPr>
          <a:lstStyle/>
          <a:p>
            <a:pPr algn="l" fontAlgn="base"/>
            <a:r>
              <a:rPr lang="en-US" sz="3200" b="1" i="1" dirty="0">
                <a:solidFill>
                  <a:srgbClr val="444444"/>
                </a:solidFill>
                <a:latin typeface="inherit"/>
              </a:rPr>
              <a:t>13. </a:t>
            </a: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What’s your favorite dish to prepare?</a:t>
            </a:r>
            <a:r>
              <a:rPr lang="en-US" sz="3200" b="1" i="1" dirty="0">
                <a:solidFill>
                  <a:srgbClr val="444444"/>
                </a:solidFill>
                <a:latin typeface="inherit"/>
              </a:rPr>
              <a:t> </a:t>
            </a:r>
          </a:p>
          <a:p>
            <a:pPr algn="l" fontAlgn="base"/>
            <a:endParaRPr lang="en-US" sz="3200" b="1" i="1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sz="3200" b="1" i="1" dirty="0">
                <a:solidFill>
                  <a:srgbClr val="444444"/>
                </a:solidFill>
                <a:latin typeface="inherit"/>
              </a:rPr>
              <a:t>14. </a:t>
            </a: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What’s your cooking specialty? Or What’s the key dish that you prepare that everybody talks about?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So what are you (well-)known for?</a:t>
            </a:r>
          </a:p>
          <a:p>
            <a:pPr algn="l" fontAlgn="base"/>
            <a:endParaRPr lang="en-US" sz="3200" b="1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sz="3200" b="1" i="1" dirty="0">
                <a:solidFill>
                  <a:srgbClr val="444444"/>
                </a:solidFill>
                <a:latin typeface="inherit"/>
              </a:rPr>
              <a:t>15. Which do you prefer eating out or eating at home?</a:t>
            </a:r>
            <a:endParaRPr lang="en-US" sz="3200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 fontAlgn="base"/>
            <a:endParaRPr lang="en-US" sz="3200" b="1" i="1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1" i="1" dirty="0">
                <a:solidFill>
                  <a:srgbClr val="444444"/>
                </a:solidFill>
                <a:latin typeface="Lato" panose="020F0502020204030203" pitchFamily="34" charset="0"/>
              </a:rPr>
              <a:t>16. </a:t>
            </a:r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Do you usually skip breakfast?</a:t>
            </a:r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32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Or</a:t>
            </a:r>
          </a:p>
          <a:p>
            <a:pPr algn="l" fontAlgn="base"/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Do you bring breakfast with you and have it in the office?</a:t>
            </a:r>
          </a:p>
          <a:p>
            <a:pPr algn="l" fontAlgn="base"/>
            <a:endParaRPr lang="en-US" sz="3200" b="1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sz="3200" b="1" i="1" dirty="0">
                <a:solidFill>
                  <a:srgbClr val="444444"/>
                </a:solidFill>
                <a:effectLst/>
                <a:latin typeface="inherit"/>
              </a:rPr>
              <a:t>17. I’m sick of sandwiches. Do you have any really good suggestions for lunches that you can prepare easily?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065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18. What do you usually have for dinner?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19.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Do you prepare dinner the day before?  If so, do you prepare dinner as we do enough for two/three days?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20. Do you ever go on diets? If so, do you follow a special type of diet?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21. Are there foods you definitely leave out/include to make sure it’s a healthy diet?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inherit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22. Do you think diets are useful or not? Are they just fads?           (fad=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something that’s here today gone tomorrow.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0" indent="0" algn="l">
              <a:buNone/>
            </a:pPr>
            <a:r>
              <a:rPr lang="en-US" sz="3600" b="1">
                <a:solidFill>
                  <a:schemeClr val="bg1"/>
                </a:solidFill>
              </a:rPr>
              <a:t>    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42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986639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you!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Which Restaurant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Which Restaurant?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						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8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3125066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Lesson 02: Which</a:t>
            </a:r>
            <a:r>
              <a:rPr sz="1773" b="1" spc="-48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Restaurant?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085708"/>
            <a:ext cx="4044228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Nate and Andrew are two Army soldiers who are trying to decide where to eat on their  days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off.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First, </a:t>
            </a:r>
            <a:r>
              <a:rPr sz="886" i="1" spc="-7" dirty="0">
                <a:solidFill>
                  <a:prstClr val="black"/>
                </a:solidFill>
                <a:latin typeface="Cambria"/>
                <a:cs typeface="Cambria"/>
              </a:rPr>
              <a:t>listen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to their conversation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try to answer the questions</a:t>
            </a:r>
            <a:r>
              <a:rPr sz="886" i="1" spc="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below: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629814"/>
            <a:ext cx="2056967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spc="-3" dirty="0">
                <a:solidFill>
                  <a:prstClr val="black"/>
                </a:solidFill>
                <a:latin typeface="Cambria"/>
                <a:cs typeface="Cambria"/>
              </a:rPr>
              <a:t>Listening</a:t>
            </a:r>
            <a:r>
              <a:rPr sz="1364" b="1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spc="-3" dirty="0">
                <a:solidFill>
                  <a:prstClr val="black"/>
                </a:solidFill>
                <a:latin typeface="Cambria"/>
                <a:cs typeface="Cambria"/>
              </a:rPr>
              <a:t>Comprehension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7185" y="2023976"/>
            <a:ext cx="2618942" cy="356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 defTabSz="623438">
              <a:buFontTx/>
              <a:buAutoNum type="arabicPeriod"/>
              <a:tabLst>
                <a:tab pos="16451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At the Chinese restaurant, Nate wants to</a:t>
            </a:r>
            <a:r>
              <a:rPr sz="886" b="1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eat…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3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sweet and sour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chicken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noodles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pork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fried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rice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30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the Italian restaurant, Andrew wants to</a:t>
            </a:r>
            <a:r>
              <a:rPr sz="886" b="1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eat…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lasagna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ravioli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spaghetti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30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Where did Andrew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go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last</a:t>
            </a:r>
            <a:r>
              <a:rPr sz="886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weekend?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his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parents’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house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a Chinese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restaurant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another Army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base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26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punished because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he…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disobeyed an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officer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failed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clean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his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room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brought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chocolate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into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residence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26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 decide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to go</a:t>
            </a:r>
            <a:r>
              <a:rPr sz="886" b="1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to…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Chinese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restaurant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Italian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restaurant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both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restaurants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30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 thinks Army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food</a:t>
            </a:r>
            <a:r>
              <a:rPr sz="886" b="1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is…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terrible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decent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delicious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190933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1773" b="1" spc="-5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2643188" cy="0"/>
          </a:xfrm>
          <a:custGeom>
            <a:avLst/>
            <a:gdLst/>
            <a:ahLst/>
            <a:cxnLst/>
            <a:rect l="l" t="t" r="r" b="b"/>
            <a:pathLst>
              <a:path w="3876675">
                <a:moveTo>
                  <a:pt x="0" y="0"/>
                </a:moveTo>
                <a:lnTo>
                  <a:pt x="387616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086249"/>
            <a:ext cx="2634095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Mmmm… I can’t wait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order a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huge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plate of  those sweet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sour noodles. I’ve been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craving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Chinese food for the past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week.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766718"/>
            <a:ext cx="2634095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6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No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way,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man,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we’re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gonna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have some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Italian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food. If I don’t get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some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lasagna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pronto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, I’m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gonna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have a</a:t>
            </a:r>
            <a:r>
              <a:rPr sz="886" b="1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fit.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447177"/>
            <a:ext cx="2632797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your lasagna. Didn’t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your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mom just  make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lasagna,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when you went home for a</a:t>
            </a:r>
            <a:r>
              <a:rPr sz="886" spc="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visit?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2929856"/>
            <a:ext cx="2634961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Nah, she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stuffed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me full of Thai food. Not that  I’m complaining. The food was good and all…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 really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had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my heart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set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some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lasagna.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3610634"/>
            <a:ext cx="2634095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Come on, Andrew,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have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fair.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I’ve been  eating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Army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food for months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now.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least you got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 go home last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weekend.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4291238"/>
            <a:ext cx="2634095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Hey, you’re the one that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got busted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had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your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leave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taken away… what were 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thinking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sneaking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chocolate bars into the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barracks,</a:t>
            </a:r>
            <a:r>
              <a:rPr sz="886" b="1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anyway?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1321" y="4971032"/>
            <a:ext cx="2632797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71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Forget about the chocolate bars. I’m talking  Chinese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food.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At Mr.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Chen’s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restaurant.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1321" y="5453700"/>
            <a:ext cx="2636260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All right, all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right,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chill out.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Here’s what we’ll  do. We have two days’ leave,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right?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1321" y="6000195"/>
            <a:ext cx="104904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Yeah, two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days.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37404" y="759835"/>
            <a:ext cx="1181792" cy="5468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39742" y="1385107"/>
            <a:ext cx="1177290" cy="4716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56380" y="1358265"/>
            <a:ext cx="769793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craving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strongly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desiring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56380" y="1736494"/>
            <a:ext cx="928255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No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way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an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informal  strong way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say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no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56380" y="2117020"/>
            <a:ext cx="899680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pronto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(slang)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very  fast,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very</a:t>
            </a:r>
            <a:r>
              <a:rPr sz="818" spc="-6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soon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6380" y="2495249"/>
            <a:ext cx="85768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have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a fit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become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very</a:t>
            </a:r>
            <a:r>
              <a:rPr sz="818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upset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6380" y="2894301"/>
            <a:ext cx="881928" cy="411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had my heart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set</a:t>
            </a:r>
            <a:r>
              <a:rPr sz="818" b="1" spc="-4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38099" defTabSz="623438">
              <a:lnSpc>
                <a:spcPct val="116700"/>
              </a:lnSpc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especially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wanted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something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special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6380" y="3396806"/>
            <a:ext cx="936914" cy="580036"/>
          </a:xfrm>
          <a:prstGeom prst="rect">
            <a:avLst/>
          </a:prstGeom>
        </p:spPr>
        <p:txBody>
          <a:bodyPr vert="horz" wrap="square" lIns="0" tIns="21214" rIns="0" bIns="0" rtlCol="0">
            <a:spAutoFit/>
          </a:bodyPr>
          <a:lstStyle/>
          <a:p>
            <a:pPr marL="8659" defTabSz="623438">
              <a:spcBef>
                <a:spcPts val="166"/>
              </a:spcBef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got busted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(slang)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3464" defTabSz="623438">
              <a:lnSpc>
                <a:spcPct val="116700"/>
              </a:lnSpc>
              <a:spcBef>
                <a:spcPts val="7"/>
              </a:spcBef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got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caught doing  something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bad, got</a:t>
            </a:r>
            <a:r>
              <a:rPr sz="818" spc="-5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in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trouble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56380" y="4067068"/>
            <a:ext cx="828675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leave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time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off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for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members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of the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military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56380" y="4592308"/>
            <a:ext cx="848591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sneaking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doing  something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818" spc="-3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secret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56380" y="4970412"/>
            <a:ext cx="820449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99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barracks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place  where members</a:t>
            </a:r>
            <a:r>
              <a:rPr sz="818" spc="-3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of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military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live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6380" y="5494498"/>
            <a:ext cx="920028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chill out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relax,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calm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down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42847" y="759835"/>
            <a:ext cx="94817" cy="5468216"/>
          </a:xfrm>
          <a:custGeom>
            <a:avLst/>
            <a:gdLst/>
            <a:ahLst/>
            <a:cxnLst/>
            <a:rect l="l" t="t" r="r" b="b"/>
            <a:pathLst>
              <a:path w="139064" h="8020050">
                <a:moveTo>
                  <a:pt x="0" y="8020050"/>
                </a:moveTo>
                <a:lnTo>
                  <a:pt x="138671" y="8020050"/>
                </a:lnTo>
                <a:lnTo>
                  <a:pt x="138671" y="0"/>
                </a:lnTo>
                <a:lnTo>
                  <a:pt x="0" y="0"/>
                </a:lnTo>
                <a:lnTo>
                  <a:pt x="0" y="80200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42847" y="975013"/>
            <a:ext cx="1224395" cy="255876"/>
          </a:xfrm>
          <a:custGeom>
            <a:avLst/>
            <a:gdLst/>
            <a:ahLst/>
            <a:cxnLst/>
            <a:rect l="l" t="t" r="r" b="b"/>
            <a:pathLst>
              <a:path w="1795779" h="375285">
                <a:moveTo>
                  <a:pt x="1607820" y="0"/>
                </a:moveTo>
                <a:lnTo>
                  <a:pt x="0" y="0"/>
                </a:lnTo>
                <a:lnTo>
                  <a:pt x="0" y="375030"/>
                </a:lnTo>
                <a:lnTo>
                  <a:pt x="1607820" y="375030"/>
                </a:lnTo>
                <a:lnTo>
                  <a:pt x="1795399" y="187451"/>
                </a:lnTo>
                <a:lnTo>
                  <a:pt x="1607820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51418" y="984018"/>
            <a:ext cx="1143000" cy="23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92747" y="1000818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2811"/>
            <a:ext cx="2391207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: Okay,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here’s the plan. Today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we’ll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hit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Mr. Chen’s Chinese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buffet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eat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till we burst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then tomorrow we’ll go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Italian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restaurant for a plate of steaming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hot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lasagna.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562152"/>
            <a:ext cx="2390342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know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what,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now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that I think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it,  the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Italian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place is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closer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the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base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Mr.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Chen’s.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It’s cool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we stop there</a:t>
            </a:r>
            <a:r>
              <a:rPr sz="886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first.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243422"/>
            <a:ext cx="2390342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Nah,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no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worries,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man. My lasagna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can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wait. I’ve actually never been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Mr.</a:t>
            </a:r>
            <a:r>
              <a:rPr sz="886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Chen’s.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725155"/>
            <a:ext cx="2391207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haven’t?! Aw,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you’re in for a treat!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 don’t know what kind of secret sauce he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uses,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but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noodles are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addictive.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3405759"/>
            <a:ext cx="2391207" cy="11702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3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Sure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beats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Army food, huh? When I  went</a:t>
            </a:r>
            <a:r>
              <a:rPr sz="886" spc="1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home</a:t>
            </a:r>
            <a:r>
              <a:rPr sz="886" spc="1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last</a:t>
            </a:r>
            <a:r>
              <a:rPr sz="886" spc="13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weekend</a:t>
            </a:r>
            <a:r>
              <a:rPr sz="886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popped</a:t>
            </a:r>
            <a:r>
              <a:rPr sz="886" b="1" spc="13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into</a:t>
            </a:r>
            <a:r>
              <a:rPr sz="886" b="1" spc="14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</a:t>
            </a:r>
            <a:r>
              <a:rPr sz="886" spc="13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old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algn="just" defTabSz="623438">
              <a:lnSpc>
                <a:spcPct val="146400"/>
              </a:lnSpc>
              <a:spcBef>
                <a:spcPts val="3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burger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joint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where I used to hang out with my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buddies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 The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burgers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were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swimming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in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grease…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after eating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Army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food, they were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taste of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heaven.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4679317"/>
            <a:ext cx="2389909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Nate:</a:t>
            </a:r>
            <a:r>
              <a:rPr sz="886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Well,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now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my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stomach’s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rumbling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Let’s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  outta here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 some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grub.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5163700"/>
            <a:ext cx="2389043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Andrew: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Watch out,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Mr.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Chen, here come two  hungry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soldiers!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1922" y="759835"/>
            <a:ext cx="1410306" cy="5507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14258" y="1385108"/>
            <a:ext cx="1405890" cy="4754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0897" y="1380086"/>
            <a:ext cx="1075892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hit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(slang)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go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place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0897" y="1591770"/>
            <a:ext cx="898381" cy="597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buffet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a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restaurant  where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can</a:t>
            </a:r>
            <a:r>
              <a:rPr sz="818" spc="-3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serve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70"/>
              </a:spcBef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yourself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from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818" spc="-7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large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64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selection of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foods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0897" y="2262493"/>
            <a:ext cx="1167245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eat till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we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burst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eat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lot,  until we can’t eat</a:t>
            </a:r>
            <a:r>
              <a:rPr sz="818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anymore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30897" y="2661544"/>
            <a:ext cx="851622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base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military</a:t>
            </a:r>
            <a:r>
              <a:rPr sz="818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area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0896" y="2894301"/>
            <a:ext cx="724766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It’s cool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it’s</a:t>
            </a:r>
            <a:r>
              <a:rPr sz="818" spc="-6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OK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30897" y="3104198"/>
            <a:ext cx="1075026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no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worries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don’t worry  about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0897" y="3484463"/>
            <a:ext cx="1114424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you’re in for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treat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you  will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have a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special,  wonderful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experience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30896" y="4029161"/>
            <a:ext cx="922193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beats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is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better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than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30896" y="4241095"/>
            <a:ext cx="95726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popped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into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quickly  stopped inside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place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30897" y="4640146"/>
            <a:ext cx="1063769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joint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(slang)</a:t>
            </a:r>
            <a:r>
              <a:rPr sz="818" spc="-1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restaurant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0897" y="4872903"/>
            <a:ext cx="752908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buddies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friends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0897" y="5083060"/>
            <a:ext cx="976745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swimming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in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grease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extremely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greasy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/</a:t>
            </a:r>
            <a:r>
              <a:rPr sz="818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oily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30897" y="5461289"/>
            <a:ext cx="990167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5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rumbling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making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low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noises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0897" y="5860300"/>
            <a:ext cx="814820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grub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(slang)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food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99094" y="759835"/>
            <a:ext cx="113001" cy="5507182"/>
          </a:xfrm>
          <a:custGeom>
            <a:avLst/>
            <a:gdLst/>
            <a:ahLst/>
            <a:cxnLst/>
            <a:rect l="l" t="t" r="r" b="b"/>
            <a:pathLst>
              <a:path w="165735" h="8077200">
                <a:moveTo>
                  <a:pt x="0" y="8077200"/>
                </a:moveTo>
                <a:lnTo>
                  <a:pt x="165480" y="8077200"/>
                </a:lnTo>
                <a:lnTo>
                  <a:pt x="165480" y="0"/>
                </a:lnTo>
                <a:lnTo>
                  <a:pt x="0" y="0"/>
                </a:lnTo>
                <a:lnTo>
                  <a:pt x="0" y="80772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99093" y="976572"/>
            <a:ext cx="1460789" cy="257608"/>
          </a:xfrm>
          <a:custGeom>
            <a:avLst/>
            <a:gdLst/>
            <a:ahLst/>
            <a:cxnLst/>
            <a:rect l="l" t="t" r="r" b="b"/>
            <a:pathLst>
              <a:path w="2142490" h="377825">
                <a:moveTo>
                  <a:pt x="1953640" y="0"/>
                </a:moveTo>
                <a:lnTo>
                  <a:pt x="0" y="0"/>
                </a:lnTo>
                <a:lnTo>
                  <a:pt x="0" y="377698"/>
                </a:lnTo>
                <a:lnTo>
                  <a:pt x="1953640" y="377698"/>
                </a:lnTo>
                <a:lnTo>
                  <a:pt x="2142489" y="188849"/>
                </a:lnTo>
                <a:lnTo>
                  <a:pt x="1953640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08272" y="985058"/>
            <a:ext cx="1378874" cy="2400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48561" y="1001857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323975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Vocabulary</a:t>
            </a:r>
            <a:r>
              <a:rPr sz="1364" b="1" u="heavy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Quiz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37632"/>
            <a:ext cx="3353233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Complete each sentence with the correct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word.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Two words are not</a:t>
            </a:r>
            <a:r>
              <a:rPr sz="886" i="1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used.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6907" y="1453082"/>
          <a:ext cx="3447865" cy="4166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4562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beats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craving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heart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set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pop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into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550">
                <a:tc>
                  <a:txBody>
                    <a:bodyPr/>
                    <a:lstStyle/>
                    <a:p>
                      <a:pPr marL="127000">
                        <a:lnSpc>
                          <a:spcPts val="148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buddies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48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got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busted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48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treat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48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rumbling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62">
                <a:tc>
                  <a:txBody>
                    <a:bodyPr/>
                    <a:lstStyle/>
                    <a:p>
                      <a:pPr marL="127000">
                        <a:lnSpc>
                          <a:spcPts val="148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chill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out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48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had a</a:t>
                      </a:r>
                      <a:r>
                        <a:rPr sz="10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fit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48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0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way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48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sneak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7185" y="2088597"/>
            <a:ext cx="3894426" cy="3818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marR="25544" indent="-155427" defTabSz="623438">
              <a:lnSpc>
                <a:spcPct val="146200"/>
              </a:lnSpc>
              <a:buFontTx/>
              <a:buAutoNum type="arabicPeriod"/>
              <a:tabLst>
                <a:tab pos="164518" algn="l"/>
                <a:tab pos="2950939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After eating all that spicy food,</a:t>
            </a:r>
            <a:r>
              <a:rPr sz="886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86" u="sng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nice, cold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glass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  iced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tea.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72301" indent="-155427" defTabSz="623438">
              <a:lnSpc>
                <a:spcPct val="146200"/>
              </a:lnSpc>
              <a:spcBef>
                <a:spcPts val="7"/>
              </a:spcBef>
              <a:buFontTx/>
              <a:buAutoNum type="arabicPeriod"/>
              <a:tabLst>
                <a:tab pos="164518" algn="l"/>
                <a:tab pos="3177369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Billy was suspended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from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school</a:t>
            </a:r>
            <a:r>
              <a:rPr sz="886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after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</a:t>
            </a:r>
            <a:r>
              <a:rPr sz="886" u="sng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cheating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 test for the third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time.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462383" indent="-155427" defTabSz="623438">
              <a:lnSpc>
                <a:spcPct val="146200"/>
              </a:lnSpc>
              <a:spcBef>
                <a:spcPts val="7"/>
              </a:spcBef>
              <a:buFontTx/>
              <a:buAutoNum type="arabicPeriod"/>
              <a:tabLst>
                <a:tab pos="164518" algn="l"/>
                <a:tab pos="1209642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believe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brother asked me to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lend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him $1000? I told him,  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"</a:t>
            </a:r>
            <a:r>
              <a:rPr sz="886" u="sng" spc="-10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!" I don't have that kind of cash on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hand.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498"/>
              </a:spcBef>
              <a:buFontTx/>
              <a:buAutoNum type="arabicPeriod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gets all offended when anyone makes changes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his work.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needs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87"/>
              </a:spcBef>
              <a:tabLst>
                <a:tab pos="1123053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_.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498"/>
              </a:spcBef>
              <a:buFontTx/>
              <a:buAutoNum type="arabicPeriod" startAt="5"/>
              <a:tabLst>
                <a:tab pos="164518" algn="l"/>
                <a:tab pos="2003227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My</a:t>
            </a:r>
            <a:r>
              <a:rPr sz="886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five-year-old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when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his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favorite toy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broke.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3464" indent="-155427" defTabSz="623438">
              <a:lnSpc>
                <a:spcPts val="1561"/>
              </a:lnSpc>
              <a:spcBef>
                <a:spcPts val="126"/>
              </a:spcBef>
              <a:buFontTx/>
              <a:buAutoNum type="arabicPeriod" startAt="5"/>
              <a:tabLst>
                <a:tab pos="164518" algn="l"/>
                <a:tab pos="1958201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Sabrina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has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being an actress. 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No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other profession  interests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her.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355"/>
              </a:spcBef>
              <a:buFontTx/>
              <a:buAutoNum type="arabicPeriod" startAt="5"/>
              <a:tabLst>
                <a:tab pos="164518" algn="l"/>
                <a:tab pos="2547003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Wait for me - I'm</a:t>
            </a:r>
            <a:r>
              <a:rPr sz="886" spc="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just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gonna</a:t>
            </a:r>
            <a:r>
              <a:rPr sz="886" u="sng" spc="-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that store across the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street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buy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drink.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487"/>
              </a:spcBef>
              <a:buFontTx/>
              <a:buAutoNum type="arabicPeriod" startAt="8"/>
              <a:tabLst>
                <a:tab pos="16451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spent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our vacation hiking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mountains -</a:t>
            </a:r>
            <a:r>
              <a:rPr sz="886" spc="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definitely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4"/>
              </a:spcBef>
              <a:tabLst>
                <a:tab pos="1123053" algn="l"/>
              </a:tabLst>
            </a:pP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_ sitting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 office all</a:t>
            </a:r>
            <a:r>
              <a:rPr sz="886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day!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238119" indent="-155427" defTabSz="623438">
              <a:lnSpc>
                <a:spcPts val="1561"/>
              </a:lnSpc>
              <a:spcBef>
                <a:spcPts val="126"/>
              </a:spcBef>
              <a:buFontTx/>
              <a:buAutoNum type="arabicPeriod" startAt="9"/>
              <a:tabLst>
                <a:tab pos="164518" algn="l"/>
                <a:tab pos="2759579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When I was a teenager, I</a:t>
            </a:r>
            <a:r>
              <a:rPr sz="886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used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u="sng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out of the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house</a:t>
            </a:r>
            <a:r>
              <a:rPr sz="886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at  night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order to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go party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with my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friends.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355"/>
              </a:spcBef>
              <a:buFontTx/>
              <a:buAutoNum type="arabicPeriod" startAt="9"/>
              <a:tabLst>
                <a:tab pos="164518" algn="l"/>
                <a:tab pos="3211571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tickets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Cirque du</a:t>
            </a:r>
            <a:r>
              <a:rPr sz="886" spc="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Soliel?</a:t>
            </a:r>
            <a:r>
              <a:rPr sz="886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You're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it's</a:t>
            </a:r>
            <a:r>
              <a:rPr sz="886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spectacular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show.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169843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Speaking</a:t>
            </a:r>
            <a:r>
              <a:rPr sz="1364" b="1" u="heavy" spc="-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Task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074953"/>
            <a:ext cx="3969327" cy="57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Describe three foods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like, three foods you dislike, and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one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food that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would  like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try. Are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“picky eater”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(only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enjoy certain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specific foods), or do you</a:t>
            </a:r>
            <a:r>
              <a:rPr sz="886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eat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5934" defTabSz="623438">
              <a:lnSpc>
                <a:spcPct val="146200"/>
              </a:lnSpc>
              <a:spcBef>
                <a:spcPts val="3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everything? 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405235"/>
            <a:ext cx="1485900" cy="3486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Answers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14"/>
              </a:spcBef>
            </a:pPr>
            <a:endParaRPr sz="1261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Comprehension</a:t>
            </a:r>
            <a:r>
              <a:rPr sz="955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Questions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"/>
              </a:spcBef>
            </a:pPr>
            <a:endParaRPr sz="105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9945" indent="-155427" defTabSz="623438"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5"/>
              </a:spcBef>
            </a:pP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Vocabulary</a:t>
            </a:r>
            <a:r>
              <a:rPr sz="955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prstClr val="black"/>
                </a:solidFill>
                <a:latin typeface="Cambria"/>
                <a:cs typeface="Cambria"/>
              </a:rPr>
              <a:t>Quiz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"/>
              </a:spcBef>
            </a:pPr>
            <a:endParaRPr sz="105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19945" indent="-155427" defTabSz="623438"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craving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got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busted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no</a:t>
            </a:r>
            <a:r>
              <a:rPr sz="886" spc="-7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way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chill</a:t>
            </a:r>
            <a:r>
              <a:rPr sz="886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out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had a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fit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30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heart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set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pop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into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beats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sneak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26"/>
              </a:spcBef>
              <a:buFontTx/>
              <a:buAutoNum type="arabicPeriod"/>
              <a:tabLst>
                <a:tab pos="32037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for a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treat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3- Which Restaurant?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1836</TotalTime>
  <Words>2449</Words>
  <Application>Microsoft Office PowerPoint</Application>
  <PresentationFormat>Widescreen</PresentationFormat>
  <Paragraphs>277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Calibri</vt:lpstr>
      <vt:lpstr>Cambria</vt:lpstr>
      <vt:lpstr>Century Gothic</vt:lpstr>
      <vt:lpstr>Comic Sans MS</vt:lpstr>
      <vt:lpstr>inherit</vt:lpstr>
      <vt:lpstr>Lato</vt:lpstr>
      <vt:lpstr>Open Sans</vt:lpstr>
      <vt:lpstr>Times New Roman</vt:lpstr>
      <vt:lpstr>Wingdings 3</vt:lpstr>
      <vt:lpstr>Slice</vt:lpstr>
      <vt:lpstr>Office Theme</vt:lpstr>
      <vt:lpstr> Speak Fluently &amp; Confidently  B2- Course 1</vt:lpstr>
      <vt:lpstr>Session 3- Which Restaurant?</vt:lpstr>
      <vt:lpstr>Session 3- Which Restaurant?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3- Which Restaurant?</vt:lpstr>
      <vt:lpstr>Session 3- Which Restaurant?</vt:lpstr>
      <vt:lpstr>Session 3- Which Restaurant?</vt:lpstr>
      <vt:lpstr>Session 3- Which Restaurant?</vt:lpstr>
      <vt:lpstr>Session 3- Which Restaurant?</vt:lpstr>
      <vt:lpstr>Session 3- Which Restaurant?</vt:lpstr>
      <vt:lpstr>Session 3- Which Restaurant?</vt:lpstr>
      <vt:lpstr>Session 3- Which Restaurant?</vt:lpstr>
      <vt:lpstr>Session 3- Which Restaurant?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103</cp:revision>
  <cp:lastPrinted>2021-05-18T05:21:02Z</cp:lastPrinted>
  <dcterms:created xsi:type="dcterms:W3CDTF">2020-10-01T06:52:49Z</dcterms:created>
  <dcterms:modified xsi:type="dcterms:W3CDTF">2022-04-27T05:53:05Z</dcterms:modified>
</cp:coreProperties>
</file>