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227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881376" y="457200"/>
            <a:ext cx="2007743" cy="471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096518"/>
            <a:ext cx="419417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dirty="0">
                <a:solidFill>
                  <a:srgbClr val="622322"/>
                </a:solidFill>
                <a:latin typeface="Cambria"/>
                <a:cs typeface="Cambria"/>
              </a:rPr>
              <a:t>Lesson 0</a:t>
            </a:r>
            <a:r>
              <a:rPr lang="en-US" sz="2600" b="1" dirty="0">
                <a:solidFill>
                  <a:srgbClr val="622322"/>
                </a:solidFill>
                <a:latin typeface="Cambria"/>
                <a:cs typeface="Cambria"/>
              </a:rPr>
              <a:t>4</a:t>
            </a:r>
            <a:r>
              <a:rPr sz="2600" b="1" dirty="0">
                <a:solidFill>
                  <a:srgbClr val="622322"/>
                </a:solidFill>
                <a:latin typeface="Cambria"/>
                <a:cs typeface="Cambria"/>
              </a:rPr>
              <a:t>: A </a:t>
            </a:r>
            <a:r>
              <a:rPr sz="2600" b="1" spc="-5" dirty="0">
                <a:solidFill>
                  <a:srgbClr val="622322"/>
                </a:solidFill>
                <a:latin typeface="Cambria"/>
                <a:cs typeface="Cambria"/>
              </a:rPr>
              <a:t>Career</a:t>
            </a:r>
            <a:r>
              <a:rPr sz="2600" b="1" spc="-95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622322"/>
                </a:solidFill>
                <a:latin typeface="Cambria"/>
                <a:cs typeface="Cambria"/>
              </a:rPr>
              <a:t>Change</a:t>
            </a:r>
            <a:endParaRPr sz="2600" dirty="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6" y="1573022"/>
            <a:ext cx="5523865" cy="0"/>
          </a:xfrm>
          <a:custGeom>
            <a:avLst/>
            <a:gdLst/>
            <a:ahLst/>
            <a:cxnLst/>
            <a:rect l="l" t="t" r="r" b="b"/>
            <a:pathLst>
              <a:path w="5523865">
                <a:moveTo>
                  <a:pt x="0" y="0"/>
                </a:moveTo>
                <a:lnTo>
                  <a:pt x="552386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604" y="1766077"/>
            <a:ext cx="5472430" cy="6918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2300"/>
              </a:lnSpc>
            </a:pPr>
            <a:r>
              <a:rPr sz="1300" i="1" spc="-10" dirty="0">
                <a:latin typeface="Cambria"/>
                <a:cs typeface="Cambria"/>
              </a:rPr>
              <a:t>Phil </a:t>
            </a:r>
            <a:r>
              <a:rPr sz="1300" i="1" spc="-5" dirty="0">
                <a:latin typeface="Cambria"/>
                <a:cs typeface="Cambria"/>
              </a:rPr>
              <a:t>is thinking </a:t>
            </a:r>
            <a:r>
              <a:rPr sz="1300" i="1" dirty="0">
                <a:latin typeface="Cambria"/>
                <a:cs typeface="Cambria"/>
              </a:rPr>
              <a:t>about </a:t>
            </a:r>
            <a:r>
              <a:rPr sz="1300" i="1" spc="-5" dirty="0">
                <a:latin typeface="Cambria"/>
                <a:cs typeface="Cambria"/>
              </a:rPr>
              <a:t>changing careers. Listen to his conversation with Andrew,  and answer the comprehension questions. Then, learn the expressions they</a:t>
            </a:r>
            <a:r>
              <a:rPr sz="1300" i="1" spc="95" dirty="0">
                <a:latin typeface="Cambria"/>
                <a:cs typeface="Cambria"/>
              </a:rPr>
              <a:t> </a:t>
            </a:r>
            <a:r>
              <a:rPr sz="1300" i="1" spc="-10" dirty="0">
                <a:latin typeface="Cambria"/>
                <a:cs typeface="Cambria"/>
              </a:rPr>
              <a:t>use.</a:t>
            </a:r>
            <a:endParaRPr sz="13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1300" b="1" spc="-10" dirty="0">
                <a:latin typeface="Cambria"/>
                <a:cs typeface="Cambria"/>
              </a:rPr>
              <a:t>For </a:t>
            </a:r>
            <a:r>
              <a:rPr sz="1300" b="1" spc="-5" dirty="0">
                <a:latin typeface="Cambria"/>
                <a:cs typeface="Cambria"/>
              </a:rPr>
              <a:t>Phil, the worst part of a job interview</a:t>
            </a:r>
            <a:r>
              <a:rPr sz="1300" b="1" spc="1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is...</a:t>
            </a:r>
            <a:endParaRPr sz="1300" dirty="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answering </a:t>
            </a:r>
            <a:r>
              <a:rPr sz="1300" dirty="0">
                <a:latin typeface="Cambria"/>
                <a:cs typeface="Cambria"/>
              </a:rPr>
              <a:t>tricky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questions</a:t>
            </a:r>
            <a:endParaRPr sz="1300" dirty="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salary</a:t>
            </a:r>
            <a:r>
              <a:rPr sz="1300" spc="-7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negotiations</a:t>
            </a:r>
            <a:endParaRPr sz="1300" dirty="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talking about</a:t>
            </a:r>
            <a:r>
              <a:rPr sz="1300" spc="-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himself</a:t>
            </a:r>
            <a:endParaRPr sz="1300" dirty="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185"/>
              </a:spcBef>
              <a:buAutoNum type="arabicPeriod"/>
              <a:tabLst>
                <a:tab pos="469900" algn="l"/>
              </a:tabLst>
            </a:pPr>
            <a:r>
              <a:rPr sz="1300" b="1" spc="-10" dirty="0">
                <a:latin typeface="Cambria"/>
                <a:cs typeface="Cambria"/>
              </a:rPr>
              <a:t>The </a:t>
            </a:r>
            <a:r>
              <a:rPr sz="1300" b="1" spc="-5" dirty="0">
                <a:latin typeface="Cambria"/>
                <a:cs typeface="Cambria"/>
              </a:rPr>
              <a:t>potential new </a:t>
            </a:r>
            <a:r>
              <a:rPr sz="1300" b="1" dirty="0">
                <a:latin typeface="Cambria"/>
                <a:cs typeface="Cambria"/>
              </a:rPr>
              <a:t>job </a:t>
            </a:r>
            <a:r>
              <a:rPr sz="1300" b="1" spc="-5" dirty="0">
                <a:latin typeface="Cambria"/>
                <a:cs typeface="Cambria"/>
              </a:rPr>
              <a:t>is ____________ Phil's current</a:t>
            </a:r>
            <a:r>
              <a:rPr sz="1300" b="1" spc="55" dirty="0">
                <a:latin typeface="Cambria"/>
                <a:cs typeface="Cambria"/>
              </a:rPr>
              <a:t> </a:t>
            </a:r>
            <a:r>
              <a:rPr sz="1300" b="1" spc="-10" dirty="0">
                <a:latin typeface="Cambria"/>
                <a:cs typeface="Cambria"/>
              </a:rPr>
              <a:t>job.</a:t>
            </a:r>
            <a:endParaRPr sz="1300" dirty="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85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better</a:t>
            </a:r>
            <a:r>
              <a:rPr sz="1300" spc="-8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than</a:t>
            </a:r>
            <a:endParaRPr sz="1300" dirty="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85"/>
              </a:spcBef>
              <a:buAutoNum type="alphaLcPeriod"/>
              <a:tabLst>
                <a:tab pos="927100" algn="l"/>
              </a:tabLst>
            </a:pPr>
            <a:r>
              <a:rPr sz="1300" spc="-10" dirty="0">
                <a:latin typeface="Cambria"/>
                <a:cs typeface="Cambria"/>
              </a:rPr>
              <a:t>not </a:t>
            </a:r>
            <a:r>
              <a:rPr sz="1300" spc="-5" dirty="0">
                <a:latin typeface="Cambria"/>
                <a:cs typeface="Cambria"/>
              </a:rPr>
              <a:t>as good</a:t>
            </a:r>
            <a:r>
              <a:rPr sz="1300" spc="-80" dirty="0">
                <a:latin typeface="Cambria"/>
                <a:cs typeface="Cambria"/>
              </a:rPr>
              <a:t> </a:t>
            </a:r>
            <a:r>
              <a:rPr sz="1300" spc="5" dirty="0">
                <a:latin typeface="Cambria"/>
                <a:cs typeface="Cambria"/>
              </a:rPr>
              <a:t>as</a:t>
            </a:r>
            <a:endParaRPr sz="1300" dirty="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85"/>
              </a:spcBef>
              <a:buAutoNum type="alphaLcPeriod"/>
              <a:tabLst>
                <a:tab pos="927100" algn="l"/>
              </a:tabLst>
            </a:pPr>
            <a:r>
              <a:rPr sz="1300" spc="-10" dirty="0">
                <a:latin typeface="Cambria"/>
                <a:cs typeface="Cambria"/>
              </a:rPr>
              <a:t>about </a:t>
            </a:r>
            <a:r>
              <a:rPr sz="1300" spc="-5" dirty="0">
                <a:latin typeface="Cambria"/>
                <a:cs typeface="Cambria"/>
              </a:rPr>
              <a:t>the same</a:t>
            </a:r>
            <a:r>
              <a:rPr sz="1300" spc="-4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as</a:t>
            </a:r>
            <a:endParaRPr sz="1300" dirty="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185"/>
              </a:spcBef>
              <a:buAutoNum type="arabicPeriod"/>
              <a:tabLst>
                <a:tab pos="469900" algn="l"/>
              </a:tabLst>
            </a:pPr>
            <a:r>
              <a:rPr sz="1300" b="1" spc="-10" dirty="0">
                <a:latin typeface="Cambria"/>
                <a:cs typeface="Cambria"/>
              </a:rPr>
              <a:t>Which </a:t>
            </a:r>
            <a:r>
              <a:rPr sz="1300" b="1" spc="-5" dirty="0">
                <a:latin typeface="Cambria"/>
                <a:cs typeface="Cambria"/>
              </a:rPr>
              <a:t>reason </a:t>
            </a:r>
            <a:r>
              <a:rPr sz="1300" b="1" spc="-10" dirty="0">
                <a:latin typeface="Cambria"/>
                <a:cs typeface="Cambria"/>
              </a:rPr>
              <a:t>for leaving </a:t>
            </a:r>
            <a:r>
              <a:rPr sz="1300" b="1" spc="-5" dirty="0">
                <a:latin typeface="Cambria"/>
                <a:cs typeface="Cambria"/>
              </a:rPr>
              <a:t>teaching does Phil NOT</a:t>
            </a:r>
            <a:r>
              <a:rPr sz="1300" b="1" spc="114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mention?</a:t>
            </a:r>
            <a:endParaRPr sz="1300" dirty="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85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higher salaries</a:t>
            </a:r>
            <a:r>
              <a:rPr sz="1300" spc="-3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elsewhere</a:t>
            </a:r>
            <a:endParaRPr sz="1300" dirty="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85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long working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hours</a:t>
            </a:r>
            <a:endParaRPr sz="1300" dirty="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85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uncertain future of</a:t>
            </a:r>
            <a:r>
              <a:rPr sz="1300" spc="-4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teaching</a:t>
            </a:r>
            <a:endParaRPr sz="1300" dirty="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185"/>
              </a:spcBef>
              <a:buAutoNum type="arabicPeriod"/>
              <a:tabLst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Phil specializes</a:t>
            </a:r>
            <a:r>
              <a:rPr sz="1300" b="1" spc="-65" dirty="0">
                <a:latin typeface="Cambria"/>
                <a:cs typeface="Cambria"/>
              </a:rPr>
              <a:t> </a:t>
            </a:r>
            <a:r>
              <a:rPr sz="1300" b="1" spc="-10" dirty="0">
                <a:latin typeface="Cambria"/>
                <a:cs typeface="Cambria"/>
              </a:rPr>
              <a:t>in...</a:t>
            </a:r>
            <a:endParaRPr sz="1300" dirty="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consulting</a:t>
            </a:r>
            <a:endParaRPr sz="1300" dirty="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math</a:t>
            </a:r>
            <a:endParaRPr sz="1300" dirty="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programming</a:t>
            </a:r>
            <a:endParaRPr sz="1300" dirty="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Andrew thinks </a:t>
            </a:r>
            <a:r>
              <a:rPr sz="1300" b="1" dirty="0">
                <a:latin typeface="Cambria"/>
                <a:cs typeface="Cambria"/>
              </a:rPr>
              <a:t>the industry </a:t>
            </a:r>
            <a:r>
              <a:rPr sz="1300" b="1" spc="-5" dirty="0">
                <a:latin typeface="Cambria"/>
                <a:cs typeface="Cambria"/>
              </a:rPr>
              <a:t>jobs Phil mentions</a:t>
            </a:r>
            <a:r>
              <a:rPr sz="1300" b="1" spc="-3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are...</a:t>
            </a:r>
            <a:endParaRPr sz="1300" dirty="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200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in high</a:t>
            </a:r>
            <a:r>
              <a:rPr sz="1300" spc="-7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demand</a:t>
            </a:r>
            <a:endParaRPr sz="1300" dirty="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927100" algn="l"/>
              </a:tabLst>
            </a:pPr>
            <a:r>
              <a:rPr sz="1300" spc="-10" dirty="0">
                <a:latin typeface="Cambria"/>
                <a:cs typeface="Cambria"/>
              </a:rPr>
              <a:t>not </a:t>
            </a:r>
            <a:r>
              <a:rPr sz="1300" spc="-5" dirty="0">
                <a:latin typeface="Cambria"/>
                <a:cs typeface="Cambria"/>
              </a:rPr>
              <a:t>very</a:t>
            </a:r>
            <a:r>
              <a:rPr sz="1300" spc="-4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interesting</a:t>
            </a:r>
            <a:endParaRPr sz="1300" dirty="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unlikely </a:t>
            </a:r>
            <a:r>
              <a:rPr sz="1300" spc="5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lead </a:t>
            </a:r>
            <a:r>
              <a:rPr sz="1300" dirty="0">
                <a:latin typeface="Cambria"/>
                <a:cs typeface="Cambria"/>
              </a:rPr>
              <a:t>to</a:t>
            </a:r>
            <a:r>
              <a:rPr sz="1300" spc="-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promotions</a:t>
            </a:r>
            <a:endParaRPr sz="1300" dirty="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Phil is mainly worried</a:t>
            </a:r>
            <a:r>
              <a:rPr sz="1300" b="1" spc="-4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that...</a:t>
            </a:r>
            <a:endParaRPr sz="1300" dirty="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he'll have a hard time finding</a:t>
            </a:r>
            <a:r>
              <a:rPr sz="1300" spc="2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employment</a:t>
            </a:r>
            <a:endParaRPr sz="1300" dirty="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he will miss working with</a:t>
            </a:r>
            <a:r>
              <a:rPr sz="1300" spc="-1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students</a:t>
            </a:r>
            <a:endParaRPr sz="1300" dirty="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95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he won't enjoy working in</a:t>
            </a:r>
            <a:r>
              <a:rPr sz="1300" spc="-4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industry</a:t>
            </a:r>
            <a:endParaRPr sz="1300" dirty="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Andrew says</a:t>
            </a:r>
            <a:r>
              <a:rPr sz="1300" b="1" spc="-8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that...</a:t>
            </a:r>
            <a:endParaRPr sz="1300" dirty="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Phil should remain a</a:t>
            </a:r>
            <a:r>
              <a:rPr sz="1300" spc="-3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teacher</a:t>
            </a:r>
            <a:endParaRPr sz="1300" dirty="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Phil should try a different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career</a:t>
            </a:r>
            <a:endParaRPr sz="1300" dirty="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927100" algn="l"/>
              </a:tabLst>
            </a:pPr>
            <a:r>
              <a:rPr sz="1300" spc="-5" dirty="0">
                <a:latin typeface="Cambria"/>
                <a:cs typeface="Cambria"/>
              </a:rPr>
              <a:t>he doesn't know what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suggest to</a:t>
            </a:r>
            <a:r>
              <a:rPr sz="1300" spc="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Phil</a:t>
            </a:r>
            <a:endParaRPr sz="1300" dirty="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3850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9475" y="323850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9475" y="37033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59726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94193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850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0331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59726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13243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3850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4800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9475" y="9745827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9475" y="9699193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59726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94193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096518"/>
            <a:ext cx="5531485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18150" algn="l"/>
              </a:tabLst>
            </a:pPr>
            <a:r>
              <a:rPr sz="2600" b="1" u="sng" spc="-5" dirty="0">
                <a:solidFill>
                  <a:srgbClr val="622322"/>
                </a:solidFill>
                <a:latin typeface="Cambria"/>
                <a:cs typeface="Cambria"/>
              </a:rPr>
              <a:t>Conversation</a:t>
            </a:r>
            <a:r>
              <a:rPr sz="2600" b="1" u="sng" spc="-75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2600" b="1" u="sng" dirty="0">
                <a:solidFill>
                  <a:srgbClr val="622322"/>
                </a:solidFill>
                <a:latin typeface="Cambria"/>
                <a:cs typeface="Cambria"/>
              </a:rPr>
              <a:t>Text	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1731009"/>
            <a:ext cx="2741295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mbria"/>
                <a:cs typeface="Cambria"/>
              </a:rPr>
              <a:t>Andrew: </a:t>
            </a:r>
            <a:r>
              <a:rPr sz="1300" spc="-5" dirty="0">
                <a:latin typeface="Cambria"/>
                <a:cs typeface="Cambria"/>
              </a:rPr>
              <a:t>So, how’d your interview</a:t>
            </a:r>
            <a:r>
              <a:rPr sz="1300" spc="5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go?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2171461"/>
            <a:ext cx="3388360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300"/>
              </a:lnSpc>
            </a:pPr>
            <a:r>
              <a:rPr sz="1300" b="1" spc="-5" dirty="0">
                <a:latin typeface="Cambria"/>
                <a:cs typeface="Cambria"/>
              </a:rPr>
              <a:t>Phil: </a:t>
            </a:r>
            <a:r>
              <a:rPr sz="1300" spc="-5" dirty="0">
                <a:latin typeface="Cambria"/>
                <a:cs typeface="Cambria"/>
              </a:rPr>
              <a:t>I think it went pretty well. They seemed </a:t>
            </a:r>
            <a:r>
              <a:rPr sz="1300" dirty="0">
                <a:latin typeface="Cambria"/>
                <a:cs typeface="Cambria"/>
              </a:rPr>
              <a:t>to  </a:t>
            </a:r>
            <a:r>
              <a:rPr sz="1300" spc="-10" dirty="0">
                <a:latin typeface="Cambria"/>
                <a:cs typeface="Cambria"/>
              </a:rPr>
              <a:t>like</a:t>
            </a:r>
            <a:r>
              <a:rPr sz="1300" spc="-7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me.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604" y="2896489"/>
            <a:ext cx="3171190" cy="501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500"/>
              </a:lnSpc>
            </a:pPr>
            <a:r>
              <a:rPr sz="1300" b="1" spc="-5" dirty="0">
                <a:latin typeface="Cambria"/>
                <a:cs typeface="Cambria"/>
              </a:rPr>
              <a:t>Andrew: </a:t>
            </a:r>
            <a:r>
              <a:rPr sz="1300" spc="-5" dirty="0">
                <a:latin typeface="Cambria"/>
                <a:cs typeface="Cambria"/>
              </a:rPr>
              <a:t>Yeah? That’s great. You </a:t>
            </a:r>
            <a:r>
              <a:rPr sz="1300" dirty="0">
                <a:latin typeface="Cambria"/>
                <a:cs typeface="Cambria"/>
              </a:rPr>
              <a:t>were </a:t>
            </a:r>
            <a:r>
              <a:rPr sz="1300" spc="-5" dirty="0">
                <a:latin typeface="Cambria"/>
                <a:cs typeface="Cambria"/>
              </a:rPr>
              <a:t>super  nervous about</a:t>
            </a:r>
            <a:r>
              <a:rPr sz="1300" spc="-90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it.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604" y="3622690"/>
            <a:ext cx="3290570" cy="985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300"/>
              </a:lnSpc>
            </a:pPr>
            <a:r>
              <a:rPr sz="1300" b="1" spc="-5" dirty="0">
                <a:latin typeface="Cambria"/>
                <a:cs typeface="Cambria"/>
              </a:rPr>
              <a:t>Phil: </a:t>
            </a:r>
            <a:r>
              <a:rPr sz="1300" spc="-5" dirty="0">
                <a:latin typeface="Cambria"/>
                <a:cs typeface="Cambria"/>
              </a:rPr>
              <a:t>I know. I hate interviews. I just don’t  perform well when I’m the center of attention 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I have to </a:t>
            </a:r>
            <a:r>
              <a:rPr sz="1300" b="1" spc="-5" dirty="0">
                <a:latin typeface="Cambria"/>
                <a:cs typeface="Cambria"/>
              </a:rPr>
              <a:t>brag </a:t>
            </a:r>
            <a:r>
              <a:rPr sz="1300" spc="-5" dirty="0">
                <a:latin typeface="Cambria"/>
                <a:cs typeface="Cambria"/>
              </a:rPr>
              <a:t>about my skills </a:t>
            </a:r>
            <a:r>
              <a:rPr sz="130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stuff. </a:t>
            </a:r>
            <a:r>
              <a:rPr sz="1300" spc="-10" dirty="0">
                <a:latin typeface="Cambria"/>
                <a:cs typeface="Cambria"/>
              </a:rPr>
              <a:t>It  </a:t>
            </a:r>
            <a:r>
              <a:rPr sz="1300" spc="-5" dirty="0">
                <a:latin typeface="Cambria"/>
                <a:cs typeface="Cambria"/>
              </a:rPr>
              <a:t>feels unnatural, and I </a:t>
            </a:r>
            <a:r>
              <a:rPr sz="1300" spc="-10" dirty="0">
                <a:latin typeface="Cambria"/>
                <a:cs typeface="Cambria"/>
              </a:rPr>
              <a:t>always </a:t>
            </a:r>
            <a:r>
              <a:rPr sz="1300" spc="-5" dirty="0">
                <a:latin typeface="Cambria"/>
                <a:cs typeface="Cambria"/>
              </a:rPr>
              <a:t>sound</a:t>
            </a:r>
            <a:r>
              <a:rPr sz="1300" spc="60" dirty="0">
                <a:latin typeface="Cambria"/>
                <a:cs typeface="Cambria"/>
              </a:rPr>
              <a:t> </a:t>
            </a:r>
            <a:r>
              <a:rPr sz="1300" b="1" spc="-10" dirty="0">
                <a:latin typeface="Cambria"/>
                <a:cs typeface="Cambria"/>
              </a:rPr>
              <a:t>awkward.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604" y="4832548"/>
            <a:ext cx="3297554" cy="74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400"/>
              </a:lnSpc>
            </a:pPr>
            <a:r>
              <a:rPr sz="1300" b="1" spc="-5" dirty="0">
                <a:latin typeface="Cambria"/>
                <a:cs typeface="Cambria"/>
              </a:rPr>
              <a:t>Andrew: </a:t>
            </a:r>
            <a:r>
              <a:rPr sz="1300" spc="-5" dirty="0">
                <a:latin typeface="Cambria"/>
                <a:cs typeface="Cambria"/>
              </a:rPr>
              <a:t>I’m sure you’re </a:t>
            </a:r>
            <a:r>
              <a:rPr sz="1300" b="1" spc="-10" dirty="0">
                <a:latin typeface="Cambria"/>
                <a:cs typeface="Cambria"/>
              </a:rPr>
              <a:t>being </a:t>
            </a:r>
            <a:r>
              <a:rPr sz="1300" b="1" spc="-5" dirty="0">
                <a:latin typeface="Cambria"/>
                <a:cs typeface="Cambria"/>
              </a:rPr>
              <a:t>too </a:t>
            </a:r>
            <a:r>
              <a:rPr sz="1300" b="1" dirty="0">
                <a:latin typeface="Cambria"/>
                <a:cs typeface="Cambria"/>
              </a:rPr>
              <a:t>hard on  </a:t>
            </a:r>
            <a:r>
              <a:rPr sz="1300" b="1" spc="-5" dirty="0">
                <a:latin typeface="Cambria"/>
                <a:cs typeface="Cambria"/>
              </a:rPr>
              <a:t>yourself</a:t>
            </a:r>
            <a:r>
              <a:rPr sz="1300" spc="-5" dirty="0">
                <a:latin typeface="Cambria"/>
                <a:cs typeface="Cambria"/>
              </a:rPr>
              <a:t>, but I’m glad it went well. </a:t>
            </a:r>
            <a:r>
              <a:rPr sz="1300" dirty="0">
                <a:latin typeface="Cambria"/>
                <a:cs typeface="Cambria"/>
              </a:rPr>
              <a:t>What’d </a:t>
            </a:r>
            <a:r>
              <a:rPr sz="1300" spc="-10" dirty="0">
                <a:latin typeface="Cambria"/>
                <a:cs typeface="Cambria"/>
              </a:rPr>
              <a:t>you  </a:t>
            </a:r>
            <a:r>
              <a:rPr sz="1300" spc="-5" dirty="0">
                <a:latin typeface="Cambria"/>
                <a:cs typeface="Cambria"/>
              </a:rPr>
              <a:t>think </a:t>
            </a:r>
            <a:r>
              <a:rPr sz="1300" spc="-10" dirty="0">
                <a:latin typeface="Cambria"/>
                <a:cs typeface="Cambria"/>
              </a:rPr>
              <a:t>about </a:t>
            </a:r>
            <a:r>
              <a:rPr sz="1300" spc="-5" dirty="0">
                <a:latin typeface="Cambria"/>
                <a:cs typeface="Cambria"/>
              </a:rPr>
              <a:t>the</a:t>
            </a:r>
            <a:r>
              <a:rPr sz="1300" spc="-2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job?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604" y="5801136"/>
            <a:ext cx="3409950" cy="1226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100"/>
              </a:lnSpc>
            </a:pPr>
            <a:r>
              <a:rPr sz="1300" b="1" spc="-5" dirty="0">
                <a:latin typeface="Cambria"/>
                <a:cs typeface="Cambria"/>
              </a:rPr>
              <a:t>Phil: </a:t>
            </a:r>
            <a:r>
              <a:rPr sz="1300" spc="-5" dirty="0">
                <a:latin typeface="Cambria"/>
                <a:cs typeface="Cambria"/>
              </a:rPr>
              <a:t>It sounds like it has potential. It’d certainly  be </a:t>
            </a:r>
            <a:r>
              <a:rPr sz="1300" b="1" spc="-5" dirty="0">
                <a:latin typeface="Cambria"/>
                <a:cs typeface="Cambria"/>
              </a:rPr>
              <a:t>a </a:t>
            </a:r>
            <a:r>
              <a:rPr sz="1300" b="1" spc="-10" dirty="0">
                <a:latin typeface="Cambria"/>
                <a:cs typeface="Cambria"/>
              </a:rPr>
              <a:t>step </a:t>
            </a:r>
            <a:r>
              <a:rPr sz="1300" b="1" dirty="0">
                <a:latin typeface="Cambria"/>
                <a:cs typeface="Cambria"/>
              </a:rPr>
              <a:t>up </a:t>
            </a:r>
            <a:r>
              <a:rPr sz="1300" spc="-5" dirty="0">
                <a:latin typeface="Cambria"/>
                <a:cs typeface="Cambria"/>
              </a:rPr>
              <a:t>from my current position. </a:t>
            </a:r>
            <a:r>
              <a:rPr sz="1300" dirty="0">
                <a:latin typeface="Cambria"/>
                <a:cs typeface="Cambria"/>
              </a:rPr>
              <a:t>So, if </a:t>
            </a:r>
            <a:r>
              <a:rPr sz="1300" spc="-5" dirty="0">
                <a:latin typeface="Cambria"/>
                <a:cs typeface="Cambria"/>
              </a:rPr>
              <a:t>it  were just between those two choices, it’d </a:t>
            </a:r>
            <a:r>
              <a:rPr sz="1300" dirty="0">
                <a:latin typeface="Cambria"/>
                <a:cs typeface="Cambria"/>
              </a:rPr>
              <a:t>be </a:t>
            </a:r>
            <a:r>
              <a:rPr sz="1300" spc="-10" dirty="0">
                <a:latin typeface="Cambria"/>
                <a:cs typeface="Cambria"/>
              </a:rPr>
              <a:t>an  </a:t>
            </a:r>
            <a:r>
              <a:rPr sz="1300" spc="-5" dirty="0">
                <a:latin typeface="Cambria"/>
                <a:cs typeface="Cambria"/>
              </a:rPr>
              <a:t>easy decision. But I still have to consider </a:t>
            </a:r>
            <a:r>
              <a:rPr sz="1300" dirty="0">
                <a:latin typeface="Cambria"/>
                <a:cs typeface="Cambria"/>
              </a:rPr>
              <a:t>other  </a:t>
            </a:r>
            <a:r>
              <a:rPr sz="1300" spc="-5" dirty="0">
                <a:latin typeface="Cambria"/>
                <a:cs typeface="Cambria"/>
              </a:rPr>
              <a:t>options.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604" y="7297292"/>
            <a:ext cx="2098675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mbria"/>
                <a:cs typeface="Cambria"/>
              </a:rPr>
              <a:t>Andrew: </a:t>
            </a:r>
            <a:r>
              <a:rPr sz="1300" spc="-5" dirty="0">
                <a:latin typeface="Cambria"/>
                <a:cs typeface="Cambria"/>
              </a:rPr>
              <a:t>What do you</a:t>
            </a:r>
            <a:r>
              <a:rPr sz="1300" spc="-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mean?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604" y="7736601"/>
            <a:ext cx="3380740" cy="985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300"/>
              </a:lnSpc>
            </a:pPr>
            <a:r>
              <a:rPr sz="1300" b="1" spc="-5" dirty="0">
                <a:latin typeface="Cambria"/>
                <a:cs typeface="Cambria"/>
              </a:rPr>
              <a:t>Phil: </a:t>
            </a:r>
            <a:r>
              <a:rPr sz="1300" spc="-5" dirty="0">
                <a:latin typeface="Cambria"/>
                <a:cs typeface="Cambria"/>
              </a:rPr>
              <a:t>Well… I’m </a:t>
            </a:r>
            <a:r>
              <a:rPr sz="1300" b="1" spc="-5" dirty="0">
                <a:latin typeface="Cambria"/>
                <a:cs typeface="Cambria"/>
              </a:rPr>
              <a:t>toying with </a:t>
            </a:r>
            <a:r>
              <a:rPr sz="1300" b="1" dirty="0">
                <a:latin typeface="Cambria"/>
                <a:cs typeface="Cambria"/>
              </a:rPr>
              <a:t>the </a:t>
            </a:r>
            <a:r>
              <a:rPr sz="1300" b="1" spc="-5" dirty="0">
                <a:latin typeface="Cambria"/>
                <a:cs typeface="Cambria"/>
              </a:rPr>
              <a:t>idea </a:t>
            </a:r>
            <a:r>
              <a:rPr sz="1300" spc="-5" dirty="0">
                <a:latin typeface="Cambria"/>
                <a:cs typeface="Cambria"/>
              </a:rPr>
              <a:t>of leaving  teaching</a:t>
            </a:r>
            <a:r>
              <a:rPr sz="1300" spc="-7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altogether.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latin typeface="Cambria"/>
                <a:cs typeface="Cambria"/>
              </a:rPr>
              <a:t>Andrew: </a:t>
            </a:r>
            <a:r>
              <a:rPr sz="1300" spc="-5" dirty="0">
                <a:latin typeface="Cambria"/>
                <a:cs typeface="Cambria"/>
              </a:rPr>
              <a:t>Really? </a:t>
            </a:r>
            <a:r>
              <a:rPr sz="1300" b="1" dirty="0">
                <a:latin typeface="Cambria"/>
                <a:cs typeface="Cambria"/>
              </a:rPr>
              <a:t>What </a:t>
            </a:r>
            <a:r>
              <a:rPr sz="1300" b="1" spc="-5" dirty="0">
                <a:latin typeface="Cambria"/>
                <a:cs typeface="Cambria"/>
              </a:rPr>
              <a:t>brought this</a:t>
            </a:r>
            <a:r>
              <a:rPr sz="1300" b="1" spc="-55" dirty="0">
                <a:latin typeface="Cambria"/>
                <a:cs typeface="Cambria"/>
              </a:rPr>
              <a:t> </a:t>
            </a:r>
            <a:r>
              <a:rPr sz="1300" b="1" spc="-10" dirty="0">
                <a:latin typeface="Cambria"/>
                <a:cs typeface="Cambria"/>
              </a:rPr>
              <a:t>on?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35728" y="1750060"/>
            <a:ext cx="1689227" cy="7019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36235" y="2663951"/>
            <a:ext cx="1688591" cy="5923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07304" y="2652928"/>
            <a:ext cx="1257300" cy="767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000"/>
              </a:lnSpc>
            </a:pPr>
            <a:r>
              <a:rPr sz="1200" b="1" spc="-5" dirty="0">
                <a:latin typeface="Calibri"/>
                <a:cs typeface="Calibri"/>
              </a:rPr>
              <a:t>brag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talk about  </a:t>
            </a:r>
            <a:r>
              <a:rPr sz="1200" dirty="0">
                <a:latin typeface="Calibri"/>
                <a:cs typeface="Calibri"/>
              </a:rPr>
              <a:t>yourself </a:t>
            </a:r>
            <a:r>
              <a:rPr sz="1200" spc="-5" dirty="0">
                <a:latin typeface="Calibri"/>
                <a:cs typeface="Calibri"/>
              </a:rPr>
              <a:t>and your  accomplishments </a:t>
            </a:r>
            <a:r>
              <a:rPr sz="1200" spc="-10" dirty="0">
                <a:latin typeface="Calibri"/>
                <a:cs typeface="Calibri"/>
              </a:rPr>
              <a:t>in  </a:t>
            </a:r>
            <a:r>
              <a:rPr sz="1200" dirty="0">
                <a:latin typeface="Calibri"/>
                <a:cs typeface="Calibri"/>
              </a:rPr>
              <a:t>an </a:t>
            </a:r>
            <a:r>
              <a:rPr sz="1200" spc="-5" dirty="0">
                <a:latin typeface="Calibri"/>
                <a:cs typeface="Calibri"/>
              </a:rPr>
              <a:t>arrogant</a:t>
            </a:r>
            <a:r>
              <a:rPr sz="1200" spc="-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way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07304" y="3585021"/>
            <a:ext cx="126111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699"/>
              </a:lnSpc>
            </a:pPr>
            <a:r>
              <a:rPr sz="1200" b="1" spc="-5" dirty="0">
                <a:latin typeface="Calibri"/>
                <a:cs typeface="Calibri"/>
              </a:rPr>
              <a:t>awkward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strange,  socially  uncomfortable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07304" y="4328733"/>
            <a:ext cx="1241425" cy="76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699"/>
              </a:lnSpc>
            </a:pPr>
            <a:r>
              <a:rPr sz="1200" b="1" spc="-5" dirty="0">
                <a:latin typeface="Calibri"/>
                <a:cs typeface="Calibri"/>
              </a:rPr>
              <a:t>being too hard on  </a:t>
            </a:r>
            <a:r>
              <a:rPr sz="1200" b="1" dirty="0">
                <a:latin typeface="Calibri"/>
                <a:cs typeface="Calibri"/>
              </a:rPr>
              <a:t>yourself </a:t>
            </a:r>
            <a:r>
              <a:rPr sz="1200" dirty="0">
                <a:latin typeface="Calibri"/>
                <a:cs typeface="Calibri"/>
              </a:rPr>
              <a:t>=  </a:t>
            </a:r>
            <a:r>
              <a:rPr sz="1200" spc="-5" dirty="0">
                <a:latin typeface="Calibri"/>
                <a:cs typeface="Calibri"/>
              </a:rPr>
              <a:t>demanding too  </a:t>
            </a:r>
            <a:r>
              <a:rPr sz="1200" dirty="0">
                <a:latin typeface="Calibri"/>
                <a:cs typeface="Calibri"/>
              </a:rPr>
              <a:t>much from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yourself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07304" y="5258627"/>
            <a:ext cx="904240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699"/>
              </a:lnSpc>
            </a:pPr>
            <a:r>
              <a:rPr sz="1200" b="1" dirty="0">
                <a:latin typeface="Calibri"/>
                <a:cs typeface="Calibri"/>
              </a:rPr>
              <a:t>a </a:t>
            </a:r>
            <a:r>
              <a:rPr sz="1200" b="1" spc="-5" dirty="0">
                <a:latin typeface="Calibri"/>
                <a:cs typeface="Calibri"/>
              </a:rPr>
              <a:t>step up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  </a:t>
            </a:r>
            <a:r>
              <a:rPr sz="1200" spc="-5" dirty="0">
                <a:latin typeface="Calibri"/>
                <a:cs typeface="Calibri"/>
              </a:rPr>
              <a:t>improvement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07304" y="5821045"/>
            <a:ext cx="129540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toying </a:t>
            </a:r>
            <a:r>
              <a:rPr sz="1200" b="1" spc="-5" dirty="0">
                <a:latin typeface="Calibri"/>
                <a:cs typeface="Calibri"/>
              </a:rPr>
              <a:t>with the</a:t>
            </a:r>
            <a:r>
              <a:rPr sz="1200" b="1" spc="-8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idea</a:t>
            </a:r>
            <a:endParaRPr sz="1200">
              <a:latin typeface="Calibri"/>
              <a:cs typeface="Calibri"/>
            </a:endParaRPr>
          </a:p>
          <a:p>
            <a:pPr marL="12700" marR="19050">
              <a:lnSpc>
                <a:spcPct val="101699"/>
              </a:lnSpc>
            </a:pP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casually  considering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idea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07304" y="6561648"/>
            <a:ext cx="799465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699"/>
              </a:lnSpc>
            </a:pPr>
            <a:r>
              <a:rPr sz="1200" b="1" spc="-5" dirty="0">
                <a:latin typeface="Calibri"/>
                <a:cs typeface="Calibri"/>
              </a:rPr>
              <a:t>altogether</a:t>
            </a:r>
            <a:r>
              <a:rPr sz="1200" b="1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  </a:t>
            </a:r>
            <a:r>
              <a:rPr sz="1200" spc="-5" dirty="0">
                <a:latin typeface="Calibri"/>
                <a:cs typeface="Calibri"/>
              </a:rPr>
              <a:t>completely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07304" y="7119249"/>
            <a:ext cx="1211580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1800"/>
              </a:lnSpc>
            </a:pPr>
            <a:r>
              <a:rPr sz="1200" b="1" spc="-5" dirty="0">
                <a:latin typeface="Calibri"/>
                <a:cs typeface="Calibri"/>
              </a:rPr>
              <a:t>What brought this  </a:t>
            </a:r>
            <a:r>
              <a:rPr sz="1200" b="1" dirty="0">
                <a:latin typeface="Calibri"/>
                <a:cs typeface="Calibri"/>
              </a:rPr>
              <a:t>on?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What</a:t>
            </a:r>
            <a:r>
              <a:rPr sz="1200" spc="-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caused  </a:t>
            </a:r>
            <a:r>
              <a:rPr sz="1200" dirty="0">
                <a:latin typeface="Calibri"/>
                <a:cs typeface="Calibri"/>
              </a:rPr>
              <a:t>this?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800600" y="1750060"/>
            <a:ext cx="135255" cy="7019925"/>
          </a:xfrm>
          <a:custGeom>
            <a:avLst/>
            <a:gdLst/>
            <a:ahLst/>
            <a:cxnLst/>
            <a:rect l="l" t="t" r="r" b="b"/>
            <a:pathLst>
              <a:path w="135254" h="7019925">
                <a:moveTo>
                  <a:pt x="0" y="7019925"/>
                </a:moveTo>
                <a:lnTo>
                  <a:pt x="135140" y="7019925"/>
                </a:lnTo>
                <a:lnTo>
                  <a:pt x="135140" y="0"/>
                </a:lnTo>
                <a:lnTo>
                  <a:pt x="0" y="0"/>
                </a:lnTo>
                <a:lnTo>
                  <a:pt x="0" y="701992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00600" y="2026285"/>
            <a:ext cx="1750060" cy="328295"/>
          </a:xfrm>
          <a:custGeom>
            <a:avLst/>
            <a:gdLst/>
            <a:ahLst/>
            <a:cxnLst/>
            <a:rect l="l" t="t" r="r" b="b"/>
            <a:pathLst>
              <a:path w="1750059" h="328294">
                <a:moveTo>
                  <a:pt x="1585595" y="0"/>
                </a:moveTo>
                <a:lnTo>
                  <a:pt x="0" y="0"/>
                </a:lnTo>
                <a:lnTo>
                  <a:pt x="0" y="328168"/>
                </a:lnTo>
                <a:lnTo>
                  <a:pt x="1585595" y="328168"/>
                </a:lnTo>
                <a:lnTo>
                  <a:pt x="1749678" y="164084"/>
                </a:lnTo>
                <a:lnTo>
                  <a:pt x="1585595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00600" y="2026920"/>
            <a:ext cx="1667255" cy="3276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154548" y="2040890"/>
            <a:ext cx="10960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Vocabulary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23850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800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9475" y="323850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9475" y="37033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59726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94193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3850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0331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59726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13243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3850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4800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9475" y="9745827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9475" y="9699193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59726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94193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059337"/>
            <a:ext cx="3428365" cy="195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100"/>
              </a:lnSpc>
            </a:pPr>
            <a:r>
              <a:rPr sz="1300" b="1" spc="-5" dirty="0">
                <a:latin typeface="Cambria"/>
                <a:cs typeface="Cambria"/>
              </a:rPr>
              <a:t>Phil: </a:t>
            </a:r>
            <a:r>
              <a:rPr sz="1300" spc="-5" dirty="0">
                <a:latin typeface="Cambria"/>
                <a:cs typeface="Cambria"/>
              </a:rPr>
              <a:t>Well, </a:t>
            </a:r>
            <a:r>
              <a:rPr sz="1300" b="1" spc="-5" dirty="0">
                <a:latin typeface="Cambria"/>
                <a:cs typeface="Cambria"/>
              </a:rPr>
              <a:t>higher education </a:t>
            </a:r>
            <a:r>
              <a:rPr sz="1300" dirty="0">
                <a:latin typeface="Cambria"/>
                <a:cs typeface="Cambria"/>
              </a:rPr>
              <a:t>is </a:t>
            </a:r>
            <a:r>
              <a:rPr sz="1300" spc="-5" dirty="0">
                <a:latin typeface="Cambria"/>
                <a:cs typeface="Cambria"/>
              </a:rPr>
              <a:t>just so unstable  right now. College </a:t>
            </a:r>
            <a:r>
              <a:rPr sz="1300" dirty="0">
                <a:latin typeface="Cambria"/>
                <a:cs typeface="Cambria"/>
              </a:rPr>
              <a:t>costs </a:t>
            </a:r>
            <a:r>
              <a:rPr sz="1300" b="1" spc="-5" dirty="0">
                <a:latin typeface="Cambria"/>
                <a:cs typeface="Cambria"/>
              </a:rPr>
              <a:t>a huge chunk </a:t>
            </a:r>
            <a:r>
              <a:rPr sz="1300" b="1" spc="-10" dirty="0">
                <a:latin typeface="Cambria"/>
                <a:cs typeface="Cambria"/>
              </a:rPr>
              <a:t>of  </a:t>
            </a:r>
            <a:r>
              <a:rPr sz="1300" b="1" spc="-5" dirty="0">
                <a:latin typeface="Cambria"/>
                <a:cs typeface="Cambria"/>
              </a:rPr>
              <a:t>change, </a:t>
            </a:r>
            <a:r>
              <a:rPr sz="1300" spc="-5" dirty="0">
                <a:latin typeface="Cambria"/>
                <a:cs typeface="Cambria"/>
              </a:rPr>
              <a:t>and </a:t>
            </a:r>
            <a:r>
              <a:rPr sz="1300" dirty="0">
                <a:latin typeface="Cambria"/>
                <a:cs typeface="Cambria"/>
              </a:rPr>
              <a:t>there’s been </a:t>
            </a:r>
            <a:r>
              <a:rPr sz="1300" spc="-5" dirty="0">
                <a:latin typeface="Cambria"/>
                <a:cs typeface="Cambria"/>
              </a:rPr>
              <a:t>a major </a:t>
            </a:r>
            <a:r>
              <a:rPr sz="1300" b="1" spc="-10" dirty="0">
                <a:latin typeface="Cambria"/>
                <a:cs typeface="Cambria"/>
              </a:rPr>
              <a:t>uptick </a:t>
            </a:r>
            <a:r>
              <a:rPr sz="1300" spc="-5" dirty="0">
                <a:latin typeface="Cambria"/>
                <a:cs typeface="Cambria"/>
              </a:rPr>
              <a:t>in  online learning… </a:t>
            </a:r>
            <a:r>
              <a:rPr sz="1300" dirty="0">
                <a:latin typeface="Cambria"/>
                <a:cs typeface="Cambria"/>
              </a:rPr>
              <a:t>so </a:t>
            </a:r>
            <a:r>
              <a:rPr sz="1300" spc="-5" dirty="0">
                <a:latin typeface="Cambria"/>
                <a:cs typeface="Cambria"/>
              </a:rPr>
              <a:t>who knows </a:t>
            </a:r>
            <a:r>
              <a:rPr sz="1300" dirty="0">
                <a:latin typeface="Cambria"/>
                <a:cs typeface="Cambria"/>
              </a:rPr>
              <a:t>what’ll </a:t>
            </a:r>
            <a:r>
              <a:rPr sz="1300" spc="-5" dirty="0">
                <a:latin typeface="Cambria"/>
                <a:cs typeface="Cambria"/>
              </a:rPr>
              <a:t>happen  in the </a:t>
            </a:r>
            <a:r>
              <a:rPr sz="1300" spc="-10" dirty="0">
                <a:latin typeface="Cambria"/>
                <a:cs typeface="Cambria"/>
              </a:rPr>
              <a:t>next </a:t>
            </a:r>
            <a:r>
              <a:rPr sz="1300" spc="-5" dirty="0">
                <a:latin typeface="Cambria"/>
                <a:cs typeface="Cambria"/>
              </a:rPr>
              <a:t>ten or fifteen years? Plus, I can </a:t>
            </a:r>
            <a:r>
              <a:rPr sz="1300" dirty="0">
                <a:latin typeface="Cambria"/>
                <a:cs typeface="Cambria"/>
              </a:rPr>
              <a:t>earn</a:t>
            </a:r>
            <a:r>
              <a:rPr sz="1300" spc="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</a:t>
            </a:r>
            <a:endParaRPr sz="1300">
              <a:latin typeface="Cambria"/>
              <a:cs typeface="Cambria"/>
            </a:endParaRPr>
          </a:p>
          <a:p>
            <a:pPr marL="12700" marR="121920">
              <a:lnSpc>
                <a:spcPct val="121900"/>
              </a:lnSpc>
              <a:spcBef>
                <a:spcPts val="5"/>
              </a:spcBef>
            </a:pPr>
            <a:r>
              <a:rPr sz="1300" spc="-10" dirty="0">
                <a:latin typeface="Cambria"/>
                <a:cs typeface="Cambria"/>
              </a:rPr>
              <a:t>lot </a:t>
            </a:r>
            <a:r>
              <a:rPr sz="1300" spc="-5" dirty="0">
                <a:latin typeface="Cambria"/>
                <a:cs typeface="Cambria"/>
              </a:rPr>
              <a:t>more in industry. </a:t>
            </a:r>
            <a:r>
              <a:rPr sz="1300" dirty="0">
                <a:latin typeface="Cambria"/>
                <a:cs typeface="Cambria"/>
              </a:rPr>
              <a:t>It’s </a:t>
            </a:r>
            <a:r>
              <a:rPr sz="1300" spc="-5" dirty="0">
                <a:latin typeface="Cambria"/>
                <a:cs typeface="Cambria"/>
              </a:rPr>
              <a:t>important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like your  </a:t>
            </a:r>
            <a:r>
              <a:rPr sz="1300" spc="-10" dirty="0">
                <a:latin typeface="Cambria"/>
                <a:cs typeface="Cambria"/>
              </a:rPr>
              <a:t>job and </a:t>
            </a:r>
            <a:r>
              <a:rPr sz="1300" spc="-5" dirty="0">
                <a:latin typeface="Cambria"/>
                <a:cs typeface="Cambria"/>
              </a:rPr>
              <a:t>everything, </a:t>
            </a:r>
            <a:r>
              <a:rPr sz="1300" dirty="0">
                <a:latin typeface="Cambria"/>
                <a:cs typeface="Cambria"/>
              </a:rPr>
              <a:t>but… </a:t>
            </a:r>
            <a:r>
              <a:rPr sz="1300" spc="-5" dirty="0">
                <a:latin typeface="Cambria"/>
                <a:cs typeface="Cambria"/>
              </a:rPr>
              <a:t>passion </a:t>
            </a:r>
            <a:r>
              <a:rPr sz="1300" b="1" spc="-5" dirty="0">
                <a:latin typeface="Cambria"/>
                <a:cs typeface="Cambria"/>
              </a:rPr>
              <a:t>doesn’t </a:t>
            </a:r>
            <a:r>
              <a:rPr sz="1300" b="1" spc="-10" dirty="0">
                <a:latin typeface="Cambria"/>
                <a:cs typeface="Cambria"/>
              </a:rPr>
              <a:t>pay  </a:t>
            </a:r>
            <a:r>
              <a:rPr sz="1300" b="1" spc="-5" dirty="0">
                <a:latin typeface="Cambria"/>
                <a:cs typeface="Cambria"/>
              </a:rPr>
              <a:t>the</a:t>
            </a:r>
            <a:r>
              <a:rPr sz="1300" b="1" spc="-9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bills.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3238703"/>
            <a:ext cx="324548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500"/>
              </a:lnSpc>
            </a:pPr>
            <a:r>
              <a:rPr sz="1300" b="1" spc="-5" dirty="0">
                <a:latin typeface="Cambria"/>
                <a:cs typeface="Cambria"/>
              </a:rPr>
              <a:t>Andrew: </a:t>
            </a:r>
            <a:r>
              <a:rPr sz="1300" spc="-10" dirty="0">
                <a:latin typeface="Cambria"/>
                <a:cs typeface="Cambria"/>
              </a:rPr>
              <a:t>Do you </a:t>
            </a:r>
            <a:r>
              <a:rPr sz="1300" dirty="0">
                <a:latin typeface="Cambria"/>
                <a:cs typeface="Cambria"/>
              </a:rPr>
              <a:t>think </a:t>
            </a:r>
            <a:r>
              <a:rPr sz="1300" spc="-5" dirty="0">
                <a:latin typeface="Cambria"/>
                <a:cs typeface="Cambria"/>
              </a:rPr>
              <a:t>your skills could easily  transfer from academics </a:t>
            </a:r>
            <a:r>
              <a:rPr sz="1300" dirty="0">
                <a:latin typeface="Cambria"/>
                <a:cs typeface="Cambria"/>
              </a:rPr>
              <a:t>to</a:t>
            </a:r>
            <a:r>
              <a:rPr sz="1300" spc="-3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industry?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3962938"/>
            <a:ext cx="3412490" cy="1226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100"/>
              </a:lnSpc>
            </a:pPr>
            <a:r>
              <a:rPr sz="1300" b="1" spc="-5" dirty="0">
                <a:latin typeface="Cambria"/>
                <a:cs typeface="Cambria"/>
              </a:rPr>
              <a:t>Phil: </a:t>
            </a:r>
            <a:r>
              <a:rPr sz="1300" spc="-5" dirty="0">
                <a:latin typeface="Cambria"/>
                <a:cs typeface="Cambria"/>
              </a:rPr>
              <a:t>Um, </a:t>
            </a:r>
            <a:r>
              <a:rPr sz="1300" spc="-10" dirty="0">
                <a:latin typeface="Cambria"/>
                <a:cs typeface="Cambria"/>
              </a:rPr>
              <a:t>no, not </a:t>
            </a:r>
            <a:r>
              <a:rPr sz="1300" spc="-5" dirty="0">
                <a:latin typeface="Cambria"/>
                <a:cs typeface="Cambria"/>
              </a:rPr>
              <a:t>directly… but having a </a:t>
            </a:r>
            <a:r>
              <a:rPr sz="1300" b="1" spc="-5" dirty="0">
                <a:latin typeface="Cambria"/>
                <a:cs typeface="Cambria"/>
              </a:rPr>
              <a:t>Ph.D.  </a:t>
            </a:r>
            <a:r>
              <a:rPr sz="1300" spc="-5" dirty="0">
                <a:latin typeface="Cambria"/>
                <a:cs typeface="Cambria"/>
              </a:rPr>
              <a:t>proves that I’m at least somewhat </a:t>
            </a:r>
            <a:r>
              <a:rPr sz="1300" dirty="0">
                <a:latin typeface="Cambria"/>
                <a:cs typeface="Cambria"/>
              </a:rPr>
              <a:t>competent,  </a:t>
            </a:r>
            <a:r>
              <a:rPr sz="1300" spc="-5" dirty="0">
                <a:latin typeface="Cambria"/>
                <a:cs typeface="Cambria"/>
              </a:rPr>
              <a:t>right? I </a:t>
            </a:r>
            <a:r>
              <a:rPr sz="1300" spc="-10" dirty="0">
                <a:latin typeface="Cambria"/>
                <a:cs typeface="Cambria"/>
              </a:rPr>
              <a:t>dunno, </a:t>
            </a:r>
            <a:r>
              <a:rPr sz="1300" spc="-5" dirty="0">
                <a:latin typeface="Cambria"/>
                <a:cs typeface="Cambria"/>
              </a:rPr>
              <a:t>I guess I’m just </a:t>
            </a:r>
            <a:r>
              <a:rPr sz="1300" b="1" spc="-5" dirty="0">
                <a:latin typeface="Cambria"/>
                <a:cs typeface="Cambria"/>
              </a:rPr>
              <a:t>hoping </a:t>
            </a:r>
            <a:r>
              <a:rPr sz="1300" b="1" spc="-10" dirty="0">
                <a:latin typeface="Cambria"/>
                <a:cs typeface="Cambria"/>
              </a:rPr>
              <a:t>and  </a:t>
            </a:r>
            <a:r>
              <a:rPr sz="1300" b="1" spc="-5" dirty="0">
                <a:latin typeface="Cambria"/>
                <a:cs typeface="Cambria"/>
              </a:rPr>
              <a:t>praying </a:t>
            </a:r>
            <a:r>
              <a:rPr sz="1300" spc="-5" dirty="0">
                <a:latin typeface="Cambria"/>
                <a:cs typeface="Cambria"/>
              </a:rPr>
              <a:t>that companies have a use for someone  with a math</a:t>
            </a:r>
            <a:r>
              <a:rPr sz="1300" spc="-45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brain.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604" y="5457825"/>
            <a:ext cx="3450590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mbria"/>
                <a:cs typeface="Cambria"/>
              </a:rPr>
              <a:t>Andrew: </a:t>
            </a:r>
            <a:r>
              <a:rPr sz="1300" spc="-5" dirty="0">
                <a:latin typeface="Cambria"/>
                <a:cs typeface="Cambria"/>
              </a:rPr>
              <a:t>Right. What areas are </a:t>
            </a:r>
            <a:r>
              <a:rPr sz="1300" spc="-10" dirty="0">
                <a:latin typeface="Cambria"/>
                <a:cs typeface="Cambria"/>
              </a:rPr>
              <a:t>you</a:t>
            </a:r>
            <a:r>
              <a:rPr sz="1300" spc="2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considering?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604" y="5898276"/>
            <a:ext cx="3099435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300"/>
              </a:lnSpc>
            </a:pPr>
            <a:r>
              <a:rPr sz="1300" b="1" spc="-5" dirty="0">
                <a:latin typeface="Cambria"/>
                <a:cs typeface="Cambria"/>
              </a:rPr>
              <a:t>Phil: As </a:t>
            </a:r>
            <a:r>
              <a:rPr sz="1300" b="1" spc="-10" dirty="0">
                <a:latin typeface="Cambria"/>
                <a:cs typeface="Cambria"/>
              </a:rPr>
              <a:t>far </a:t>
            </a:r>
            <a:r>
              <a:rPr sz="1300" b="1" spc="-5" dirty="0">
                <a:latin typeface="Cambria"/>
                <a:cs typeface="Cambria"/>
              </a:rPr>
              <a:t>as I can tell, </a:t>
            </a:r>
            <a:r>
              <a:rPr sz="1300" dirty="0">
                <a:latin typeface="Cambria"/>
                <a:cs typeface="Cambria"/>
              </a:rPr>
              <a:t>there’s </a:t>
            </a:r>
            <a:r>
              <a:rPr sz="1300" spc="-5" dirty="0">
                <a:latin typeface="Cambria"/>
                <a:cs typeface="Cambria"/>
              </a:rPr>
              <a:t>currently a  demand for data miners </a:t>
            </a:r>
            <a:r>
              <a:rPr sz="1300" spc="-10" dirty="0">
                <a:latin typeface="Cambria"/>
                <a:cs typeface="Cambria"/>
              </a:rPr>
              <a:t>and</a:t>
            </a:r>
            <a:r>
              <a:rPr sz="1300" spc="2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actuaries.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604" y="6667881"/>
            <a:ext cx="3278504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mbria"/>
                <a:cs typeface="Cambria"/>
              </a:rPr>
              <a:t>Andrew: </a:t>
            </a:r>
            <a:r>
              <a:rPr sz="1300" spc="-5" dirty="0">
                <a:latin typeface="Cambria"/>
                <a:cs typeface="Cambria"/>
              </a:rPr>
              <a:t>Yeah, </a:t>
            </a:r>
            <a:r>
              <a:rPr sz="1300" b="1" spc="-5" dirty="0">
                <a:latin typeface="Cambria"/>
                <a:cs typeface="Cambria"/>
              </a:rPr>
              <a:t>I have no clue </a:t>
            </a:r>
            <a:r>
              <a:rPr sz="1300" spc="-5" dirty="0">
                <a:latin typeface="Cambria"/>
                <a:cs typeface="Cambria"/>
              </a:rPr>
              <a:t>what those</a:t>
            </a:r>
            <a:r>
              <a:rPr sz="1300" spc="2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are.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604" y="7108530"/>
            <a:ext cx="3405504" cy="1226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200"/>
              </a:lnSpc>
            </a:pPr>
            <a:r>
              <a:rPr sz="1300" b="1" spc="-5" dirty="0">
                <a:latin typeface="Cambria"/>
                <a:cs typeface="Cambria"/>
              </a:rPr>
              <a:t>Phil: </a:t>
            </a:r>
            <a:r>
              <a:rPr sz="1300" spc="-5" dirty="0">
                <a:latin typeface="Cambria"/>
                <a:cs typeface="Cambria"/>
              </a:rPr>
              <a:t>Data </a:t>
            </a:r>
            <a:r>
              <a:rPr sz="1300" dirty="0">
                <a:latin typeface="Cambria"/>
                <a:cs typeface="Cambria"/>
              </a:rPr>
              <a:t>miners </a:t>
            </a:r>
            <a:r>
              <a:rPr sz="1300" spc="-5" dirty="0">
                <a:latin typeface="Cambria"/>
                <a:cs typeface="Cambria"/>
              </a:rPr>
              <a:t>sort through large amounts of  information to </a:t>
            </a:r>
            <a:r>
              <a:rPr sz="1300" dirty="0">
                <a:latin typeface="Cambria"/>
                <a:cs typeface="Cambria"/>
              </a:rPr>
              <a:t>find </a:t>
            </a:r>
            <a:r>
              <a:rPr sz="1300" b="1" spc="-5" dirty="0">
                <a:latin typeface="Cambria"/>
                <a:cs typeface="Cambria"/>
              </a:rPr>
              <a:t>patterns</a:t>
            </a:r>
            <a:r>
              <a:rPr sz="1300" spc="-5" dirty="0">
                <a:latin typeface="Cambria"/>
                <a:cs typeface="Cambria"/>
              </a:rPr>
              <a:t>, and actuaries use  statistics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b="1" spc="-5" dirty="0">
                <a:latin typeface="Cambria"/>
                <a:cs typeface="Cambria"/>
              </a:rPr>
              <a:t>assess </a:t>
            </a:r>
            <a:r>
              <a:rPr sz="1300" spc="-5" dirty="0">
                <a:latin typeface="Cambria"/>
                <a:cs typeface="Cambria"/>
              </a:rPr>
              <a:t>risk. For instance, actuaries  work for insurance companies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calculate how  much they should charge their</a:t>
            </a:r>
            <a:r>
              <a:rPr sz="1300" spc="5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clients.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604" y="8603742"/>
            <a:ext cx="2717800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mbria"/>
                <a:cs typeface="Cambria"/>
              </a:rPr>
              <a:t>Andrew: </a:t>
            </a:r>
            <a:r>
              <a:rPr sz="1300" dirty="0">
                <a:latin typeface="Cambria"/>
                <a:cs typeface="Cambria"/>
              </a:rPr>
              <a:t>Hmm. </a:t>
            </a:r>
            <a:r>
              <a:rPr sz="1300" spc="-5" dirty="0">
                <a:latin typeface="Cambria"/>
                <a:cs typeface="Cambria"/>
              </a:rPr>
              <a:t>It sounds kind of</a:t>
            </a:r>
            <a:r>
              <a:rPr sz="1300" spc="-2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dull.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66589" y="1123950"/>
            <a:ext cx="1662811" cy="8220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66715" y="2039111"/>
            <a:ext cx="1662684" cy="7121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37784" y="2028636"/>
            <a:ext cx="1209675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699"/>
              </a:lnSpc>
            </a:pPr>
            <a:r>
              <a:rPr sz="1200" b="1" spc="-5" dirty="0">
                <a:latin typeface="Calibri"/>
                <a:cs typeface="Calibri"/>
              </a:rPr>
              <a:t>higher education </a:t>
            </a:r>
            <a:r>
              <a:rPr sz="1200" dirty="0">
                <a:latin typeface="Calibri"/>
                <a:cs typeface="Calibri"/>
              </a:rPr>
              <a:t>=  </a:t>
            </a:r>
            <a:r>
              <a:rPr sz="1200" spc="-5" dirty="0">
                <a:latin typeface="Calibri"/>
                <a:cs typeface="Calibri"/>
              </a:rPr>
              <a:t>colleges and  universities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37784" y="2772165"/>
            <a:ext cx="1057910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1800"/>
              </a:lnSpc>
            </a:pPr>
            <a:r>
              <a:rPr sz="1200" b="1" dirty="0">
                <a:latin typeface="Calibri"/>
                <a:cs typeface="Calibri"/>
              </a:rPr>
              <a:t>a </a:t>
            </a:r>
            <a:r>
              <a:rPr sz="1200" b="1" spc="-5" dirty="0">
                <a:latin typeface="Calibri"/>
                <a:cs typeface="Calibri"/>
              </a:rPr>
              <a:t>huge </a:t>
            </a:r>
            <a:r>
              <a:rPr sz="1200" b="1" dirty="0">
                <a:latin typeface="Calibri"/>
                <a:cs typeface="Calibri"/>
              </a:rPr>
              <a:t>chunk of  </a:t>
            </a:r>
            <a:r>
              <a:rPr sz="1200" b="1" spc="-5" dirty="0">
                <a:latin typeface="Calibri"/>
                <a:cs typeface="Calibri"/>
              </a:rPr>
              <a:t>change </a:t>
            </a:r>
            <a:r>
              <a:rPr sz="1200" dirty="0">
                <a:latin typeface="Calibri"/>
                <a:cs typeface="Calibri"/>
              </a:rPr>
              <a:t>= a </a:t>
            </a:r>
            <a:r>
              <a:rPr sz="1200" spc="-5" dirty="0">
                <a:latin typeface="Calibri"/>
                <a:cs typeface="Calibri"/>
              </a:rPr>
              <a:t>lot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  </a:t>
            </a:r>
            <a:r>
              <a:rPr sz="1200" dirty="0">
                <a:latin typeface="Calibri"/>
                <a:cs typeface="Calibri"/>
              </a:rPr>
              <a:t>money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37784" y="3519551"/>
            <a:ext cx="10795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uptick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increase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37784" y="3891407"/>
            <a:ext cx="12998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doesn’t </a:t>
            </a:r>
            <a:r>
              <a:rPr sz="1200" b="1" spc="-5" dirty="0">
                <a:latin typeface="Calibri"/>
                <a:cs typeface="Calibri"/>
              </a:rPr>
              <a:t>pay </a:t>
            </a:r>
            <a:r>
              <a:rPr sz="1200" b="1" dirty="0">
                <a:latin typeface="Calibri"/>
                <a:cs typeface="Calibri"/>
              </a:rPr>
              <a:t>the</a:t>
            </a:r>
            <a:r>
              <a:rPr sz="1200" b="1" spc="-8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bills</a:t>
            </a:r>
            <a:endParaRPr sz="1200">
              <a:latin typeface="Calibri"/>
              <a:cs typeface="Calibri"/>
            </a:endParaRPr>
          </a:p>
          <a:p>
            <a:pPr marL="12700" marR="182880" algn="just">
              <a:lnSpc>
                <a:spcPct val="101699"/>
              </a:lnSpc>
            </a:pP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doesn’t provide  enough money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  </a:t>
            </a:r>
            <a:r>
              <a:rPr sz="1200" spc="-5" dirty="0">
                <a:latin typeface="Calibri"/>
                <a:cs typeface="Calibri"/>
              </a:rPr>
              <a:t>survive/live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37784" y="4819462"/>
            <a:ext cx="1120140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699"/>
              </a:lnSpc>
            </a:pPr>
            <a:r>
              <a:rPr sz="1200" b="1" spc="-5" dirty="0">
                <a:latin typeface="Calibri"/>
                <a:cs typeface="Calibri"/>
              </a:rPr>
              <a:t>Ph.D.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doctorate  </a:t>
            </a:r>
            <a:r>
              <a:rPr sz="1200" dirty="0">
                <a:latin typeface="Calibri"/>
                <a:cs typeface="Calibri"/>
              </a:rPr>
              <a:t>degree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37784" y="5380609"/>
            <a:ext cx="1245235" cy="389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hoping and</a:t>
            </a:r>
            <a:r>
              <a:rPr sz="1200" b="1" spc="-4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praying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greatly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hoping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37784" y="5935283"/>
            <a:ext cx="1224915" cy="76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699"/>
              </a:lnSpc>
            </a:pPr>
            <a:r>
              <a:rPr sz="1200" b="1" spc="-5" dirty="0">
                <a:latin typeface="Calibri"/>
                <a:cs typeface="Calibri"/>
              </a:rPr>
              <a:t>as far as </a:t>
            </a:r>
            <a:r>
              <a:rPr sz="1200" b="1" dirty="0">
                <a:latin typeface="Calibri"/>
                <a:cs typeface="Calibri"/>
              </a:rPr>
              <a:t>I </a:t>
            </a:r>
            <a:r>
              <a:rPr sz="1200" b="1" spc="-5" dirty="0">
                <a:latin typeface="Calibri"/>
                <a:cs typeface="Calibri"/>
              </a:rPr>
              <a:t>can </a:t>
            </a:r>
            <a:r>
              <a:rPr sz="1200" b="1" dirty="0">
                <a:latin typeface="Calibri"/>
                <a:cs typeface="Calibri"/>
              </a:rPr>
              <a:t>tell</a:t>
            </a:r>
            <a:r>
              <a:rPr sz="1200" b="1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  based </a:t>
            </a:r>
            <a:r>
              <a:rPr sz="1200" spc="-5" dirty="0">
                <a:latin typeface="Calibri"/>
                <a:cs typeface="Calibri"/>
              </a:rPr>
              <a:t>on the  </a:t>
            </a:r>
            <a:r>
              <a:rPr sz="1200" dirty="0">
                <a:latin typeface="Calibri"/>
                <a:cs typeface="Calibri"/>
              </a:rPr>
              <a:t>available  </a:t>
            </a:r>
            <a:r>
              <a:rPr sz="1200" spc="-5" dirty="0">
                <a:latin typeface="Calibri"/>
                <a:cs typeface="Calibri"/>
              </a:rPr>
              <a:t>information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37784" y="6864923"/>
            <a:ext cx="1191895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699"/>
              </a:lnSpc>
            </a:pPr>
            <a:r>
              <a:rPr sz="1200" b="1" dirty="0">
                <a:latin typeface="Calibri"/>
                <a:cs typeface="Calibri"/>
              </a:rPr>
              <a:t>I </a:t>
            </a:r>
            <a:r>
              <a:rPr sz="1200" b="1" spc="-5" dirty="0">
                <a:latin typeface="Calibri"/>
                <a:cs typeface="Calibri"/>
              </a:rPr>
              <a:t>have </a:t>
            </a:r>
            <a:r>
              <a:rPr sz="1200" b="1" dirty="0">
                <a:latin typeface="Calibri"/>
                <a:cs typeface="Calibri"/>
              </a:rPr>
              <a:t>no clue </a:t>
            </a:r>
            <a:r>
              <a:rPr sz="1200" dirty="0">
                <a:latin typeface="Calibri"/>
                <a:cs typeface="Calibri"/>
              </a:rPr>
              <a:t>= I  have </a:t>
            </a:r>
            <a:r>
              <a:rPr sz="1200" spc="-5" dirty="0">
                <a:latin typeface="Calibri"/>
                <a:cs typeface="Calibri"/>
              </a:rPr>
              <a:t>absolutely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  idea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37784" y="7610540"/>
            <a:ext cx="1303655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699"/>
              </a:lnSpc>
            </a:pPr>
            <a:r>
              <a:rPr sz="1200" b="1" spc="-5" dirty="0">
                <a:latin typeface="Calibri"/>
                <a:cs typeface="Calibri"/>
              </a:rPr>
              <a:t>patterns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repeating  </a:t>
            </a:r>
            <a:r>
              <a:rPr sz="1200" dirty="0">
                <a:latin typeface="Calibri"/>
                <a:cs typeface="Calibri"/>
              </a:rPr>
              <a:t>designs </a:t>
            </a:r>
            <a:r>
              <a:rPr sz="1200" spc="-5" dirty="0">
                <a:latin typeface="Calibri"/>
                <a:cs typeface="Calibri"/>
              </a:rPr>
              <a:t>or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events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37784" y="8171433"/>
            <a:ext cx="109918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assess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evaluate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37784" y="8543290"/>
            <a:ext cx="81026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dull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boring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33620" y="1123950"/>
            <a:ext cx="133350" cy="8220075"/>
          </a:xfrm>
          <a:custGeom>
            <a:avLst/>
            <a:gdLst/>
            <a:ahLst/>
            <a:cxnLst/>
            <a:rect l="l" t="t" r="r" b="b"/>
            <a:pathLst>
              <a:path w="133350" h="8220075">
                <a:moveTo>
                  <a:pt x="0" y="8220075"/>
                </a:moveTo>
                <a:lnTo>
                  <a:pt x="133019" y="8220075"/>
                </a:lnTo>
                <a:lnTo>
                  <a:pt x="133019" y="0"/>
                </a:lnTo>
                <a:lnTo>
                  <a:pt x="0" y="0"/>
                </a:lnTo>
                <a:lnTo>
                  <a:pt x="0" y="822007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33620" y="1447419"/>
            <a:ext cx="1722755" cy="384810"/>
          </a:xfrm>
          <a:custGeom>
            <a:avLst/>
            <a:gdLst/>
            <a:ahLst/>
            <a:cxnLst/>
            <a:rect l="l" t="t" r="r" b="b"/>
            <a:pathLst>
              <a:path w="1722754" h="384810">
                <a:moveTo>
                  <a:pt x="1530095" y="0"/>
                </a:moveTo>
                <a:lnTo>
                  <a:pt x="0" y="0"/>
                </a:lnTo>
                <a:lnTo>
                  <a:pt x="0" y="384301"/>
                </a:lnTo>
                <a:lnTo>
                  <a:pt x="1530095" y="384301"/>
                </a:lnTo>
                <a:lnTo>
                  <a:pt x="1722374" y="192150"/>
                </a:lnTo>
                <a:lnTo>
                  <a:pt x="1530095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34128" y="1447800"/>
            <a:ext cx="1626107" cy="384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188077" y="1487678"/>
            <a:ext cx="10960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Vocabulary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3850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4800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9475" y="323850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9475" y="37033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59726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94193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3850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0331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59726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13243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3850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4800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9475" y="9745827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9475" y="9699193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59726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94193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103121"/>
            <a:ext cx="3443604" cy="142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mbria"/>
                <a:cs typeface="Cambria"/>
              </a:rPr>
              <a:t>Phil: Tell </a:t>
            </a:r>
            <a:r>
              <a:rPr sz="1300" b="1" spc="-10" dirty="0">
                <a:latin typeface="Cambria"/>
                <a:cs typeface="Cambria"/>
              </a:rPr>
              <a:t>me </a:t>
            </a:r>
            <a:r>
              <a:rPr sz="1300" b="1" spc="-5" dirty="0">
                <a:latin typeface="Cambria"/>
                <a:cs typeface="Cambria"/>
              </a:rPr>
              <a:t>about it. </a:t>
            </a:r>
            <a:r>
              <a:rPr sz="1300" spc="-5" dirty="0">
                <a:latin typeface="Cambria"/>
                <a:cs typeface="Cambria"/>
              </a:rPr>
              <a:t>That’s what worries</a:t>
            </a:r>
            <a:r>
              <a:rPr sz="1300" spc="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me</a:t>
            </a:r>
            <a:endParaRPr sz="1300">
              <a:latin typeface="Cambria"/>
              <a:cs typeface="Cambria"/>
            </a:endParaRPr>
          </a:p>
          <a:p>
            <a:pPr marL="12700" marR="5080">
              <a:lnSpc>
                <a:spcPts val="1910"/>
              </a:lnSpc>
              <a:spcBef>
                <a:spcPts val="105"/>
              </a:spcBef>
            </a:pPr>
            <a:r>
              <a:rPr sz="1300" spc="-5" dirty="0">
                <a:latin typeface="Cambria"/>
                <a:cs typeface="Cambria"/>
              </a:rPr>
              <a:t>– what if I make the transition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end up </a:t>
            </a:r>
            <a:r>
              <a:rPr sz="1300" dirty="0">
                <a:latin typeface="Cambria"/>
                <a:cs typeface="Cambria"/>
              </a:rPr>
              <a:t>hating  </a:t>
            </a:r>
            <a:r>
              <a:rPr sz="1300" spc="-5" dirty="0">
                <a:latin typeface="Cambria"/>
                <a:cs typeface="Cambria"/>
              </a:rPr>
              <a:t>it? I don’t want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be stuck in a </a:t>
            </a:r>
            <a:r>
              <a:rPr sz="1300" b="1" spc="-5" dirty="0">
                <a:latin typeface="Cambria"/>
                <a:cs typeface="Cambria"/>
              </a:rPr>
              <a:t>cubicle </a:t>
            </a:r>
            <a:r>
              <a:rPr sz="1300" spc="-5" dirty="0">
                <a:latin typeface="Cambria"/>
                <a:cs typeface="Cambria"/>
              </a:rPr>
              <a:t>all day  doing something that makes me miserable. </a:t>
            </a:r>
            <a:r>
              <a:rPr sz="1300" spc="-10" dirty="0">
                <a:latin typeface="Cambria"/>
                <a:cs typeface="Cambria"/>
              </a:rPr>
              <a:t>And  </a:t>
            </a:r>
            <a:r>
              <a:rPr sz="1300" spc="-5" dirty="0">
                <a:latin typeface="Cambria"/>
                <a:cs typeface="Cambria"/>
              </a:rPr>
              <a:t>if I leave teaching, it might be really hard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10" dirty="0">
                <a:latin typeface="Cambria"/>
                <a:cs typeface="Cambria"/>
              </a:rPr>
              <a:t>go  </a:t>
            </a:r>
            <a:r>
              <a:rPr sz="1300" spc="-5" dirty="0">
                <a:latin typeface="Cambria"/>
                <a:cs typeface="Cambria"/>
              </a:rPr>
              <a:t>back. I don’t want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b="1" spc="-5" dirty="0">
                <a:latin typeface="Cambria"/>
                <a:cs typeface="Cambria"/>
              </a:rPr>
              <a:t>shoot myself </a:t>
            </a:r>
            <a:r>
              <a:rPr sz="1300" b="1" dirty="0">
                <a:latin typeface="Cambria"/>
                <a:cs typeface="Cambria"/>
              </a:rPr>
              <a:t>in </a:t>
            </a:r>
            <a:r>
              <a:rPr sz="1300" b="1" spc="-5" dirty="0">
                <a:latin typeface="Cambria"/>
                <a:cs typeface="Cambria"/>
              </a:rPr>
              <a:t>the</a:t>
            </a:r>
            <a:r>
              <a:rPr sz="1300" b="1" spc="-1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foot.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2751907"/>
            <a:ext cx="3274695" cy="74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400"/>
              </a:lnSpc>
            </a:pPr>
            <a:r>
              <a:rPr sz="1300" b="1" spc="-5" dirty="0">
                <a:latin typeface="Cambria"/>
                <a:cs typeface="Cambria"/>
              </a:rPr>
              <a:t>Andrew: </a:t>
            </a:r>
            <a:r>
              <a:rPr sz="1300" spc="-5" dirty="0">
                <a:latin typeface="Cambria"/>
                <a:cs typeface="Cambria"/>
              </a:rPr>
              <a:t>Well, good </a:t>
            </a:r>
            <a:r>
              <a:rPr sz="1300" dirty="0">
                <a:latin typeface="Cambria"/>
                <a:cs typeface="Cambria"/>
              </a:rPr>
              <a:t>luck </a:t>
            </a:r>
            <a:r>
              <a:rPr sz="1300" spc="-5" dirty="0">
                <a:latin typeface="Cambria"/>
                <a:cs typeface="Cambria"/>
              </a:rPr>
              <a:t>with that, buddy. I’m  </a:t>
            </a:r>
            <a:r>
              <a:rPr sz="1300" dirty="0">
                <a:latin typeface="Cambria"/>
                <a:cs typeface="Cambria"/>
              </a:rPr>
              <a:t>afraid </a:t>
            </a:r>
            <a:r>
              <a:rPr sz="1300" spc="-5" dirty="0">
                <a:latin typeface="Cambria"/>
                <a:cs typeface="Cambria"/>
              </a:rPr>
              <a:t>I don’t have any </a:t>
            </a:r>
            <a:r>
              <a:rPr sz="1300" b="1" spc="-10" dirty="0">
                <a:latin typeface="Cambria"/>
                <a:cs typeface="Cambria"/>
              </a:rPr>
              <a:t>words of </a:t>
            </a:r>
            <a:r>
              <a:rPr sz="1300" b="1" spc="-5" dirty="0">
                <a:latin typeface="Cambria"/>
                <a:cs typeface="Cambria"/>
              </a:rPr>
              <a:t>wisdom </a:t>
            </a:r>
            <a:r>
              <a:rPr sz="1300" dirty="0">
                <a:latin typeface="Cambria"/>
                <a:cs typeface="Cambria"/>
              </a:rPr>
              <a:t>for  </a:t>
            </a:r>
            <a:r>
              <a:rPr sz="1300" spc="-5" dirty="0">
                <a:latin typeface="Cambria"/>
                <a:cs typeface="Cambria"/>
              </a:rPr>
              <a:t>you. </a:t>
            </a:r>
            <a:r>
              <a:rPr sz="1300" b="1" dirty="0">
                <a:latin typeface="Cambria"/>
                <a:cs typeface="Cambria"/>
              </a:rPr>
              <a:t>I’d </a:t>
            </a:r>
            <a:r>
              <a:rPr sz="1300" b="1" spc="-5" dirty="0">
                <a:latin typeface="Cambria"/>
                <a:cs typeface="Cambria"/>
              </a:rPr>
              <a:t>hate </a:t>
            </a:r>
            <a:r>
              <a:rPr sz="1300" b="1" dirty="0">
                <a:latin typeface="Cambria"/>
                <a:cs typeface="Cambria"/>
              </a:rPr>
              <a:t>to </a:t>
            </a:r>
            <a:r>
              <a:rPr sz="1300" b="1" spc="-5" dirty="0">
                <a:latin typeface="Cambria"/>
                <a:cs typeface="Cambria"/>
              </a:rPr>
              <a:t>be in </a:t>
            </a:r>
            <a:r>
              <a:rPr sz="1300" b="1" spc="-10" dirty="0">
                <a:latin typeface="Cambria"/>
                <a:cs typeface="Cambria"/>
              </a:rPr>
              <a:t>your </a:t>
            </a:r>
            <a:r>
              <a:rPr sz="1300" b="1" spc="-5" dirty="0">
                <a:latin typeface="Cambria"/>
                <a:cs typeface="Cambria"/>
              </a:rPr>
              <a:t>shoes </a:t>
            </a:r>
            <a:r>
              <a:rPr sz="1300" spc="-5" dirty="0">
                <a:latin typeface="Cambria"/>
                <a:cs typeface="Cambria"/>
              </a:rPr>
              <a:t>right</a:t>
            </a:r>
            <a:r>
              <a:rPr sz="1300" spc="2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now.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47030" y="1066800"/>
            <a:ext cx="1830324" cy="541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46903" y="1981200"/>
            <a:ext cx="1830324" cy="4312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17972" y="1970724"/>
            <a:ext cx="1151255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1699"/>
              </a:lnSpc>
            </a:pPr>
            <a:r>
              <a:rPr sz="1200" b="1" spc="-5" dirty="0">
                <a:latin typeface="Calibri"/>
                <a:cs typeface="Calibri"/>
              </a:rPr>
              <a:t>Tell me about </a:t>
            </a:r>
            <a:r>
              <a:rPr sz="1200" b="1" dirty="0">
                <a:latin typeface="Calibri"/>
                <a:cs typeface="Calibri"/>
              </a:rPr>
              <a:t>it </a:t>
            </a:r>
            <a:r>
              <a:rPr sz="1200" dirty="0">
                <a:latin typeface="Calibri"/>
                <a:cs typeface="Calibri"/>
              </a:rPr>
              <a:t>=  You’re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completely  correct;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agree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17972" y="2714070"/>
            <a:ext cx="1473200" cy="95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899"/>
              </a:lnSpc>
            </a:pPr>
            <a:r>
              <a:rPr sz="1200" b="1" spc="-5" dirty="0">
                <a:latin typeface="Calibri"/>
                <a:cs typeface="Calibri"/>
              </a:rPr>
              <a:t>cubicle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small office  </a:t>
            </a:r>
            <a:r>
              <a:rPr sz="1200" dirty="0">
                <a:latin typeface="Calibri"/>
                <a:cs typeface="Calibri"/>
              </a:rPr>
              <a:t>area in a </a:t>
            </a:r>
            <a:r>
              <a:rPr sz="1200" spc="-5" dirty="0">
                <a:latin typeface="Calibri"/>
                <a:cs typeface="Calibri"/>
              </a:rPr>
              <a:t>larger room;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  “box” </a:t>
            </a:r>
            <a:r>
              <a:rPr sz="1200" spc="-5" dirty="0">
                <a:latin typeface="Calibri"/>
                <a:cs typeface="Calibri"/>
              </a:rPr>
              <a:t>divided </a:t>
            </a:r>
            <a:r>
              <a:rPr sz="1200" dirty="0">
                <a:latin typeface="Calibri"/>
                <a:cs typeface="Calibri"/>
              </a:rPr>
              <a:t>from </a:t>
            </a:r>
            <a:r>
              <a:rPr sz="1200" spc="-5" dirty="0">
                <a:latin typeface="Calibri"/>
                <a:cs typeface="Calibri"/>
              </a:rPr>
              <a:t>the  other office </a:t>
            </a:r>
            <a:r>
              <a:rPr sz="1200" dirty="0">
                <a:latin typeface="Calibri"/>
                <a:cs typeface="Calibri"/>
              </a:rPr>
              <a:t>areas by  temporary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walls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17972" y="3831909"/>
            <a:ext cx="1395095" cy="2250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699"/>
              </a:lnSpc>
            </a:pPr>
            <a:r>
              <a:rPr sz="1200" b="1" dirty="0">
                <a:latin typeface="Calibri"/>
                <a:cs typeface="Calibri"/>
              </a:rPr>
              <a:t>shoot </a:t>
            </a:r>
            <a:r>
              <a:rPr sz="1200" b="1" spc="-5" dirty="0">
                <a:latin typeface="Calibri"/>
                <a:cs typeface="Calibri"/>
              </a:rPr>
              <a:t>myself in the  </a:t>
            </a:r>
            <a:r>
              <a:rPr sz="1200" b="1" dirty="0">
                <a:latin typeface="Calibri"/>
                <a:cs typeface="Calibri"/>
              </a:rPr>
              <a:t>foot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accidentally  cause damage </a:t>
            </a:r>
            <a:r>
              <a:rPr sz="1200" dirty="0">
                <a:latin typeface="Calibri"/>
                <a:cs typeface="Calibri"/>
              </a:rPr>
              <a:t>to  </a:t>
            </a:r>
            <a:r>
              <a:rPr sz="1200" spc="-5" dirty="0">
                <a:latin typeface="Calibri"/>
                <a:cs typeface="Calibri"/>
              </a:rPr>
              <a:t>myself or </a:t>
            </a:r>
            <a:r>
              <a:rPr sz="1200" dirty="0">
                <a:latin typeface="Calibri"/>
                <a:cs typeface="Calibri"/>
              </a:rPr>
              <a:t>my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progress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172085">
              <a:lnSpc>
                <a:spcPct val="101699"/>
              </a:lnSpc>
            </a:pPr>
            <a:r>
              <a:rPr sz="1200" b="1" spc="-5" dirty="0">
                <a:latin typeface="Calibri"/>
                <a:cs typeface="Calibri"/>
              </a:rPr>
              <a:t>words of wisdom</a:t>
            </a:r>
            <a:r>
              <a:rPr sz="1200" b="1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  good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advice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2069">
              <a:lnSpc>
                <a:spcPct val="101400"/>
              </a:lnSpc>
            </a:pPr>
            <a:r>
              <a:rPr sz="1200" b="1" dirty="0">
                <a:latin typeface="Calibri"/>
                <a:cs typeface="Calibri"/>
              </a:rPr>
              <a:t>I’d </a:t>
            </a:r>
            <a:r>
              <a:rPr sz="1200" b="1" spc="-5" dirty="0">
                <a:latin typeface="Calibri"/>
                <a:cs typeface="Calibri"/>
              </a:rPr>
              <a:t>hate </a:t>
            </a:r>
            <a:r>
              <a:rPr sz="1200" b="1" dirty="0">
                <a:latin typeface="Calibri"/>
                <a:cs typeface="Calibri"/>
              </a:rPr>
              <a:t>to be </a:t>
            </a:r>
            <a:r>
              <a:rPr sz="1200" b="1" spc="-5" dirty="0">
                <a:latin typeface="Calibri"/>
                <a:cs typeface="Calibri"/>
              </a:rPr>
              <a:t>in</a:t>
            </a:r>
            <a:r>
              <a:rPr sz="1200" b="1" spc="-7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your  </a:t>
            </a:r>
            <a:r>
              <a:rPr sz="1200" b="1" dirty="0">
                <a:latin typeface="Calibri"/>
                <a:cs typeface="Calibri"/>
              </a:rPr>
              <a:t>shoes </a:t>
            </a:r>
            <a:r>
              <a:rPr sz="1200" dirty="0">
                <a:latin typeface="Calibri"/>
                <a:cs typeface="Calibri"/>
              </a:rPr>
              <a:t>= I </a:t>
            </a:r>
            <a:r>
              <a:rPr sz="1200" spc="-5" dirty="0">
                <a:latin typeface="Calibri"/>
                <a:cs typeface="Calibri"/>
              </a:rPr>
              <a:t>would not  want to </a:t>
            </a:r>
            <a:r>
              <a:rPr sz="1200" dirty="0">
                <a:latin typeface="Calibri"/>
                <a:cs typeface="Calibri"/>
              </a:rPr>
              <a:t>be </a:t>
            </a:r>
            <a:r>
              <a:rPr sz="1200" spc="-1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your  situation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00600" y="1066800"/>
            <a:ext cx="146685" cy="5410200"/>
          </a:xfrm>
          <a:custGeom>
            <a:avLst/>
            <a:gdLst/>
            <a:ahLst/>
            <a:cxnLst/>
            <a:rect l="l" t="t" r="r" b="b"/>
            <a:pathLst>
              <a:path w="146685" h="5410200">
                <a:moveTo>
                  <a:pt x="0" y="5410200"/>
                </a:moveTo>
                <a:lnTo>
                  <a:pt x="146430" y="5410200"/>
                </a:lnTo>
                <a:lnTo>
                  <a:pt x="146430" y="0"/>
                </a:lnTo>
                <a:lnTo>
                  <a:pt x="0" y="0"/>
                </a:lnTo>
                <a:lnTo>
                  <a:pt x="0" y="54102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00600" y="1279652"/>
            <a:ext cx="1896110" cy="320675"/>
          </a:xfrm>
          <a:custGeom>
            <a:avLst/>
            <a:gdLst/>
            <a:ahLst/>
            <a:cxnLst/>
            <a:rect l="l" t="t" r="r" b="b"/>
            <a:pathLst>
              <a:path w="1896109" h="320675">
                <a:moveTo>
                  <a:pt x="1735581" y="0"/>
                </a:moveTo>
                <a:lnTo>
                  <a:pt x="0" y="0"/>
                </a:lnTo>
                <a:lnTo>
                  <a:pt x="0" y="320548"/>
                </a:lnTo>
                <a:lnTo>
                  <a:pt x="1735581" y="320548"/>
                </a:lnTo>
                <a:lnTo>
                  <a:pt x="1895855" y="160274"/>
                </a:lnTo>
                <a:lnTo>
                  <a:pt x="1735581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00600" y="1280160"/>
            <a:ext cx="1815083" cy="320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54548" y="1288033"/>
            <a:ext cx="10960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Vocabulary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3850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800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9475" y="323850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9475" y="37033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59726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94193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3850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0331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59726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13243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3850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4800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9475" y="9745827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9475" y="9699193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59726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94193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099566"/>
            <a:ext cx="5160645" cy="589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u="heavy" spc="-5" dirty="0">
                <a:latin typeface="Cambria"/>
                <a:cs typeface="Cambria"/>
              </a:rPr>
              <a:t>Vocabulary</a:t>
            </a:r>
            <a:r>
              <a:rPr sz="2000" b="1" u="heavy" spc="-75" dirty="0">
                <a:latin typeface="Cambria"/>
                <a:cs typeface="Cambria"/>
              </a:rPr>
              <a:t> </a:t>
            </a:r>
            <a:r>
              <a:rPr sz="2000" b="1" u="heavy" spc="-5" dirty="0">
                <a:latin typeface="Cambria"/>
                <a:cs typeface="Cambria"/>
              </a:rPr>
              <a:t>Quiz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300" i="1" spc="-5" dirty="0">
                <a:latin typeface="Cambria"/>
                <a:cs typeface="Cambria"/>
              </a:rPr>
              <a:t>Complete each sentence with a word from </a:t>
            </a:r>
            <a:r>
              <a:rPr sz="1300" i="1" dirty="0">
                <a:latin typeface="Cambria"/>
                <a:cs typeface="Cambria"/>
              </a:rPr>
              <a:t>the </a:t>
            </a:r>
            <a:r>
              <a:rPr sz="1300" i="1" spc="-5" dirty="0">
                <a:latin typeface="Cambria"/>
                <a:cs typeface="Cambria"/>
              </a:rPr>
              <a:t>box. Two words are not</a:t>
            </a:r>
            <a:r>
              <a:rPr sz="1300" i="1" spc="9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used.</a:t>
            </a:r>
            <a:endParaRPr sz="1300"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53413" y="1891919"/>
          <a:ext cx="5658654" cy="8717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4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1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9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127">
                <a:tc>
                  <a:txBody>
                    <a:bodyPr/>
                    <a:lstStyle/>
                    <a:p>
                      <a:pPr marL="127000">
                        <a:lnSpc>
                          <a:spcPts val="1335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altogether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1335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awkward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1335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hard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400" b="1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335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1400" b="1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up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as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far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as I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400" b="1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tell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bragging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hoping and</a:t>
                      </a:r>
                      <a:r>
                        <a:rPr sz="1400" b="1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praying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uptick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93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8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assess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dull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pattern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words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wisdom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59153" y="3197494"/>
            <a:ext cx="5224145" cy="4855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76835" indent="-228600">
              <a:lnSpc>
                <a:spcPct val="122300"/>
              </a:lnSpc>
              <a:buAutoNum type="arabicPeriod"/>
              <a:tabLst>
                <a:tab pos="241300" algn="l"/>
                <a:tab pos="2455545" algn="l"/>
              </a:tabLst>
            </a:pPr>
            <a:r>
              <a:rPr sz="1300" spc="-5" dirty="0">
                <a:latin typeface="Cambria"/>
                <a:cs typeface="Cambria"/>
              </a:rPr>
              <a:t>After the adventure of a round-the-world trip, small-town life seemed  extremely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.</a:t>
            </a:r>
            <a:endParaRPr sz="13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241300" algn="l"/>
              </a:tabLst>
            </a:pPr>
            <a:r>
              <a:rPr sz="1300" spc="-5" dirty="0">
                <a:latin typeface="Cambria"/>
                <a:cs typeface="Cambria"/>
              </a:rPr>
              <a:t>Before buying such an </a:t>
            </a:r>
            <a:r>
              <a:rPr sz="1300" spc="-10" dirty="0">
                <a:latin typeface="Cambria"/>
                <a:cs typeface="Cambria"/>
              </a:rPr>
              <a:t>old </a:t>
            </a:r>
            <a:r>
              <a:rPr sz="1300" spc="-5" dirty="0">
                <a:latin typeface="Cambria"/>
                <a:cs typeface="Cambria"/>
              </a:rPr>
              <a:t>building, we need a couple of experts</a:t>
            </a:r>
            <a:r>
              <a:rPr sz="1300" spc="55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to</a:t>
            </a:r>
            <a:endParaRPr sz="130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  <a:spcBef>
                <a:spcPts val="345"/>
              </a:spcBef>
              <a:tabLst>
                <a:tab pos="1647189" algn="l"/>
              </a:tabLst>
            </a:pP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_ </a:t>
            </a:r>
            <a:r>
              <a:rPr sz="1300" dirty="0">
                <a:latin typeface="Cambria"/>
                <a:cs typeface="Cambria"/>
              </a:rPr>
              <a:t>it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see if </a:t>
            </a:r>
            <a:r>
              <a:rPr sz="1300" dirty="0">
                <a:latin typeface="Cambria"/>
                <a:cs typeface="Cambria"/>
              </a:rPr>
              <a:t>it's </a:t>
            </a:r>
            <a:r>
              <a:rPr sz="1300" spc="-5" dirty="0">
                <a:latin typeface="Cambria"/>
                <a:cs typeface="Cambria"/>
              </a:rPr>
              <a:t>structurally</a:t>
            </a:r>
            <a:r>
              <a:rPr sz="1300" spc="-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sound.</a:t>
            </a:r>
            <a:endParaRPr sz="1300">
              <a:latin typeface="Cambria"/>
              <a:cs typeface="Cambria"/>
            </a:endParaRPr>
          </a:p>
          <a:p>
            <a:pPr marL="241300" marR="5080" indent="-228600">
              <a:lnSpc>
                <a:spcPct val="122300"/>
              </a:lnSpc>
              <a:buAutoNum type="arabicPeriod" startAt="3"/>
              <a:tabLst>
                <a:tab pos="241300" algn="l"/>
                <a:tab pos="4928235" algn="l"/>
              </a:tabLst>
            </a:pPr>
            <a:r>
              <a:rPr sz="1300" spc="-5" dirty="0">
                <a:latin typeface="Cambria"/>
                <a:cs typeface="Cambria"/>
              </a:rPr>
              <a:t>This milk is a </a:t>
            </a:r>
            <a:r>
              <a:rPr sz="1300" dirty="0">
                <a:latin typeface="Cambria"/>
                <a:cs typeface="Cambria"/>
              </a:rPr>
              <a:t>day </a:t>
            </a:r>
            <a:r>
              <a:rPr sz="1300" spc="-5" dirty="0">
                <a:latin typeface="Cambria"/>
                <a:cs typeface="Cambria"/>
              </a:rPr>
              <a:t>past </a:t>
            </a:r>
            <a:r>
              <a:rPr sz="1300" dirty="0">
                <a:latin typeface="Cambria"/>
                <a:cs typeface="Cambria"/>
              </a:rPr>
              <a:t>its </a:t>
            </a:r>
            <a:r>
              <a:rPr sz="1300" spc="-5" dirty="0">
                <a:latin typeface="Cambria"/>
                <a:cs typeface="Cambria"/>
              </a:rPr>
              <a:t>expiration</a:t>
            </a:r>
            <a:r>
              <a:rPr sz="1300" spc="5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date,</a:t>
            </a:r>
            <a:r>
              <a:rPr sz="1300" spc="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but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,</a:t>
            </a:r>
            <a:r>
              <a:rPr sz="1300" spc="-9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it's  still OK. Smells</a:t>
            </a:r>
            <a:r>
              <a:rPr sz="1300" spc="-5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fine.</a:t>
            </a:r>
            <a:endParaRPr sz="1300">
              <a:latin typeface="Cambria"/>
              <a:cs typeface="Cambria"/>
            </a:endParaRPr>
          </a:p>
          <a:p>
            <a:pPr marL="241300" marR="288290" indent="-228600">
              <a:lnSpc>
                <a:spcPts val="1910"/>
              </a:lnSpc>
              <a:spcBef>
                <a:spcPts val="110"/>
              </a:spcBef>
              <a:buAutoNum type="arabicPeriod" startAt="3"/>
              <a:tabLst>
                <a:tab pos="241300" algn="l"/>
                <a:tab pos="4709160" algn="l"/>
              </a:tabLst>
            </a:pPr>
            <a:r>
              <a:rPr sz="1300" spc="-5" dirty="0">
                <a:latin typeface="Cambria"/>
                <a:cs typeface="Cambria"/>
              </a:rPr>
              <a:t>I went on a blind date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there were a</a:t>
            </a:r>
            <a:r>
              <a:rPr sz="1300" spc="105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lot</a:t>
            </a:r>
            <a:r>
              <a:rPr sz="1300" spc="-5" dirty="0">
                <a:latin typeface="Cambria"/>
                <a:cs typeface="Cambria"/>
              </a:rPr>
              <a:t> of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5" dirty="0">
                <a:latin typeface="Cambria"/>
                <a:cs typeface="Cambria"/>
              </a:rPr>
              <a:t>_  </a:t>
            </a:r>
            <a:r>
              <a:rPr sz="1300" spc="-5" dirty="0">
                <a:latin typeface="Cambria"/>
                <a:cs typeface="Cambria"/>
              </a:rPr>
              <a:t>silences in the conversation. We probably </a:t>
            </a:r>
            <a:r>
              <a:rPr sz="1300" dirty="0">
                <a:latin typeface="Cambria"/>
                <a:cs typeface="Cambria"/>
              </a:rPr>
              <a:t>won't </a:t>
            </a:r>
            <a:r>
              <a:rPr sz="1300" spc="-5" dirty="0">
                <a:latin typeface="Cambria"/>
                <a:cs typeface="Cambria"/>
              </a:rPr>
              <a:t>go out</a:t>
            </a:r>
            <a:r>
              <a:rPr sz="1300" spc="2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again.</a:t>
            </a:r>
            <a:endParaRPr sz="13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225"/>
              </a:spcBef>
              <a:buAutoNum type="arabicPeriod" startAt="3"/>
              <a:tabLst>
                <a:tab pos="241300" algn="l"/>
                <a:tab pos="3127375" algn="l"/>
              </a:tabLst>
            </a:pPr>
            <a:r>
              <a:rPr sz="1300" spc="-10" dirty="0">
                <a:latin typeface="Cambria"/>
                <a:cs typeface="Cambria"/>
              </a:rPr>
              <a:t>My </a:t>
            </a:r>
            <a:r>
              <a:rPr sz="1300" spc="-5" dirty="0">
                <a:latin typeface="Cambria"/>
                <a:cs typeface="Cambria"/>
              </a:rPr>
              <a:t>cousin's</a:t>
            </a:r>
            <a:r>
              <a:rPr sz="1300" spc="1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always</a:t>
            </a:r>
            <a:r>
              <a:rPr sz="1300" spc="15" dirty="0">
                <a:latin typeface="Cambria"/>
                <a:cs typeface="Cambria"/>
              </a:rPr>
              <a:t> </a:t>
            </a:r>
            <a:r>
              <a:rPr sz="1300" spc="5" dirty="0">
                <a:latin typeface="Cambria"/>
                <a:cs typeface="Cambria"/>
              </a:rPr>
              <a:t>__</a:t>
            </a:r>
            <a:r>
              <a:rPr sz="1300" u="sng" spc="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about how </a:t>
            </a:r>
            <a:r>
              <a:rPr sz="1300" spc="-10" dirty="0">
                <a:latin typeface="Cambria"/>
                <a:cs typeface="Cambria"/>
              </a:rPr>
              <a:t>popular </a:t>
            </a:r>
            <a:r>
              <a:rPr sz="1300" spc="-5" dirty="0">
                <a:latin typeface="Cambria"/>
                <a:cs typeface="Cambria"/>
              </a:rPr>
              <a:t>she </a:t>
            </a:r>
            <a:r>
              <a:rPr sz="1300" dirty="0">
                <a:latin typeface="Cambria"/>
                <a:cs typeface="Cambria"/>
              </a:rPr>
              <a:t>is</a:t>
            </a:r>
            <a:r>
              <a:rPr sz="1300" spc="-1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on</a:t>
            </a:r>
            <a:endParaRPr sz="130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  <a:spcBef>
                <a:spcPts val="345"/>
              </a:spcBef>
            </a:pPr>
            <a:r>
              <a:rPr sz="1300" spc="-5" dirty="0">
                <a:latin typeface="Cambria"/>
                <a:cs typeface="Cambria"/>
              </a:rPr>
              <a:t>social media - I can't stand</a:t>
            </a:r>
            <a:r>
              <a:rPr sz="1300" spc="-1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it!</a:t>
            </a:r>
            <a:endParaRPr sz="13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330"/>
              </a:spcBef>
              <a:buAutoNum type="arabicPeriod" startAt="6"/>
              <a:tabLst>
                <a:tab pos="241300" algn="l"/>
              </a:tabLst>
            </a:pPr>
            <a:r>
              <a:rPr sz="1300" spc="-5" dirty="0">
                <a:latin typeface="Cambria"/>
                <a:cs typeface="Cambria"/>
              </a:rPr>
              <a:t>Sheila, you've got the most experience. </a:t>
            </a:r>
            <a:r>
              <a:rPr sz="1300" spc="-10" dirty="0">
                <a:latin typeface="Cambria"/>
                <a:cs typeface="Cambria"/>
              </a:rPr>
              <a:t>Do </a:t>
            </a:r>
            <a:r>
              <a:rPr sz="1300" spc="-5" dirty="0">
                <a:latin typeface="Cambria"/>
                <a:cs typeface="Cambria"/>
              </a:rPr>
              <a:t>you have</a:t>
            </a:r>
            <a:r>
              <a:rPr sz="1300" spc="55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any</a:t>
            </a:r>
            <a:endParaRPr sz="130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  <a:spcBef>
                <a:spcPts val="345"/>
              </a:spcBef>
              <a:tabLst>
                <a:tab pos="1647189" algn="l"/>
              </a:tabLst>
            </a:pP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_ for</a:t>
            </a:r>
            <a:r>
              <a:rPr sz="1300" spc="-7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us?</a:t>
            </a:r>
            <a:endParaRPr sz="1300">
              <a:latin typeface="Cambria"/>
              <a:cs typeface="Cambria"/>
            </a:endParaRPr>
          </a:p>
          <a:p>
            <a:pPr marL="241300" marR="227965" indent="-228600">
              <a:lnSpc>
                <a:spcPct val="122300"/>
              </a:lnSpc>
              <a:buAutoNum type="arabicPeriod" startAt="7"/>
              <a:tabLst>
                <a:tab pos="241300" algn="l"/>
                <a:tab pos="3194685" algn="l"/>
                <a:tab pos="3745229" algn="l"/>
              </a:tabLst>
            </a:pPr>
            <a:r>
              <a:rPr sz="1300" spc="-5" dirty="0">
                <a:latin typeface="Cambria"/>
                <a:cs typeface="Cambria"/>
              </a:rPr>
              <a:t>He </a:t>
            </a:r>
            <a:r>
              <a:rPr sz="1300" spc="-10" dirty="0">
                <a:latin typeface="Cambria"/>
                <a:cs typeface="Cambria"/>
              </a:rPr>
              <a:t>played </a:t>
            </a:r>
            <a:r>
              <a:rPr sz="1300" spc="-5" dirty="0">
                <a:latin typeface="Cambria"/>
                <a:cs typeface="Cambria"/>
              </a:rPr>
              <a:t>the guitar </a:t>
            </a:r>
            <a:r>
              <a:rPr sz="1300" spc="-10" dirty="0">
                <a:latin typeface="Cambria"/>
                <a:cs typeface="Cambria"/>
              </a:rPr>
              <a:t>less </a:t>
            </a:r>
            <a:r>
              <a:rPr sz="1300" spc="-5" dirty="0">
                <a:latin typeface="Cambria"/>
                <a:cs typeface="Cambria"/>
              </a:rPr>
              <a:t>and less over the </a:t>
            </a:r>
            <a:r>
              <a:rPr sz="1300" dirty="0">
                <a:latin typeface="Cambria"/>
                <a:cs typeface="Cambria"/>
              </a:rPr>
              <a:t>years,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dirty="0">
                <a:latin typeface="Cambria"/>
                <a:cs typeface="Cambria"/>
              </a:rPr>
              <a:t>by </a:t>
            </a:r>
            <a:r>
              <a:rPr sz="1300" spc="-5" dirty="0">
                <a:latin typeface="Cambria"/>
                <a:cs typeface="Cambria"/>
              </a:rPr>
              <a:t>the time </a:t>
            </a:r>
            <a:r>
              <a:rPr sz="1300" dirty="0">
                <a:latin typeface="Cambria"/>
                <a:cs typeface="Cambria"/>
              </a:rPr>
              <a:t>he  </a:t>
            </a:r>
            <a:r>
              <a:rPr sz="1300" spc="-5" dirty="0">
                <a:latin typeface="Cambria"/>
                <a:cs typeface="Cambria"/>
              </a:rPr>
              <a:t>was 30 </a:t>
            </a:r>
            <a:r>
              <a:rPr sz="1300" dirty="0">
                <a:latin typeface="Cambria"/>
                <a:cs typeface="Cambria"/>
              </a:rPr>
              <a:t>he'd</a:t>
            </a:r>
            <a:r>
              <a:rPr sz="1300" spc="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stopped</a:t>
            </a:r>
            <a:r>
              <a:rPr sz="1300" spc="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playing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5" dirty="0">
                <a:latin typeface="Cambria"/>
                <a:cs typeface="Cambria"/>
              </a:rPr>
              <a:t>_</a:t>
            </a:r>
            <a:r>
              <a:rPr sz="1300" u="sng" spc="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.</a:t>
            </a:r>
            <a:endParaRPr sz="1300">
              <a:latin typeface="Cambria"/>
              <a:cs typeface="Cambria"/>
            </a:endParaRPr>
          </a:p>
          <a:p>
            <a:pPr marL="241300" marR="475615" indent="-228600">
              <a:lnSpc>
                <a:spcPts val="1910"/>
              </a:lnSpc>
              <a:spcBef>
                <a:spcPts val="105"/>
              </a:spcBef>
              <a:buAutoNum type="arabicPeriod" startAt="7"/>
              <a:tabLst>
                <a:tab pos="241300" algn="l"/>
                <a:tab pos="2047875" algn="l"/>
              </a:tabLst>
            </a:pPr>
            <a:r>
              <a:rPr sz="1300" spc="-5" dirty="0">
                <a:latin typeface="Cambria"/>
                <a:cs typeface="Cambria"/>
              </a:rPr>
              <a:t>The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in the country's growth is the</a:t>
            </a:r>
            <a:r>
              <a:rPr sz="1300" spc="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result of  developing relationships with </a:t>
            </a:r>
            <a:r>
              <a:rPr sz="1300" spc="-10" dirty="0">
                <a:latin typeface="Cambria"/>
                <a:cs typeface="Cambria"/>
              </a:rPr>
              <a:t>new </a:t>
            </a:r>
            <a:r>
              <a:rPr sz="1300" spc="-5" dirty="0">
                <a:latin typeface="Cambria"/>
                <a:cs typeface="Cambria"/>
              </a:rPr>
              <a:t>trading</a:t>
            </a:r>
            <a:r>
              <a:rPr sz="1300" spc="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partners.</a:t>
            </a:r>
            <a:endParaRPr sz="13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220"/>
              </a:spcBef>
              <a:buAutoNum type="arabicPeriod" startAt="7"/>
              <a:tabLst>
                <a:tab pos="241300" algn="l"/>
                <a:tab pos="3223260" algn="l"/>
              </a:tabLst>
            </a:pPr>
            <a:r>
              <a:rPr sz="1300" spc="-10" dirty="0">
                <a:latin typeface="Cambria"/>
                <a:cs typeface="Cambria"/>
              </a:rPr>
              <a:t>My </a:t>
            </a:r>
            <a:r>
              <a:rPr sz="1300" spc="-5" dirty="0">
                <a:latin typeface="Cambria"/>
                <a:cs typeface="Cambria"/>
              </a:rPr>
              <a:t>parents</a:t>
            </a:r>
            <a:r>
              <a:rPr sz="1300" spc="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were</a:t>
            </a:r>
            <a:r>
              <a:rPr sz="1300" spc="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very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_ when I was growing</a:t>
            </a:r>
            <a:r>
              <a:rPr sz="1300" spc="-65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up.</a:t>
            </a:r>
            <a:endParaRPr sz="130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  <a:spcBef>
                <a:spcPts val="345"/>
              </a:spcBef>
            </a:pPr>
            <a:r>
              <a:rPr sz="1300" spc="-5" dirty="0">
                <a:latin typeface="Cambria"/>
                <a:cs typeface="Cambria"/>
              </a:rPr>
              <a:t>They wouldn't settle for anything less than</a:t>
            </a:r>
            <a:r>
              <a:rPr sz="1300" spc="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perfect.</a:t>
            </a:r>
            <a:endParaRPr sz="13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AutoNum type="arabicPeriod" startAt="10"/>
              <a:tabLst>
                <a:tab pos="241300" algn="l"/>
              </a:tabLst>
            </a:pPr>
            <a:r>
              <a:rPr sz="1300" spc="-5" dirty="0">
                <a:latin typeface="Cambria"/>
                <a:cs typeface="Cambria"/>
              </a:rPr>
              <a:t>The top of the cake is decorated with an </a:t>
            </a:r>
            <a:r>
              <a:rPr sz="1300" spc="-10" dirty="0">
                <a:latin typeface="Cambria"/>
                <a:cs typeface="Cambria"/>
              </a:rPr>
              <a:t>elegant</a:t>
            </a:r>
            <a:r>
              <a:rPr sz="1300" spc="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floral</a:t>
            </a:r>
            <a:endParaRPr sz="130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  <a:spcBef>
                <a:spcPts val="345"/>
              </a:spcBef>
              <a:tabLst>
                <a:tab pos="1647189" algn="l"/>
              </a:tabLst>
            </a:pP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_.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3850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9475" y="323850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9475" y="37033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59726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94193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850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0331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59726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13243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3850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4800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9475" y="9745827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9475" y="9699193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59726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94193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099566"/>
            <a:ext cx="1715770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u="heavy" dirty="0">
                <a:latin typeface="Cambria"/>
                <a:cs typeface="Cambria"/>
              </a:rPr>
              <a:t>Speaking</a:t>
            </a:r>
            <a:r>
              <a:rPr sz="2000" b="1" u="heavy" spc="-100" dirty="0">
                <a:latin typeface="Cambria"/>
                <a:cs typeface="Cambria"/>
              </a:rPr>
              <a:t> </a:t>
            </a:r>
            <a:r>
              <a:rPr sz="2000" b="1" u="heavy" spc="-5" dirty="0">
                <a:latin typeface="Cambria"/>
                <a:cs typeface="Cambria"/>
              </a:rPr>
              <a:t>Task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1673509"/>
            <a:ext cx="5386705" cy="123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100"/>
              </a:lnSpc>
            </a:pPr>
            <a:r>
              <a:rPr sz="1300" spc="-5" dirty="0">
                <a:latin typeface="Cambria"/>
                <a:cs typeface="Cambria"/>
              </a:rPr>
              <a:t>Have you changed jobs or careers at some point in your </a:t>
            </a:r>
            <a:r>
              <a:rPr sz="1300" spc="-10" dirty="0">
                <a:latin typeface="Cambria"/>
                <a:cs typeface="Cambria"/>
              </a:rPr>
              <a:t>life? </a:t>
            </a:r>
            <a:r>
              <a:rPr sz="1300" spc="-5" dirty="0">
                <a:latin typeface="Cambria"/>
                <a:cs typeface="Cambria"/>
              </a:rPr>
              <a:t>Describe the  transition and the factors that went into your decision. (Or, if you've never  changed careers, talk about why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chose your current career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how you  </a:t>
            </a:r>
            <a:r>
              <a:rPr sz="1300" spc="-10" dirty="0">
                <a:latin typeface="Cambria"/>
                <a:cs typeface="Cambria"/>
              </a:rPr>
              <a:t>got </a:t>
            </a:r>
            <a:r>
              <a:rPr sz="1300" spc="-5" dirty="0">
                <a:latin typeface="Cambria"/>
                <a:cs typeface="Cambria"/>
              </a:rPr>
              <a:t>your first job in</a:t>
            </a:r>
            <a:r>
              <a:rPr sz="1300" spc="-25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it.)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3649598"/>
            <a:ext cx="1033780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u="heavy" dirty="0">
                <a:latin typeface="Cambria"/>
                <a:cs typeface="Cambria"/>
              </a:rPr>
              <a:t>An</a:t>
            </a:r>
            <a:r>
              <a:rPr sz="2000" b="1" u="heavy" spc="5" dirty="0">
                <a:latin typeface="Cambria"/>
                <a:cs typeface="Cambria"/>
              </a:rPr>
              <a:t>s</a:t>
            </a:r>
            <a:r>
              <a:rPr sz="2000" b="1" u="heavy" spc="-20" dirty="0">
                <a:latin typeface="Cambria"/>
                <a:cs typeface="Cambria"/>
              </a:rPr>
              <a:t>w</a:t>
            </a:r>
            <a:r>
              <a:rPr sz="2000" b="1" u="heavy" dirty="0">
                <a:latin typeface="Cambria"/>
                <a:cs typeface="Cambria"/>
              </a:rPr>
              <a:t>ers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604" y="4266819"/>
            <a:ext cx="2179320" cy="4850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Cambria"/>
                <a:cs typeface="Cambria"/>
              </a:rPr>
              <a:t>Comprehension</a:t>
            </a:r>
            <a:r>
              <a:rPr sz="1400" b="1" spc="-65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Questions</a:t>
            </a:r>
            <a:endParaRPr sz="140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c</a:t>
            </a:r>
            <a:endParaRPr sz="130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a</a:t>
            </a:r>
            <a:endParaRPr sz="130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334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b</a:t>
            </a:r>
            <a:endParaRPr sz="130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35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b</a:t>
            </a:r>
            <a:endParaRPr sz="130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b</a:t>
            </a:r>
            <a:endParaRPr sz="130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c</a:t>
            </a:r>
            <a:endParaRPr sz="130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c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Cambria"/>
                <a:cs typeface="Cambria"/>
              </a:rPr>
              <a:t>Vocabulary</a:t>
            </a:r>
            <a:r>
              <a:rPr sz="1400" b="1" spc="-75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Quiz</a:t>
            </a:r>
            <a:endParaRPr sz="140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dull</a:t>
            </a:r>
            <a:endParaRPr sz="130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assess</a:t>
            </a:r>
            <a:endParaRPr sz="130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334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as far as I can</a:t>
            </a:r>
            <a:r>
              <a:rPr sz="1300" spc="-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tell</a:t>
            </a:r>
            <a:endParaRPr sz="130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35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awkward</a:t>
            </a:r>
            <a:endParaRPr sz="130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bragging</a:t>
            </a:r>
            <a:endParaRPr sz="130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words of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wisdom</a:t>
            </a:r>
            <a:endParaRPr sz="130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334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altogether</a:t>
            </a:r>
            <a:endParaRPr sz="130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uptick</a:t>
            </a:r>
            <a:endParaRPr sz="130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hard on</a:t>
            </a:r>
            <a:r>
              <a:rPr sz="1300" spc="-8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me</a:t>
            </a:r>
            <a:endParaRPr sz="1300">
              <a:latin typeface="Cambria"/>
              <a:cs typeface="Cambria"/>
            </a:endParaRPr>
          </a:p>
          <a:p>
            <a:pPr marL="469265" indent="-228600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pattern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850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9475" y="323850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37033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59726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94193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3850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0331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59726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13243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3850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4800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9475" y="9745827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475" y="9699193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59726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94193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1215</Words>
  <Application>Microsoft Office PowerPoint</Application>
  <PresentationFormat>Custom</PresentationFormat>
  <Paragraphs>137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Shayna</dc:creator>
  <cp:lastModifiedBy>Eman Magdoub</cp:lastModifiedBy>
  <cp:revision>1</cp:revision>
  <dcterms:created xsi:type="dcterms:W3CDTF">2022-04-27T07:54:11Z</dcterms:created>
  <dcterms:modified xsi:type="dcterms:W3CDTF">2022-04-27T05:54:39Z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2022-04-27T00:00:00Z</vt:filetime>
  </property>
</Properties>
</file>