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  <p:sldMasterId id="2147483872" r:id="rId2"/>
  </p:sldMasterIdLst>
  <p:sldIdLst>
    <p:sldId id="256" r:id="rId3"/>
    <p:sldId id="263" r:id="rId4"/>
    <p:sldId id="338" r:id="rId5"/>
    <p:sldId id="341" r:id="rId6"/>
    <p:sldId id="257" r:id="rId7"/>
    <p:sldId id="258" r:id="rId8"/>
    <p:sldId id="259" r:id="rId9"/>
    <p:sldId id="260" r:id="rId10"/>
    <p:sldId id="261" r:id="rId11"/>
    <p:sldId id="339" r:id="rId12"/>
    <p:sldId id="342" r:id="rId13"/>
    <p:sldId id="343" r:id="rId14"/>
    <p:sldId id="340" r:id="rId15"/>
    <p:sldId id="344" r:id="rId16"/>
    <p:sldId id="345" r:id="rId17"/>
    <p:sldId id="346" r:id="rId18"/>
    <p:sldId id="271" r:id="rId1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9822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57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10938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75442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009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19806" y="311727"/>
            <a:ext cx="3149401" cy="3216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043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 dirty="0">
                <a:latin typeface="Comic Sans MS" panose="030F0702030302020204" pitchFamily="66" charset="0"/>
              </a:rPr>
            </a:br>
            <a:r>
              <a:rPr lang="en-US" sz="3400" dirty="0">
                <a:latin typeface="Comic Sans MS" panose="030F0702030302020204" pitchFamily="66" charset="0"/>
              </a:rPr>
              <a:t>B2- Course 1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4- A Career Change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41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4- A Career Change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 fontScale="47500" lnSpcReduction="20000"/>
          </a:bodyPr>
          <a:lstStyle/>
          <a:p>
            <a:pPr marL="0" indent="0" algn="l" fontAlgn="base">
              <a:buNone/>
            </a:pPr>
            <a:endParaRPr lang="en-US" sz="3200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marL="0" indent="0" algn="l" fontAlgn="base">
              <a:buNone/>
            </a:pPr>
            <a:r>
              <a:rPr lang="en-US" sz="3200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Throw Someone In At The Deep End</a:t>
            </a:r>
          </a:p>
          <a:p>
            <a:pPr algn="l" fontAlgn="base"/>
            <a:r>
              <a:rPr lang="en-US" sz="3200" b="1" i="0" dirty="0">
                <a:solidFill>
                  <a:srgbClr val="274182"/>
                </a:solidFill>
                <a:effectLst/>
                <a:latin typeface="inherit"/>
              </a:rPr>
              <a:t>Meaning: 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to be given a difficult task without having much experience</a:t>
            </a:r>
          </a:p>
          <a:p>
            <a:pPr algn="l" fontAlgn="base"/>
            <a:r>
              <a:rPr lang="en-US" sz="3200" b="0" i="1" dirty="0" err="1">
                <a:solidFill>
                  <a:srgbClr val="444444"/>
                </a:solidFill>
                <a:effectLst/>
                <a:latin typeface="inherit"/>
              </a:rPr>
              <a:t>Example:</a:t>
            </a:r>
            <a:r>
              <a:rPr lang="en-US" sz="2800" b="0" i="1" dirty="0" err="1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He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 was thrown in at the deep end as he had no previous experience in management.</a:t>
            </a:r>
          </a:p>
          <a:p>
            <a:pPr algn="l" fontAlgn="base"/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marL="0" indent="0" algn="l" fontAlgn="base">
              <a:buNone/>
            </a:pPr>
            <a:r>
              <a:rPr lang="en-US" sz="3200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In The Driver’s Seat</a:t>
            </a:r>
          </a:p>
          <a:p>
            <a:pPr algn="l" fontAlgn="base"/>
            <a:r>
              <a:rPr lang="en-US" sz="3200" b="1" i="0" dirty="0">
                <a:solidFill>
                  <a:srgbClr val="274182"/>
                </a:solidFill>
                <a:effectLst/>
                <a:latin typeface="inherit"/>
              </a:rPr>
              <a:t>Meaning: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to be in control of a situation</a:t>
            </a:r>
          </a:p>
          <a:p>
            <a:pPr algn="l" fontAlgn="base"/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The CEO retired due to ill health. His deputy was appointed to replace him. He was now in the driver’s seat.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marL="0" indent="0" algn="l" fontAlgn="base">
              <a:buNone/>
            </a:pPr>
            <a:endParaRPr lang="en-US" sz="3200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marL="0" indent="0" algn="l" fontAlgn="base">
              <a:buNone/>
            </a:pPr>
            <a:r>
              <a:rPr lang="en-US" sz="3200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Move The Goalposts</a:t>
            </a:r>
          </a:p>
          <a:p>
            <a:pPr algn="l" fontAlgn="base"/>
            <a:r>
              <a:rPr lang="en-US" sz="3200" b="1" i="0" dirty="0">
                <a:solidFill>
                  <a:srgbClr val="274182"/>
                </a:solidFill>
                <a:effectLst/>
                <a:latin typeface="inherit"/>
              </a:rPr>
              <a:t>Meaning: 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to change the rules or the targets at any time without consultation</a:t>
            </a:r>
          </a:p>
          <a:p>
            <a:pPr algn="l" fontAlgn="base"/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The Director gave the sales manager his sales target for 2020. However, after 4 months he increased the target by 20%. He moved the goalposts without discussion.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840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4- A Career Change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 fontScale="40000" lnSpcReduction="20000"/>
          </a:bodyPr>
          <a:lstStyle/>
          <a:p>
            <a:pPr marL="0" indent="0" fontAlgn="base">
              <a:lnSpc>
                <a:spcPct val="80000"/>
              </a:lnSpc>
              <a:buNone/>
            </a:pPr>
            <a:r>
              <a:rPr lang="en-US" sz="1500" b="1" dirty="0">
                <a:solidFill>
                  <a:srgbClr val="FF4F57"/>
                </a:solidFill>
                <a:latin typeface="Lato" panose="020F0502020204030203" pitchFamily="34" charset="0"/>
              </a:rPr>
              <a:t>Turn over a new leaf</a:t>
            </a:r>
          </a:p>
          <a:p>
            <a:pPr algn="l"/>
            <a:r>
              <a:rPr lang="en-US" sz="2800" b="1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Meaning:</a:t>
            </a:r>
            <a:r>
              <a:rPr lang="en-US" sz="2800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 To change the way you behave and become a better person. “Leaf” here is an old word meaning page of a book, so the idea is that you’re turning to a new, blank page in a notebook.</a:t>
            </a:r>
          </a:p>
          <a:p>
            <a:pPr algn="l"/>
            <a:r>
              <a:rPr lang="en-US" sz="1500" b="1" dirty="0">
                <a:solidFill>
                  <a:srgbClr val="FF4F57"/>
                </a:solidFill>
                <a:latin typeface="Lato" panose="020F0502020204030203" pitchFamily="34" charset="0"/>
              </a:rPr>
              <a:t>Example</a:t>
            </a:r>
            <a:r>
              <a:rPr lang="en-US" sz="2800" b="1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 :</a:t>
            </a:r>
            <a:r>
              <a:rPr lang="en-US" sz="2800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 Billy decided to turn over a new leaf and stop teasing his younger brother.</a:t>
            </a:r>
          </a:p>
          <a:p>
            <a:pPr algn="l"/>
            <a:endParaRPr lang="en-US" sz="2800" b="0" i="0" dirty="0">
              <a:solidFill>
                <a:srgbClr val="30303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1600" b="1" dirty="0">
                <a:solidFill>
                  <a:srgbClr val="FF4F57"/>
                </a:solidFill>
                <a:latin typeface="Lato" panose="020F0502020204030203" pitchFamily="34" charset="0"/>
              </a:rPr>
              <a:t>Take it one day at a time</a:t>
            </a:r>
          </a:p>
          <a:p>
            <a:pPr algn="l"/>
            <a:r>
              <a:rPr lang="en-US" sz="2800" b="1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Meaning: </a:t>
            </a:r>
            <a:r>
              <a:rPr lang="en-US" sz="2800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To deal with each day’s problems as they happen, and not worry too much about the distant future</a:t>
            </a:r>
          </a:p>
          <a:p>
            <a:pPr algn="l"/>
            <a:r>
              <a:rPr lang="en-US" sz="2800" b="1" dirty="0">
                <a:solidFill>
                  <a:srgbClr val="FF4F57"/>
                </a:solidFill>
                <a:latin typeface="Lato" panose="020F0502020204030203" pitchFamily="34" charset="0"/>
              </a:rPr>
              <a:t>Example </a:t>
            </a:r>
            <a:r>
              <a:rPr lang="en-US" sz="2800" b="1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n-US" sz="2800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 Giving up meat can be tough, but take it one day at a time, and you’ll realize you can do it.</a:t>
            </a:r>
          </a:p>
          <a:p>
            <a:pPr algn="l"/>
            <a:endParaRPr lang="en-US" sz="2800" b="0" i="0" dirty="0">
              <a:solidFill>
                <a:srgbClr val="303030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1600" b="1" dirty="0">
                <a:solidFill>
                  <a:srgbClr val="FF4F57"/>
                </a:solidFill>
                <a:latin typeface="Lato" panose="020F0502020204030203" pitchFamily="34" charset="0"/>
              </a:rPr>
              <a:t>Make a fresh start </a:t>
            </a:r>
          </a:p>
          <a:p>
            <a:pPr algn="l"/>
            <a:r>
              <a:rPr lang="en-US" sz="2800" b="1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Meaning:</a:t>
            </a:r>
            <a:r>
              <a:rPr lang="en-US" sz="2800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 To take the opportunity to begin something again</a:t>
            </a:r>
          </a:p>
          <a:p>
            <a:pPr algn="l"/>
            <a:r>
              <a:rPr lang="en-US" sz="2800" b="1" dirty="0">
                <a:solidFill>
                  <a:srgbClr val="FF4F57"/>
                </a:solidFill>
                <a:latin typeface="Lato" panose="020F0502020204030203" pitchFamily="34" charset="0"/>
              </a:rPr>
              <a:t>Example </a:t>
            </a:r>
            <a:r>
              <a:rPr lang="en-US" sz="2800" b="1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n-US" sz="2800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 I’m looking forward to making a fresh start this term, training harder, and getting back on the basketball team.</a:t>
            </a:r>
          </a:p>
          <a:p>
            <a:pPr algn="l"/>
            <a:endParaRPr lang="en-US" sz="2800" b="0" i="0" dirty="0">
              <a:solidFill>
                <a:srgbClr val="303030"/>
              </a:solidFill>
              <a:effectLst/>
              <a:latin typeface="Roboto" panose="02000000000000000000" pitchFamily="2" charset="0"/>
            </a:endParaRPr>
          </a:p>
          <a:p>
            <a:pPr algn="l" fontAlgn="base"/>
            <a:r>
              <a:rPr lang="en-US" sz="3800" b="1" dirty="0">
                <a:solidFill>
                  <a:srgbClr val="FF4F57"/>
                </a:solidFill>
                <a:latin typeface="Lato" panose="020F0502020204030203" pitchFamily="34" charset="0"/>
              </a:rPr>
              <a:t>If you do a cushy job</a:t>
            </a:r>
            <a:r>
              <a:rPr lang="en-US" sz="2400" b="0" i="0" dirty="0">
                <a:solidFill>
                  <a:srgbClr val="5D6167"/>
                </a:solidFill>
                <a:effectLst/>
                <a:latin typeface="Sintony"/>
              </a:rPr>
              <a:t>, it is very easy, usually fun and doesn’t require much effort at all.</a:t>
            </a:r>
          </a:p>
          <a:p>
            <a:pPr algn="l" fontAlgn="base"/>
            <a:endParaRPr lang="en-US" sz="2400" b="0" i="0" dirty="0">
              <a:solidFill>
                <a:srgbClr val="5D6167"/>
              </a:solidFill>
              <a:effectLst/>
              <a:latin typeface="Sintony"/>
            </a:endParaRPr>
          </a:p>
          <a:p>
            <a:pPr algn="l" fontAlgn="base"/>
            <a:r>
              <a:rPr lang="en-US" sz="2400" b="0" i="0" dirty="0">
                <a:solidFill>
                  <a:srgbClr val="5D6167"/>
                </a:solidFill>
                <a:effectLst/>
                <a:latin typeface="Sintony"/>
              </a:rPr>
              <a:t>If a person says </a:t>
            </a:r>
            <a:r>
              <a:rPr lang="en-US" sz="3800" b="1" dirty="0">
                <a:solidFill>
                  <a:srgbClr val="FF4F57"/>
                </a:solidFill>
                <a:latin typeface="Lato" panose="020F0502020204030203" pitchFamily="34" charset="0"/>
              </a:rPr>
              <a:t>they are between jobs</a:t>
            </a:r>
            <a:r>
              <a:rPr lang="en-US" sz="2400" b="0" i="0" dirty="0">
                <a:solidFill>
                  <a:srgbClr val="5D6167"/>
                </a:solidFill>
                <a:effectLst/>
                <a:latin typeface="Sintony"/>
              </a:rPr>
              <a:t>, they are saying they currently don’t have one.</a:t>
            </a:r>
          </a:p>
          <a:p>
            <a:pPr algn="l" fontAlgn="base"/>
            <a:endParaRPr lang="en-US" sz="2400" b="1" i="0" dirty="0">
              <a:solidFill>
                <a:srgbClr val="5D6167"/>
              </a:solidFill>
              <a:effectLst/>
              <a:latin typeface="Sintony"/>
            </a:endParaRPr>
          </a:p>
          <a:p>
            <a:pPr algn="l"/>
            <a:endParaRPr lang="en-US" sz="2800" b="0" i="0" dirty="0">
              <a:solidFill>
                <a:srgbClr val="303030"/>
              </a:solidFill>
              <a:effectLst/>
              <a:latin typeface="Roboto" panose="02000000000000000000" pitchFamily="2" charset="0"/>
            </a:endParaRPr>
          </a:p>
          <a:p>
            <a:pPr marL="0" indent="0" algn="l" fontAlgn="base">
              <a:buNone/>
            </a:pPr>
            <a:endParaRPr lang="en-US" sz="3200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335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4- A Career Change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387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4- A Career Change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algn="l"/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2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What are some of the worst jobs you can think of?</a:t>
            </a:r>
            <a:endParaRPr lang="en-US" sz="3200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32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What are some of the best jobs you can think of?</a:t>
            </a:r>
            <a:endParaRPr lang="en-US" sz="3200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32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How long do you want to work?</a:t>
            </a:r>
            <a:endParaRPr lang="en-US" sz="3200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32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Is it better to be a boss or an employee? Why?</a:t>
            </a:r>
            <a:endParaRPr lang="en-US" sz="3200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32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What would be the most satisfying job for you?</a:t>
            </a:r>
            <a:endParaRPr lang="en-US" sz="3200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32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What is one of the most exciting jobs you can think of? How about one of the most boring jobs?</a:t>
            </a:r>
            <a:endParaRPr lang="en-US" sz="3200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32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What kind of job do you want to get in the future?  What kind of tasks will you have to do?</a:t>
            </a:r>
            <a:endParaRPr lang="en-US" sz="3200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32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Do you think what job someone has determines who they are?</a:t>
            </a:r>
            <a:endParaRPr lang="en-US" sz="3200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32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What is the most dangerous job?</a:t>
            </a:r>
            <a:endParaRPr lang="en-US" sz="3200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32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Why is it difficult to get a job in Egypt?</a:t>
            </a:r>
            <a:endParaRPr lang="en-US" sz="3200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345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4- A Career Change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algn="l" fontAlgn="base"/>
            <a:r>
              <a:rPr lang="en-US" sz="3200" b="0" i="0" dirty="0">
                <a:solidFill>
                  <a:srgbClr val="5D6167"/>
                </a:solidFill>
                <a:effectLst/>
                <a:latin typeface="Sintony"/>
              </a:rPr>
              <a:t>Have you ever had a part-time job? What was it?</a:t>
            </a:r>
          </a:p>
          <a:p>
            <a:pPr algn="l" fontAlgn="base"/>
            <a:r>
              <a:rPr lang="en-US" sz="3200" b="0" i="0" dirty="0">
                <a:solidFill>
                  <a:srgbClr val="5D6167"/>
                </a:solidFill>
                <a:effectLst/>
                <a:latin typeface="Sintony"/>
              </a:rPr>
              <a:t>Have you ever been fired or laid off? Why did it happen?</a:t>
            </a:r>
          </a:p>
          <a:p>
            <a:pPr algn="l" fontAlgn="base"/>
            <a:r>
              <a:rPr lang="en-US" sz="3200" b="0" i="0" dirty="0">
                <a:solidFill>
                  <a:srgbClr val="5D6167"/>
                </a:solidFill>
                <a:effectLst/>
                <a:latin typeface="Sintony"/>
              </a:rPr>
              <a:t>Would you prefer to work indoors or outdoors?</a:t>
            </a:r>
          </a:p>
          <a:p>
            <a:pPr algn="l" fontAlgn="base"/>
            <a:r>
              <a:rPr lang="en-US" sz="3200" b="0" i="0" dirty="0">
                <a:solidFill>
                  <a:srgbClr val="5D6167"/>
                </a:solidFill>
                <a:effectLst/>
                <a:latin typeface="Sintony"/>
              </a:rPr>
              <a:t>What jobs are well-paid and badly paid in your country?</a:t>
            </a:r>
          </a:p>
          <a:p>
            <a:pPr algn="l" fontAlgn="base"/>
            <a:r>
              <a:rPr lang="en-US" sz="3200" b="0" i="0" dirty="0">
                <a:solidFill>
                  <a:srgbClr val="5D6167"/>
                </a:solidFill>
                <a:effectLst/>
                <a:latin typeface="Sintony"/>
              </a:rPr>
              <a:t>Do your parents have a say in what job you choose?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184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4- A Career Change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73F22-56B2-4E06-A241-37EA8C463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54" y="772356"/>
            <a:ext cx="6056923" cy="566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97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986639" cy="182879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4- A Career Change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Thank you!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4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4- A Career Change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Considering a Career Change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        ( 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4- A Career Change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Considering a Career Change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        ( 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9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7185" y="747626"/>
            <a:ext cx="2859665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773" b="1" dirty="0">
                <a:solidFill>
                  <a:srgbClr val="622322"/>
                </a:solidFill>
                <a:latin typeface="Cambria"/>
                <a:cs typeface="Cambria"/>
              </a:rPr>
              <a:t>Lesson 0</a:t>
            </a:r>
            <a:r>
              <a:rPr lang="en-US" sz="1773" b="1" dirty="0">
                <a:solidFill>
                  <a:srgbClr val="622322"/>
                </a:solidFill>
                <a:latin typeface="Cambria"/>
                <a:cs typeface="Cambria"/>
              </a:rPr>
              <a:t>4</a:t>
            </a:r>
            <a:r>
              <a:rPr sz="1773" b="1" dirty="0">
                <a:solidFill>
                  <a:srgbClr val="622322"/>
                </a:solidFill>
                <a:latin typeface="Cambria"/>
                <a:cs typeface="Cambria"/>
              </a:rPr>
              <a:t>: A </a:t>
            </a:r>
            <a:r>
              <a:rPr sz="1773" b="1" spc="-3" dirty="0">
                <a:solidFill>
                  <a:srgbClr val="622322"/>
                </a:solidFill>
                <a:latin typeface="Cambria"/>
                <a:cs typeface="Cambria"/>
              </a:rPr>
              <a:t>Career</a:t>
            </a:r>
            <a:r>
              <a:rPr sz="1773" b="1" spc="-6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773" b="1" spc="-3" dirty="0">
                <a:solidFill>
                  <a:srgbClr val="622322"/>
                </a:solidFill>
                <a:latin typeface="Cambria"/>
                <a:cs typeface="Cambria"/>
              </a:rPr>
              <a:t>Change</a:t>
            </a:r>
            <a:endParaRPr sz="1773" dirty="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13375" y="1072515"/>
            <a:ext cx="3766272" cy="0"/>
          </a:xfrm>
          <a:custGeom>
            <a:avLst/>
            <a:gdLst/>
            <a:ahLst/>
            <a:cxnLst/>
            <a:rect l="l" t="t" r="r" b="b"/>
            <a:pathLst>
              <a:path w="5523865">
                <a:moveTo>
                  <a:pt x="0" y="0"/>
                </a:moveTo>
                <a:lnTo>
                  <a:pt x="552386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7185" y="1204144"/>
            <a:ext cx="3731202" cy="4646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2300"/>
              </a:lnSpc>
            </a:pPr>
            <a:r>
              <a:rPr sz="886" i="1" spc="-7" dirty="0">
                <a:solidFill>
                  <a:prstClr val="black"/>
                </a:solidFill>
                <a:latin typeface="Cambria"/>
                <a:cs typeface="Cambria"/>
              </a:rPr>
              <a:t>Phil </a:t>
            </a:r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is thinking </a:t>
            </a:r>
            <a:r>
              <a:rPr sz="886" i="1" dirty="0">
                <a:solidFill>
                  <a:prstClr val="black"/>
                </a:solidFill>
                <a:latin typeface="Cambria"/>
                <a:cs typeface="Cambria"/>
              </a:rPr>
              <a:t>about </a:t>
            </a:r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changing careers. Listen to his conversation with Andrew,  and answer the comprehension questions. Then, learn the expressions they</a:t>
            </a:r>
            <a:r>
              <a:rPr sz="886" i="1" spc="6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i="1" spc="-7" dirty="0">
                <a:solidFill>
                  <a:prstClr val="black"/>
                </a:solidFill>
                <a:latin typeface="Cambria"/>
                <a:cs typeface="Cambria"/>
              </a:rPr>
              <a:t>use.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/>
            <a:endParaRPr sz="1159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9945" indent="-155859" defTabSz="623438">
              <a:buFontTx/>
              <a:buAutoNum type="arabicPeriod"/>
              <a:tabLst>
                <a:tab pos="320378" algn="l"/>
              </a:tabLst>
            </a:pP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For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Phil, the worst part of a job interview</a:t>
            </a:r>
            <a:r>
              <a:rPr sz="886" b="1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is...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30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answering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tricky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questions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30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salary</a:t>
            </a:r>
            <a:r>
              <a:rPr sz="886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negotiations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30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talking about</a:t>
            </a:r>
            <a:r>
              <a:rPr sz="886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himself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859" defTabSz="623438">
              <a:spcBef>
                <a:spcPts val="126"/>
              </a:spcBef>
              <a:buFontTx/>
              <a:buAutoNum type="arabicPeriod"/>
              <a:tabLst>
                <a:tab pos="320378" algn="l"/>
              </a:tabLst>
            </a:pP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potential new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job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is ____________ Phil's current</a:t>
            </a:r>
            <a:r>
              <a:rPr sz="886" b="1" spc="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job.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26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better</a:t>
            </a:r>
            <a:r>
              <a:rPr sz="886" spc="-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than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26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not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as good</a:t>
            </a:r>
            <a:r>
              <a:rPr sz="886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3" dirty="0">
                <a:solidFill>
                  <a:prstClr val="black"/>
                </a:solidFill>
                <a:latin typeface="Cambria"/>
                <a:cs typeface="Cambria"/>
              </a:rPr>
              <a:t>as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26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about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 same</a:t>
            </a:r>
            <a:r>
              <a:rPr sz="886" spc="-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as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859" defTabSz="623438">
              <a:spcBef>
                <a:spcPts val="126"/>
              </a:spcBef>
              <a:buFontTx/>
              <a:buAutoNum type="arabicPeriod"/>
              <a:tabLst>
                <a:tab pos="320378" algn="l"/>
              </a:tabLst>
            </a:pP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Which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reason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for leaving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teaching does Phil NOT</a:t>
            </a:r>
            <a:r>
              <a:rPr sz="886" b="1" spc="7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mention?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26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higher salaries</a:t>
            </a:r>
            <a:r>
              <a:rPr sz="886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elsewhere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26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long working</a:t>
            </a:r>
            <a:r>
              <a:rPr sz="886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hours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26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uncertain future of</a:t>
            </a:r>
            <a:r>
              <a:rPr sz="886" spc="-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teaching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859" defTabSz="623438">
              <a:spcBef>
                <a:spcPts val="126"/>
              </a:spcBef>
              <a:buFontTx/>
              <a:buAutoNum type="arabicPeriod"/>
              <a:tabLst>
                <a:tab pos="320378" algn="l"/>
              </a:tabLst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Phil specializes</a:t>
            </a:r>
            <a:r>
              <a:rPr sz="886" b="1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in...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30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consulting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30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math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30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programming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859" defTabSz="623438">
              <a:spcBef>
                <a:spcPts val="130"/>
              </a:spcBef>
              <a:buFontTx/>
              <a:buAutoNum type="arabicPeriod"/>
              <a:tabLst>
                <a:tab pos="320378" algn="l"/>
              </a:tabLst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Andrew thinks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the industry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jobs Phil mentions</a:t>
            </a:r>
            <a:r>
              <a:rPr sz="886" b="1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are...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36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in high</a:t>
            </a:r>
            <a:r>
              <a:rPr sz="886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demand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30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not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very</a:t>
            </a:r>
            <a:r>
              <a:rPr sz="886" spc="-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interesting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30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unlikely </a:t>
            </a:r>
            <a:r>
              <a:rPr sz="886" spc="3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lead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</a:t>
            </a:r>
            <a:r>
              <a:rPr sz="886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promotions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859" defTabSz="623438">
              <a:spcBef>
                <a:spcPts val="130"/>
              </a:spcBef>
              <a:buFontTx/>
              <a:buAutoNum type="arabicPeriod"/>
              <a:tabLst>
                <a:tab pos="320378" algn="l"/>
              </a:tabLst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Phil is mainly worried</a:t>
            </a:r>
            <a:r>
              <a:rPr sz="886" b="1" spc="-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that...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30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he'll have a hard time finding</a:t>
            </a:r>
            <a:r>
              <a:rPr sz="886" spc="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employment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30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 will miss working with</a:t>
            </a:r>
            <a:r>
              <a:rPr sz="886" spc="-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students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33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 won't enjoy working in</a:t>
            </a:r>
            <a:r>
              <a:rPr sz="886" spc="-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industry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859" defTabSz="623438">
              <a:spcBef>
                <a:spcPts val="130"/>
              </a:spcBef>
              <a:buFontTx/>
              <a:buAutoNum type="arabicPeriod"/>
              <a:tabLst>
                <a:tab pos="320378" algn="l"/>
              </a:tabLst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Andrew says</a:t>
            </a:r>
            <a:r>
              <a:rPr sz="886" b="1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that...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30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Phil should remain a</a:t>
            </a:r>
            <a:r>
              <a:rPr sz="886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teacher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30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Phil should try a different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career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130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 doesn't know what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suggest to</a:t>
            </a:r>
            <a:r>
              <a:rPr sz="886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Phil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3249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98817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3249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00802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54136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05051" y="6644882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05051" y="6613086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53249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87813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7185" y="747626"/>
            <a:ext cx="3771467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tabLst>
                <a:tab pos="3762275" algn="l"/>
              </a:tabLst>
            </a:pPr>
            <a:r>
              <a:rPr sz="1773" b="1" u="sng" spc="-3" dirty="0">
                <a:solidFill>
                  <a:srgbClr val="622322"/>
                </a:solidFill>
                <a:latin typeface="Cambria"/>
                <a:cs typeface="Cambria"/>
              </a:rPr>
              <a:t>Conversation</a:t>
            </a:r>
            <a:r>
              <a:rPr sz="1773" b="1" u="sng" spc="-51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773" b="1" u="sng" dirty="0">
                <a:solidFill>
                  <a:srgbClr val="622322"/>
                </a:solidFill>
                <a:latin typeface="Cambria"/>
                <a:cs typeface="Cambria"/>
              </a:rPr>
              <a:t>Text	</a:t>
            </a:r>
            <a:endParaRPr sz="1773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7185" y="1180234"/>
            <a:ext cx="1869065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Andrew: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So, how’d your interview</a:t>
            </a:r>
            <a:r>
              <a:rPr sz="886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go?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7185" y="1480542"/>
            <a:ext cx="2310245" cy="316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223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Phil: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 think it went pretty well. They seemed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like</a:t>
            </a:r>
            <a:r>
              <a:rPr sz="886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me.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7185" y="1974879"/>
            <a:ext cx="2162175" cy="319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225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Andrew: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Yeah? That’s great. You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were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super  nervous about</a:t>
            </a:r>
            <a:r>
              <a:rPr sz="886" spc="-6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it.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7185" y="2470016"/>
            <a:ext cx="2243570" cy="649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223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Phil: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 know. I hate interviews. I just don’t  perform well when I’m the center of attention 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 have to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brag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about my skills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stuff.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It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feels unnatural, and I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always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sound</a:t>
            </a:r>
            <a:r>
              <a:rPr sz="886" spc="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awkward.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7185" y="3294919"/>
            <a:ext cx="2248332" cy="483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224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Andrew: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I’m sure you’re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being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too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hard on 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yourself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, but I’m glad it went well.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What’d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think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about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86" spc="-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job?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7185" y="3955320"/>
            <a:ext cx="2324966" cy="815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221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Phil: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It sounds like it has potential. It’d certainly  be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step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up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from my current position.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So, if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it  were just between those two choices, it’d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be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easy decision. But I still have to consider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other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options.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7185" y="4975427"/>
            <a:ext cx="1430915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Andrew: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What do you</a:t>
            </a:r>
            <a:r>
              <a:rPr sz="886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mean?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7185" y="5274955"/>
            <a:ext cx="2305050" cy="6736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223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Phil: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Well… I’m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toying with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idea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of leaving  teaching</a:t>
            </a:r>
            <a:r>
              <a:rPr sz="886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altogether.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7"/>
              </a:spcBef>
            </a:pPr>
            <a:endParaRPr sz="133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Andrew: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Really?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What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brought this</a:t>
            </a:r>
            <a:r>
              <a:rPr sz="886" b="1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on?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11587" y="1193223"/>
            <a:ext cx="1151746" cy="47863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11933" y="1816330"/>
            <a:ext cx="1151312" cy="40389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28571" y="1808815"/>
            <a:ext cx="857250" cy="509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020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brag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talk about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yourself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and your  accomplishments </a:t>
            </a:r>
            <a:r>
              <a:rPr sz="818" spc="-7" dirty="0">
                <a:solidFill>
                  <a:prstClr val="black"/>
                </a:solidFill>
                <a:latin typeface="Calibri"/>
                <a:cs typeface="Calibri"/>
              </a:rPr>
              <a:t>in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an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arrogant</a:t>
            </a:r>
            <a:r>
              <a:rPr sz="818" spc="-5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way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28571" y="2444333"/>
            <a:ext cx="859848" cy="380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01699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awkward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818" spc="-2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strange,  socially  uncomfortable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28571" y="2951409"/>
            <a:ext cx="846426" cy="509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01699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being too hard on 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yourself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demanding too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much from</a:t>
            </a:r>
            <a:r>
              <a:rPr sz="818" spc="-5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yourself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28571" y="3585428"/>
            <a:ext cx="616527" cy="252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01699"/>
              </a:lnSpc>
            </a:pP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step up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818" spc="-4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an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improvement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28571" y="3968895"/>
            <a:ext cx="883227" cy="378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toying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with the</a:t>
            </a:r>
            <a:r>
              <a:rPr sz="818" b="1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idea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  <a:p>
            <a:pPr marL="8659" marR="12988" defTabSz="623438">
              <a:lnSpc>
                <a:spcPct val="101699"/>
              </a:lnSpc>
            </a:pP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casually  considering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818" spc="-6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idea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28571" y="4473851"/>
            <a:ext cx="545090" cy="252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01699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altogether</a:t>
            </a:r>
            <a:r>
              <a:rPr sz="818" b="1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completely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28571" y="4854034"/>
            <a:ext cx="826077" cy="380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018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What brought this 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on?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What</a:t>
            </a:r>
            <a:r>
              <a:rPr sz="818" spc="-5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caused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this?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19455" y="1193223"/>
            <a:ext cx="92219" cy="4786313"/>
          </a:xfrm>
          <a:custGeom>
            <a:avLst/>
            <a:gdLst/>
            <a:ahLst/>
            <a:cxnLst/>
            <a:rect l="l" t="t" r="r" b="b"/>
            <a:pathLst>
              <a:path w="135254" h="7019925">
                <a:moveTo>
                  <a:pt x="0" y="7019925"/>
                </a:moveTo>
                <a:lnTo>
                  <a:pt x="135140" y="7019925"/>
                </a:lnTo>
                <a:lnTo>
                  <a:pt x="135140" y="0"/>
                </a:lnTo>
                <a:lnTo>
                  <a:pt x="0" y="0"/>
                </a:lnTo>
                <a:lnTo>
                  <a:pt x="0" y="701992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19454" y="1381558"/>
            <a:ext cx="1193223" cy="223838"/>
          </a:xfrm>
          <a:custGeom>
            <a:avLst/>
            <a:gdLst/>
            <a:ahLst/>
            <a:cxnLst/>
            <a:rect l="l" t="t" r="r" b="b"/>
            <a:pathLst>
              <a:path w="1750059" h="328294">
                <a:moveTo>
                  <a:pt x="1585595" y="0"/>
                </a:moveTo>
                <a:lnTo>
                  <a:pt x="0" y="0"/>
                </a:lnTo>
                <a:lnTo>
                  <a:pt x="0" y="328168"/>
                </a:lnTo>
                <a:lnTo>
                  <a:pt x="1585595" y="328168"/>
                </a:lnTo>
                <a:lnTo>
                  <a:pt x="1749678" y="164084"/>
                </a:lnTo>
                <a:lnTo>
                  <a:pt x="1585595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19455" y="1381991"/>
            <a:ext cx="1136765" cy="223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60783" y="1391516"/>
            <a:ext cx="747280" cy="188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227" b="1" spc="-3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22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53249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98817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53249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500802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654136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05051" y="6644882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705051" y="6613086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53249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487813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7185" y="722275"/>
            <a:ext cx="2337522" cy="13149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221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Phil: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Well,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higher education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is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just so unstable  right now. College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costs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 huge chunk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of 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change,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there’s been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 major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uptick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in  online learning…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so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who knows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what’ll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happen  in the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next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ten or fifteen years? Plus, I can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earn</a:t>
            </a:r>
            <a:r>
              <a:rPr sz="886" spc="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83125" defTabSz="623438">
              <a:lnSpc>
                <a:spcPct val="121900"/>
              </a:lnSpc>
              <a:spcBef>
                <a:spcPts val="3"/>
              </a:spcBef>
            </a:pP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lot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more in industry.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It’s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important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like your 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job and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everything,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but…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passion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doesn’t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pay 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86" b="1" spc="-6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bills.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7185" y="2208206"/>
            <a:ext cx="2212831" cy="316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215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Andrew: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Do you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think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your skills could easily  transfer from academics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</a:t>
            </a:r>
            <a:r>
              <a:rPr sz="886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industry?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7184" y="2702003"/>
            <a:ext cx="2326698" cy="815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221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Phil: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Um,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no, not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directly… but having a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Ph.D.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proves that I’m at least somewhat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competent,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right? I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dunno,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 guess I’m just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hoping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and 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praying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that companies have a use for someone  with a math</a:t>
            </a:r>
            <a:r>
              <a:rPr sz="886" spc="-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brain.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7185" y="3721245"/>
            <a:ext cx="2352675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Andrew: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Right. What areas are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</a:t>
            </a:r>
            <a:r>
              <a:rPr sz="886" spc="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considering?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7185" y="4021552"/>
            <a:ext cx="2113251" cy="3169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223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Phil: As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far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as I can tell,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there’s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currently a  demand for data miners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and</a:t>
            </a:r>
            <a:r>
              <a:rPr sz="886" spc="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actuaries.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7184" y="4546283"/>
            <a:ext cx="2235344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Andrew: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Yeah,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I have no clue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what those</a:t>
            </a:r>
            <a:r>
              <a:rPr sz="886" spc="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are.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7184" y="4846725"/>
            <a:ext cx="2321935" cy="815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222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Phil: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Data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miners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sort through large amounts of  information to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find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patterns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, and actuaries use  statistics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assess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risk. For instance, actuaries  work for insurance companies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calculate how  much they should charge their</a:t>
            </a:r>
            <a:r>
              <a:rPr sz="886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clients.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7185" y="5866188"/>
            <a:ext cx="1853045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Andrew: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Hmm.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It sounds kind of</a:t>
            </a:r>
            <a:r>
              <a:rPr sz="886" spc="-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dull.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32629" y="766330"/>
            <a:ext cx="1133735" cy="5604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32715" y="1390303"/>
            <a:ext cx="1133648" cy="4855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49353" y="1383161"/>
            <a:ext cx="824778" cy="380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01699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higher education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colleges and  universities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49353" y="1890113"/>
            <a:ext cx="721302" cy="380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01800"/>
              </a:lnSpc>
            </a:pP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huge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chunk of 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change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a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lot</a:t>
            </a:r>
            <a:r>
              <a:rPr sz="818" spc="-4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of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money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49353" y="2399694"/>
            <a:ext cx="736023" cy="125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uptick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818" spc="-2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increase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49353" y="2653233"/>
            <a:ext cx="886258" cy="506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algn="just" defTabSz="623438"/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doesn’t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pay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818" b="1" spc="-5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bills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  <a:p>
            <a:pPr marL="8659" marR="124688" algn="just" defTabSz="623438">
              <a:lnSpc>
                <a:spcPct val="101699"/>
              </a:lnSpc>
            </a:pP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doesn’t provide  enough money</a:t>
            </a:r>
            <a:r>
              <a:rPr sz="818" spc="-4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to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survive/live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49353" y="3285997"/>
            <a:ext cx="763732" cy="252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01699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Ph.D.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818" spc="-5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doctorate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degree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49353" y="3668597"/>
            <a:ext cx="849024" cy="251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hoping and</a:t>
            </a:r>
            <a:r>
              <a:rPr sz="818" b="1" spc="-3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praying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  <a:p>
            <a:pPr marL="8659" defTabSz="623438">
              <a:spcBef>
                <a:spcPts val="14"/>
              </a:spcBef>
            </a:pP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greatly</a:t>
            </a:r>
            <a:r>
              <a:rPr sz="818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hoping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49353" y="4046784"/>
            <a:ext cx="835169" cy="509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01699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as far as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I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can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tell</a:t>
            </a:r>
            <a:r>
              <a:rPr sz="818" b="1" spc="-3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 based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on the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available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information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49353" y="4680630"/>
            <a:ext cx="812656" cy="380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01699"/>
              </a:lnSpc>
            </a:pP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I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have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no clue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I  have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absolutely</a:t>
            </a:r>
            <a:r>
              <a:rPr sz="818" spc="-5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no  idea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49353" y="5189005"/>
            <a:ext cx="888856" cy="252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01699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patterns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repeating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designs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or</a:t>
            </a:r>
            <a:r>
              <a:rPr sz="818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events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49353" y="5571432"/>
            <a:ext cx="749444" cy="125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assess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818" spc="-2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evaluate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49353" y="5824971"/>
            <a:ext cx="552450" cy="125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dull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818" spc="-5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boring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41968" y="766330"/>
            <a:ext cx="90920" cy="5604597"/>
          </a:xfrm>
          <a:custGeom>
            <a:avLst/>
            <a:gdLst/>
            <a:ahLst/>
            <a:cxnLst/>
            <a:rect l="l" t="t" r="r" b="b"/>
            <a:pathLst>
              <a:path w="133350" h="8220075">
                <a:moveTo>
                  <a:pt x="0" y="8220075"/>
                </a:moveTo>
                <a:lnTo>
                  <a:pt x="133019" y="8220075"/>
                </a:lnTo>
                <a:lnTo>
                  <a:pt x="133019" y="0"/>
                </a:lnTo>
                <a:lnTo>
                  <a:pt x="0" y="0"/>
                </a:lnTo>
                <a:lnTo>
                  <a:pt x="0" y="822007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41968" y="986877"/>
            <a:ext cx="1174606" cy="262370"/>
          </a:xfrm>
          <a:custGeom>
            <a:avLst/>
            <a:gdLst/>
            <a:ahLst/>
            <a:cxnLst/>
            <a:rect l="l" t="t" r="r" b="b"/>
            <a:pathLst>
              <a:path w="1722754" h="384810">
                <a:moveTo>
                  <a:pt x="1530095" y="0"/>
                </a:moveTo>
                <a:lnTo>
                  <a:pt x="0" y="0"/>
                </a:lnTo>
                <a:lnTo>
                  <a:pt x="0" y="384301"/>
                </a:lnTo>
                <a:lnTo>
                  <a:pt x="1530095" y="384301"/>
                </a:lnTo>
                <a:lnTo>
                  <a:pt x="1722374" y="192150"/>
                </a:lnTo>
                <a:lnTo>
                  <a:pt x="1530095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42315" y="987136"/>
            <a:ext cx="1108709" cy="2618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83643" y="1014326"/>
            <a:ext cx="747280" cy="188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227" b="1" spc="-3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22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53249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698817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53249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500802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654136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05051" y="6644882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05051" y="6613086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53249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487813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7184" y="752128"/>
            <a:ext cx="2347912" cy="966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Phil: Tell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me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about it.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That’s what worries</a:t>
            </a:r>
            <a:r>
              <a:rPr sz="886" spc="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me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3464" defTabSz="623438">
              <a:lnSpc>
                <a:spcPts val="1302"/>
              </a:lnSpc>
              <a:spcBef>
                <a:spcPts val="72"/>
              </a:spcBef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– what if I make the transition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end up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hating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it? I don’t want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be stuck in a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cubicle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all day  doing something that makes me miserable.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And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if I leave teaching, it might be really hard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go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back. I don’t want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shoot myself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in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foot.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7185" y="1876300"/>
            <a:ext cx="2232747" cy="483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224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Andrew: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Well, good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luck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with that, buddy. I’m 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afraid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 don’t have any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words of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wisdom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for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you.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I’d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hate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be in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your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shoes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right</a:t>
            </a:r>
            <a:r>
              <a:rPr sz="886" spc="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now.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19293" y="727364"/>
            <a:ext cx="1247948" cy="3688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19207" y="1350818"/>
            <a:ext cx="1247948" cy="2940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5845" y="1343676"/>
            <a:ext cx="784947" cy="380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01699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Tell me about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it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 You’re</a:t>
            </a:r>
            <a:r>
              <a:rPr sz="818" spc="-4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completely  correct;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I</a:t>
            </a:r>
            <a:r>
              <a:rPr sz="818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agree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5844" y="1850502"/>
            <a:ext cx="1004455" cy="637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01899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cubicle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small office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area in a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larger room;</a:t>
            </a:r>
            <a:r>
              <a:rPr sz="818" spc="-4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a  “box”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divided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from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the  other office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areas by  temporary</a:t>
            </a:r>
            <a:r>
              <a:rPr sz="818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walls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5845" y="2612666"/>
            <a:ext cx="951201" cy="1537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01699"/>
              </a:lnSpc>
            </a:pP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shoot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myself in the 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foot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accidentally  cause damage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to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myself or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my</a:t>
            </a:r>
            <a:r>
              <a:rPr sz="818" spc="-1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progress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  <a:p>
            <a:pPr defTabSz="623438">
              <a:spcBef>
                <a:spcPts val="17"/>
              </a:spcBef>
            </a:pPr>
            <a:endParaRPr sz="852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marR="117328" defTabSz="623438">
              <a:lnSpc>
                <a:spcPct val="101699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words of wisdom</a:t>
            </a:r>
            <a:r>
              <a:rPr sz="818" b="1" spc="-3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 good</a:t>
            </a:r>
            <a:r>
              <a:rPr sz="818" spc="-6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advice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  <a:p>
            <a:pPr defTabSz="623438">
              <a:spcBef>
                <a:spcPts val="20"/>
              </a:spcBef>
            </a:pPr>
            <a:endParaRPr sz="852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marR="35501" defTabSz="623438">
              <a:lnSpc>
                <a:spcPct val="101400"/>
              </a:lnSpc>
            </a:pP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I’d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hate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to be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in</a:t>
            </a:r>
            <a:r>
              <a:rPr sz="818" b="1" spc="-5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your 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shoes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I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would not  want to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be </a:t>
            </a:r>
            <a:r>
              <a:rPr sz="818" spc="-7" dirty="0">
                <a:solidFill>
                  <a:prstClr val="black"/>
                </a:solidFill>
                <a:latin typeface="Calibri"/>
                <a:cs typeface="Calibri"/>
              </a:rPr>
              <a:t>in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your  situation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19455" y="727364"/>
            <a:ext cx="100013" cy="3688773"/>
          </a:xfrm>
          <a:custGeom>
            <a:avLst/>
            <a:gdLst/>
            <a:ahLst/>
            <a:cxnLst/>
            <a:rect l="l" t="t" r="r" b="b"/>
            <a:pathLst>
              <a:path w="146685" h="5410200">
                <a:moveTo>
                  <a:pt x="0" y="5410200"/>
                </a:moveTo>
                <a:lnTo>
                  <a:pt x="146430" y="5410200"/>
                </a:lnTo>
                <a:lnTo>
                  <a:pt x="146430" y="0"/>
                </a:lnTo>
                <a:lnTo>
                  <a:pt x="0" y="0"/>
                </a:lnTo>
                <a:lnTo>
                  <a:pt x="0" y="54102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19455" y="872490"/>
            <a:ext cx="1292802" cy="218642"/>
          </a:xfrm>
          <a:custGeom>
            <a:avLst/>
            <a:gdLst/>
            <a:ahLst/>
            <a:cxnLst/>
            <a:rect l="l" t="t" r="r" b="b"/>
            <a:pathLst>
              <a:path w="1896109" h="320675">
                <a:moveTo>
                  <a:pt x="1735581" y="0"/>
                </a:moveTo>
                <a:lnTo>
                  <a:pt x="0" y="0"/>
                </a:lnTo>
                <a:lnTo>
                  <a:pt x="0" y="320548"/>
                </a:lnTo>
                <a:lnTo>
                  <a:pt x="1735581" y="320548"/>
                </a:lnTo>
                <a:lnTo>
                  <a:pt x="1895855" y="160274"/>
                </a:lnTo>
                <a:lnTo>
                  <a:pt x="1735581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19455" y="872836"/>
            <a:ext cx="1237557" cy="2182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60783" y="878205"/>
            <a:ext cx="747280" cy="188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227" b="1" spc="-3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22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53249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98817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53249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500802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54136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05051" y="6644882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05051" y="6613086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53249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87813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7185" y="749705"/>
            <a:ext cx="3518622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364" b="1" u="heavy" spc="-3" dirty="0">
                <a:solidFill>
                  <a:prstClr val="black"/>
                </a:solidFill>
                <a:latin typeface="Cambria"/>
                <a:cs typeface="Cambria"/>
              </a:rPr>
              <a:t>Vocabulary</a:t>
            </a:r>
            <a:r>
              <a:rPr sz="1364" b="1" u="heavy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364" b="1" u="heavy" spc="-3" dirty="0">
                <a:solidFill>
                  <a:prstClr val="black"/>
                </a:solidFill>
                <a:latin typeface="Cambria"/>
                <a:cs typeface="Cambria"/>
              </a:rPr>
              <a:t>Quiz</a:t>
            </a:r>
            <a:endParaRPr sz="1364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378"/>
              </a:spcBef>
            </a:pPr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Complete each sentence with a word from </a:t>
            </a:r>
            <a:r>
              <a:rPr sz="886" i="1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box. Two words are not</a:t>
            </a:r>
            <a:r>
              <a:rPr sz="886" i="1" spc="6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used.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32736" y="1289945"/>
          <a:ext cx="3858173" cy="594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8723"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altogether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1335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awkward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1335"/>
                        </a:lnSpc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hard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0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me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335"/>
                        </a:lnSpc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10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up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39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as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far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as I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000" b="1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tell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6843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bragging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6843" marB="0"/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hoping and</a:t>
                      </a:r>
                      <a:r>
                        <a:rPr sz="10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praying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6843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uptick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6843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24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assess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7276" marB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dull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7276" marB="0"/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pattern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7276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words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wisdom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7276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373014" y="2180110"/>
            <a:ext cx="3561917" cy="331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518" marR="52386" indent="-155859" defTabSz="623438">
              <a:lnSpc>
                <a:spcPct val="122300"/>
              </a:lnSpc>
              <a:buFontTx/>
              <a:buAutoNum type="arabicPeriod"/>
              <a:tabLst>
                <a:tab pos="164518" algn="l"/>
                <a:tab pos="1674191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After the adventure of a round-the-world trip, small-town life seemed  extremely</a:t>
            </a: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518" indent="-155859" defTabSz="623438">
              <a:spcBef>
                <a:spcPts val="228"/>
              </a:spcBef>
              <a:buFontTx/>
              <a:buAutoNum type="arabicPeriod"/>
              <a:tabLst>
                <a:tab pos="16451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Before buying such an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old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building, we need a couple of experts</a:t>
            </a:r>
            <a:r>
              <a:rPr sz="886" spc="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518" defTabSz="623438">
              <a:spcBef>
                <a:spcPts val="235"/>
              </a:spcBef>
              <a:tabLst>
                <a:tab pos="1123053" algn="l"/>
              </a:tabLst>
            </a:pP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_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it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see if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it's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structurally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sound.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518" marR="3464" indent="-155859" defTabSz="623438">
              <a:lnSpc>
                <a:spcPct val="122300"/>
              </a:lnSpc>
              <a:buFontTx/>
              <a:buAutoNum type="arabicPeriod" startAt="3"/>
              <a:tabLst>
                <a:tab pos="164518" algn="l"/>
                <a:tab pos="3360071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This milk is a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day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past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its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expiration</a:t>
            </a:r>
            <a:r>
              <a:rPr sz="886" spc="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date,</a:t>
            </a:r>
            <a:r>
              <a:rPr sz="886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but</a:t>
            </a: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,</a:t>
            </a:r>
            <a:r>
              <a:rPr sz="886" spc="-6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it's  still OK. Smells</a:t>
            </a:r>
            <a:r>
              <a:rPr sz="886" spc="-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fine.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518" marR="196556" indent="-155859" defTabSz="623438">
              <a:lnSpc>
                <a:spcPts val="1302"/>
              </a:lnSpc>
              <a:spcBef>
                <a:spcPts val="75"/>
              </a:spcBef>
              <a:buFontTx/>
              <a:buAutoNum type="arabicPeriod" startAt="3"/>
              <a:tabLst>
                <a:tab pos="164518" algn="l"/>
                <a:tab pos="3210705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 went on a blind date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there were a</a:t>
            </a:r>
            <a:r>
              <a:rPr sz="886" spc="72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lot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 of</a:t>
            </a: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3" dirty="0">
                <a:solidFill>
                  <a:prstClr val="black"/>
                </a:solidFill>
                <a:latin typeface="Cambria"/>
                <a:cs typeface="Cambria"/>
              </a:rPr>
              <a:t>_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silences in the conversation. We probably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won't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go out</a:t>
            </a:r>
            <a:r>
              <a:rPr sz="886" spc="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again.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518" indent="-155859" defTabSz="623438">
              <a:spcBef>
                <a:spcPts val="153"/>
              </a:spcBef>
              <a:buFontTx/>
              <a:buAutoNum type="arabicPeriod" startAt="3"/>
              <a:tabLst>
                <a:tab pos="164518" algn="l"/>
                <a:tab pos="2132244" algn="l"/>
              </a:tabLst>
            </a:pP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My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cousin's</a:t>
            </a:r>
            <a:r>
              <a:rPr sz="886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always</a:t>
            </a:r>
            <a:r>
              <a:rPr sz="886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3" dirty="0">
                <a:solidFill>
                  <a:prstClr val="black"/>
                </a:solidFill>
                <a:latin typeface="Cambria"/>
                <a:cs typeface="Cambria"/>
              </a:rPr>
              <a:t>__</a:t>
            </a:r>
            <a:r>
              <a:rPr sz="886" u="sng" spc="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about how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popular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she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is</a:t>
            </a:r>
            <a:r>
              <a:rPr sz="886" spc="-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on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518" defTabSz="623438">
              <a:spcBef>
                <a:spcPts val="235"/>
              </a:spcBef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social media - I can't stand</a:t>
            </a:r>
            <a:r>
              <a:rPr sz="886" spc="-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it!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518" indent="-155859" defTabSz="623438">
              <a:spcBef>
                <a:spcPts val="225"/>
              </a:spcBef>
              <a:buFontTx/>
              <a:buAutoNum type="arabicPeriod" startAt="6"/>
              <a:tabLst>
                <a:tab pos="16451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Sheila, you've got the most experience.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Do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you have</a:t>
            </a:r>
            <a:r>
              <a:rPr sz="886" spc="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any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518" defTabSz="623438">
              <a:spcBef>
                <a:spcPts val="235"/>
              </a:spcBef>
              <a:tabLst>
                <a:tab pos="1123053" algn="l"/>
              </a:tabLst>
            </a:pP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_ for</a:t>
            </a:r>
            <a:r>
              <a:rPr sz="886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us?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518" marR="155427" indent="-155859" defTabSz="623438">
              <a:lnSpc>
                <a:spcPct val="122300"/>
              </a:lnSpc>
              <a:buFontTx/>
              <a:buAutoNum type="arabicPeriod" startAt="7"/>
              <a:tabLst>
                <a:tab pos="164518" algn="l"/>
                <a:tab pos="2178136" algn="l"/>
                <a:tab pos="25534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played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 guitar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less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and less over the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years,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by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 time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he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was 30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he'd</a:t>
            </a:r>
            <a:r>
              <a:rPr sz="886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stopped</a:t>
            </a:r>
            <a:r>
              <a:rPr sz="886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playing</a:t>
            </a: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3" dirty="0">
                <a:solidFill>
                  <a:prstClr val="black"/>
                </a:solidFill>
                <a:latin typeface="Cambria"/>
                <a:cs typeface="Cambria"/>
              </a:rPr>
              <a:t>_</a:t>
            </a:r>
            <a:r>
              <a:rPr sz="886" u="sng" spc="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518" marR="324274" indent="-155859" defTabSz="623438">
              <a:lnSpc>
                <a:spcPts val="1302"/>
              </a:lnSpc>
              <a:spcBef>
                <a:spcPts val="72"/>
              </a:spcBef>
              <a:buFontTx/>
              <a:buAutoNum type="arabicPeriod" startAt="7"/>
              <a:tabLst>
                <a:tab pos="164518" algn="l"/>
                <a:tab pos="1396241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in the country's growth is the</a:t>
            </a:r>
            <a:r>
              <a:rPr sz="886" spc="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result of  developing relationships with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new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trading</a:t>
            </a:r>
            <a:r>
              <a:rPr sz="886" spc="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partners.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518" indent="-155859" defTabSz="623438">
              <a:spcBef>
                <a:spcPts val="150"/>
              </a:spcBef>
              <a:buFontTx/>
              <a:buAutoNum type="arabicPeriod" startAt="7"/>
              <a:tabLst>
                <a:tab pos="164518" algn="l"/>
                <a:tab pos="2197619" algn="l"/>
              </a:tabLst>
            </a:pP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My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parents</a:t>
            </a:r>
            <a:r>
              <a:rPr sz="886" spc="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were</a:t>
            </a:r>
            <a:r>
              <a:rPr sz="886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very</a:t>
            </a: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_ when I was growing</a:t>
            </a:r>
            <a:r>
              <a:rPr sz="886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up.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518" defTabSz="623438">
              <a:spcBef>
                <a:spcPts val="235"/>
              </a:spcBef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They wouldn't settle for anything less than</a:t>
            </a:r>
            <a:r>
              <a:rPr sz="886" spc="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perfect.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518" indent="-155859" defTabSz="623438">
              <a:spcBef>
                <a:spcPts val="228"/>
              </a:spcBef>
              <a:buFontTx/>
              <a:buAutoNum type="arabicPeriod" startAt="10"/>
              <a:tabLst>
                <a:tab pos="16451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 top of the cake is decorated with an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elegant</a:t>
            </a:r>
            <a:r>
              <a:rPr sz="886" spc="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floral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518" defTabSz="623438">
              <a:spcBef>
                <a:spcPts val="235"/>
              </a:spcBef>
              <a:tabLst>
                <a:tab pos="1123053" algn="l"/>
              </a:tabLst>
            </a:pP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_.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3249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98817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3249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00802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54136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05051" y="6644882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05051" y="6613086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53249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87813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7185" y="749705"/>
            <a:ext cx="1169843" cy="20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364" b="1" u="heavy" dirty="0">
                <a:solidFill>
                  <a:prstClr val="black"/>
                </a:solidFill>
                <a:latin typeface="Cambria"/>
                <a:cs typeface="Cambria"/>
              </a:rPr>
              <a:t>Speaking</a:t>
            </a:r>
            <a:r>
              <a:rPr sz="1364" b="1" u="heavy" spc="-6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364" b="1" u="heavy" spc="-3" dirty="0">
                <a:solidFill>
                  <a:prstClr val="black"/>
                </a:solidFill>
                <a:latin typeface="Cambria"/>
                <a:cs typeface="Cambria"/>
              </a:rPr>
              <a:t>Task</a:t>
            </a:r>
            <a:endParaRPr sz="1364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7185" y="1141029"/>
            <a:ext cx="3672753" cy="83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22100"/>
              </a:lnSpc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Have you changed jobs or careers at some point in your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life?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Describe the  transition and the factors that went into your decision. (Or, if you've never  changed careers, talk about why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chose your current career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how you 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got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your first job in</a:t>
            </a:r>
            <a:r>
              <a:rPr sz="886" spc="-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it.)</a:t>
            </a:r>
          </a:p>
          <a:p>
            <a:pPr defTabSz="623438">
              <a:spcBef>
                <a:spcPts val="14"/>
              </a:spcBef>
            </a:pPr>
            <a:endParaRPr sz="1125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7185" y="2488363"/>
            <a:ext cx="704850" cy="20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364" b="1" u="heavy" dirty="0">
                <a:solidFill>
                  <a:prstClr val="black"/>
                </a:solidFill>
                <a:latin typeface="Cambria"/>
                <a:cs typeface="Cambria"/>
              </a:rPr>
              <a:t>An</a:t>
            </a:r>
            <a:r>
              <a:rPr sz="1364" b="1" u="heavy" spc="3" dirty="0">
                <a:solidFill>
                  <a:prstClr val="black"/>
                </a:solidFill>
                <a:latin typeface="Cambria"/>
                <a:cs typeface="Cambria"/>
              </a:rPr>
              <a:t>s</a:t>
            </a:r>
            <a:r>
              <a:rPr sz="1364" b="1" u="heavy" spc="-14" dirty="0">
                <a:solidFill>
                  <a:prstClr val="black"/>
                </a:solidFill>
                <a:latin typeface="Cambria"/>
                <a:cs typeface="Cambria"/>
              </a:rPr>
              <a:t>w</a:t>
            </a:r>
            <a:r>
              <a:rPr sz="1364" b="1" u="heavy" dirty="0">
                <a:solidFill>
                  <a:prstClr val="black"/>
                </a:solidFill>
                <a:latin typeface="Cambria"/>
                <a:cs typeface="Cambria"/>
              </a:rPr>
              <a:t>ers</a:t>
            </a:r>
            <a:endParaRPr sz="1364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7185" y="2909195"/>
            <a:ext cx="1485900" cy="3277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955" b="1" spc="-3" dirty="0">
                <a:solidFill>
                  <a:prstClr val="black"/>
                </a:solidFill>
                <a:latin typeface="Cambria"/>
                <a:cs typeface="Cambria"/>
              </a:rPr>
              <a:t>Comprehension</a:t>
            </a:r>
            <a:r>
              <a:rPr sz="955" b="1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prstClr val="black"/>
                </a:solidFill>
                <a:latin typeface="Cambria"/>
                <a:cs typeface="Cambria"/>
              </a:rPr>
              <a:t>Questions</a:t>
            </a:r>
            <a:endParaRPr sz="955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859" defTabSz="623438">
              <a:spcBef>
                <a:spcPts val="256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859" defTabSz="623438">
              <a:spcBef>
                <a:spcPts val="235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859" defTabSz="623438">
              <a:spcBef>
                <a:spcPts val="228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859" defTabSz="623438">
              <a:spcBef>
                <a:spcPts val="239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859" defTabSz="623438">
              <a:spcBef>
                <a:spcPts val="235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859" defTabSz="623438">
              <a:spcBef>
                <a:spcPts val="235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859" defTabSz="623438">
              <a:spcBef>
                <a:spcPts val="228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3"/>
              </a:spcBef>
            </a:pPr>
            <a:endParaRPr sz="133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>
              <a:spcBef>
                <a:spcPts val="3"/>
              </a:spcBef>
            </a:pPr>
            <a:r>
              <a:rPr sz="955" b="1" spc="-3" dirty="0">
                <a:solidFill>
                  <a:prstClr val="black"/>
                </a:solidFill>
                <a:latin typeface="Cambria"/>
                <a:cs typeface="Cambria"/>
              </a:rPr>
              <a:t>Vocabulary</a:t>
            </a:r>
            <a:r>
              <a:rPr sz="955" b="1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prstClr val="black"/>
                </a:solidFill>
                <a:latin typeface="Cambria"/>
                <a:cs typeface="Cambria"/>
              </a:rPr>
              <a:t>Quiz</a:t>
            </a:r>
            <a:endParaRPr sz="955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859" defTabSz="623438">
              <a:spcBef>
                <a:spcPts val="256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dull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859" defTabSz="623438">
              <a:spcBef>
                <a:spcPts val="235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assess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859" defTabSz="623438">
              <a:spcBef>
                <a:spcPts val="228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as far as I can</a:t>
            </a:r>
            <a:r>
              <a:rPr sz="886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tell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859" defTabSz="623438">
              <a:spcBef>
                <a:spcPts val="239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awkward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859" defTabSz="623438">
              <a:spcBef>
                <a:spcPts val="235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bragging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859" defTabSz="623438">
              <a:spcBef>
                <a:spcPts val="235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words of</a:t>
            </a:r>
            <a:r>
              <a:rPr sz="886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wisdom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859" defTabSz="623438">
              <a:spcBef>
                <a:spcPts val="228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altogether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859" defTabSz="623438">
              <a:spcBef>
                <a:spcPts val="235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uptick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859" defTabSz="623438">
              <a:spcBef>
                <a:spcPts val="232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hard on</a:t>
            </a:r>
            <a:r>
              <a:rPr sz="886" spc="-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me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859" defTabSz="623438">
              <a:spcBef>
                <a:spcPts val="235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pattern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3249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98817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3249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500802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54136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05051" y="6644882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05051" y="6613086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53249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87813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1889</TotalTime>
  <Words>1938</Words>
  <Application>Microsoft Office PowerPoint</Application>
  <PresentationFormat>Widescreen</PresentationFormat>
  <Paragraphs>228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Arial</vt:lpstr>
      <vt:lpstr>Calibri</vt:lpstr>
      <vt:lpstr>Cambria</vt:lpstr>
      <vt:lpstr>Century Gothic</vt:lpstr>
      <vt:lpstr>Comic Sans MS</vt:lpstr>
      <vt:lpstr>inherit</vt:lpstr>
      <vt:lpstr>Lato</vt:lpstr>
      <vt:lpstr>Open Sans</vt:lpstr>
      <vt:lpstr>Roboto</vt:lpstr>
      <vt:lpstr>Sintony</vt:lpstr>
      <vt:lpstr>Times New Roman</vt:lpstr>
      <vt:lpstr>Wingdings 3</vt:lpstr>
      <vt:lpstr>Slice</vt:lpstr>
      <vt:lpstr>Office Theme</vt:lpstr>
      <vt:lpstr> Speak Fluently &amp; Confidently  B2- Course 1</vt:lpstr>
      <vt:lpstr>Session 4- A Career Change</vt:lpstr>
      <vt:lpstr>Session 4- A Career Change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4- A Career Change</vt:lpstr>
      <vt:lpstr>Session 4- A Career Change</vt:lpstr>
      <vt:lpstr>Session 4- A Career Change</vt:lpstr>
      <vt:lpstr>Session 4- A Career Change</vt:lpstr>
      <vt:lpstr>Session 4- A Career Change</vt:lpstr>
      <vt:lpstr>Session 4- A Career Change</vt:lpstr>
      <vt:lpstr>Session 4- A Career Change</vt:lpstr>
      <vt:lpstr>Session 4- A Career Change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105</cp:revision>
  <cp:lastPrinted>2021-05-18T05:21:02Z</cp:lastPrinted>
  <dcterms:created xsi:type="dcterms:W3CDTF">2020-10-01T06:52:49Z</dcterms:created>
  <dcterms:modified xsi:type="dcterms:W3CDTF">2022-04-27T06:53:17Z</dcterms:modified>
</cp:coreProperties>
</file>