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1376" y="457200"/>
            <a:ext cx="2007743" cy="47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4075429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Lesson 05: A Diet</a:t>
            </a:r>
            <a:r>
              <a:rPr sz="2600" b="1" spc="-9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Dilemma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596519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i="1" spc="-5" dirty="0">
                <a:latin typeface="Cambria"/>
                <a:cs typeface="Cambria"/>
              </a:rPr>
              <a:t>Nathan gives </a:t>
            </a:r>
            <a:r>
              <a:rPr sz="1300" i="1" dirty="0">
                <a:latin typeface="Cambria"/>
                <a:cs typeface="Cambria"/>
              </a:rPr>
              <a:t>his </a:t>
            </a:r>
            <a:r>
              <a:rPr sz="1300" i="1" spc="-5" dirty="0">
                <a:latin typeface="Cambria"/>
                <a:cs typeface="Cambria"/>
              </a:rPr>
              <a:t>friend Matt advice on losing weight. First, listen </a:t>
            </a:r>
            <a:r>
              <a:rPr sz="1300" i="1" dirty="0">
                <a:latin typeface="Cambria"/>
                <a:cs typeface="Cambria"/>
              </a:rPr>
              <a:t>to </a:t>
            </a:r>
            <a:r>
              <a:rPr sz="1300" i="1" spc="-5" dirty="0">
                <a:latin typeface="Cambria"/>
                <a:cs typeface="Cambria"/>
              </a:rPr>
              <a:t>their conversation  and answer these comprehension questions. Then learn the expressions in the</a:t>
            </a:r>
            <a:r>
              <a:rPr sz="1300" i="1" spc="10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dialogue.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90393"/>
            <a:ext cx="301688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Listening</a:t>
            </a:r>
            <a:r>
              <a:rPr sz="2000" b="1" u="heavy" spc="-3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Comprehension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2968497"/>
            <a:ext cx="3933825" cy="533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Matt needs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lose weight in </a:t>
            </a:r>
            <a:r>
              <a:rPr sz="1300" b="1" spc="-10" dirty="0">
                <a:latin typeface="Cambria"/>
                <a:cs typeface="Cambria"/>
              </a:rPr>
              <a:t>order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to...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become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healthier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impress a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girl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participate in a sports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competition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10" dirty="0">
                <a:latin typeface="Cambria"/>
                <a:cs typeface="Cambria"/>
              </a:rPr>
              <a:t>How </a:t>
            </a:r>
            <a:r>
              <a:rPr sz="1300" b="1" spc="-5" dirty="0">
                <a:latin typeface="Cambria"/>
                <a:cs typeface="Cambria"/>
              </a:rPr>
              <a:t>much weight does </a:t>
            </a:r>
            <a:r>
              <a:rPr sz="1300" b="1" dirty="0">
                <a:latin typeface="Cambria"/>
                <a:cs typeface="Cambria"/>
              </a:rPr>
              <a:t>he need to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lose?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four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pounds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five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pounds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20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ten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pounds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He's eating </a:t>
            </a:r>
            <a:r>
              <a:rPr sz="1300" b="1" spc="-10" dirty="0">
                <a:latin typeface="Cambria"/>
                <a:cs typeface="Cambria"/>
              </a:rPr>
              <a:t>too </a:t>
            </a:r>
            <a:r>
              <a:rPr sz="1300" b="1" dirty="0">
                <a:latin typeface="Cambria"/>
                <a:cs typeface="Cambria"/>
              </a:rPr>
              <a:t>much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because...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 member of his family is cooking a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lot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he's stressed about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school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he can’t cook, so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spc="-5" dirty="0">
                <a:latin typeface="Cambria"/>
                <a:cs typeface="Cambria"/>
              </a:rPr>
              <a:t>just </a:t>
            </a:r>
            <a:r>
              <a:rPr sz="1300" dirty="0">
                <a:latin typeface="Cambria"/>
                <a:cs typeface="Cambria"/>
              </a:rPr>
              <a:t>eats </a:t>
            </a:r>
            <a:r>
              <a:rPr sz="1300" spc="-5" dirty="0">
                <a:latin typeface="Cambria"/>
                <a:cs typeface="Cambria"/>
              </a:rPr>
              <a:t>fast food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241300" algn="l"/>
              </a:tabLst>
            </a:pPr>
            <a:r>
              <a:rPr sz="1300" b="1" spc="-10" dirty="0">
                <a:latin typeface="Cambria"/>
                <a:cs typeface="Cambria"/>
              </a:rPr>
              <a:t>One </a:t>
            </a:r>
            <a:r>
              <a:rPr sz="1300" b="1" spc="-5" dirty="0">
                <a:latin typeface="Cambria"/>
                <a:cs typeface="Cambria"/>
              </a:rPr>
              <a:t>person causing problems </a:t>
            </a:r>
            <a:r>
              <a:rPr sz="1300" b="1" spc="-10" dirty="0">
                <a:latin typeface="Cambria"/>
                <a:cs typeface="Cambria"/>
              </a:rPr>
              <a:t>for </a:t>
            </a:r>
            <a:r>
              <a:rPr sz="1300" b="1" spc="-5" dirty="0">
                <a:latin typeface="Cambria"/>
                <a:cs typeface="Cambria"/>
              </a:rPr>
              <a:t>Matt is</a:t>
            </a:r>
            <a:r>
              <a:rPr sz="1300" b="1" spc="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his...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aunt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coach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girlfriend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Nathan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suggests...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becoming a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vegetarian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eating healthier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meals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taking cooking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classes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Where </a:t>
            </a:r>
            <a:r>
              <a:rPr sz="1300" b="1" dirty="0">
                <a:latin typeface="Cambria"/>
                <a:cs typeface="Cambria"/>
              </a:rPr>
              <a:t>do </a:t>
            </a:r>
            <a:r>
              <a:rPr sz="1300" b="1" spc="-5" dirty="0">
                <a:latin typeface="Cambria"/>
                <a:cs typeface="Cambria"/>
              </a:rPr>
              <a:t>they </a:t>
            </a:r>
            <a:r>
              <a:rPr sz="1300" b="1" dirty="0">
                <a:latin typeface="Cambria"/>
                <a:cs typeface="Cambria"/>
              </a:rPr>
              <a:t>go </a:t>
            </a:r>
            <a:r>
              <a:rPr sz="1300" b="1" spc="-5" dirty="0">
                <a:latin typeface="Cambria"/>
                <a:cs typeface="Cambria"/>
              </a:rPr>
              <a:t>at the end </a:t>
            </a:r>
            <a:r>
              <a:rPr sz="1300" b="1" spc="-10" dirty="0">
                <a:latin typeface="Cambria"/>
                <a:cs typeface="Cambria"/>
              </a:rPr>
              <a:t>of </a:t>
            </a:r>
            <a:r>
              <a:rPr sz="1300" b="1" dirty="0">
                <a:latin typeface="Cambria"/>
                <a:cs typeface="Cambria"/>
              </a:rPr>
              <a:t>the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conversation?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gym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library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supermarket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28003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2600" b="1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3838575" cy="0"/>
          </a:xfrm>
          <a:custGeom>
            <a:avLst/>
            <a:gdLst/>
            <a:ahLst/>
            <a:cxnLst/>
            <a:rect l="l" t="t" r="r" b="b"/>
            <a:pathLst>
              <a:path w="3838575">
                <a:moveTo>
                  <a:pt x="0" y="0"/>
                </a:moveTo>
                <a:lnTo>
                  <a:pt x="383806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685290"/>
            <a:ext cx="336804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spc="-5" dirty="0">
                <a:latin typeface="Cambria"/>
                <a:cs typeface="Cambria"/>
              </a:rPr>
              <a:t>Oh man, I can’t believe this. </a:t>
            </a:r>
            <a:r>
              <a:rPr sz="1300" b="1" spc="-5" dirty="0">
                <a:latin typeface="Cambria"/>
                <a:cs typeface="Cambria"/>
              </a:rPr>
              <a:t>What a</a:t>
            </a:r>
            <a:r>
              <a:rPr sz="1300" b="1" spc="7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drag.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102866"/>
            <a:ext cx="194310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Nathan: What’s with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you?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427920"/>
            <a:ext cx="3826510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spc="-5" dirty="0">
                <a:latin typeface="Cambria"/>
                <a:cs typeface="Cambria"/>
              </a:rPr>
              <a:t>Coach Davis just put me on a diet. He said I’m  four pounds over my weight class. If I don’t </a:t>
            </a:r>
            <a:r>
              <a:rPr sz="1300" b="1" spc="-5" dirty="0">
                <a:latin typeface="Cambria"/>
                <a:cs typeface="Cambria"/>
              </a:rPr>
              <a:t>shed </a:t>
            </a:r>
            <a:r>
              <a:rPr sz="1300" spc="-5" dirty="0">
                <a:latin typeface="Cambria"/>
                <a:cs typeface="Cambria"/>
              </a:rPr>
              <a:t>four  pounds I won’t be able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wrestle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the State  Tournament.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716081"/>
            <a:ext cx="382714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So </a:t>
            </a:r>
            <a:r>
              <a:rPr sz="1300" b="1" spc="-10" dirty="0">
                <a:latin typeface="Cambria"/>
                <a:cs typeface="Cambria"/>
              </a:rPr>
              <a:t>what’s </a:t>
            </a:r>
            <a:r>
              <a:rPr sz="1300" b="1" spc="-5" dirty="0">
                <a:latin typeface="Cambria"/>
                <a:cs typeface="Cambria"/>
              </a:rPr>
              <a:t>the big deal</a:t>
            </a:r>
            <a:r>
              <a:rPr sz="1300" spc="-5" dirty="0">
                <a:latin typeface="Cambria"/>
                <a:cs typeface="Cambria"/>
              </a:rPr>
              <a:t>? </a:t>
            </a:r>
            <a:r>
              <a:rPr sz="1300" b="1" spc="-5" dirty="0">
                <a:latin typeface="Cambria"/>
                <a:cs typeface="Cambria"/>
              </a:rPr>
              <a:t>Lay off </a:t>
            </a:r>
            <a:r>
              <a:rPr sz="1300" spc="-5" dirty="0">
                <a:latin typeface="Cambria"/>
                <a:cs typeface="Cambria"/>
              </a:rPr>
              <a:t>the potato  chips,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jog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few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miles,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and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drop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pounds.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It’s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not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like 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have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lose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fifty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pounds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or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anything.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Four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pounds  shouldn’t be too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hard.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005583"/>
            <a:ext cx="38252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b="1" dirty="0">
                <a:latin typeface="Cambria"/>
                <a:cs typeface="Cambria"/>
              </a:rPr>
              <a:t>You </a:t>
            </a:r>
            <a:r>
              <a:rPr sz="1300" b="1" spc="-5" dirty="0">
                <a:latin typeface="Cambria"/>
                <a:cs typeface="Cambria"/>
              </a:rPr>
              <a:t>don’t get it</a:t>
            </a:r>
            <a:r>
              <a:rPr sz="1300" spc="-5" dirty="0">
                <a:latin typeface="Cambria"/>
                <a:cs typeface="Cambria"/>
              </a:rPr>
              <a:t>. </a:t>
            </a: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Aunt </a:t>
            </a:r>
            <a:r>
              <a:rPr sz="1300" spc="-10" dirty="0">
                <a:latin typeface="Cambria"/>
                <a:cs typeface="Cambria"/>
              </a:rPr>
              <a:t>Mae </a:t>
            </a:r>
            <a:r>
              <a:rPr sz="1300" spc="-5" dirty="0">
                <a:latin typeface="Cambria"/>
                <a:cs typeface="Cambria"/>
              </a:rPr>
              <a:t>is in town.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man oh man… she’s </a:t>
            </a:r>
            <a:r>
              <a:rPr sz="1300" dirty="0">
                <a:latin typeface="Cambria"/>
                <a:cs typeface="Cambria"/>
              </a:rPr>
              <a:t>been </a:t>
            </a:r>
            <a:r>
              <a:rPr sz="1300" b="1" spc="-5" dirty="0">
                <a:latin typeface="Cambria"/>
                <a:cs typeface="Cambria"/>
              </a:rPr>
              <a:t>cooking </a:t>
            </a:r>
            <a:r>
              <a:rPr sz="1300" b="1" dirty="0">
                <a:latin typeface="Cambria"/>
                <a:cs typeface="Cambria"/>
              </a:rPr>
              <a:t>up </a:t>
            </a:r>
            <a:r>
              <a:rPr sz="1300" b="1" spc="-5" dirty="0">
                <a:latin typeface="Cambria"/>
                <a:cs typeface="Cambria"/>
              </a:rPr>
              <a:t>a </a:t>
            </a:r>
            <a:r>
              <a:rPr sz="1300" b="1" spc="-10" dirty="0">
                <a:latin typeface="Cambria"/>
                <a:cs typeface="Cambria"/>
              </a:rPr>
              <a:t>storm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if 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refuse to </a:t>
            </a:r>
            <a:r>
              <a:rPr sz="1300" dirty="0">
                <a:latin typeface="Cambria"/>
                <a:cs typeface="Cambria"/>
              </a:rPr>
              <a:t>eat, </a:t>
            </a:r>
            <a:r>
              <a:rPr sz="1300" spc="-5" dirty="0">
                <a:latin typeface="Cambria"/>
                <a:cs typeface="Cambria"/>
              </a:rPr>
              <a:t>she cries.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004849"/>
            <a:ext cx="382651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Yeah, I remember your Aunt Mae. Didn’t she  just get divorced or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something?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6711193"/>
            <a:ext cx="3826510" cy="146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spc="-5" dirty="0">
                <a:latin typeface="Cambria"/>
                <a:cs typeface="Cambria"/>
              </a:rPr>
              <a:t>Yeah, and </a:t>
            </a:r>
            <a:r>
              <a:rPr sz="1300" spc="-10" dirty="0">
                <a:latin typeface="Cambria"/>
                <a:cs typeface="Cambria"/>
              </a:rPr>
              <a:t>now </a:t>
            </a:r>
            <a:r>
              <a:rPr sz="1300" spc="-5" dirty="0">
                <a:latin typeface="Cambria"/>
                <a:cs typeface="Cambria"/>
              </a:rPr>
              <a:t>she’s using food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b="1" dirty="0">
                <a:latin typeface="Cambria"/>
                <a:cs typeface="Cambria"/>
              </a:rPr>
              <a:t>fill </a:t>
            </a:r>
            <a:r>
              <a:rPr sz="1300" b="1" spc="-5" dirty="0">
                <a:latin typeface="Cambria"/>
                <a:cs typeface="Cambria"/>
              </a:rPr>
              <a:t>the void.  </a:t>
            </a:r>
            <a:r>
              <a:rPr sz="1300" spc="-5" dirty="0">
                <a:latin typeface="Cambria"/>
                <a:cs typeface="Cambria"/>
              </a:rPr>
              <a:t>Unfortunately, she’s making everyone </a:t>
            </a:r>
            <a:r>
              <a:rPr sz="1300" dirty="0">
                <a:latin typeface="Cambria"/>
                <a:cs typeface="Cambria"/>
              </a:rPr>
              <a:t>else </a:t>
            </a:r>
            <a:r>
              <a:rPr sz="1300" spc="-5" dirty="0">
                <a:latin typeface="Cambria"/>
                <a:cs typeface="Cambria"/>
              </a:rPr>
              <a:t>eat with  her. Last </a:t>
            </a:r>
            <a:r>
              <a:rPr sz="1300" spc="-10" dirty="0">
                <a:latin typeface="Cambria"/>
                <a:cs typeface="Cambria"/>
              </a:rPr>
              <a:t>night </a:t>
            </a:r>
            <a:r>
              <a:rPr sz="1300" spc="-5" dirty="0">
                <a:latin typeface="Cambria"/>
                <a:cs typeface="Cambria"/>
              </a:rPr>
              <a:t>Aunt </a:t>
            </a:r>
            <a:r>
              <a:rPr sz="1300" spc="-10" dirty="0">
                <a:latin typeface="Cambria"/>
                <a:cs typeface="Cambria"/>
              </a:rPr>
              <a:t>Mae </a:t>
            </a:r>
            <a:r>
              <a:rPr sz="1300" spc="-5" dirty="0">
                <a:latin typeface="Cambria"/>
                <a:cs typeface="Cambria"/>
              </a:rPr>
              <a:t>made me eat three pieces  </a:t>
            </a:r>
            <a:r>
              <a:rPr sz="1300" spc="1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pecan  </a:t>
            </a:r>
            <a:r>
              <a:rPr sz="1300" spc="-10" dirty="0">
                <a:latin typeface="Cambria"/>
                <a:cs typeface="Cambria"/>
              </a:rPr>
              <a:t>pie.  </a:t>
            </a:r>
            <a:r>
              <a:rPr sz="1300" spc="-5" dirty="0">
                <a:latin typeface="Cambria"/>
                <a:cs typeface="Cambria"/>
              </a:rPr>
              <a:t>If  I  continue  at  this  </a:t>
            </a:r>
            <a:r>
              <a:rPr sz="1300" dirty="0">
                <a:latin typeface="Cambria"/>
                <a:cs typeface="Cambria"/>
              </a:rPr>
              <a:t>rate </a:t>
            </a:r>
            <a:r>
              <a:rPr sz="1300" spc="-5" dirty="0">
                <a:latin typeface="Cambria"/>
                <a:cs typeface="Cambria"/>
              </a:rPr>
              <a:t>I’ll be as  </a:t>
            </a:r>
            <a:r>
              <a:rPr sz="1300" dirty="0">
                <a:latin typeface="Cambria"/>
                <a:cs typeface="Cambria"/>
              </a:rPr>
              <a:t>fat </a:t>
            </a:r>
            <a:r>
              <a:rPr sz="1300" spc="-5" dirty="0">
                <a:latin typeface="Cambria"/>
                <a:cs typeface="Cambria"/>
              </a:rPr>
              <a:t>as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715"/>
              </a:spcBef>
            </a:pPr>
            <a:r>
              <a:rPr sz="1300" b="1" spc="-5" dirty="0">
                <a:latin typeface="Cambria"/>
                <a:cs typeface="Cambria"/>
              </a:rPr>
              <a:t>blimp </a:t>
            </a:r>
            <a:r>
              <a:rPr sz="1300" spc="-5" dirty="0">
                <a:latin typeface="Cambria"/>
                <a:cs typeface="Cambria"/>
              </a:rPr>
              <a:t>in </a:t>
            </a:r>
            <a:r>
              <a:rPr sz="1300" dirty="0">
                <a:latin typeface="Cambria"/>
                <a:cs typeface="Cambria"/>
              </a:rPr>
              <a:t>no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time.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8291428"/>
            <a:ext cx="382714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100"/>
              </a:lnSpc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I guess you do have a problem. Of course you  don’t 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hurt   </a:t>
            </a:r>
            <a:r>
              <a:rPr sz="1300" spc="21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your </a:t>
            </a:r>
            <a:r>
              <a:rPr sz="1300" spc="-5" dirty="0">
                <a:latin typeface="Cambria"/>
                <a:cs typeface="Cambria"/>
              </a:rPr>
              <a:t>aunt’s feelings. But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can’t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4953" y="914400"/>
            <a:ext cx="1768602" cy="822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8635" y="1831848"/>
            <a:ext cx="1761743" cy="7117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59704" y="1793940"/>
            <a:ext cx="132588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What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drag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 </a:t>
            </a:r>
            <a:r>
              <a:rPr sz="1200" spc="-5" dirty="0">
                <a:latin typeface="Calibri"/>
                <a:cs typeface="Calibri"/>
              </a:rPr>
              <a:t>annoying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9704" y="2347945"/>
            <a:ext cx="126492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What’s with you? </a:t>
            </a:r>
            <a:r>
              <a:rPr sz="1200" dirty="0">
                <a:latin typeface="Calibri"/>
                <a:cs typeface="Calibri"/>
              </a:rPr>
              <a:t>=  What’s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problem  </a:t>
            </a:r>
            <a:r>
              <a:rPr sz="1200" dirty="0">
                <a:latin typeface="Calibri"/>
                <a:cs typeface="Calibri"/>
              </a:rPr>
              <a:t>you’re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having?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9704" y="3118677"/>
            <a:ext cx="124333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shed four pounds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lose </a:t>
            </a:r>
            <a:r>
              <a:rPr sz="1200" spc="-5" dirty="0">
                <a:latin typeface="Calibri"/>
                <a:cs typeface="Calibri"/>
              </a:rPr>
              <a:t>four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pounds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9704" y="3703954"/>
            <a:ext cx="1330325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What’s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big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deal?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689"/>
              </a:lnSpc>
              <a:spcBef>
                <a:spcPts val="85"/>
              </a:spcBef>
            </a:pPr>
            <a:r>
              <a:rPr sz="1200" dirty="0">
                <a:latin typeface="Calibri"/>
                <a:cs typeface="Calibri"/>
              </a:rPr>
              <a:t>= This </a:t>
            </a:r>
            <a:r>
              <a:rPr sz="1200" spc="-5" dirty="0">
                <a:latin typeface="Calibri"/>
                <a:cs typeface="Calibri"/>
              </a:rPr>
              <a:t>isn’t such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big  </a:t>
            </a:r>
            <a:r>
              <a:rPr sz="1200" spc="-5" dirty="0">
                <a:latin typeface="Calibri"/>
                <a:cs typeface="Calibri"/>
              </a:rPr>
              <a:t>problem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9704" y="4440778"/>
            <a:ext cx="136017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lay </a:t>
            </a:r>
            <a:r>
              <a:rPr sz="1200" b="1" dirty="0">
                <a:latin typeface="Calibri"/>
                <a:cs typeface="Calibri"/>
              </a:rPr>
              <a:t>off the </a:t>
            </a:r>
            <a:r>
              <a:rPr sz="1200" b="1" spc="-5" dirty="0">
                <a:latin typeface="Calibri"/>
                <a:cs typeface="Calibri"/>
              </a:rPr>
              <a:t>potato  </a:t>
            </a:r>
            <a:r>
              <a:rPr sz="1200" b="1" dirty="0">
                <a:latin typeface="Calibri"/>
                <a:cs typeface="Calibri"/>
              </a:rPr>
              <a:t>chips </a:t>
            </a:r>
            <a:r>
              <a:rPr sz="1200" dirty="0">
                <a:latin typeface="Calibri"/>
                <a:cs typeface="Calibri"/>
              </a:rPr>
              <a:t>= eat less </a:t>
            </a:r>
            <a:r>
              <a:rPr sz="1200" spc="-5" dirty="0">
                <a:latin typeface="Calibri"/>
                <a:cs typeface="Calibri"/>
              </a:rPr>
              <a:t>of (or  stop eating) 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chips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9704" y="5211384"/>
            <a:ext cx="138176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You </a:t>
            </a:r>
            <a:r>
              <a:rPr sz="1200" b="1" spc="-5" dirty="0">
                <a:latin typeface="Calibri"/>
                <a:cs typeface="Calibri"/>
              </a:rPr>
              <a:t>don’t get it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  don’t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understand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9704" y="5766120"/>
            <a:ext cx="134556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cooking up a </a:t>
            </a:r>
            <a:r>
              <a:rPr sz="1200" b="1" spc="-5" dirty="0">
                <a:latin typeface="Calibri"/>
                <a:cs typeface="Calibri"/>
              </a:rPr>
              <a:t>storm</a:t>
            </a:r>
            <a:r>
              <a:rPr sz="1200" b="1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cooking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9704" y="6320856"/>
            <a:ext cx="11239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fill the void </a:t>
            </a:r>
            <a:r>
              <a:rPr sz="1200" dirty="0">
                <a:latin typeface="Calibri"/>
                <a:cs typeface="Calibri"/>
              </a:rPr>
              <a:t>= feel  better </a:t>
            </a:r>
            <a:r>
              <a:rPr sz="1200" spc="-5" dirty="0">
                <a:latin typeface="Calibri"/>
                <a:cs typeface="Calibri"/>
              </a:rPr>
              <a:t>after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59704" y="6875591"/>
            <a:ext cx="107759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blimp </a:t>
            </a:r>
            <a:r>
              <a:rPr sz="1200" dirty="0">
                <a:latin typeface="Calibri"/>
                <a:cs typeface="Calibri"/>
              </a:rPr>
              <a:t>= a </a:t>
            </a:r>
            <a:r>
              <a:rPr sz="1200" spc="-5" dirty="0">
                <a:latin typeface="Calibri"/>
                <a:cs typeface="Calibri"/>
              </a:rPr>
              <a:t>type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 </a:t>
            </a:r>
            <a:r>
              <a:rPr sz="1200" dirty="0">
                <a:latin typeface="Calibri"/>
                <a:cs typeface="Calibri"/>
              </a:rPr>
              <a:t>large, </a:t>
            </a:r>
            <a:r>
              <a:rPr sz="1200" spc="-5" dirty="0">
                <a:latin typeface="Calibri"/>
                <a:cs typeface="Calibri"/>
              </a:rPr>
              <a:t>round </a:t>
            </a:r>
            <a:r>
              <a:rPr sz="1200" dirty="0">
                <a:latin typeface="Calibri"/>
                <a:cs typeface="Calibri"/>
              </a:rPr>
              <a:t>air  vehicle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3475" y="914400"/>
            <a:ext cx="141605" cy="8220075"/>
          </a:xfrm>
          <a:custGeom>
            <a:avLst/>
            <a:gdLst/>
            <a:ahLst/>
            <a:cxnLst/>
            <a:rect l="l" t="t" r="r" b="b"/>
            <a:pathLst>
              <a:path w="141604" h="8220075">
                <a:moveTo>
                  <a:pt x="0" y="8220075"/>
                </a:moveTo>
                <a:lnTo>
                  <a:pt x="141490" y="8220075"/>
                </a:lnTo>
                <a:lnTo>
                  <a:pt x="141490" y="0"/>
                </a:lnTo>
                <a:lnTo>
                  <a:pt x="0" y="0"/>
                </a:lnTo>
                <a:lnTo>
                  <a:pt x="0" y="82200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3475" y="1237869"/>
            <a:ext cx="1831975" cy="384810"/>
          </a:xfrm>
          <a:custGeom>
            <a:avLst/>
            <a:gdLst/>
            <a:ahLst/>
            <a:cxnLst/>
            <a:rect l="l" t="t" r="r" b="b"/>
            <a:pathLst>
              <a:path w="1831975" h="384809">
                <a:moveTo>
                  <a:pt x="1639697" y="0"/>
                </a:moveTo>
                <a:lnTo>
                  <a:pt x="0" y="0"/>
                </a:lnTo>
                <a:lnTo>
                  <a:pt x="0" y="384428"/>
                </a:lnTo>
                <a:lnTo>
                  <a:pt x="1639697" y="384428"/>
                </a:lnTo>
                <a:lnTo>
                  <a:pt x="1831975" y="192150"/>
                </a:lnTo>
                <a:lnTo>
                  <a:pt x="1639697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6047" y="1249680"/>
            <a:ext cx="1711452" cy="359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09996" y="1278890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852"/>
            <a:ext cx="3834129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spc="-5" dirty="0">
                <a:latin typeface="Cambria"/>
                <a:cs typeface="Cambria"/>
              </a:rPr>
              <a:t>let her stop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from </a:t>
            </a:r>
            <a:r>
              <a:rPr sz="1300" b="1" spc="-10" dirty="0">
                <a:latin typeface="Cambria"/>
                <a:cs typeface="Cambria"/>
              </a:rPr>
              <a:t>making </a:t>
            </a:r>
            <a:r>
              <a:rPr sz="1300" spc="-5" dirty="0">
                <a:latin typeface="Cambria"/>
                <a:cs typeface="Cambria"/>
              </a:rPr>
              <a:t>the wrestling  tournament. You’re </a:t>
            </a:r>
            <a:r>
              <a:rPr sz="1300" spc="-1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best wrestler in </a:t>
            </a:r>
            <a:r>
              <a:rPr sz="1300" spc="-10" dirty="0">
                <a:latin typeface="Cambria"/>
                <a:cs typeface="Cambria"/>
              </a:rPr>
              <a:t>your </a:t>
            </a:r>
            <a:r>
              <a:rPr sz="1300" spc="-5" dirty="0">
                <a:latin typeface="Cambria"/>
                <a:cs typeface="Cambria"/>
              </a:rPr>
              <a:t>weight  class.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00072"/>
            <a:ext cx="383540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Matt:</a:t>
            </a:r>
            <a:r>
              <a:rPr sz="1300" b="1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sure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am.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But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if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don’t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get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out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Aunt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Mae’s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food  </a:t>
            </a:r>
            <a:r>
              <a:rPr sz="1300" b="1" spc="-10" dirty="0">
                <a:latin typeface="Cambria"/>
                <a:cs typeface="Cambria"/>
              </a:rPr>
              <a:t>binge, </a:t>
            </a:r>
            <a:r>
              <a:rPr sz="1300" spc="-5" dirty="0">
                <a:latin typeface="Cambria"/>
                <a:cs typeface="Cambria"/>
              </a:rPr>
              <a:t>I’ll be wrestling in the sumo weight class pretty  soon.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998673"/>
            <a:ext cx="383540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Seems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me like you’re going </a:t>
            </a:r>
            <a:r>
              <a:rPr sz="1300" dirty="0">
                <a:latin typeface="Cambria"/>
                <a:cs typeface="Cambria"/>
              </a:rPr>
              <a:t>to have to </a:t>
            </a:r>
            <a:r>
              <a:rPr sz="1300" spc="-5" dirty="0">
                <a:latin typeface="Cambria"/>
                <a:cs typeface="Cambria"/>
              </a:rPr>
              <a:t>tell  your Aunt </a:t>
            </a:r>
            <a:r>
              <a:rPr sz="1300" spc="-10" dirty="0">
                <a:latin typeface="Cambria"/>
                <a:cs typeface="Cambria"/>
              </a:rPr>
              <a:t>Mae </a:t>
            </a:r>
            <a:r>
              <a:rPr sz="1300" spc="-5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back off</a:t>
            </a:r>
            <a:r>
              <a:rPr sz="1300" spc="-5" dirty="0">
                <a:latin typeface="Cambria"/>
                <a:cs typeface="Cambria"/>
              </a:rPr>
              <a:t>, somehow. Just </a:t>
            </a:r>
            <a:r>
              <a:rPr sz="1300" spc="-10" dirty="0">
                <a:latin typeface="Cambria"/>
                <a:cs typeface="Cambria"/>
              </a:rPr>
              <a:t>explain </a:t>
            </a:r>
            <a:r>
              <a:rPr sz="1300" spc="-5" dirty="0">
                <a:latin typeface="Cambria"/>
                <a:cs typeface="Cambria"/>
              </a:rPr>
              <a:t>the  situation to </a:t>
            </a:r>
            <a:r>
              <a:rPr sz="1300" dirty="0">
                <a:latin typeface="Cambria"/>
                <a:cs typeface="Cambria"/>
              </a:rPr>
              <a:t>her. </a:t>
            </a:r>
            <a:r>
              <a:rPr sz="1300" spc="-5" dirty="0">
                <a:latin typeface="Cambria"/>
                <a:cs typeface="Cambria"/>
              </a:rPr>
              <a:t>I’m sure she’ll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understand.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96893"/>
            <a:ext cx="383667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spc="-5" dirty="0">
                <a:latin typeface="Cambria"/>
                <a:cs typeface="Cambria"/>
              </a:rPr>
              <a:t>I’m not </a:t>
            </a:r>
            <a:r>
              <a:rPr sz="130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sure. </a:t>
            </a:r>
            <a:r>
              <a:rPr sz="1300" b="1" spc="-5" dirty="0">
                <a:latin typeface="Cambria"/>
                <a:cs typeface="Cambria"/>
              </a:rPr>
              <a:t>She’s really </a:t>
            </a:r>
            <a:r>
              <a:rPr sz="1300" b="1" dirty="0">
                <a:latin typeface="Cambria"/>
                <a:cs typeface="Cambria"/>
              </a:rPr>
              <a:t>into </a:t>
            </a:r>
            <a:r>
              <a:rPr sz="1300" spc="-5" dirty="0">
                <a:latin typeface="Cambria"/>
                <a:cs typeface="Cambria"/>
              </a:rPr>
              <a:t>this cooking  thing.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I hate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10" dirty="0">
                <a:latin typeface="Cambria"/>
                <a:cs typeface="Cambria"/>
              </a:rPr>
              <a:t>say </a:t>
            </a:r>
            <a:r>
              <a:rPr sz="1300" spc="-5" dirty="0">
                <a:latin typeface="Cambria"/>
                <a:cs typeface="Cambria"/>
              </a:rPr>
              <a:t>it, but’s she’s already </a:t>
            </a:r>
            <a:r>
              <a:rPr sz="1300" dirty="0">
                <a:latin typeface="Cambria"/>
                <a:cs typeface="Cambria"/>
              </a:rPr>
              <a:t>pretty  </a:t>
            </a:r>
            <a:r>
              <a:rPr sz="1300" b="1" spc="-5" dirty="0">
                <a:latin typeface="Cambria"/>
                <a:cs typeface="Cambria"/>
              </a:rPr>
              <a:t>plump </a:t>
            </a:r>
            <a:r>
              <a:rPr sz="1300" spc="-5" dirty="0">
                <a:latin typeface="Cambria"/>
                <a:cs typeface="Cambria"/>
              </a:rPr>
              <a:t>around the waist,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too.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087239"/>
            <a:ext cx="1894839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Hey, I </a:t>
            </a:r>
            <a:r>
              <a:rPr sz="1300" spc="-10" dirty="0">
                <a:latin typeface="Cambria"/>
                <a:cs typeface="Cambria"/>
              </a:rPr>
              <a:t>got </a:t>
            </a:r>
            <a:r>
              <a:rPr sz="1300" spc="-5" dirty="0">
                <a:latin typeface="Cambria"/>
                <a:cs typeface="Cambria"/>
              </a:rPr>
              <a:t>an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idea.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413537"/>
            <a:ext cx="383540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b="1" spc="-10" dirty="0">
                <a:latin typeface="Cambria"/>
                <a:cs typeface="Cambria"/>
              </a:rPr>
              <a:t>Lemme </a:t>
            </a:r>
            <a:r>
              <a:rPr sz="1300" spc="-5" dirty="0">
                <a:latin typeface="Cambria"/>
                <a:cs typeface="Cambria"/>
              </a:rPr>
              <a:t>hear </a:t>
            </a:r>
            <a:r>
              <a:rPr sz="1300" dirty="0">
                <a:latin typeface="Cambria"/>
                <a:cs typeface="Cambria"/>
              </a:rPr>
              <a:t>it, </a:t>
            </a:r>
            <a:r>
              <a:rPr sz="1300" spc="-5" dirty="0">
                <a:latin typeface="Cambria"/>
                <a:cs typeface="Cambria"/>
              </a:rPr>
              <a:t>dude. I’ll </a:t>
            </a:r>
            <a:r>
              <a:rPr sz="1300" dirty="0">
                <a:latin typeface="Cambria"/>
                <a:cs typeface="Cambria"/>
              </a:rPr>
              <a:t>take </a:t>
            </a:r>
            <a:r>
              <a:rPr sz="1300" spc="-5" dirty="0">
                <a:latin typeface="Cambria"/>
                <a:cs typeface="Cambria"/>
              </a:rPr>
              <a:t>anything at this  point.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212204"/>
            <a:ext cx="383667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Nathan:  </a:t>
            </a:r>
            <a:r>
              <a:rPr sz="1300" spc="-5" dirty="0">
                <a:latin typeface="Cambria"/>
                <a:cs typeface="Cambria"/>
              </a:rPr>
              <a:t>Your  Aunt  </a:t>
            </a:r>
            <a:r>
              <a:rPr sz="1300" spc="-10" dirty="0">
                <a:latin typeface="Cambria"/>
                <a:cs typeface="Cambria"/>
              </a:rPr>
              <a:t>Mae  </a:t>
            </a:r>
            <a:r>
              <a:rPr sz="1300" spc="-5" dirty="0">
                <a:latin typeface="Cambria"/>
                <a:cs typeface="Cambria"/>
              </a:rPr>
              <a:t>is  into  cooking  to  help</a:t>
            </a:r>
            <a:r>
              <a:rPr sz="1300" spc="-1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b="1" spc="-5" dirty="0">
                <a:latin typeface="Cambria"/>
                <a:cs typeface="Cambria"/>
              </a:rPr>
              <a:t>cope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with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her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divorce.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if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can’t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beat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her,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join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her.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919341"/>
            <a:ext cx="326453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spc="-5" dirty="0">
                <a:latin typeface="Cambria"/>
                <a:cs typeface="Cambria"/>
              </a:rPr>
              <a:t>But I’m </a:t>
            </a:r>
            <a:r>
              <a:rPr sz="1300" dirty="0">
                <a:latin typeface="Cambria"/>
                <a:cs typeface="Cambria"/>
              </a:rPr>
              <a:t>trying to </a:t>
            </a:r>
            <a:r>
              <a:rPr sz="1300" spc="-5" dirty="0">
                <a:latin typeface="Cambria"/>
                <a:cs typeface="Cambria"/>
              </a:rPr>
              <a:t>lose weight,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gain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244593"/>
            <a:ext cx="3834129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Nathan: Shut </a:t>
            </a:r>
            <a:r>
              <a:rPr sz="1300" b="1" dirty="0">
                <a:latin typeface="Cambria"/>
                <a:cs typeface="Cambria"/>
              </a:rPr>
              <a:t>up </a:t>
            </a:r>
            <a:r>
              <a:rPr sz="1300" spc="-5" dirty="0">
                <a:latin typeface="Cambria"/>
                <a:cs typeface="Cambria"/>
              </a:rPr>
              <a:t>and listen. Just ask your Aunt </a:t>
            </a:r>
            <a:r>
              <a:rPr sz="1300" spc="-10" dirty="0">
                <a:latin typeface="Cambria"/>
                <a:cs typeface="Cambria"/>
              </a:rPr>
              <a:t>Mae </a:t>
            </a:r>
            <a:r>
              <a:rPr sz="1300" dirty="0">
                <a:latin typeface="Cambria"/>
                <a:cs typeface="Cambria"/>
              </a:rPr>
              <a:t>to  </a:t>
            </a:r>
            <a:r>
              <a:rPr sz="1300" spc="-5" dirty="0">
                <a:latin typeface="Cambria"/>
                <a:cs typeface="Cambria"/>
              </a:rPr>
              <a:t>start cooking healthy, fat free meals, </a:t>
            </a:r>
            <a:r>
              <a:rPr sz="1300" dirty="0">
                <a:latin typeface="Cambria"/>
                <a:cs typeface="Cambria"/>
              </a:rPr>
              <a:t>stuff </a:t>
            </a:r>
            <a:r>
              <a:rPr sz="1300" spc="-5" dirty="0">
                <a:latin typeface="Cambria"/>
                <a:cs typeface="Cambria"/>
              </a:rPr>
              <a:t>with </a:t>
            </a:r>
            <a:r>
              <a:rPr sz="1300" spc="-10" dirty="0">
                <a:latin typeface="Cambria"/>
                <a:cs typeface="Cambria"/>
              </a:rPr>
              <a:t>low  </a:t>
            </a:r>
            <a:r>
              <a:rPr sz="1300" b="1" spc="-5" dirty="0">
                <a:latin typeface="Cambria"/>
                <a:cs typeface="Cambria"/>
              </a:rPr>
              <a:t>carbs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high in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protein.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8242599"/>
            <a:ext cx="383476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spc="-5" dirty="0">
                <a:latin typeface="Cambria"/>
                <a:cs typeface="Cambria"/>
              </a:rPr>
              <a:t>Well, that might work. But my Aunt Mae is</a:t>
            </a:r>
            <a:r>
              <a:rPr sz="1300" spc="-1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really  into</a:t>
            </a:r>
            <a:r>
              <a:rPr sz="1300" spc="1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pasta…</a:t>
            </a:r>
            <a:r>
              <a:rPr sz="1300" spc="1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and</a:t>
            </a:r>
            <a:r>
              <a:rPr sz="1300" spc="1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1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sweets</a:t>
            </a:r>
            <a:r>
              <a:rPr sz="1300" spc="1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that</a:t>
            </a:r>
            <a:r>
              <a:rPr sz="1300" spc="1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follow.</a:t>
            </a:r>
            <a:r>
              <a:rPr sz="1300" spc="1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1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don’t</a:t>
            </a:r>
            <a:r>
              <a:rPr sz="1300" spc="18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even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8916111"/>
            <a:ext cx="435038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ambria"/>
                <a:cs typeface="Cambria"/>
              </a:rPr>
              <a:t>wanna </a:t>
            </a:r>
            <a:r>
              <a:rPr sz="1300" spc="-5" dirty="0">
                <a:latin typeface="Cambria"/>
                <a:cs typeface="Cambria"/>
              </a:rPr>
              <a:t>know how </a:t>
            </a:r>
            <a:r>
              <a:rPr sz="1300" dirty="0">
                <a:latin typeface="Cambria"/>
                <a:cs typeface="Cambria"/>
              </a:rPr>
              <a:t>many </a:t>
            </a:r>
            <a:r>
              <a:rPr sz="1300" spc="-5" dirty="0">
                <a:latin typeface="Cambria"/>
                <a:cs typeface="Cambria"/>
              </a:rPr>
              <a:t>calories those slices of pecan </a:t>
            </a:r>
            <a:r>
              <a:rPr sz="1300" spc="-10" dirty="0">
                <a:latin typeface="Cambria"/>
                <a:cs typeface="Cambria"/>
              </a:rPr>
              <a:t>pie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93080" y="916305"/>
            <a:ext cx="1750949" cy="789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6255" y="1833372"/>
            <a:ext cx="1744979" cy="679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67325" y="1795099"/>
            <a:ext cx="1356995" cy="8763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1200" b="1" spc="-5" dirty="0">
                <a:latin typeface="Calibri"/>
                <a:cs typeface="Calibri"/>
              </a:rPr>
              <a:t>making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wrestling</a:t>
            </a:r>
            <a:endParaRPr sz="1200">
              <a:latin typeface="Calibri"/>
              <a:cs typeface="Calibri"/>
            </a:endParaRPr>
          </a:p>
          <a:p>
            <a:pPr marL="12700" marR="51435" algn="just">
              <a:lnSpc>
                <a:spcPct val="1167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tournament </a:t>
            </a:r>
            <a:r>
              <a:rPr sz="1200" dirty="0">
                <a:latin typeface="Calibri"/>
                <a:cs typeface="Calibri"/>
              </a:rPr>
              <a:t>= being  able to </a:t>
            </a:r>
            <a:r>
              <a:rPr sz="1200" spc="-5" dirty="0">
                <a:latin typeface="Calibri"/>
                <a:cs typeface="Calibri"/>
              </a:rPr>
              <a:t>participate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 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tournament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7325" y="2777530"/>
            <a:ext cx="121412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200" b="1" spc="-5" dirty="0">
                <a:latin typeface="Calibri"/>
                <a:cs typeface="Calibri"/>
              </a:rPr>
              <a:t>binge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eating </a:t>
            </a:r>
            <a:r>
              <a:rPr sz="1200" spc="-10" dirty="0">
                <a:latin typeface="Calibri"/>
                <a:cs typeface="Calibri"/>
              </a:rPr>
              <a:t>too  </a:t>
            </a:r>
            <a:r>
              <a:rPr sz="1200" dirty="0">
                <a:latin typeface="Calibri"/>
                <a:cs typeface="Calibri"/>
              </a:rPr>
              <a:t>much,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excessive  amount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7325" y="3548446"/>
            <a:ext cx="132651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back </a:t>
            </a:r>
            <a:r>
              <a:rPr sz="1200" b="1" dirty="0">
                <a:latin typeface="Calibri"/>
                <a:cs typeface="Calibri"/>
              </a:rPr>
              <a:t>off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stop </a:t>
            </a:r>
            <a:r>
              <a:rPr sz="1200" spc="-5" dirty="0">
                <a:latin typeface="Calibri"/>
                <a:cs typeface="Calibri"/>
              </a:rPr>
              <a:t>being  so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aggressive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7325" y="4102450"/>
            <a:ext cx="131191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She’s really </a:t>
            </a:r>
            <a:r>
              <a:rPr sz="1200" b="1" dirty="0">
                <a:latin typeface="Calibri"/>
                <a:cs typeface="Calibri"/>
              </a:rPr>
              <a:t>into </a:t>
            </a:r>
            <a:r>
              <a:rPr sz="1200" dirty="0">
                <a:latin typeface="Calibri"/>
                <a:cs typeface="Calibri"/>
              </a:rPr>
              <a:t>=  she’s very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interested  </a:t>
            </a:r>
            <a:r>
              <a:rPr sz="1200" dirty="0">
                <a:latin typeface="Calibri"/>
                <a:cs typeface="Calibri"/>
              </a:rPr>
              <a:t>in / </a:t>
            </a:r>
            <a:r>
              <a:rPr sz="1200" spc="-5" dirty="0">
                <a:latin typeface="Calibri"/>
                <a:cs typeface="Calibri"/>
              </a:rPr>
              <a:t>dedicated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7325" y="4901819"/>
            <a:ext cx="7486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plump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7325" y="5243448"/>
            <a:ext cx="10306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Lemme </a:t>
            </a:r>
            <a:r>
              <a:rPr sz="1200" dirty="0">
                <a:latin typeface="Calibri"/>
                <a:cs typeface="Calibri"/>
              </a:rPr>
              <a:t>= let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7325" y="5554284"/>
            <a:ext cx="12915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cope with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manage  emotionally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7325" y="6108471"/>
            <a:ext cx="1392555" cy="19462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210185">
              <a:lnSpc>
                <a:spcPct val="116700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Shut </a:t>
            </a:r>
            <a:r>
              <a:rPr sz="1200" b="1" spc="-5" dirty="0">
                <a:latin typeface="Calibri"/>
                <a:cs typeface="Calibri"/>
              </a:rPr>
              <a:t>up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Stop  talking. This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7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rather rude way </a:t>
            </a:r>
            <a:r>
              <a:rPr sz="1200" dirty="0">
                <a:latin typeface="Calibri"/>
                <a:cs typeface="Calibri"/>
              </a:rPr>
              <a:t>to  </a:t>
            </a:r>
            <a:r>
              <a:rPr sz="1200" spc="-5" dirty="0">
                <a:latin typeface="Calibri"/>
                <a:cs typeface="Calibri"/>
              </a:rPr>
              <a:t>say </a:t>
            </a:r>
            <a:r>
              <a:rPr sz="1200" dirty="0">
                <a:latin typeface="Calibri"/>
                <a:cs typeface="Calibri"/>
              </a:rPr>
              <a:t>this, and it </a:t>
            </a:r>
            <a:r>
              <a:rPr sz="1200" spc="-5" dirty="0">
                <a:latin typeface="Calibri"/>
                <a:cs typeface="Calibri"/>
              </a:rPr>
              <a:t>should  </a:t>
            </a:r>
            <a:r>
              <a:rPr sz="1200" dirty="0">
                <a:latin typeface="Calibri"/>
                <a:cs typeface="Calibri"/>
              </a:rPr>
              <a:t>only </a:t>
            </a:r>
            <a:r>
              <a:rPr sz="1200" spc="-5" dirty="0">
                <a:latin typeface="Calibri"/>
                <a:cs typeface="Calibri"/>
              </a:rPr>
              <a:t>be used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between  two close friends </a:t>
            </a:r>
            <a:r>
              <a:rPr sz="1200" spc="-10" dirty="0">
                <a:latin typeface="Calibri"/>
                <a:cs typeface="Calibri"/>
              </a:rPr>
              <a:t>who  </a:t>
            </a:r>
            <a:r>
              <a:rPr sz="1200" dirty="0">
                <a:latin typeface="Calibri"/>
                <a:cs typeface="Calibri"/>
              </a:rPr>
              <a:t>have a good  </a:t>
            </a:r>
            <a:r>
              <a:rPr sz="1200" spc="-5" dirty="0">
                <a:latin typeface="Calibri"/>
                <a:cs typeface="Calibri"/>
              </a:rPr>
              <a:t>relationship and </a:t>
            </a:r>
            <a:r>
              <a:rPr sz="1200" spc="-10" dirty="0">
                <a:latin typeface="Calibri"/>
                <a:cs typeface="Calibri"/>
              </a:rPr>
              <a:t>can  </a:t>
            </a:r>
            <a:r>
              <a:rPr sz="1200" spc="-5" dirty="0">
                <a:latin typeface="Calibri"/>
                <a:cs typeface="Calibri"/>
              </a:rPr>
              <a:t>joke with each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7325" y="8192769"/>
            <a:ext cx="13995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carbs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carbohydrates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000" y="916305"/>
            <a:ext cx="140335" cy="7896225"/>
          </a:xfrm>
          <a:custGeom>
            <a:avLst/>
            <a:gdLst/>
            <a:ahLst/>
            <a:cxnLst/>
            <a:rect l="l" t="t" r="r" b="b"/>
            <a:pathLst>
              <a:path w="140335" h="7896225">
                <a:moveTo>
                  <a:pt x="0" y="7896225"/>
                </a:moveTo>
                <a:lnTo>
                  <a:pt x="140080" y="7896225"/>
                </a:lnTo>
                <a:lnTo>
                  <a:pt x="140080" y="0"/>
                </a:lnTo>
                <a:lnTo>
                  <a:pt x="0" y="0"/>
                </a:lnTo>
                <a:lnTo>
                  <a:pt x="0" y="78962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000" y="1227074"/>
            <a:ext cx="1814195" cy="369570"/>
          </a:xfrm>
          <a:custGeom>
            <a:avLst/>
            <a:gdLst/>
            <a:ahLst/>
            <a:cxnLst/>
            <a:rect l="l" t="t" r="r" b="b"/>
            <a:pathLst>
              <a:path w="1814195" h="369569">
                <a:moveTo>
                  <a:pt x="1629028" y="0"/>
                </a:moveTo>
                <a:lnTo>
                  <a:pt x="0" y="0"/>
                </a:lnTo>
                <a:lnTo>
                  <a:pt x="0" y="369189"/>
                </a:lnTo>
                <a:lnTo>
                  <a:pt x="1629028" y="369189"/>
                </a:lnTo>
                <a:lnTo>
                  <a:pt x="1813686" y="184530"/>
                </a:lnTo>
                <a:lnTo>
                  <a:pt x="1629028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5191" y="1239011"/>
            <a:ext cx="1696212" cy="34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19140" y="1260602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3978"/>
            <a:ext cx="366141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But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surely suggest different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meals.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11554"/>
            <a:ext cx="259778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spc="-5" dirty="0">
                <a:latin typeface="Cambria"/>
                <a:cs typeface="Cambria"/>
              </a:rPr>
              <a:t>Well, I guess </a:t>
            </a:r>
            <a:r>
              <a:rPr sz="1300" b="1" spc="-5" dirty="0">
                <a:latin typeface="Cambria"/>
                <a:cs typeface="Cambria"/>
              </a:rPr>
              <a:t>it wouldn’t</a:t>
            </a:r>
            <a:r>
              <a:rPr sz="1300" b="1" spc="-1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hurt.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836608"/>
            <a:ext cx="383603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Look, Matt, the </a:t>
            </a:r>
            <a:r>
              <a:rPr sz="1300" dirty="0">
                <a:latin typeface="Cambria"/>
                <a:cs typeface="Cambria"/>
              </a:rPr>
              <a:t>team </a:t>
            </a:r>
            <a:r>
              <a:rPr sz="1300" spc="-5" dirty="0">
                <a:latin typeface="Cambria"/>
                <a:cs typeface="Cambria"/>
              </a:rPr>
              <a:t>needs you. </a:t>
            </a:r>
            <a:r>
              <a:rPr sz="130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either </a:t>
            </a:r>
            <a:r>
              <a:rPr sz="1300" spc="-10" dirty="0">
                <a:latin typeface="Cambria"/>
                <a:cs typeface="Cambria"/>
              </a:rPr>
              <a:t>you  open </a:t>
            </a:r>
            <a:r>
              <a:rPr sz="1300" spc="-5" dirty="0">
                <a:latin typeface="Cambria"/>
                <a:cs typeface="Cambria"/>
              </a:rPr>
              <a:t>your mouth at dinner time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suggest healthy  meals… or else </a:t>
            </a:r>
            <a:r>
              <a:rPr sz="1300" b="1" spc="-5" dirty="0">
                <a:latin typeface="Cambria"/>
                <a:cs typeface="Cambria"/>
              </a:rPr>
              <a:t>say goodbye </a:t>
            </a:r>
            <a:r>
              <a:rPr sz="1300" b="1" spc="-10" dirty="0">
                <a:latin typeface="Cambria"/>
                <a:cs typeface="Cambria"/>
              </a:rPr>
              <a:t>to </a:t>
            </a:r>
            <a:r>
              <a:rPr sz="1300" dirty="0">
                <a:latin typeface="Cambria"/>
                <a:cs typeface="Cambria"/>
              </a:rPr>
              <a:t>making </a:t>
            </a:r>
            <a:r>
              <a:rPr sz="1300" spc="-5" dirty="0">
                <a:latin typeface="Cambria"/>
                <a:cs typeface="Cambria"/>
              </a:rPr>
              <a:t>the State  Tournament.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125165"/>
            <a:ext cx="383603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Matt: </a:t>
            </a:r>
            <a:r>
              <a:rPr sz="1300" spc="-5" dirty="0">
                <a:latin typeface="Cambria"/>
                <a:cs typeface="Cambria"/>
              </a:rPr>
              <a:t>I know, I know… maybe I can </a:t>
            </a:r>
            <a:r>
              <a:rPr sz="1300" b="1" spc="-5" dirty="0">
                <a:latin typeface="Cambria"/>
                <a:cs typeface="Cambria"/>
              </a:rPr>
              <a:t>check out </a:t>
            </a:r>
            <a:r>
              <a:rPr sz="1300" spc="-5" dirty="0">
                <a:latin typeface="Cambria"/>
                <a:cs typeface="Cambria"/>
              </a:rPr>
              <a:t>a  healthy cookbook at </a:t>
            </a:r>
            <a:r>
              <a:rPr sz="1300" spc="-1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library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take it home with  me?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122989"/>
            <a:ext cx="3834129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Nathan: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Now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you’re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talking</a:t>
            </a:r>
            <a:r>
              <a:rPr sz="1300" spc="-5" dirty="0">
                <a:latin typeface="Cambria"/>
                <a:cs typeface="Cambria"/>
              </a:rPr>
              <a:t>.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I’m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sure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you’ll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find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way 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drop four pounds without hurting your Aunt’s  feelings. Don’t stress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it. Come on, I’ll walk </a:t>
            </a:r>
            <a:r>
              <a:rPr sz="1300" spc="-10" dirty="0">
                <a:latin typeface="Cambria"/>
                <a:cs typeface="Cambria"/>
              </a:rPr>
              <a:t>over  </a:t>
            </a:r>
            <a:r>
              <a:rPr sz="1300" spc="-5" dirty="0">
                <a:latin typeface="Cambria"/>
                <a:cs typeface="Cambria"/>
              </a:rPr>
              <a:t>to the library with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3842" y="1225550"/>
            <a:ext cx="1759712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7779" y="2142744"/>
            <a:ext cx="1752600" cy="430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68848" y="2104471"/>
            <a:ext cx="1277620" cy="8763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it </a:t>
            </a:r>
            <a:r>
              <a:rPr sz="1200" b="1" spc="-5" dirty="0">
                <a:latin typeface="Calibri"/>
                <a:cs typeface="Calibri"/>
              </a:rPr>
              <a:t>wouldn’t hurt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wouldn’t </a:t>
            </a:r>
            <a:r>
              <a:rPr sz="1200" dirty="0">
                <a:latin typeface="Calibri"/>
                <a:cs typeface="Calibri"/>
              </a:rPr>
              <a:t>have </a:t>
            </a:r>
            <a:r>
              <a:rPr sz="1200" spc="-5" dirty="0">
                <a:latin typeface="Calibri"/>
                <a:cs typeface="Calibri"/>
              </a:rPr>
              <a:t>any  </a:t>
            </a:r>
            <a:r>
              <a:rPr sz="1200" dirty="0">
                <a:latin typeface="Calibri"/>
                <a:cs typeface="Calibri"/>
              </a:rPr>
              <a:t>negative </a:t>
            </a:r>
            <a:r>
              <a:rPr sz="1200" spc="-5" dirty="0">
                <a:latin typeface="Calibri"/>
                <a:cs typeface="Calibri"/>
              </a:rPr>
              <a:t>effect; </a:t>
            </a:r>
            <a:r>
              <a:rPr sz="1200" spc="-10" dirty="0">
                <a:latin typeface="Calibri"/>
                <a:cs typeface="Calibri"/>
              </a:rPr>
              <a:t>it  </a:t>
            </a:r>
            <a:r>
              <a:rPr sz="1200" spc="-5" dirty="0">
                <a:latin typeface="Calibri"/>
                <a:cs typeface="Calibri"/>
              </a:rPr>
              <a:t>could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good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8848" y="3087832"/>
            <a:ext cx="127444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say goodbye </a:t>
            </a:r>
            <a:r>
              <a:rPr sz="1200" b="1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accept </a:t>
            </a:r>
            <a:r>
              <a:rPr sz="1200" dirty="0">
                <a:latin typeface="Calibri"/>
                <a:cs typeface="Calibri"/>
              </a:rPr>
              <a:t>the fact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opportunity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will  not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happen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8848" y="4070812"/>
            <a:ext cx="126936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check out </a:t>
            </a:r>
            <a:r>
              <a:rPr sz="1200" dirty="0">
                <a:latin typeface="Calibri"/>
                <a:cs typeface="Calibri"/>
              </a:rPr>
              <a:t>= in this  </a:t>
            </a:r>
            <a:r>
              <a:rPr sz="1200" spc="-5" dirty="0">
                <a:latin typeface="Calibri"/>
                <a:cs typeface="Calibri"/>
              </a:rPr>
              <a:t>context,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means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borrow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book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 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library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8848" y="5054158"/>
            <a:ext cx="1408430" cy="10877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Now </a:t>
            </a:r>
            <a:r>
              <a:rPr sz="1200" b="1" spc="-5" dirty="0">
                <a:latin typeface="Calibri"/>
                <a:cs typeface="Calibri"/>
              </a:rPr>
              <a:t>you’re talking.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Now you’re saying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2700" marR="93980">
              <a:lnSpc>
                <a:spcPct val="1163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right </a:t>
            </a:r>
            <a:r>
              <a:rPr sz="1200" spc="-5" dirty="0">
                <a:latin typeface="Calibri"/>
                <a:cs typeface="Calibri"/>
              </a:rPr>
              <a:t>thing; now  </a:t>
            </a:r>
            <a:r>
              <a:rPr sz="1200" dirty="0">
                <a:latin typeface="Calibri"/>
                <a:cs typeface="Calibri"/>
              </a:rPr>
              <a:t>you’re having a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good  </a:t>
            </a:r>
            <a:r>
              <a:rPr sz="1200" dirty="0">
                <a:latin typeface="Calibri"/>
                <a:cs typeface="Calibri"/>
              </a:rPr>
              <a:t>idea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000" y="1225550"/>
            <a:ext cx="140970" cy="5410200"/>
          </a:xfrm>
          <a:custGeom>
            <a:avLst/>
            <a:gdLst/>
            <a:ahLst/>
            <a:cxnLst/>
            <a:rect l="l" t="t" r="r" b="b"/>
            <a:pathLst>
              <a:path w="140970" h="5410200">
                <a:moveTo>
                  <a:pt x="0" y="5410200"/>
                </a:moveTo>
                <a:lnTo>
                  <a:pt x="140779" y="5410200"/>
                </a:lnTo>
                <a:lnTo>
                  <a:pt x="140779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0" y="1438402"/>
            <a:ext cx="1823085" cy="349250"/>
          </a:xfrm>
          <a:custGeom>
            <a:avLst/>
            <a:gdLst/>
            <a:ahLst/>
            <a:cxnLst/>
            <a:rect l="l" t="t" r="r" b="b"/>
            <a:pathLst>
              <a:path w="1823084" h="349250">
                <a:moveTo>
                  <a:pt x="1648205" y="0"/>
                </a:moveTo>
                <a:lnTo>
                  <a:pt x="0" y="0"/>
                </a:lnTo>
                <a:lnTo>
                  <a:pt x="0" y="349123"/>
                </a:lnTo>
                <a:lnTo>
                  <a:pt x="1648205" y="349123"/>
                </a:lnTo>
                <a:lnTo>
                  <a:pt x="1822830" y="174625"/>
                </a:lnTo>
                <a:lnTo>
                  <a:pt x="1648205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5191" y="1450847"/>
            <a:ext cx="1709927" cy="32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19140" y="1463293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1945"/>
            <a:ext cx="5160645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Vocabulary</a:t>
            </a:r>
            <a:r>
              <a:rPr sz="2000" b="1" u="heavy" spc="-7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Quiz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300" i="1" spc="-5" dirty="0">
                <a:latin typeface="Cambria"/>
                <a:cs typeface="Cambria"/>
              </a:rPr>
              <a:t>Complete each sentence with a word from </a:t>
            </a:r>
            <a:r>
              <a:rPr sz="1300" i="1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box. Two words are not</a:t>
            </a:r>
            <a:r>
              <a:rPr sz="1300" i="1" spc="10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used.</a:t>
            </a:r>
            <a:endParaRPr sz="13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4864" y="2022982"/>
          <a:ext cx="6003925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back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fill the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void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really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into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what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drag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cope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with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couldn’t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hurt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now you’re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talking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what's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big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deal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doesn’t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4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made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say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goodbye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what's with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you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3016031"/>
            <a:ext cx="5728970" cy="582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7965">
              <a:lnSpc>
                <a:spcPct val="146200"/>
              </a:lnSpc>
              <a:buAutoNum type="arabicPeriod"/>
              <a:tabLst>
                <a:tab pos="241300" algn="l"/>
                <a:tab pos="2545080" algn="l"/>
              </a:tabLst>
            </a:pPr>
            <a:r>
              <a:rPr sz="1300" spc="-5" dirty="0">
                <a:latin typeface="Cambria"/>
                <a:cs typeface="Cambria"/>
              </a:rPr>
              <a:t>A friend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mine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the final round of a popular game show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- 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she was eliminated before winning any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prizes.</a:t>
            </a:r>
            <a:endParaRPr sz="1300">
              <a:latin typeface="Cambria"/>
              <a:cs typeface="Cambria"/>
            </a:endParaRPr>
          </a:p>
          <a:p>
            <a:pPr marL="240665" marR="53975" indent="-227965">
              <a:lnSpc>
                <a:spcPct val="146200"/>
              </a:lnSpc>
              <a:spcBef>
                <a:spcPts val="10"/>
              </a:spcBef>
              <a:buAutoNum type="arabicPeriod"/>
              <a:tabLst>
                <a:tab pos="241300" algn="l"/>
                <a:tab pos="2216150" algn="l"/>
              </a:tabLst>
            </a:pPr>
            <a:r>
              <a:rPr sz="1300" spc="-5" dirty="0">
                <a:latin typeface="Cambria"/>
                <a:cs typeface="Cambria"/>
              </a:rPr>
              <a:t>He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couldn't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the disappointment of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getting</a:t>
            </a:r>
            <a:r>
              <a:rPr sz="1300" spc="4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the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promotion,  </a:t>
            </a:r>
            <a:r>
              <a:rPr sz="1300" spc="-5" dirty="0">
                <a:latin typeface="Cambria"/>
                <a:cs typeface="Cambria"/>
              </a:rPr>
              <a:t>so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spc="-5" dirty="0">
                <a:latin typeface="Cambria"/>
                <a:cs typeface="Cambria"/>
              </a:rPr>
              <a:t>ended </a:t>
            </a:r>
            <a:r>
              <a:rPr sz="1300" dirty="0">
                <a:latin typeface="Cambria"/>
                <a:cs typeface="Cambria"/>
              </a:rPr>
              <a:t>up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quitting.</a:t>
            </a:r>
            <a:endParaRPr sz="1300">
              <a:latin typeface="Cambria"/>
              <a:cs typeface="Cambria"/>
            </a:endParaRPr>
          </a:p>
          <a:p>
            <a:pPr marL="240665" marR="128905" indent="-227965">
              <a:lnSpc>
                <a:spcPct val="146900"/>
              </a:lnSpc>
              <a:buAutoNum type="arabicPeriod"/>
              <a:tabLst>
                <a:tab pos="241300" algn="l"/>
                <a:tab pos="4776470" algn="l"/>
                <a:tab pos="5360035" algn="l"/>
              </a:tabLst>
            </a:pPr>
            <a:r>
              <a:rPr sz="1300" spc="-10" dirty="0">
                <a:latin typeface="Cambria"/>
                <a:cs typeface="Cambria"/>
              </a:rPr>
              <a:t>I</a:t>
            </a:r>
            <a:r>
              <a:rPr sz="1300" spc="-5" dirty="0">
                <a:latin typeface="Cambria"/>
                <a:cs typeface="Cambria"/>
              </a:rPr>
              <a:t>f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gov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dirty="0">
                <a:latin typeface="Cambria"/>
                <a:cs typeface="Cambria"/>
              </a:rPr>
              <a:t>r</a:t>
            </a:r>
            <a:r>
              <a:rPr sz="1300" spc="-10" dirty="0">
                <a:latin typeface="Cambria"/>
                <a:cs typeface="Cambria"/>
              </a:rPr>
              <a:t>nmen</a:t>
            </a:r>
            <a:r>
              <a:rPr sz="1300" spc="-5" dirty="0">
                <a:latin typeface="Cambria"/>
                <a:cs typeface="Cambria"/>
              </a:rPr>
              <a:t>t</a:t>
            </a:r>
            <a:r>
              <a:rPr sz="1300" dirty="0">
                <a:latin typeface="Cambria"/>
                <a:cs typeface="Cambria"/>
              </a:rPr>
              <a:t> c</a:t>
            </a:r>
            <a:r>
              <a:rPr sz="1300" spc="-5" dirty="0">
                <a:latin typeface="Cambria"/>
                <a:cs typeface="Cambria"/>
              </a:rPr>
              <a:t>uts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</a:t>
            </a:r>
            <a:r>
              <a:rPr sz="1300" spc="-5" dirty="0">
                <a:latin typeface="Cambria"/>
                <a:cs typeface="Cambria"/>
              </a:rPr>
              <a:t>u</a:t>
            </a:r>
            <a:r>
              <a:rPr sz="1300" spc="-10" dirty="0">
                <a:latin typeface="Cambria"/>
                <a:cs typeface="Cambria"/>
              </a:rPr>
              <a:t>ndi</a:t>
            </a:r>
            <a:r>
              <a:rPr sz="1300" dirty="0">
                <a:latin typeface="Cambria"/>
                <a:cs typeface="Cambria"/>
              </a:rPr>
              <a:t>n</a:t>
            </a:r>
            <a:r>
              <a:rPr sz="1300" spc="-5" dirty="0">
                <a:latin typeface="Cambria"/>
                <a:cs typeface="Cambria"/>
              </a:rPr>
              <a:t>g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r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</a:t>
            </a:r>
            <a:r>
              <a:rPr sz="1300" dirty="0">
                <a:latin typeface="Cambria"/>
                <a:cs typeface="Cambria"/>
              </a:rPr>
              <a:t>r</a:t>
            </a:r>
            <a:r>
              <a:rPr sz="1300" spc="-5" dirty="0">
                <a:latin typeface="Cambria"/>
                <a:cs typeface="Cambria"/>
              </a:rPr>
              <a:t>t</a:t>
            </a:r>
            <a:r>
              <a:rPr sz="1300" spc="-10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, we</a:t>
            </a:r>
            <a:r>
              <a:rPr sz="1300" dirty="0">
                <a:latin typeface="Cambria"/>
                <a:cs typeface="Cambria"/>
              </a:rPr>
              <a:t>'</a:t>
            </a:r>
            <a:r>
              <a:rPr sz="1300" spc="-10" dirty="0">
                <a:latin typeface="Cambria"/>
                <a:cs typeface="Cambria"/>
              </a:rPr>
              <a:t>l</a:t>
            </a:r>
            <a:r>
              <a:rPr sz="1300" spc="-5" dirty="0">
                <a:latin typeface="Cambria"/>
                <a:cs typeface="Cambria"/>
              </a:rPr>
              <a:t>l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</a:t>
            </a:r>
            <a:r>
              <a:rPr sz="1300" spc="-10" dirty="0">
                <a:latin typeface="Cambria"/>
                <a:cs typeface="Cambria"/>
              </a:rPr>
              <a:t>av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u="sng" spc="-5" dirty="0">
                <a:latin typeface="Cambria"/>
                <a:cs typeface="Cambria"/>
              </a:rPr>
              <a:t> </a:t>
            </a:r>
            <a:r>
              <a:rPr sz="1300" u="sng" dirty="0">
                <a:latin typeface="Cambria"/>
                <a:cs typeface="Cambria"/>
              </a:rPr>
              <a:t>	</a:t>
            </a:r>
            <a:r>
              <a:rPr sz="1300" spc="0" dirty="0">
                <a:latin typeface="Cambria"/>
                <a:cs typeface="Cambria"/>
              </a:rPr>
              <a:t>_</a:t>
            </a:r>
            <a:r>
              <a:rPr sz="1300" u="sng" spc="-5" dirty="0">
                <a:latin typeface="Cambria"/>
                <a:cs typeface="Cambria"/>
              </a:rPr>
              <a:t> </a:t>
            </a:r>
            <a:r>
              <a:rPr sz="1300" u="sng" dirty="0">
                <a:latin typeface="Cambria"/>
                <a:cs typeface="Cambria"/>
              </a:rPr>
              <a:t>	</a:t>
            </a:r>
            <a:r>
              <a:rPr sz="1300" spc="-5" dirty="0">
                <a:latin typeface="Cambria"/>
                <a:cs typeface="Cambria"/>
              </a:rPr>
              <a:t>the  possibility of a community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theater.</a:t>
            </a:r>
            <a:endParaRPr sz="1300">
              <a:latin typeface="Cambria"/>
              <a:cs typeface="Cambria"/>
            </a:endParaRPr>
          </a:p>
          <a:p>
            <a:pPr marL="240665" marR="43180" indent="-227965">
              <a:lnSpc>
                <a:spcPts val="2290"/>
              </a:lnSpc>
              <a:spcBef>
                <a:spcPts val="185"/>
              </a:spcBef>
              <a:buAutoNum type="arabicPeriod"/>
              <a:tabLst>
                <a:tab pos="241300" algn="l"/>
                <a:tab pos="2015489" algn="l"/>
              </a:tabLst>
            </a:pPr>
            <a:r>
              <a:rPr sz="1300" spc="-10" dirty="0">
                <a:latin typeface="Cambria"/>
                <a:cs typeface="Cambria"/>
              </a:rPr>
              <a:t>Man, </a:t>
            </a:r>
            <a:r>
              <a:rPr sz="1300" spc="-5" dirty="0">
                <a:latin typeface="Cambria"/>
                <a:cs typeface="Cambria"/>
              </a:rPr>
              <a:t>you've asked her out multiple times and she hasn't </a:t>
            </a:r>
            <a:r>
              <a:rPr sz="1300" spc="-10" dirty="0">
                <a:latin typeface="Cambria"/>
                <a:cs typeface="Cambria"/>
              </a:rPr>
              <a:t>said </a:t>
            </a:r>
            <a:r>
              <a:rPr sz="1300" dirty="0">
                <a:latin typeface="Cambria"/>
                <a:cs typeface="Cambria"/>
              </a:rPr>
              <a:t>yes </a:t>
            </a:r>
            <a:r>
              <a:rPr sz="1300" spc="-5" dirty="0">
                <a:latin typeface="Cambria"/>
                <a:cs typeface="Cambria"/>
              </a:rPr>
              <a:t>-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should  probably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241300" algn="l"/>
                <a:tab pos="4601845" algn="l"/>
              </a:tabLst>
            </a:pPr>
            <a:r>
              <a:rPr sz="1300" spc="-5" dirty="0">
                <a:latin typeface="Cambria"/>
                <a:cs typeface="Cambria"/>
              </a:rPr>
              <a:t>It's just a little get-together among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friends,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if we're a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few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minutes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late?</a:t>
            </a:r>
            <a:endParaRPr sz="1300">
              <a:latin typeface="Cambria"/>
              <a:cs typeface="Cambria"/>
            </a:endParaRPr>
          </a:p>
          <a:p>
            <a:pPr marL="240665" marR="341630" indent="-227965">
              <a:lnSpc>
                <a:spcPts val="2290"/>
              </a:lnSpc>
              <a:spcBef>
                <a:spcPts val="185"/>
              </a:spcBef>
              <a:buAutoNum type="arabicPeriod" startAt="6"/>
              <a:tabLst>
                <a:tab pos="241300" algn="l"/>
                <a:tab pos="2513330" algn="l"/>
              </a:tabLst>
            </a:pPr>
            <a:r>
              <a:rPr sz="1300" spc="-5" dirty="0">
                <a:latin typeface="Cambria"/>
                <a:cs typeface="Cambria"/>
              </a:rPr>
              <a:t>I've tried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10" dirty="0">
                <a:latin typeface="Cambria"/>
                <a:cs typeface="Cambria"/>
              </a:rPr>
              <a:t>explain </a:t>
            </a:r>
            <a:r>
              <a:rPr sz="1300" spc="-5" dirty="0">
                <a:latin typeface="Cambria"/>
                <a:cs typeface="Cambria"/>
              </a:rPr>
              <a:t>the computer program to him, but </a:t>
            </a:r>
            <a:r>
              <a:rPr sz="1300" dirty="0">
                <a:latin typeface="Cambria"/>
                <a:cs typeface="Cambria"/>
              </a:rPr>
              <a:t>he's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dirty="0">
                <a:latin typeface="Cambria"/>
                <a:cs typeface="Cambria"/>
              </a:rPr>
              <a:t>very </a:t>
            </a:r>
            <a:r>
              <a:rPr sz="1300" spc="5" dirty="0">
                <a:latin typeface="Cambria"/>
                <a:cs typeface="Cambria"/>
              </a:rPr>
              <a:t>tech-  </a:t>
            </a:r>
            <a:r>
              <a:rPr sz="1300" spc="-5" dirty="0">
                <a:latin typeface="Cambria"/>
                <a:cs typeface="Cambria"/>
              </a:rPr>
              <a:t>savvy, so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spc="-5" dirty="0">
                <a:latin typeface="Cambria"/>
                <a:cs typeface="Cambria"/>
              </a:rPr>
              <a:t>just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 startAt="6"/>
              <a:tabLst>
                <a:tab pos="241300" algn="l"/>
                <a:tab pos="4397375" algn="l"/>
              </a:tabLst>
            </a:pPr>
            <a:r>
              <a:rPr sz="1300" spc="-5" dirty="0">
                <a:latin typeface="Cambria"/>
                <a:cs typeface="Cambria"/>
              </a:rPr>
              <a:t>That's the fifth mistake you've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made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today.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? Have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got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something on your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mind?</a:t>
            </a:r>
            <a:endParaRPr sz="1300">
              <a:latin typeface="Cambria"/>
              <a:cs typeface="Cambria"/>
            </a:endParaRPr>
          </a:p>
          <a:p>
            <a:pPr marL="240665" marR="157480" indent="-227965">
              <a:lnSpc>
                <a:spcPts val="2290"/>
              </a:lnSpc>
              <a:spcBef>
                <a:spcPts val="185"/>
              </a:spcBef>
              <a:buAutoNum type="arabicPeriod" startAt="8"/>
              <a:tabLst>
                <a:tab pos="241300" algn="l"/>
                <a:tab pos="5008245" algn="l"/>
              </a:tabLst>
            </a:pPr>
            <a:r>
              <a:rPr sz="1300" spc="-5" dirty="0">
                <a:latin typeface="Cambria"/>
                <a:cs typeface="Cambria"/>
              </a:rPr>
              <a:t>We enjoyed the Star Trek movie even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though</a:t>
            </a:r>
            <a:r>
              <a:rPr sz="1300" dirty="0">
                <a:latin typeface="Cambria"/>
                <a:cs typeface="Cambria"/>
              </a:rPr>
              <a:t> we're</a:t>
            </a:r>
            <a:r>
              <a:rPr sz="1300" u="sng" dirty="0">
                <a:latin typeface="Cambria"/>
                <a:cs typeface="Cambria"/>
              </a:rPr>
              <a:t>	</a:t>
            </a:r>
            <a:r>
              <a:rPr sz="1300" spc="-5" dirty="0">
                <a:latin typeface="Cambria"/>
                <a:cs typeface="Cambria"/>
              </a:rPr>
              <a:t>science  fiction.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 startAt="8"/>
              <a:tabLst>
                <a:tab pos="241300" algn="l"/>
                <a:tab pos="3771265" algn="l"/>
              </a:tabLst>
            </a:pPr>
            <a:r>
              <a:rPr sz="1300" spc="-5" dirty="0">
                <a:latin typeface="Cambria"/>
                <a:cs typeface="Cambria"/>
              </a:rPr>
              <a:t>You have to work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overtime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again?</a:t>
            </a:r>
            <a:r>
              <a:rPr sz="1300" u="sng" spc="-10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 That's the </a:t>
            </a:r>
            <a:r>
              <a:rPr sz="1300" spc="-10" dirty="0">
                <a:latin typeface="Cambria"/>
                <a:cs typeface="Cambria"/>
              </a:rPr>
              <a:t>third </a:t>
            </a:r>
            <a:r>
              <a:rPr sz="1300" spc="-5" dirty="0">
                <a:latin typeface="Cambria"/>
                <a:cs typeface="Cambria"/>
              </a:rPr>
              <a:t>time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this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week.</a:t>
            </a:r>
            <a:endParaRPr sz="1300">
              <a:latin typeface="Cambria"/>
              <a:cs typeface="Cambria"/>
            </a:endParaRPr>
          </a:p>
          <a:p>
            <a:pPr marL="240665" marR="16510" indent="-227965">
              <a:lnSpc>
                <a:spcPts val="2290"/>
              </a:lnSpc>
              <a:spcBef>
                <a:spcPts val="185"/>
              </a:spcBef>
              <a:buAutoNum type="arabicPeriod" startAt="10"/>
              <a:tabLst>
                <a:tab pos="241300" algn="l"/>
                <a:tab pos="4041775" algn="l"/>
              </a:tabLst>
            </a:pPr>
            <a:r>
              <a:rPr sz="1300" spc="-5" dirty="0">
                <a:latin typeface="Cambria"/>
                <a:cs typeface="Cambria"/>
              </a:rPr>
              <a:t>If you're going </a:t>
            </a:r>
            <a:r>
              <a:rPr sz="1300" spc="-10" dirty="0">
                <a:latin typeface="Cambria"/>
                <a:cs typeface="Cambria"/>
              </a:rPr>
              <a:t>abroad </a:t>
            </a:r>
            <a:r>
              <a:rPr sz="1300" spc="-5" dirty="0">
                <a:latin typeface="Cambria"/>
                <a:cs typeface="Cambria"/>
              </a:rPr>
              <a:t>for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six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months,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to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get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your  international driver's </a:t>
            </a:r>
            <a:r>
              <a:rPr sz="1300" spc="-10" dirty="0">
                <a:latin typeface="Cambria"/>
                <a:cs typeface="Cambria"/>
              </a:rPr>
              <a:t>license </a:t>
            </a:r>
            <a:r>
              <a:rPr sz="1300" spc="-5" dirty="0">
                <a:latin typeface="Cambria"/>
                <a:cs typeface="Cambria"/>
              </a:rPr>
              <a:t>- you </a:t>
            </a:r>
            <a:r>
              <a:rPr sz="1300" spc="-10" dirty="0">
                <a:latin typeface="Cambria"/>
                <a:cs typeface="Cambria"/>
              </a:rPr>
              <a:t>never </a:t>
            </a:r>
            <a:r>
              <a:rPr sz="1300" spc="-5" dirty="0">
                <a:latin typeface="Cambria"/>
                <a:cs typeface="Cambria"/>
              </a:rPr>
              <a:t>know when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might need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1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drive.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71577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Speaking</a:t>
            </a:r>
            <a:r>
              <a:rPr sz="2000" b="1" u="heavy" spc="-10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Task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76994"/>
            <a:ext cx="5860415" cy="1977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2580">
              <a:lnSpc>
                <a:spcPct val="146200"/>
              </a:lnSpc>
            </a:pPr>
            <a:r>
              <a:rPr sz="1300" spc="-5" dirty="0">
                <a:latin typeface="Cambria"/>
                <a:cs typeface="Cambria"/>
              </a:rPr>
              <a:t>This conversation describes a delicate situation; Matt needs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achieve his goal  without offending </a:t>
            </a:r>
            <a:r>
              <a:rPr sz="1300" dirty="0">
                <a:latin typeface="Cambria"/>
                <a:cs typeface="Cambria"/>
              </a:rPr>
              <a:t>his </a:t>
            </a:r>
            <a:r>
              <a:rPr sz="1300" spc="-5" dirty="0">
                <a:latin typeface="Cambria"/>
                <a:cs typeface="Cambria"/>
              </a:rPr>
              <a:t>aunt by </a:t>
            </a:r>
            <a:r>
              <a:rPr sz="1300" dirty="0">
                <a:latin typeface="Cambria"/>
                <a:cs typeface="Cambria"/>
              </a:rPr>
              <a:t>rejecting </a:t>
            </a:r>
            <a:r>
              <a:rPr sz="1300" spc="-5" dirty="0">
                <a:latin typeface="Cambria"/>
                <a:cs typeface="Cambria"/>
              </a:rPr>
              <a:t>her homemade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food.</a:t>
            </a:r>
            <a:endParaRPr sz="1300" dirty="0">
              <a:latin typeface="Cambria"/>
              <a:cs typeface="Cambria"/>
            </a:endParaRPr>
          </a:p>
          <a:p>
            <a:pPr marL="12700" marR="215265">
              <a:lnSpc>
                <a:spcPct val="146900"/>
              </a:lnSpc>
              <a:spcBef>
                <a:spcPts val="994"/>
              </a:spcBef>
            </a:pPr>
            <a:r>
              <a:rPr sz="1300" spc="-5" dirty="0">
                <a:latin typeface="Cambria"/>
                <a:cs typeface="Cambria"/>
              </a:rPr>
              <a:t>Describe a time when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had </a:t>
            </a:r>
            <a:r>
              <a:rPr sz="1300" dirty="0">
                <a:latin typeface="Cambria"/>
                <a:cs typeface="Cambria"/>
              </a:rPr>
              <a:t>to resolve </a:t>
            </a:r>
            <a:r>
              <a:rPr sz="1300" spc="-5" dirty="0">
                <a:latin typeface="Cambria"/>
                <a:cs typeface="Cambria"/>
              </a:rPr>
              <a:t>something and there </a:t>
            </a:r>
            <a:r>
              <a:rPr sz="1300" spc="-10" dirty="0">
                <a:latin typeface="Cambria"/>
                <a:cs typeface="Cambria"/>
              </a:rPr>
              <a:t>was </a:t>
            </a:r>
            <a:r>
              <a:rPr sz="1300" spc="-5" dirty="0">
                <a:latin typeface="Cambria"/>
                <a:cs typeface="Cambria"/>
              </a:rPr>
              <a:t>the danger of  hurting someone’s feelings. </a:t>
            </a:r>
            <a:r>
              <a:rPr sz="1300" spc="-10" dirty="0">
                <a:latin typeface="Cambria"/>
                <a:cs typeface="Cambria"/>
              </a:rPr>
              <a:t>How </a:t>
            </a:r>
            <a:r>
              <a:rPr sz="1300" spc="-5" dirty="0">
                <a:latin typeface="Cambria"/>
                <a:cs typeface="Cambria"/>
              </a:rPr>
              <a:t>did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handle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it?</a:t>
            </a:r>
            <a:endParaRPr sz="1300" dirty="0">
              <a:latin typeface="Cambria"/>
              <a:cs typeface="Cambria"/>
            </a:endParaRPr>
          </a:p>
          <a:p>
            <a:pPr marL="12700" marR="5080">
              <a:lnSpc>
                <a:spcPct val="146300"/>
              </a:lnSpc>
              <a:spcBef>
                <a:spcPts val="1005"/>
              </a:spcBef>
            </a:pPr>
            <a:r>
              <a:rPr sz="1300" spc="-10" dirty="0">
                <a:latin typeface="Cambria"/>
                <a:cs typeface="Cambria"/>
              </a:rPr>
              <a:t>Do you </a:t>
            </a:r>
            <a:r>
              <a:rPr sz="1300" spc="-5" dirty="0">
                <a:latin typeface="Cambria"/>
                <a:cs typeface="Cambria"/>
              </a:rPr>
              <a:t>tend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be “blunt” (speaking very </a:t>
            </a:r>
            <a:r>
              <a:rPr sz="1300" dirty="0">
                <a:latin typeface="Cambria"/>
                <a:cs typeface="Cambria"/>
              </a:rPr>
              <a:t>directly </a:t>
            </a:r>
            <a:r>
              <a:rPr sz="1300" spc="-5" dirty="0">
                <a:latin typeface="Cambria"/>
                <a:cs typeface="Cambria"/>
              </a:rPr>
              <a:t>and honestly, </a:t>
            </a:r>
            <a:r>
              <a:rPr sz="1300" dirty="0">
                <a:latin typeface="Cambria"/>
                <a:cs typeface="Cambria"/>
              </a:rPr>
              <a:t>regardless </a:t>
            </a:r>
            <a:r>
              <a:rPr sz="1300" spc="-5" dirty="0">
                <a:latin typeface="Cambria"/>
                <a:cs typeface="Cambria"/>
              </a:rPr>
              <a:t>of how it  might </a:t>
            </a:r>
            <a:r>
              <a:rPr sz="1300" dirty="0">
                <a:latin typeface="Cambria"/>
                <a:cs typeface="Cambria"/>
              </a:rPr>
              <a:t>affect </a:t>
            </a:r>
            <a:r>
              <a:rPr sz="1300" spc="-5" dirty="0">
                <a:latin typeface="Cambria"/>
                <a:cs typeface="Cambria"/>
              </a:rPr>
              <a:t>the other person) or are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very careful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make anyone</a:t>
            </a:r>
            <a:r>
              <a:rPr sz="1300" spc="9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upset?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4912995"/>
            <a:ext cx="103378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An</a:t>
            </a:r>
            <a:r>
              <a:rPr sz="2000" b="1" u="heavy" spc="5" dirty="0">
                <a:latin typeface="Cambria"/>
                <a:cs typeface="Cambria"/>
              </a:rPr>
              <a:t>s</a:t>
            </a:r>
            <a:r>
              <a:rPr sz="2000" b="1" u="heavy" spc="-20" dirty="0">
                <a:latin typeface="Cambria"/>
                <a:cs typeface="Cambria"/>
              </a:rPr>
              <a:t>w</a:t>
            </a:r>
            <a:r>
              <a:rPr sz="2000" b="1" u="heavy" dirty="0">
                <a:latin typeface="Cambria"/>
                <a:cs typeface="Cambria"/>
              </a:rPr>
              <a:t>ers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6284" y="5499217"/>
          <a:ext cx="4996317" cy="3118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8739">
                <a:tc>
                  <a:txBody>
                    <a:bodyPr/>
                    <a:lstStyle/>
                    <a:p>
                      <a:pPr marL="127000">
                        <a:lnSpc>
                          <a:spcPts val="1614"/>
                        </a:lnSpc>
                      </a:pPr>
                      <a:r>
                        <a:rPr sz="1400" b="1" spc="-5" dirty="0">
                          <a:latin typeface="Cambria"/>
                          <a:cs typeface="Cambria"/>
                        </a:rPr>
                        <a:t>Comprehension</a:t>
                      </a:r>
                      <a:r>
                        <a:rPr sz="14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 dirty="0">
                          <a:latin typeface="Cambria"/>
                          <a:cs typeface="Cambria"/>
                        </a:rPr>
                        <a:t>Questions: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c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a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a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a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b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b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1614"/>
                        </a:lnSpc>
                      </a:pPr>
                      <a:r>
                        <a:rPr sz="1400" b="1" spc="-5" dirty="0">
                          <a:latin typeface="Cambria"/>
                          <a:cs typeface="Cambria"/>
                        </a:rPr>
                        <a:t>Vocabulary</a:t>
                      </a:r>
                      <a:r>
                        <a:rPr sz="1400" b="1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 dirty="0">
                          <a:latin typeface="Cambria"/>
                          <a:cs typeface="Cambria"/>
                        </a:rPr>
                        <a:t>Quiz: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made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cope</a:t>
                      </a:r>
                      <a:r>
                        <a:rPr sz="1300" spc="-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with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10" dirty="0">
                          <a:latin typeface="Cambria"/>
                          <a:cs typeface="Cambria"/>
                        </a:rPr>
                        <a:t>say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goodbye</a:t>
                      </a:r>
                      <a:r>
                        <a:rPr sz="13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to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back</a:t>
                      </a:r>
                      <a:r>
                        <a:rPr sz="13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off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what's the big</a:t>
                      </a:r>
                      <a:r>
                        <a:rPr sz="13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deal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doesn't get</a:t>
                      </a:r>
                      <a:r>
                        <a:rPr sz="13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it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what's with</a:t>
                      </a:r>
                      <a:r>
                        <a:rPr sz="13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latin typeface="Cambria"/>
                          <a:cs typeface="Cambria"/>
                        </a:rPr>
                        <a:t>you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10" dirty="0">
                          <a:latin typeface="Cambria"/>
                          <a:cs typeface="Cambria"/>
                        </a:rPr>
                        <a:t>not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really</a:t>
                      </a:r>
                      <a:r>
                        <a:rPr sz="13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into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what a</a:t>
                      </a:r>
                      <a:r>
                        <a:rPr sz="13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drag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it couldn't</a:t>
                      </a:r>
                      <a:r>
                        <a:rPr sz="13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hurt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1358</Words>
  <Application>Microsoft Office PowerPoint</Application>
  <PresentationFormat>Custom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</dc:creator>
  <cp:lastModifiedBy>Eman Magdoub</cp:lastModifiedBy>
  <cp:revision>1</cp:revision>
  <dcterms:created xsi:type="dcterms:W3CDTF">2022-04-27T09:01:29Z</dcterms:created>
  <dcterms:modified xsi:type="dcterms:W3CDTF">2022-04-28T03:58:21Z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2022-04-27T00:00:00Z</vt:filetime>
  </property>
</Properties>
</file>