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media/image13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  <p:sldMasterId id="2147483872" r:id="rId2"/>
  </p:sldMasterIdLst>
  <p:sldIdLst>
    <p:sldId id="256" r:id="rId3"/>
    <p:sldId id="263" r:id="rId4"/>
    <p:sldId id="347" r:id="rId5"/>
    <p:sldId id="355" r:id="rId6"/>
    <p:sldId id="257" r:id="rId7"/>
    <p:sldId id="258" r:id="rId8"/>
    <p:sldId id="259" r:id="rId9"/>
    <p:sldId id="260" r:id="rId10"/>
    <p:sldId id="261" r:id="rId11"/>
    <p:sldId id="349" r:id="rId12"/>
    <p:sldId id="353" r:id="rId13"/>
    <p:sldId id="356" r:id="rId14"/>
    <p:sldId id="357" r:id="rId15"/>
    <p:sldId id="350" r:id="rId16"/>
    <p:sldId id="354" r:id="rId17"/>
    <p:sldId id="358" r:id="rId18"/>
    <p:sldId id="359" r:id="rId19"/>
    <p:sldId id="271" r:id="rId20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321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0311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804181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89955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292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19806" y="311727"/>
            <a:ext cx="3149401" cy="32168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227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27432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4/27/2022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952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11719">
        <a:defRPr>
          <a:latin typeface="+mn-lt"/>
          <a:ea typeface="+mn-ea"/>
          <a:cs typeface="+mn-cs"/>
        </a:defRPr>
      </a:lvl2pPr>
      <a:lvl3pPr marL="623438">
        <a:defRPr>
          <a:latin typeface="+mn-lt"/>
          <a:ea typeface="+mn-ea"/>
          <a:cs typeface="+mn-cs"/>
        </a:defRPr>
      </a:lvl3pPr>
      <a:lvl4pPr marL="935157">
        <a:defRPr>
          <a:latin typeface="+mn-lt"/>
          <a:ea typeface="+mn-ea"/>
          <a:cs typeface="+mn-cs"/>
        </a:defRPr>
      </a:lvl4pPr>
      <a:lvl5pPr marL="1246876">
        <a:defRPr>
          <a:latin typeface="+mn-lt"/>
          <a:ea typeface="+mn-ea"/>
          <a:cs typeface="+mn-cs"/>
        </a:defRPr>
      </a:lvl5pPr>
      <a:lvl6pPr marL="1558595">
        <a:defRPr>
          <a:latin typeface="+mn-lt"/>
          <a:ea typeface="+mn-ea"/>
          <a:cs typeface="+mn-cs"/>
        </a:defRPr>
      </a:lvl6pPr>
      <a:lvl7pPr marL="1870314">
        <a:defRPr>
          <a:latin typeface="+mn-lt"/>
          <a:ea typeface="+mn-ea"/>
          <a:cs typeface="+mn-cs"/>
        </a:defRPr>
      </a:lvl7pPr>
      <a:lvl8pPr marL="2182033">
        <a:defRPr>
          <a:latin typeface="+mn-lt"/>
          <a:ea typeface="+mn-ea"/>
          <a:cs typeface="+mn-cs"/>
        </a:defRPr>
      </a:lvl8pPr>
      <a:lvl9pPr marL="2493752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fluent.me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B2- Course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5- A Diet Dilemma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641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5- A Diet Dilemma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10C12-8DFC-40AE-A2E2-C8AC805A167B}"/>
              </a:ext>
            </a:extLst>
          </p:cNvPr>
          <p:cNvSpPr txBox="1"/>
          <p:nvPr/>
        </p:nvSpPr>
        <p:spPr>
          <a:xfrm>
            <a:off x="339970" y="696524"/>
            <a:ext cx="1172745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Couch potato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 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Someone who does not exercise and sits on the sofa watching a lot of TV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Example 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Mum wants us all to join her yoga class and stop being couch potatoes.</a:t>
            </a:r>
          </a:p>
          <a:p>
            <a:pPr algn="l"/>
            <a:endParaRPr lang="en-US" dirty="0">
              <a:solidFill>
                <a:srgbClr val="303030"/>
              </a:solidFill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Don’t bite off more than you can chew 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Don’t try to do more than you are able. If you take too big a bite of food, you will have trouble trying to swallow it, and could choke.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Example: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Anna thinks I’ve bitten off more than I can chew by joining the choir, the orchestra and the debating team, but I think I’ll be fine.</a:t>
            </a:r>
          </a:p>
          <a:p>
            <a:pPr algn="l"/>
            <a:endParaRPr lang="en-US" dirty="0">
              <a:solidFill>
                <a:srgbClr val="303030"/>
              </a:solidFill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A piece of cake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something that is easy to do</a:t>
            </a:r>
            <a:b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Example 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“Scoring all A’s was a piece of cake. I didn’t even study properly!” boasted Philip.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all-round-gothic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Bring home the bacon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to earn money to live on</a:t>
            </a:r>
            <a:b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Example 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Mary was tired of being the only one in the family bringing home the bacon.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all-round-gothic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Cheap as chips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really inexpensive</a:t>
            </a:r>
            <a:b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Example 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“This chair is on sale; it’s practically cheap as chips!”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325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5- A Diet Dilemma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10C12-8DFC-40AE-A2E2-C8AC805A167B}"/>
              </a:ext>
            </a:extLst>
          </p:cNvPr>
          <p:cNvSpPr txBox="1"/>
          <p:nvPr/>
        </p:nvSpPr>
        <p:spPr>
          <a:xfrm>
            <a:off x="339970" y="696524"/>
            <a:ext cx="117274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Not your cup of tea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it is not the type of thing that you like</a:t>
            </a:r>
            <a:b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Use it: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“Drag racing really is not my cup of tea,” said Hank.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Take something with a pinch of salt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to not completely believe something that you are told, because you think it is unlikely to be true</a:t>
            </a:r>
            <a:b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Use it: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“Neil lies all the time, so people often take what he says with a pinch of salt.”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Have your cake and eat it too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to have all the benefits of a situation when, in fact, having one thing means that you cannot have the other</a:t>
            </a:r>
            <a:b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Use it: 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Simon wants to go to university, but does not want to study. His parents say he cannot have his cake and eat it too.</a:t>
            </a: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As cool as a cucumber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very calm and relaxed, especially in a difficult situation</a:t>
            </a:r>
            <a:b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Use it: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He was as cool as a cucumber, considering he was talking about his company going bankrupt.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984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5- A Diet Dilemma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110C12-8DFC-40AE-A2E2-C8AC805A167B}"/>
              </a:ext>
            </a:extLst>
          </p:cNvPr>
          <p:cNvSpPr txBox="1"/>
          <p:nvPr/>
        </p:nvSpPr>
        <p:spPr>
          <a:xfrm>
            <a:off x="339970" y="696524"/>
            <a:ext cx="1172745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Egg on someone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to encourage someone to do something, especially something unwise or bad</a:t>
            </a:r>
            <a:b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Example 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Egged on by his friends, he was determined to fight his rival.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In a nutshell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using as few words as possible</a:t>
            </a:r>
            <a:b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Example : 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The situation in Syria is too complex to be explained in a nutshell.</a:t>
            </a:r>
          </a:p>
          <a:p>
            <a:pPr algn="l"/>
            <a:endParaRPr lang="en-US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Eat humble pie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to admit that you were wrong</a:t>
            </a:r>
            <a:b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Example: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The politician was forced to eat humble pie after losing his seat in the general election.</a:t>
            </a:r>
          </a:p>
          <a:p>
            <a:pPr algn="l"/>
            <a:endParaRPr lang="en-US" b="1" i="0" dirty="0">
              <a:solidFill>
                <a:srgbClr val="000000"/>
              </a:solidFill>
              <a:effectLst/>
              <a:latin typeface="all-round-gothic"/>
            </a:endParaRPr>
          </a:p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all-round-gothic"/>
              </a:rPr>
              <a:t>Be like taking candy from a baby</a:t>
            </a:r>
          </a:p>
          <a:p>
            <a:pPr algn="l"/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Meaning: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 to be very easy</a:t>
            </a:r>
            <a:b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</a:br>
            <a:r>
              <a:rPr lang="en-US" b="1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Examp</a:t>
            </a:r>
            <a:r>
              <a:rPr lang="en-US" b="1" dirty="0">
                <a:solidFill>
                  <a:srgbClr val="303030"/>
                </a:solidFill>
                <a:latin typeface="Roboto" panose="02000000000000000000" pitchFamily="2" charset="0"/>
              </a:rPr>
              <a:t>le: </a:t>
            </a:r>
            <a:r>
              <a:rPr lang="en-US" b="0" i="0" dirty="0">
                <a:solidFill>
                  <a:srgbClr val="303030"/>
                </a:solidFill>
                <a:effectLst/>
                <a:latin typeface="Roboto" panose="02000000000000000000" pitchFamily="2" charset="0"/>
              </a:rPr>
              <a:t>The game of tennis seems so easy for him, it’s like he’s taking candy from a baby.</a:t>
            </a:r>
          </a:p>
          <a:p>
            <a:pPr algn="l"/>
            <a:endParaRPr lang="en-US" dirty="0">
              <a:solidFill>
                <a:srgbClr val="303030"/>
              </a:solidFill>
              <a:latin typeface="Roboto" panose="02000000000000000000" pitchFamily="2" charset="0"/>
            </a:endParaRPr>
          </a:p>
          <a:p>
            <a:pPr algn="l"/>
            <a:endParaRPr lang="en-US" b="0" i="0" dirty="0">
              <a:solidFill>
                <a:srgbClr val="303030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7544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5- A Diet Dilemma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8047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0DA1A7B3-0C56-4C2C-B9CB-4D25D5EEE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493" y="106531"/>
            <a:ext cx="530542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4477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5- A Diet Dilemma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4216005" y="6595199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593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5- A Diet Dilemma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84601-881D-4C83-9164-60A8D16916FA}"/>
              </a:ext>
            </a:extLst>
          </p:cNvPr>
          <p:cNvSpPr txBox="1"/>
          <p:nvPr/>
        </p:nvSpPr>
        <p:spPr>
          <a:xfrm>
            <a:off x="364330" y="970228"/>
            <a:ext cx="11463337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(2)	Tell me about your regular diet.</a:t>
            </a:r>
          </a:p>
          <a:p>
            <a:r>
              <a:rPr lang="en-US" dirty="0">
                <a:solidFill>
                  <a:schemeClr val="bg1"/>
                </a:solidFill>
              </a:rPr>
              <a:t>(3)	Have you ever been on a diet?</a:t>
            </a:r>
          </a:p>
          <a:p>
            <a:r>
              <a:rPr lang="en-US" dirty="0">
                <a:solidFill>
                  <a:schemeClr val="bg1"/>
                </a:solidFill>
              </a:rPr>
              <a:t>(4)	Do you think people who go on diets get the proper nutrition their body needs?</a:t>
            </a:r>
          </a:p>
          <a:p>
            <a:r>
              <a:rPr lang="en-US" dirty="0">
                <a:solidFill>
                  <a:schemeClr val="bg1"/>
                </a:solidFill>
              </a:rPr>
              <a:t>(5)	 Do you think the fashion and advertising industries are responsible for encouraging women to be super skinny?</a:t>
            </a:r>
          </a:p>
          <a:p>
            <a:r>
              <a:rPr lang="en-US" dirty="0">
                <a:solidFill>
                  <a:schemeClr val="bg1"/>
                </a:solidFill>
              </a:rPr>
              <a:t>(7)	Are you happy with your weight and body shape?</a:t>
            </a:r>
          </a:p>
          <a:p>
            <a:r>
              <a:rPr lang="en-US" dirty="0">
                <a:solidFill>
                  <a:schemeClr val="bg1"/>
                </a:solidFill>
              </a:rPr>
              <a:t>(8)	How important is exercising as part of a diet?</a:t>
            </a:r>
          </a:p>
          <a:p>
            <a:r>
              <a:rPr lang="en-US" dirty="0">
                <a:solidFill>
                  <a:schemeClr val="bg1"/>
                </a:solidFill>
              </a:rPr>
              <a:t>(9)	Do people in your country eat a well-balanced diet?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How often do you weigh yourself?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Do you worry about your weight?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(2)	How much weight would you like to lose or put on?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(3)	Are dietary habits in your country changing?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(4)	Do you know anyone who is obsessed with their weight and their figure?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(5)	What’s your advice for anyone who wants to diet?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(6)	Are there any dangers of dieting?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(7)	Why are people so worried about the way their body looks?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(8)	What do you think of all the fad diets that come on the market?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(9)	Do you think it’s possible to lose weight and enjoy eating?</a:t>
            </a:r>
          </a:p>
          <a:p>
            <a:pPr marL="342900" indent="-342900">
              <a:buAutoNum type="arabicParenBoth" startAt="10"/>
            </a:pPr>
            <a:r>
              <a:rPr lang="en-US" dirty="0">
                <a:solidFill>
                  <a:schemeClr val="bg1"/>
                </a:solidFill>
              </a:rPr>
              <a:t>(10)	Do you have a balanced diet?</a:t>
            </a:r>
          </a:p>
        </p:txBody>
      </p:sp>
    </p:spTree>
    <p:extLst>
      <p:ext uri="{BB962C8B-B14F-4D97-AF65-F5344CB8AC3E}">
        <p14:creationId xmlns:p14="http://schemas.microsoft.com/office/powerpoint/2010/main" val="2355932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5- A Diet Dilemma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9BD285-AED3-4575-BCCC-7B7829B750B4}"/>
              </a:ext>
            </a:extLst>
          </p:cNvPr>
          <p:cNvSpPr txBox="1"/>
          <p:nvPr/>
        </p:nvSpPr>
        <p:spPr>
          <a:xfrm>
            <a:off x="385762" y="902678"/>
            <a:ext cx="1207293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Has your clothing size changed in the last 3 years? What did it use to be?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Would you ever tell a good friend that they were overweight? How about a stranger?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Do you try to eat less of any certain foods? What are they?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How many times a week do you eat fast food? Do you drink a lot of soft drinks?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Do you think there is an obesity problem in your country?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What do you think is the best way to lose weight quickly?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Do you eat a heavy meal in the evenings? Do you ever snack before bed?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Do parents in your culture like their children to be chubby? Why or why not?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What is your typical breakfast? Do you think it is healthy?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Did you put on extra weight during the corona pandemic?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What nationalities do you think are often overweight?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Do you think very large people should have to pay for 2 seats on airplanes?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What kinds of health problems come from being badly overweight?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Have you ever known somebody with an eating disorder?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Do you tend to eat more when you are feeling stressed or unhappy?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What do you think of modern diets like the keto diet and the paleo diet?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Do you always eat until you feel very full?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What do you think about supermodels? Are they too thin?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Would you dress differently if you had a perfect body? What would you wear?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How many portions of fruit and vegetables do you eat each day?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Would you put a pet on a diet if it got too fat?</a:t>
            </a:r>
          </a:p>
          <a:p>
            <a:pPr algn="l" fontAlgn="base"/>
            <a:r>
              <a:rPr lang="en-US" b="0" i="0" dirty="0">
                <a:solidFill>
                  <a:srgbClr val="5D6167"/>
                </a:solidFill>
                <a:effectLst/>
                <a:latin typeface="Sintony"/>
              </a:rPr>
              <a:t>Which country do you think has the healthiest diet? What do people eat there?</a:t>
            </a:r>
          </a:p>
        </p:txBody>
      </p:sp>
    </p:spTree>
    <p:extLst>
      <p:ext uri="{BB962C8B-B14F-4D97-AF65-F5344CB8AC3E}">
        <p14:creationId xmlns:p14="http://schemas.microsoft.com/office/powerpoint/2010/main" val="2347570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761" y="-630314"/>
            <a:ext cx="9986639" cy="182879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5- A Diet Dilemma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Thank you!</a:t>
            </a:r>
            <a:r>
              <a:rPr lang="en-US" sz="4000" b="1" dirty="0">
                <a:solidFill>
                  <a:schemeClr val="accent6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4000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5- A Diet Dilemma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A Diet Dilemma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216" y="3898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Session 5- A Diet Dilemma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9026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A Diet Dilemma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               ( 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73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2778702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Lesson 05: A Diet</a:t>
            </a:r>
            <a:r>
              <a:rPr sz="1773" b="1" spc="-65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Dilemma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4077999" cy="0"/>
          </a:xfrm>
          <a:custGeom>
            <a:avLst/>
            <a:gdLst/>
            <a:ahLst/>
            <a:cxnLst/>
            <a:rect l="l" t="t" r="r" b="b"/>
            <a:pathLst>
              <a:path w="5981065">
                <a:moveTo>
                  <a:pt x="0" y="0"/>
                </a:moveTo>
                <a:lnTo>
                  <a:pt x="5981065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085708"/>
            <a:ext cx="4067175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Nathan gives </a:t>
            </a:r>
            <a:r>
              <a:rPr sz="886" i="1" dirty="0">
                <a:solidFill>
                  <a:prstClr val="black"/>
                </a:solidFill>
                <a:latin typeface="Cambria"/>
                <a:cs typeface="Cambria"/>
              </a:rPr>
              <a:t>his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friend Matt advice on losing weight. First, listen </a:t>
            </a:r>
            <a:r>
              <a:rPr sz="886" i="1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their conversation  and answer these comprehension questions. Then learn the expressions in the</a:t>
            </a:r>
            <a:r>
              <a:rPr sz="886" i="1" spc="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dialogue.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1629814"/>
            <a:ext cx="2056967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Listening</a:t>
            </a:r>
            <a:r>
              <a:rPr sz="1364" b="1" u="heavy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Comprehension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17185" y="2023976"/>
            <a:ext cx="2682153" cy="356661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indent="-155427" defTabSz="623438">
              <a:buFontTx/>
              <a:buAutoNum type="arabicPeriod"/>
              <a:tabLst>
                <a:tab pos="16451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 needs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lose weight in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order</a:t>
            </a:r>
            <a:r>
              <a:rPr sz="886" b="1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to...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3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become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healthier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impress a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girl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participate in a sports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competition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130"/>
              </a:spcBef>
              <a:buFontTx/>
              <a:buAutoNum type="arabicPeriod"/>
              <a:tabLst>
                <a:tab pos="16451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How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much weight does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he need to</a:t>
            </a:r>
            <a:r>
              <a:rPr sz="886" b="1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lose?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four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pounds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five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pounds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ten</a:t>
            </a:r>
            <a:r>
              <a:rPr sz="886" spc="-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pounds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130"/>
              </a:spcBef>
              <a:buFontTx/>
              <a:buAutoNum type="arabicPeriod"/>
              <a:tabLst>
                <a:tab pos="16451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He's eating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too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much</a:t>
            </a:r>
            <a:r>
              <a:rPr sz="886" b="1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because...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member of his family is cooking a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lot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he's stressed about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school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 can’t cook, so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just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eats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fast food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126"/>
              </a:spcBef>
              <a:buFontTx/>
              <a:buAutoNum type="arabicPeriod"/>
              <a:tabLst>
                <a:tab pos="164518" algn="l"/>
              </a:tabLst>
            </a:pP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One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person causing problems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for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 is</a:t>
            </a:r>
            <a:r>
              <a:rPr sz="886" b="1" spc="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his...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aunt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coach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girlfriend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126"/>
              </a:spcBef>
              <a:buFontTx/>
              <a:buAutoNum type="arabicPeriod"/>
              <a:tabLst>
                <a:tab pos="16451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</a:t>
            </a:r>
            <a:r>
              <a:rPr sz="886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suggests...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becoming a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vegetarian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eating healthier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meals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26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taking cooking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classes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130"/>
              </a:spcBef>
              <a:buFontTx/>
              <a:buAutoNum type="arabicPeriod"/>
              <a:tabLst>
                <a:tab pos="164518" algn="l"/>
              </a:tabLst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Where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do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they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go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at the end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of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b="1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conversation?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gym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-5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library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475804" lvl="1" indent="-155859" defTabSz="623438">
              <a:spcBef>
                <a:spcPts val="130"/>
              </a:spcBef>
              <a:buFontTx/>
              <a:buAutoNum type="alphaLcPeriod"/>
              <a:tabLst>
                <a:tab pos="476237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supermarket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1391"/>
            <a:ext cx="1909330" cy="272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773" b="1" spc="-3" dirty="0">
                <a:solidFill>
                  <a:srgbClr val="622322"/>
                </a:solidFill>
                <a:latin typeface="Cambria"/>
                <a:cs typeface="Cambria"/>
              </a:rPr>
              <a:t>Conversation</a:t>
            </a:r>
            <a:r>
              <a:rPr sz="1773" b="1" spc="-51" dirty="0">
                <a:solidFill>
                  <a:srgbClr val="622322"/>
                </a:solidFill>
                <a:latin typeface="Cambria"/>
                <a:cs typeface="Cambria"/>
              </a:rPr>
              <a:t> </a:t>
            </a:r>
            <a:r>
              <a:rPr sz="1773" b="1" dirty="0">
                <a:solidFill>
                  <a:srgbClr val="622322"/>
                </a:solidFill>
                <a:latin typeface="Cambria"/>
                <a:cs typeface="Cambria"/>
              </a:rPr>
              <a:t>Text</a:t>
            </a:r>
            <a:endParaRPr sz="1773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57511" y="1067320"/>
            <a:ext cx="2617210" cy="0"/>
          </a:xfrm>
          <a:custGeom>
            <a:avLst/>
            <a:gdLst/>
            <a:ahLst/>
            <a:cxnLst/>
            <a:rect l="l" t="t" r="r" b="b"/>
            <a:pathLst>
              <a:path w="3838575">
                <a:moveTo>
                  <a:pt x="0" y="0"/>
                </a:moveTo>
                <a:lnTo>
                  <a:pt x="3838066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149062"/>
            <a:ext cx="2296391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Oh man, I can’t believe this.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What a</a:t>
            </a:r>
            <a:r>
              <a:rPr sz="886" b="1" spc="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drag.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1433773"/>
            <a:ext cx="1324841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Nathan: What’s with</a:t>
            </a:r>
            <a:r>
              <a:rPr sz="886" b="1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you?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1655401"/>
            <a:ext cx="2608984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7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Coach Davis just put me on a diet. He said I’m  four pounds over my weight class. If I don’t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shed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four  pounds I won’t be able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wrestle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State  Tournament.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2533692"/>
            <a:ext cx="2609417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7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what’s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the big deal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?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Lay off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potato  chips,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jog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few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miles,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drop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pounds.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It’s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not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like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have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lose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fifty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pounds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or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anything.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Four</a:t>
            </a:r>
            <a:r>
              <a:rPr sz="886" spc="-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pounds  shouldn’t be too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hard.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3412898"/>
            <a:ext cx="2608118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6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Matt: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don’t get it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Aunt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Mae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is in town.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man oh man… she’s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been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cooking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up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a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storm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refuse to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eat,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 cries.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4094216"/>
            <a:ext cx="2608984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2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Yeah, I remember your Aunt Mae. Didn’t she  just get divorced or</a:t>
            </a:r>
            <a:r>
              <a:rPr sz="886" spc="-2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something?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1321" y="4575813"/>
            <a:ext cx="2608984" cy="10020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Yeah, and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now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she’s using food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fill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the void.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Unfortunately, she’s making everyone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else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eat with  her. Last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night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Aunt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Mae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made me eat three pieces  </a:t>
            </a:r>
            <a:r>
              <a:rPr sz="886" spc="10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algn="just" defTabSz="623438">
              <a:spcBef>
                <a:spcPts val="49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pecan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pie.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 I  continue  at  this 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rate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I’ll be as 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fat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as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algn="just" defTabSz="623438">
              <a:spcBef>
                <a:spcPts val="487"/>
              </a:spcBef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blimp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in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no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time.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1321" y="5653247"/>
            <a:ext cx="2609417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1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guess you do have a problem. Of course you  don’t want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hurt   </a:t>
            </a:r>
            <a:r>
              <a:rPr sz="886" spc="14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your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aunt’s feelings. But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can’t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13332" y="623455"/>
            <a:ext cx="1205865" cy="5604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5843" y="1248987"/>
            <a:ext cx="1201188" cy="4852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2480" y="1223141"/>
            <a:ext cx="904009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What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drag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This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is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annoying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2480" y="1600872"/>
            <a:ext cx="862445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171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What’s with you?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What’s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problem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you’re</a:t>
            </a:r>
            <a:r>
              <a:rPr sz="818" spc="-7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having?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32480" y="2126371"/>
            <a:ext cx="847725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896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shed four pounds</a:t>
            </a:r>
            <a:r>
              <a:rPr sz="818" b="1" spc="-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lose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four</a:t>
            </a:r>
            <a:r>
              <a:rPr sz="818" spc="-5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pounds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2480" y="2525423"/>
            <a:ext cx="907040" cy="4356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What’s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the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big</a:t>
            </a:r>
            <a:r>
              <a:rPr sz="818" b="1" spc="-4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deal?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3464" defTabSz="623438">
              <a:lnSpc>
                <a:spcPts val="1152"/>
              </a:lnSpc>
              <a:spcBef>
                <a:spcPts val="58"/>
              </a:spcBef>
            </a:pP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This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isn’t such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big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problem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32480" y="3027803"/>
            <a:ext cx="927389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lay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off the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potato 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chips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eat less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of (or  stop eating) the</a:t>
            </a:r>
            <a:r>
              <a:rPr sz="818" spc="-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chips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2480" y="3553217"/>
            <a:ext cx="942109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You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don’t get it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You  don’t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understand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2480" y="3931446"/>
            <a:ext cx="917431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cooking up a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storm</a:t>
            </a:r>
            <a:r>
              <a:rPr sz="818" b="1" spc="-6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cooking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LOT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2480" y="4309675"/>
            <a:ext cx="766330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fill the void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feel  better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after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r>
              <a:rPr sz="818" spc="-6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loss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32480" y="4687903"/>
            <a:ext cx="734724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blimp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a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type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of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large,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round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air  vehicle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816870" y="623455"/>
            <a:ext cx="96549" cy="5604597"/>
          </a:xfrm>
          <a:custGeom>
            <a:avLst/>
            <a:gdLst/>
            <a:ahLst/>
            <a:cxnLst/>
            <a:rect l="l" t="t" r="r" b="b"/>
            <a:pathLst>
              <a:path w="141604" h="8220075">
                <a:moveTo>
                  <a:pt x="0" y="8220075"/>
                </a:moveTo>
                <a:lnTo>
                  <a:pt x="141490" y="8220075"/>
                </a:lnTo>
                <a:lnTo>
                  <a:pt x="141490" y="0"/>
                </a:lnTo>
                <a:lnTo>
                  <a:pt x="0" y="0"/>
                </a:lnTo>
                <a:lnTo>
                  <a:pt x="0" y="822007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16870" y="844002"/>
            <a:ext cx="1249074" cy="262370"/>
          </a:xfrm>
          <a:custGeom>
            <a:avLst/>
            <a:gdLst/>
            <a:ahLst/>
            <a:cxnLst/>
            <a:rect l="l" t="t" r="r" b="b"/>
            <a:pathLst>
              <a:path w="1831975" h="384809">
                <a:moveTo>
                  <a:pt x="1639697" y="0"/>
                </a:moveTo>
                <a:lnTo>
                  <a:pt x="0" y="0"/>
                </a:lnTo>
                <a:lnTo>
                  <a:pt x="0" y="384428"/>
                </a:lnTo>
                <a:lnTo>
                  <a:pt x="1639697" y="384428"/>
                </a:lnTo>
                <a:lnTo>
                  <a:pt x="1831975" y="192150"/>
                </a:lnTo>
                <a:lnTo>
                  <a:pt x="1639697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25441" y="852055"/>
            <a:ext cx="1166899" cy="24522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66770" y="871971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683081"/>
            <a:ext cx="2614179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let her stop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from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making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wrestling  tournament. You’re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best wrestler in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your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weight  class.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363686"/>
            <a:ext cx="2615045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Matt:</a:t>
            </a:r>
            <a:r>
              <a:rPr sz="886" b="1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sure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am.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But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if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don’t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</a:t>
            </a:r>
            <a:r>
              <a:rPr sz="886" spc="-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out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Aunt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Mae’s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food 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binge,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I’ll be wrestling in the sumo weight class pretty  soon.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2044550"/>
            <a:ext cx="2615045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Seems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me like you’re going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have 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tell  your Aunt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Mae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back off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, somehow. Just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explain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 situation to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her.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I’m sure she’ll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understand.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725155"/>
            <a:ext cx="2615911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I’m not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sure.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She’s really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into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this cooking  thing.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hate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say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it, but’s she’s already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pretty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plump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around the waist,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too.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3468572"/>
            <a:ext cx="1291936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Hey, I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</a:t>
            </a:r>
            <a:r>
              <a:rPr sz="886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idea.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1321" y="3691048"/>
            <a:ext cx="2615045" cy="3741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2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Matt: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Lemme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hear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it,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dude. I’ll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take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anything at this  point.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61321" y="4235594"/>
            <a:ext cx="2615911" cy="336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Nathan: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Your  Aunt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Mae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is  into  cooking  to  help</a:t>
            </a:r>
            <a:r>
              <a:rPr sz="886" spc="-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her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498"/>
              </a:spcBef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cope</a:t>
            </a:r>
            <a:r>
              <a:rPr sz="886" b="1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with</a:t>
            </a:r>
            <a:r>
              <a:rPr sz="886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her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divorce.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can’t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beat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her,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join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her.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61321" y="4717733"/>
            <a:ext cx="2225819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But I’m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trying 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lose weight,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gain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it.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61321" y="4939496"/>
            <a:ext cx="2614179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6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Nathan: Shut </a:t>
            </a:r>
            <a:r>
              <a:rPr sz="886" b="1" dirty="0">
                <a:solidFill>
                  <a:prstClr val="black"/>
                </a:solidFill>
                <a:latin typeface="Cambria"/>
                <a:cs typeface="Cambria"/>
              </a:rPr>
              <a:t>up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and listen. Just ask your Aunt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Mae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start cooking healthy, fat free meals,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stuff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with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low 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carbs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high in</a:t>
            </a:r>
            <a:r>
              <a:rPr sz="886" spc="-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protein.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061321" y="5619954"/>
            <a:ext cx="2614613" cy="3765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469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Well, that might work. But my Aunt Mae is</a:t>
            </a:r>
            <a:r>
              <a:rPr sz="886" spc="-13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really  into</a:t>
            </a:r>
            <a:r>
              <a:rPr sz="886" spc="11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pasta…</a:t>
            </a:r>
            <a:r>
              <a:rPr sz="886" spc="11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and</a:t>
            </a:r>
            <a:r>
              <a:rPr sz="886" spc="12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11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sweets</a:t>
            </a:r>
            <a:r>
              <a:rPr sz="886" spc="11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that</a:t>
            </a:r>
            <a:r>
              <a:rPr sz="886" spc="12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follow.</a:t>
            </a:r>
            <a:r>
              <a:rPr sz="886" spc="11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886" spc="13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don’t</a:t>
            </a:r>
            <a:r>
              <a:rPr sz="886" spc="12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even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061321" y="6079167"/>
            <a:ext cx="2966172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wanna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know how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many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calories those slices of pecan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pie</a:t>
            </a:r>
            <a:r>
              <a:rPr sz="886" spc="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918873" y="624754"/>
            <a:ext cx="1193829" cy="53837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921038" y="1250026"/>
            <a:ext cx="1189758" cy="46312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37676" y="1223931"/>
            <a:ext cx="925224" cy="579599"/>
          </a:xfrm>
          <a:prstGeom prst="rect">
            <a:avLst/>
          </a:prstGeom>
        </p:spPr>
        <p:txBody>
          <a:bodyPr vert="horz" wrap="square" lIns="0" tIns="20782" rIns="0" bIns="0" rtlCol="0">
            <a:spAutoFit/>
          </a:bodyPr>
          <a:lstStyle/>
          <a:p>
            <a:pPr marL="8659" algn="just" defTabSz="623438">
              <a:spcBef>
                <a:spcPts val="164"/>
              </a:spcBef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making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818" b="1" spc="-4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wrestling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35068" algn="just" defTabSz="623438">
              <a:lnSpc>
                <a:spcPct val="116700"/>
              </a:lnSpc>
              <a:spcBef>
                <a:spcPts val="3"/>
              </a:spcBef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tournament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being  able to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participate</a:t>
            </a:r>
            <a:r>
              <a:rPr sz="818" spc="-4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in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tournament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37676" y="1893771"/>
            <a:ext cx="827809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2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binge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eating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too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much,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an</a:t>
            </a:r>
            <a:r>
              <a:rPr sz="818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excessive  amount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037677" y="2419395"/>
            <a:ext cx="904442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back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off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stop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being  so</a:t>
            </a:r>
            <a:r>
              <a:rPr sz="818" spc="-6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aggressive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37676" y="2797125"/>
            <a:ext cx="894484" cy="4327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71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She’s really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into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she’s very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interested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in /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dedicated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037677" y="3342149"/>
            <a:ext cx="510453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plump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fat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037677" y="3575078"/>
            <a:ext cx="702685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Lemme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let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me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7676" y="3787012"/>
            <a:ext cx="880630" cy="28546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cope with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2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manage  emotionally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037677" y="4164867"/>
            <a:ext cx="949469" cy="1316888"/>
          </a:xfrm>
          <a:prstGeom prst="rect">
            <a:avLst/>
          </a:prstGeom>
        </p:spPr>
        <p:txBody>
          <a:bodyPr vert="horz" wrap="square" lIns="0" tIns="433" rIns="0" bIns="0" rtlCol="0">
            <a:spAutoFit/>
          </a:bodyPr>
          <a:lstStyle/>
          <a:p>
            <a:pPr marL="8659" marR="143304" defTabSz="623438">
              <a:lnSpc>
                <a:spcPct val="116700"/>
              </a:lnSpc>
              <a:spcBef>
                <a:spcPts val="3"/>
              </a:spcBef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Shut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up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Stop  talking. This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is</a:t>
            </a:r>
            <a:r>
              <a:rPr sz="818" spc="-3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3464" defTabSz="623438">
              <a:lnSpc>
                <a:spcPct val="117000"/>
              </a:lnSpc>
              <a:spcBef>
                <a:spcPts val="3"/>
              </a:spcBef>
            </a:pP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rather rude way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to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say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this, and it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should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only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be used</a:t>
            </a:r>
            <a:r>
              <a:rPr sz="818" spc="-4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between  two close friends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who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have a good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relationship and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can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joke with each</a:t>
            </a:r>
            <a:r>
              <a:rPr sz="818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other.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037676" y="5585979"/>
            <a:ext cx="954232" cy="1258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carbs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carbohydrates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823364" y="624754"/>
            <a:ext cx="95683" cy="5383790"/>
          </a:xfrm>
          <a:custGeom>
            <a:avLst/>
            <a:gdLst/>
            <a:ahLst/>
            <a:cxnLst/>
            <a:rect l="l" t="t" r="r" b="b"/>
            <a:pathLst>
              <a:path w="140335" h="7896225">
                <a:moveTo>
                  <a:pt x="0" y="7896225"/>
                </a:moveTo>
                <a:lnTo>
                  <a:pt x="140080" y="7896225"/>
                </a:lnTo>
                <a:lnTo>
                  <a:pt x="140080" y="0"/>
                </a:lnTo>
                <a:lnTo>
                  <a:pt x="0" y="0"/>
                </a:lnTo>
                <a:lnTo>
                  <a:pt x="0" y="7896225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823364" y="836641"/>
            <a:ext cx="1236951" cy="251980"/>
          </a:xfrm>
          <a:custGeom>
            <a:avLst/>
            <a:gdLst/>
            <a:ahLst/>
            <a:cxnLst/>
            <a:rect l="l" t="t" r="r" b="b"/>
            <a:pathLst>
              <a:path w="1814195" h="369569">
                <a:moveTo>
                  <a:pt x="1629028" y="0"/>
                </a:moveTo>
                <a:lnTo>
                  <a:pt x="0" y="0"/>
                </a:lnTo>
                <a:lnTo>
                  <a:pt x="0" y="369189"/>
                </a:lnTo>
                <a:lnTo>
                  <a:pt x="1629028" y="369189"/>
                </a:lnTo>
                <a:lnTo>
                  <a:pt x="1813686" y="184530"/>
                </a:lnTo>
                <a:lnTo>
                  <a:pt x="1629028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831676" y="844780"/>
            <a:ext cx="1156508" cy="2348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73004" y="859502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5894"/>
            <a:ext cx="2496416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But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can surely suggest different</a:t>
            </a:r>
            <a:r>
              <a:rPr sz="886" spc="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meals.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030605"/>
            <a:ext cx="1771217" cy="136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Well, I guess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it wouldn’t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hurt.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61321" y="1252233"/>
            <a:ext cx="2615478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7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Look, Matt, the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team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needs you.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So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either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 open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your mouth at dinner time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suggest healthy  meals… or else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say goodbye </a:t>
            </a:r>
            <a:r>
              <a:rPr sz="886" b="1" spc="-7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making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State  Tournament.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61321" y="2130795"/>
            <a:ext cx="2615478" cy="5768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5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Matt: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 know, I know… maybe I can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check out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 healthy cookbook at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library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and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take it home with  me?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061321" y="2811129"/>
            <a:ext cx="2614179" cy="7772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algn="just" defTabSz="623438">
              <a:lnSpc>
                <a:spcPct val="146700"/>
              </a:lnSpc>
            </a:pP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Nathan:</a:t>
            </a:r>
            <a:r>
              <a:rPr sz="886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Now</a:t>
            </a:r>
            <a:r>
              <a:rPr sz="886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you’re</a:t>
            </a:r>
            <a:r>
              <a:rPr sz="886" b="1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b="1" spc="-3" dirty="0">
                <a:solidFill>
                  <a:prstClr val="black"/>
                </a:solidFill>
                <a:latin typeface="Cambria"/>
                <a:cs typeface="Cambria"/>
              </a:rPr>
              <a:t>talking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r>
              <a:rPr sz="886" spc="-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I’m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sure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you’ll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find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86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way 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drop four pounds without hurting your Aunt’s  feelings. Don’t stress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about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it. Come on, I’ll walk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over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 the library with</a:t>
            </a:r>
            <a:r>
              <a:rPr sz="886" spc="-3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19392" y="835602"/>
            <a:ext cx="1199804" cy="36887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922076" y="1460962"/>
            <a:ext cx="1194955" cy="2936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038714" y="1434867"/>
            <a:ext cx="871105" cy="579599"/>
          </a:xfrm>
          <a:prstGeom prst="rect">
            <a:avLst/>
          </a:prstGeom>
        </p:spPr>
        <p:txBody>
          <a:bodyPr vert="horz" wrap="square" lIns="0" tIns="20782" rIns="0" bIns="0" rtlCol="0">
            <a:spAutoFit/>
          </a:bodyPr>
          <a:lstStyle/>
          <a:p>
            <a:pPr marL="8659" defTabSz="623438">
              <a:spcBef>
                <a:spcPts val="164"/>
              </a:spcBef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it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wouldn’t hurt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r>
              <a:rPr sz="818" spc="-4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3464" defTabSz="623438">
              <a:lnSpc>
                <a:spcPct val="116700"/>
              </a:lnSpc>
              <a:spcBef>
                <a:spcPts val="3"/>
              </a:spcBef>
            </a:pP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wouldn’t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have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any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negative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effect; </a:t>
            </a:r>
            <a:r>
              <a:rPr sz="818" spc="-7" dirty="0">
                <a:solidFill>
                  <a:prstClr val="black"/>
                </a:solidFill>
                <a:latin typeface="Calibri"/>
                <a:cs typeface="Calibri"/>
              </a:rPr>
              <a:t>it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could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be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good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to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try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38715" y="2105340"/>
            <a:ext cx="868940" cy="58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say goodbye </a:t>
            </a: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to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accept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the fact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that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3464" defTabSz="623438">
              <a:lnSpc>
                <a:spcPct val="116700"/>
              </a:lnSpc>
              <a:spcBef>
                <a:spcPts val="3"/>
              </a:spcBef>
            </a:pP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this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opportunity</a:t>
            </a:r>
            <a:r>
              <a:rPr sz="818" spc="-5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will  not</a:t>
            </a:r>
            <a:r>
              <a:rPr sz="818" spc="-55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happen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8715" y="2775554"/>
            <a:ext cx="865476" cy="5800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3464" defTabSz="623438">
              <a:lnSpc>
                <a:spcPct val="116700"/>
              </a:lnSpc>
            </a:pP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check out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 in this 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context,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it</a:t>
            </a:r>
            <a:r>
              <a:rPr sz="818" spc="-37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means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3464" defTabSz="623438">
              <a:lnSpc>
                <a:spcPct val="116700"/>
              </a:lnSpc>
              <a:spcBef>
                <a:spcPts val="3"/>
              </a:spcBef>
            </a:pP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borrow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a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book</a:t>
            </a:r>
            <a:r>
              <a:rPr sz="818" spc="-44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from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r>
              <a:rPr sz="818" spc="-58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library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38715" y="3446017"/>
            <a:ext cx="960293" cy="727589"/>
          </a:xfrm>
          <a:prstGeom prst="rect">
            <a:avLst/>
          </a:prstGeom>
        </p:spPr>
        <p:txBody>
          <a:bodyPr vert="horz" wrap="square" lIns="0" tIns="20782" rIns="0" bIns="0" rtlCol="0">
            <a:spAutoFit/>
          </a:bodyPr>
          <a:lstStyle/>
          <a:p>
            <a:pPr marL="8659" defTabSz="623438">
              <a:spcBef>
                <a:spcPts val="164"/>
              </a:spcBef>
            </a:pPr>
            <a:r>
              <a:rPr sz="818" b="1" dirty="0">
                <a:solidFill>
                  <a:prstClr val="black"/>
                </a:solidFill>
                <a:latin typeface="Calibri"/>
                <a:cs typeface="Calibri"/>
              </a:rPr>
              <a:t>Now </a:t>
            </a:r>
            <a:r>
              <a:rPr sz="818" b="1" spc="-3" dirty="0">
                <a:solidFill>
                  <a:prstClr val="black"/>
                </a:solidFill>
                <a:latin typeface="Calibri"/>
                <a:cs typeface="Calibri"/>
              </a:rPr>
              <a:t>you’re talking.</a:t>
            </a:r>
            <a:r>
              <a:rPr sz="818" b="1" spc="-31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=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defTabSz="623438">
              <a:spcBef>
                <a:spcPts val="164"/>
              </a:spcBef>
            </a:pP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Now you’re saying</a:t>
            </a:r>
            <a:r>
              <a:rPr sz="818" spc="-7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the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  <a:p>
            <a:pPr marL="8659" marR="64076" defTabSz="623438">
              <a:lnSpc>
                <a:spcPct val="116300"/>
              </a:lnSpc>
              <a:spcBef>
                <a:spcPts val="10"/>
              </a:spcBef>
            </a:pP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right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thing; now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you’re having a</a:t>
            </a:r>
            <a:r>
              <a:rPr sz="818" spc="-72" dirty="0">
                <a:solidFill>
                  <a:prstClr val="black"/>
                </a:solidFill>
                <a:latin typeface="Calibri"/>
                <a:cs typeface="Calibri"/>
              </a:rPr>
              <a:t> </a:t>
            </a:r>
            <a:r>
              <a:rPr sz="818" spc="-3" dirty="0">
                <a:solidFill>
                  <a:prstClr val="black"/>
                </a:solidFill>
                <a:latin typeface="Calibri"/>
                <a:cs typeface="Calibri"/>
              </a:rPr>
              <a:t>good  </a:t>
            </a:r>
            <a:r>
              <a:rPr sz="818" dirty="0">
                <a:solidFill>
                  <a:prstClr val="black"/>
                </a:solidFill>
                <a:latin typeface="Calibri"/>
                <a:cs typeface="Calibri"/>
              </a:rPr>
              <a:t>idea</a:t>
            </a:r>
            <a:endParaRPr sz="818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823364" y="835602"/>
            <a:ext cx="96116" cy="3688773"/>
          </a:xfrm>
          <a:custGeom>
            <a:avLst/>
            <a:gdLst/>
            <a:ahLst/>
            <a:cxnLst/>
            <a:rect l="l" t="t" r="r" b="b"/>
            <a:pathLst>
              <a:path w="140970" h="5410200">
                <a:moveTo>
                  <a:pt x="0" y="5410200"/>
                </a:moveTo>
                <a:lnTo>
                  <a:pt x="140779" y="5410200"/>
                </a:lnTo>
                <a:lnTo>
                  <a:pt x="140779" y="0"/>
                </a:lnTo>
                <a:lnTo>
                  <a:pt x="0" y="0"/>
                </a:lnTo>
                <a:lnTo>
                  <a:pt x="0" y="5410200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823364" y="980729"/>
            <a:ext cx="1243013" cy="238125"/>
          </a:xfrm>
          <a:custGeom>
            <a:avLst/>
            <a:gdLst/>
            <a:ahLst/>
            <a:cxnLst/>
            <a:rect l="l" t="t" r="r" b="b"/>
            <a:pathLst>
              <a:path w="1823084" h="349250">
                <a:moveTo>
                  <a:pt x="1648205" y="0"/>
                </a:moveTo>
                <a:lnTo>
                  <a:pt x="0" y="0"/>
                </a:lnTo>
                <a:lnTo>
                  <a:pt x="0" y="349123"/>
                </a:lnTo>
                <a:lnTo>
                  <a:pt x="1648205" y="349123"/>
                </a:lnTo>
                <a:lnTo>
                  <a:pt x="1822830" y="174625"/>
                </a:lnTo>
                <a:lnTo>
                  <a:pt x="1648205" y="0"/>
                </a:lnTo>
                <a:close/>
              </a:path>
            </a:pathLst>
          </a:custGeom>
          <a:solidFill>
            <a:srgbClr val="622422"/>
          </a:solid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831676" y="989214"/>
            <a:ext cx="1165859" cy="22132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73004" y="997700"/>
            <a:ext cx="747280" cy="1888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227" b="1" spc="-3" dirty="0">
                <a:solidFill>
                  <a:srgbClr val="FFFFFF"/>
                </a:solidFill>
                <a:latin typeface="Calibri"/>
                <a:cs typeface="Calibri"/>
              </a:rPr>
              <a:t>Vocabulary</a:t>
            </a:r>
            <a:endParaRPr sz="1227">
              <a:solidFill>
                <a:prstClr val="black"/>
              </a:solidFill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4508"/>
            <a:ext cx="3518622" cy="461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Vocabulary</a:t>
            </a:r>
            <a:r>
              <a:rPr sz="1364" b="1" u="heavy" spc="-5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Quiz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  <a:p>
            <a:pPr marL="8659" defTabSz="623438">
              <a:spcBef>
                <a:spcPts val="900"/>
              </a:spcBef>
            </a:pP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Complete each sentence with a word from </a:t>
            </a:r>
            <a:r>
              <a:rPr sz="886" i="1" dirty="0">
                <a:solidFill>
                  <a:prstClr val="black"/>
                </a:solidFill>
                <a:latin typeface="Cambria"/>
                <a:cs typeface="Cambria"/>
              </a:rPr>
              <a:t>the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box. Two words are not</a:t>
            </a:r>
            <a:r>
              <a:rPr sz="886" i="1" spc="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i="1" spc="-3" dirty="0">
                <a:solidFill>
                  <a:prstClr val="black"/>
                </a:solidFill>
                <a:latin typeface="Cambria"/>
                <a:cs typeface="Cambria"/>
              </a:rPr>
              <a:t>used.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076908" y="1379306"/>
          <a:ext cx="4093460" cy="50622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73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832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0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56903">
                <a:tc>
                  <a:txBody>
                    <a:bodyPr/>
                    <a:lstStyle/>
                    <a:p>
                      <a:pPr marL="127000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back</a:t>
                      </a:r>
                      <a:r>
                        <a:rPr sz="1000" b="1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off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fill the</a:t>
                      </a:r>
                      <a:r>
                        <a:rPr sz="10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void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ts val="1335"/>
                        </a:lnSpc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not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really</a:t>
                      </a:r>
                      <a:r>
                        <a:rPr sz="1000" b="1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into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ts val="1335"/>
                        </a:lnSpc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what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drag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712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cope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with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195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it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couldn’t</a:t>
                      </a:r>
                      <a:r>
                        <a:rPr sz="1000" b="1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hurt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195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now you’re</a:t>
                      </a:r>
                      <a:r>
                        <a:rPr sz="10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talking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195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what's </a:t>
                      </a:r>
                      <a:r>
                        <a:rPr sz="1000" b="1" dirty="0">
                          <a:latin typeface="Calibri"/>
                          <a:cs typeface="Calibri"/>
                        </a:rPr>
                        <a:t>the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big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deal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519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6383">
                <a:tc>
                  <a:txBody>
                    <a:bodyPr/>
                    <a:lstStyle/>
                    <a:p>
                      <a:pPr marL="12700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doesn’t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get</a:t>
                      </a:r>
                      <a:r>
                        <a:rPr sz="1000" b="1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it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 marL="12509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made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 marL="15367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dirty="0">
                          <a:latin typeface="Calibri"/>
                          <a:cs typeface="Calibri"/>
                        </a:rPr>
                        <a:t>say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goodbye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10" dirty="0">
                          <a:latin typeface="Calibri"/>
                          <a:cs typeface="Calibri"/>
                        </a:rPr>
                        <a:t>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763" marB="0"/>
                </a:tc>
                <a:tc>
                  <a:txBody>
                    <a:bodyPr/>
                    <a:lstStyle/>
                    <a:p>
                      <a:pPr marL="16383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1000" b="1" spc="-5" dirty="0">
                          <a:latin typeface="Calibri"/>
                          <a:cs typeface="Calibri"/>
                        </a:rPr>
                        <a:t>what's with</a:t>
                      </a:r>
                      <a:r>
                        <a:rPr sz="1000" b="1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000" b="1" spc="-5" dirty="0">
                          <a:latin typeface="Calibri"/>
                          <a:cs typeface="Calibri"/>
                        </a:rPr>
                        <a:t>you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T="4763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217185" y="2056385"/>
            <a:ext cx="3906116" cy="402834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085" marR="3464" indent="-155427" defTabSz="623438">
              <a:lnSpc>
                <a:spcPct val="146200"/>
              </a:lnSpc>
              <a:buFontTx/>
              <a:buAutoNum type="arabicPeriod"/>
              <a:tabLst>
                <a:tab pos="164518" algn="l"/>
                <a:tab pos="1735236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 friend</a:t>
            </a:r>
            <a:r>
              <a:rPr sz="886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mine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final round of a popular game show</a:t>
            </a:r>
            <a:r>
              <a:rPr sz="886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- 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but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she was eliminated before winning any</a:t>
            </a:r>
            <a:r>
              <a:rPr sz="886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prizes.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36800" indent="-155427" defTabSz="623438">
              <a:lnSpc>
                <a:spcPct val="146200"/>
              </a:lnSpc>
              <a:spcBef>
                <a:spcPts val="7"/>
              </a:spcBef>
              <a:buFontTx/>
              <a:buAutoNum type="arabicPeriod"/>
              <a:tabLst>
                <a:tab pos="164518" algn="l"/>
                <a:tab pos="1510971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couldn't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disappointment of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getting</a:t>
            </a:r>
            <a:r>
              <a:rPr sz="886" spc="3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promotion,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ended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up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quitting.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87887" indent="-155427" defTabSz="623438">
              <a:lnSpc>
                <a:spcPct val="146900"/>
              </a:lnSpc>
              <a:buFontTx/>
              <a:buAutoNum type="arabicPeriod"/>
              <a:tabLst>
                <a:tab pos="164518" algn="l"/>
                <a:tab pos="3256597" algn="l"/>
                <a:tab pos="3654472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I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gov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r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nmen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c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uts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u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ndi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n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f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o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r</a:t>
            </a:r>
            <a:r>
              <a:rPr sz="886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r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s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, we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'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av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e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u="sng" dirty="0">
                <a:solidFill>
                  <a:prstClr val="black"/>
                </a:solidFill>
                <a:latin typeface="Cambria"/>
                <a:cs typeface="Cambria"/>
              </a:rPr>
              <a:t>	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_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u="sng" dirty="0">
                <a:solidFill>
                  <a:prstClr val="black"/>
                </a:solidFill>
                <a:latin typeface="Cambria"/>
                <a:cs typeface="Cambria"/>
              </a:rPr>
              <a:t>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 possibility of a community</a:t>
            </a:r>
            <a:r>
              <a:rPr sz="886" spc="-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theater.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29440" indent="-155427" defTabSz="623438">
              <a:lnSpc>
                <a:spcPts val="1561"/>
              </a:lnSpc>
              <a:spcBef>
                <a:spcPts val="126"/>
              </a:spcBef>
              <a:buFontTx/>
              <a:buAutoNum type="arabicPeriod"/>
              <a:tabLst>
                <a:tab pos="164518" algn="l"/>
                <a:tab pos="1374160" algn="l"/>
              </a:tabLst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Man,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you've asked her out multiple times and she hasn't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said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yes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-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should  probably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355"/>
              </a:spcBef>
              <a:buFontTx/>
              <a:buAutoNum type="arabicPeriod"/>
              <a:tabLst>
                <a:tab pos="164518" algn="l"/>
                <a:tab pos="313753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It's just a little get-together among</a:t>
            </a:r>
            <a:r>
              <a:rPr sz="886" spc="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friends,</a:t>
            </a:r>
            <a:r>
              <a:rPr sz="886" spc="1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we're a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few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minutes</a:t>
            </a:r>
            <a:r>
              <a:rPr sz="886" spc="-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late?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232923" indent="-155427" defTabSz="623438">
              <a:lnSpc>
                <a:spcPts val="1561"/>
              </a:lnSpc>
              <a:spcBef>
                <a:spcPts val="126"/>
              </a:spcBef>
              <a:buFontTx/>
              <a:buAutoNum type="arabicPeriod" startAt="6"/>
              <a:tabLst>
                <a:tab pos="164518" algn="l"/>
                <a:tab pos="171358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I've tried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explain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computer program to him, but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he's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very 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tech- 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savvy, so</a:t>
            </a:r>
            <a:r>
              <a:rPr sz="886" spc="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just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355"/>
              </a:spcBef>
              <a:buFontTx/>
              <a:buAutoNum type="arabicPeriod" startAt="6"/>
              <a:tabLst>
                <a:tab pos="164518" algn="l"/>
                <a:tab pos="2998130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That's the fifth mistake you've</a:t>
            </a:r>
            <a:r>
              <a:rPr sz="886" spc="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made</a:t>
            </a:r>
            <a:r>
              <a:rPr sz="886" spc="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today.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? Have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got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something on your</a:t>
            </a:r>
            <a:r>
              <a:rPr sz="886" spc="-4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mind?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107370" indent="-155427" defTabSz="623438">
              <a:lnSpc>
                <a:spcPts val="1561"/>
              </a:lnSpc>
              <a:spcBef>
                <a:spcPts val="126"/>
              </a:spcBef>
              <a:buFontTx/>
              <a:buAutoNum type="arabicPeriod" startAt="8"/>
              <a:tabLst>
                <a:tab pos="164518" algn="l"/>
                <a:tab pos="3414621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 enjoyed the Star Trek movie even</a:t>
            </a:r>
            <a:r>
              <a:rPr sz="886" spc="1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though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we're</a:t>
            </a:r>
            <a:r>
              <a:rPr sz="886" u="sng" dirty="0">
                <a:solidFill>
                  <a:prstClr val="black"/>
                </a:solidFill>
                <a:latin typeface="Cambria"/>
                <a:cs typeface="Cambria"/>
              </a:rPr>
              <a:t>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science  fiction.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indent="-155427" defTabSz="623438">
              <a:spcBef>
                <a:spcPts val="355"/>
              </a:spcBef>
              <a:buFontTx/>
              <a:buAutoNum type="arabicPeriod" startAt="8"/>
              <a:tabLst>
                <a:tab pos="164518" algn="l"/>
                <a:tab pos="2571248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 have to work</a:t>
            </a:r>
            <a:r>
              <a:rPr sz="886" spc="4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overtime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again?</a:t>
            </a:r>
            <a:r>
              <a:rPr sz="886" u="sng" spc="-7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. That's the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third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time</a:t>
            </a:r>
            <a:r>
              <a:rPr sz="886" spc="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this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defTabSz="623438">
              <a:spcBef>
                <a:spcPts val="49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week.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  <a:p>
            <a:pPr marL="164085" marR="11257" indent="-155427" defTabSz="623438">
              <a:lnSpc>
                <a:spcPts val="1561"/>
              </a:lnSpc>
              <a:spcBef>
                <a:spcPts val="126"/>
              </a:spcBef>
              <a:buFontTx/>
              <a:buAutoNum type="arabicPeriod" startAt="10"/>
              <a:tabLst>
                <a:tab pos="164518" algn="l"/>
                <a:tab pos="2755682" algn="l"/>
              </a:tabLst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If you're going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abroad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for</a:t>
            </a:r>
            <a:r>
              <a:rPr sz="886" spc="4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six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months,</a:t>
            </a:r>
            <a:r>
              <a:rPr sz="886" u="sng" spc="-3" dirty="0">
                <a:solidFill>
                  <a:prstClr val="black"/>
                </a:solidFill>
                <a:latin typeface="Cambria"/>
                <a:cs typeface="Cambria"/>
              </a:rPr>
              <a:t> 	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spc="-3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get</a:t>
            </a:r>
            <a:r>
              <a:rPr sz="886" spc="-2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your  international driver's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license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- you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never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know when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might need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</a:t>
            </a:r>
            <a:r>
              <a:rPr sz="886" spc="123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drive.</a:t>
            </a:r>
            <a:endParaRPr sz="886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61321" y="743469"/>
            <a:ext cx="1169843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Speaking</a:t>
            </a:r>
            <a:r>
              <a:rPr sz="1364" b="1" u="heavy" spc="-68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364" b="1" u="heavy" spc="-3" dirty="0">
                <a:solidFill>
                  <a:prstClr val="black"/>
                </a:solidFill>
                <a:latin typeface="Cambria"/>
                <a:cs typeface="Cambria"/>
              </a:rPr>
              <a:t>Task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061321" y="1075223"/>
            <a:ext cx="3995738" cy="13524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marR="219935" defTabSz="623438">
              <a:lnSpc>
                <a:spcPct val="146200"/>
              </a:lnSpc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This conversation describes a delicate situation; Matt needs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achieve his goal  without offending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his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aunt by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rejecting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her homemade</a:t>
            </a:r>
            <a:r>
              <a:rPr sz="886" spc="-10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food.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146768" defTabSz="623438">
              <a:lnSpc>
                <a:spcPct val="146900"/>
              </a:lnSpc>
              <a:spcBef>
                <a:spcPts val="678"/>
              </a:spcBef>
            </a:pP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Describe a time when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resolve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something and there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was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danger of  hurting someone’s feelings.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How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did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handle</a:t>
            </a:r>
            <a:r>
              <a:rPr sz="886" spc="65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it?</a:t>
            </a:r>
            <a:endParaRPr sz="886" dirty="0">
              <a:solidFill>
                <a:prstClr val="black"/>
              </a:solidFill>
              <a:latin typeface="Cambria"/>
              <a:cs typeface="Cambria"/>
            </a:endParaRPr>
          </a:p>
          <a:p>
            <a:pPr marL="8659" marR="3464" defTabSz="623438">
              <a:lnSpc>
                <a:spcPct val="146300"/>
              </a:lnSpc>
              <a:spcBef>
                <a:spcPts val="685"/>
              </a:spcBef>
            </a:pP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Do 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tend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be “blunt” (speaking very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directly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and honestly,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regardless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of how it  might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affect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the other person) or are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you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very careful </a:t>
            </a:r>
            <a:r>
              <a:rPr sz="886" spc="-7" dirty="0">
                <a:solidFill>
                  <a:prstClr val="black"/>
                </a:solidFill>
                <a:latin typeface="Cambria"/>
                <a:cs typeface="Cambria"/>
              </a:rPr>
              <a:t>not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to </a:t>
            </a:r>
            <a:r>
              <a:rPr sz="886" spc="-3" dirty="0">
                <a:solidFill>
                  <a:prstClr val="black"/>
                </a:solidFill>
                <a:latin typeface="Cambria"/>
                <a:cs typeface="Cambria"/>
              </a:rPr>
              <a:t>make anyone</a:t>
            </a:r>
            <a:r>
              <a:rPr sz="886" spc="61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886" dirty="0">
                <a:solidFill>
                  <a:prstClr val="black"/>
                </a:solidFill>
                <a:latin typeface="Cambria"/>
                <a:cs typeface="Cambria"/>
              </a:rPr>
              <a:t>upset?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061321" y="3349770"/>
            <a:ext cx="704850" cy="2099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659" defTabSz="623438"/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An</a:t>
            </a:r>
            <a:r>
              <a:rPr sz="1364" b="1" u="heavy" spc="3" dirty="0">
                <a:solidFill>
                  <a:prstClr val="black"/>
                </a:solidFill>
                <a:latin typeface="Cambria"/>
                <a:cs typeface="Cambria"/>
              </a:rPr>
              <a:t>s</a:t>
            </a:r>
            <a:r>
              <a:rPr sz="1364" b="1" u="heavy" spc="-14" dirty="0">
                <a:solidFill>
                  <a:prstClr val="black"/>
                </a:solidFill>
                <a:latin typeface="Cambria"/>
                <a:cs typeface="Cambria"/>
              </a:rPr>
              <a:t>w</a:t>
            </a:r>
            <a:r>
              <a:rPr sz="1364" b="1" u="heavy" dirty="0">
                <a:solidFill>
                  <a:prstClr val="black"/>
                </a:solidFill>
                <a:latin typeface="Cambria"/>
                <a:cs typeface="Cambria"/>
              </a:rPr>
              <a:t>ers</a:t>
            </a:r>
            <a:endParaRPr sz="1364">
              <a:solidFill>
                <a:prstClr val="black"/>
              </a:solidFill>
              <a:latin typeface="Cambria"/>
              <a:cs typeface="Cambri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30148" y="3749466"/>
          <a:ext cx="3406580" cy="27508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4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6413">
                <a:tc>
                  <a:txBody>
                    <a:bodyPr/>
                    <a:lstStyle/>
                    <a:p>
                      <a:pPr marL="127000">
                        <a:lnSpc>
                          <a:spcPts val="1614"/>
                        </a:lnSpc>
                      </a:pPr>
                      <a:r>
                        <a:rPr sz="1000" b="1" spc="-5" dirty="0">
                          <a:latin typeface="Cambria"/>
                          <a:cs typeface="Cambria"/>
                        </a:rPr>
                        <a:t>Comprehension</a:t>
                      </a:r>
                      <a:r>
                        <a:rPr sz="1000" b="1" spc="-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b="1" spc="-5" dirty="0">
                          <a:latin typeface="Cambria"/>
                          <a:cs typeface="Cambria"/>
                        </a:rPr>
                        <a:t>Questions: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c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a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a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a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b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583565" indent="-227965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584200" algn="l"/>
                        </a:tabLst>
                      </a:pPr>
                      <a:r>
                        <a:rPr sz="900" dirty="0">
                          <a:latin typeface="Cambria"/>
                          <a:cs typeface="Cambria"/>
                        </a:rPr>
                        <a:t>b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2905">
                        <a:lnSpc>
                          <a:spcPts val="1614"/>
                        </a:lnSpc>
                      </a:pPr>
                      <a:r>
                        <a:rPr sz="1000" b="1" spc="-5" dirty="0">
                          <a:latin typeface="Cambria"/>
                          <a:cs typeface="Cambria"/>
                        </a:rPr>
                        <a:t>Vocabulary</a:t>
                      </a:r>
                      <a:r>
                        <a:rPr sz="1000" b="1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000" b="1" spc="-5" dirty="0">
                          <a:latin typeface="Cambria"/>
                          <a:cs typeface="Cambria"/>
                        </a:rPr>
                        <a:t>Quiz:</a:t>
                      </a:r>
                      <a:endParaRPr sz="10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8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900" spc="-5" dirty="0">
                          <a:latin typeface="Cambria"/>
                          <a:cs typeface="Cambria"/>
                        </a:rPr>
                        <a:t>made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900" spc="-5" dirty="0">
                          <a:latin typeface="Cambria"/>
                          <a:cs typeface="Cambria"/>
                        </a:rPr>
                        <a:t>cope</a:t>
                      </a:r>
                      <a:r>
                        <a:rPr sz="900" spc="-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5" dirty="0">
                          <a:latin typeface="Cambria"/>
                          <a:cs typeface="Cambria"/>
                        </a:rPr>
                        <a:t>with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900" spc="-10" dirty="0">
                          <a:latin typeface="Cambria"/>
                          <a:cs typeface="Cambria"/>
                        </a:rPr>
                        <a:t>say </a:t>
                      </a:r>
                      <a:r>
                        <a:rPr sz="900" spc="-5" dirty="0">
                          <a:latin typeface="Cambria"/>
                          <a:cs typeface="Cambria"/>
                        </a:rPr>
                        <a:t>goodbye</a:t>
                      </a:r>
                      <a:r>
                        <a:rPr sz="9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5" dirty="0">
                          <a:latin typeface="Cambria"/>
                          <a:cs typeface="Cambria"/>
                        </a:rPr>
                        <a:t>to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900" spc="-5" dirty="0">
                          <a:latin typeface="Cambria"/>
                          <a:cs typeface="Cambria"/>
                        </a:rPr>
                        <a:t>back</a:t>
                      </a:r>
                      <a:r>
                        <a:rPr sz="90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5" dirty="0">
                          <a:latin typeface="Cambria"/>
                          <a:cs typeface="Cambria"/>
                        </a:rPr>
                        <a:t>off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900" spc="-5" dirty="0">
                          <a:latin typeface="Cambria"/>
                          <a:cs typeface="Cambria"/>
                        </a:rPr>
                        <a:t>what's the big</a:t>
                      </a:r>
                      <a:r>
                        <a:rPr sz="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5" dirty="0">
                          <a:latin typeface="Cambria"/>
                          <a:cs typeface="Cambria"/>
                        </a:rPr>
                        <a:t>deal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900" spc="-5" dirty="0">
                          <a:latin typeface="Cambria"/>
                          <a:cs typeface="Cambria"/>
                        </a:rPr>
                        <a:t>doesn't get</a:t>
                      </a:r>
                      <a:r>
                        <a:rPr sz="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5" dirty="0">
                          <a:latin typeface="Cambria"/>
                          <a:cs typeface="Cambria"/>
                        </a:rPr>
                        <a:t>it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900" spc="-5" dirty="0">
                          <a:latin typeface="Cambria"/>
                          <a:cs typeface="Cambria"/>
                        </a:rPr>
                        <a:t>what's with</a:t>
                      </a:r>
                      <a:r>
                        <a:rPr sz="9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10" dirty="0">
                          <a:latin typeface="Cambria"/>
                          <a:cs typeface="Cambria"/>
                        </a:rPr>
                        <a:t>you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15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900" spc="-10" dirty="0">
                          <a:latin typeface="Cambria"/>
                          <a:cs typeface="Cambria"/>
                        </a:rPr>
                        <a:t>not </a:t>
                      </a:r>
                      <a:r>
                        <a:rPr sz="900" spc="-5" dirty="0">
                          <a:latin typeface="Cambria"/>
                          <a:cs typeface="Cambria"/>
                        </a:rPr>
                        <a:t>really</a:t>
                      </a:r>
                      <a:r>
                        <a:rPr sz="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5" dirty="0">
                          <a:latin typeface="Cambria"/>
                          <a:cs typeface="Cambria"/>
                        </a:rPr>
                        <a:t>into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3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900" spc="-5" dirty="0">
                          <a:latin typeface="Cambria"/>
                          <a:cs typeface="Cambria"/>
                        </a:rPr>
                        <a:t>what a</a:t>
                      </a:r>
                      <a:r>
                        <a:rPr sz="9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5" dirty="0">
                          <a:latin typeface="Cambria"/>
                          <a:cs typeface="Cambria"/>
                        </a:rPr>
                        <a:t>drag</a:t>
                      </a:r>
                      <a:endParaRPr sz="900">
                        <a:latin typeface="Cambria"/>
                        <a:cs typeface="Cambria"/>
                      </a:endParaRPr>
                    </a:p>
                    <a:p>
                      <a:pPr marL="840105" indent="-228600">
                        <a:lnSpc>
                          <a:spcPct val="100000"/>
                        </a:lnSpc>
                        <a:spcBef>
                          <a:spcPts val="720"/>
                        </a:spcBef>
                        <a:buAutoNum type="arabicPeriod"/>
                        <a:tabLst>
                          <a:tab pos="840740" algn="l"/>
                        </a:tabLst>
                      </a:pPr>
                      <a:r>
                        <a:rPr sz="900" spc="-5" dirty="0">
                          <a:latin typeface="Cambria"/>
                          <a:cs typeface="Cambria"/>
                        </a:rPr>
                        <a:t>it couldn't</a:t>
                      </a:r>
                      <a:r>
                        <a:rPr sz="9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900" spc="-5" dirty="0">
                          <a:latin typeface="Cambria"/>
                          <a:cs typeface="Cambria"/>
                        </a:rPr>
                        <a:t>hurt</a:t>
                      </a:r>
                      <a:endParaRPr sz="9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3667125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654136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3705051" y="220807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705051" y="25249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8525740" y="207818"/>
            <a:ext cx="0" cy="51089"/>
          </a:xfrm>
          <a:custGeom>
            <a:avLst/>
            <a:gdLst/>
            <a:ahLst/>
            <a:cxnLst/>
            <a:rect l="l" t="t" r="r" b="b"/>
            <a:pathLst>
              <a:path h="74929">
                <a:moveTo>
                  <a:pt x="0" y="0"/>
                </a:moveTo>
                <a:lnTo>
                  <a:pt x="0" y="74675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487813" y="220807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667125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698817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7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525740" y="258699"/>
            <a:ext cx="0" cy="6341485"/>
          </a:xfrm>
          <a:custGeom>
            <a:avLst/>
            <a:gdLst/>
            <a:ahLst/>
            <a:cxnLst/>
            <a:rect l="l" t="t" r="r" b="b"/>
            <a:pathLst>
              <a:path h="9300845">
                <a:moveTo>
                  <a:pt x="0" y="0"/>
                </a:moveTo>
                <a:lnTo>
                  <a:pt x="0" y="9300718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494049" y="246265"/>
            <a:ext cx="0" cy="6366597"/>
          </a:xfrm>
          <a:custGeom>
            <a:avLst/>
            <a:gdLst/>
            <a:ahLst/>
            <a:cxnLst/>
            <a:rect l="l" t="t" r="r" b="b"/>
            <a:pathLst>
              <a:path h="9337675">
                <a:moveTo>
                  <a:pt x="0" y="0"/>
                </a:moveTo>
                <a:lnTo>
                  <a:pt x="0" y="9337243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667125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654136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705051" y="6638128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705051" y="6606331"/>
            <a:ext cx="4782849" cy="0"/>
          </a:xfrm>
          <a:custGeom>
            <a:avLst/>
            <a:gdLst/>
            <a:ahLst/>
            <a:cxnLst/>
            <a:rect l="l" t="t" r="r" b="b"/>
            <a:pathLst>
              <a:path w="7014845">
                <a:moveTo>
                  <a:pt x="0" y="0"/>
                </a:moveTo>
                <a:lnTo>
                  <a:pt x="7014718" y="0"/>
                </a:lnTo>
              </a:path>
            </a:pathLst>
          </a:custGeom>
          <a:ln w="18288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525740" y="6600098"/>
            <a:ext cx="0" cy="51522"/>
          </a:xfrm>
          <a:custGeom>
            <a:avLst/>
            <a:gdLst/>
            <a:ahLst/>
            <a:cxnLst/>
            <a:rect l="l" t="t" r="r" b="b"/>
            <a:pathLst>
              <a:path h="75565">
                <a:moveTo>
                  <a:pt x="0" y="0"/>
                </a:moveTo>
                <a:lnTo>
                  <a:pt x="0" y="74980"/>
                </a:lnTo>
              </a:path>
            </a:pathLst>
          </a:custGeom>
          <a:ln w="38100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8487813" y="6638128"/>
            <a:ext cx="51089" cy="0"/>
          </a:xfrm>
          <a:custGeom>
            <a:avLst/>
            <a:gdLst/>
            <a:ahLst/>
            <a:cxnLst/>
            <a:rect l="l" t="t" r="r" b="b"/>
            <a:pathLst>
              <a:path w="74929">
                <a:moveTo>
                  <a:pt x="0" y="0"/>
                </a:moveTo>
                <a:lnTo>
                  <a:pt x="74675" y="0"/>
                </a:lnTo>
              </a:path>
            </a:pathLst>
          </a:custGeom>
          <a:ln w="38404">
            <a:solidFill>
              <a:srgbClr val="622322"/>
            </a:solidFill>
          </a:ln>
        </p:spPr>
        <p:txBody>
          <a:bodyPr wrap="square" lIns="0" tIns="0" rIns="0" bIns="0" rtlCol="0"/>
          <a:lstStyle/>
          <a:p>
            <a:pPr defTabSz="623438"/>
            <a:endParaRPr sz="1227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1918</TotalTime>
  <Words>2660</Words>
  <Application>Microsoft Office PowerPoint</Application>
  <PresentationFormat>Widescreen</PresentationFormat>
  <Paragraphs>266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all-round-gothic</vt:lpstr>
      <vt:lpstr>Arial</vt:lpstr>
      <vt:lpstr>Calibri</vt:lpstr>
      <vt:lpstr>Cambria</vt:lpstr>
      <vt:lpstr>Century Gothic</vt:lpstr>
      <vt:lpstr>Comic Sans MS</vt:lpstr>
      <vt:lpstr>Roboto</vt:lpstr>
      <vt:lpstr>Sintony</vt:lpstr>
      <vt:lpstr>Wingdings 3</vt:lpstr>
      <vt:lpstr>Slice</vt:lpstr>
      <vt:lpstr>Office Theme</vt:lpstr>
      <vt:lpstr> Speak Fluently &amp; Confidently  B2- Course 1</vt:lpstr>
      <vt:lpstr>Session 5- A Diet Dilemma</vt:lpstr>
      <vt:lpstr>Session 5- A Diet Dilemma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5- A Diet Dilemma</vt:lpstr>
      <vt:lpstr>Session 5- A Diet Dilemma</vt:lpstr>
      <vt:lpstr>Session 5- A Diet Dilemma</vt:lpstr>
      <vt:lpstr>Session 5- A Diet Dilemma</vt:lpstr>
      <vt:lpstr>Session 5- A Diet Dilemma</vt:lpstr>
      <vt:lpstr>Session 5- A Diet Dilemma</vt:lpstr>
      <vt:lpstr>Session 5- A Diet Dilemma</vt:lpstr>
      <vt:lpstr>Session 5- A Diet Dilemma</vt:lpstr>
      <vt:lpstr>Session 5- A Diet Dilemma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111</cp:revision>
  <cp:lastPrinted>2021-05-18T05:21:02Z</cp:lastPrinted>
  <dcterms:created xsi:type="dcterms:W3CDTF">2020-10-01T06:52:49Z</dcterms:created>
  <dcterms:modified xsi:type="dcterms:W3CDTF">2022-04-27T07:25:52Z</dcterms:modified>
</cp:coreProperties>
</file>