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227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81376" y="457200"/>
            <a:ext cx="2007743" cy="471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87373"/>
            <a:ext cx="4585335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dirty="0">
                <a:solidFill>
                  <a:srgbClr val="622322"/>
                </a:solidFill>
                <a:latin typeface="Cambria"/>
                <a:cs typeface="Cambria"/>
              </a:rPr>
              <a:t>Lesson 09: </a:t>
            </a:r>
            <a:r>
              <a:rPr sz="2600" b="1" spc="-5" dirty="0">
                <a:solidFill>
                  <a:srgbClr val="622322"/>
                </a:solidFill>
                <a:latin typeface="Cambria"/>
                <a:cs typeface="Cambria"/>
              </a:rPr>
              <a:t>Starting </a:t>
            </a:r>
            <a:r>
              <a:rPr sz="2600" b="1" dirty="0">
                <a:solidFill>
                  <a:srgbClr val="622322"/>
                </a:solidFill>
                <a:latin typeface="Cambria"/>
                <a:cs typeface="Cambria"/>
              </a:rPr>
              <a:t>a</a:t>
            </a:r>
            <a:r>
              <a:rPr sz="2600" b="1" spc="-70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622322"/>
                </a:solidFill>
                <a:latin typeface="Cambria"/>
                <a:cs typeface="Cambria"/>
              </a:rPr>
              <a:t>Business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565402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592371"/>
            <a:ext cx="5964555" cy="7550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900"/>
              </a:lnSpc>
            </a:pPr>
            <a:r>
              <a:rPr sz="1300" i="1" spc="-5" dirty="0">
                <a:latin typeface="Cambria"/>
                <a:cs typeface="Cambria"/>
              </a:rPr>
              <a:t>Amy has just started a new company, and she’s sharing the news with her friend Beth.  First, listen to their conversation and answer these comprehension</a:t>
            </a:r>
            <a:r>
              <a:rPr sz="1300" i="1" spc="8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questions: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Amy's new company is</a:t>
            </a:r>
            <a:r>
              <a:rPr sz="1300" b="1" spc="-4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a...</a:t>
            </a:r>
            <a:endParaRPr sz="130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330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boutique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hotel</a:t>
            </a:r>
            <a:endParaRPr sz="130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345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translation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agency</a:t>
            </a:r>
            <a:endParaRPr sz="130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350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travel</a:t>
            </a:r>
            <a:r>
              <a:rPr sz="1300" spc="-8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agency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69900" algn="l"/>
              </a:tabLst>
            </a:pPr>
            <a:r>
              <a:rPr sz="1300" b="1" spc="-10" dirty="0">
                <a:latin typeface="Cambria"/>
                <a:cs typeface="Cambria"/>
              </a:rPr>
              <a:t>Beth</a:t>
            </a:r>
            <a:r>
              <a:rPr sz="1300" b="1" spc="-7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works...</a:t>
            </a:r>
            <a:endParaRPr sz="130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330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at a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factory</a:t>
            </a:r>
            <a:endParaRPr sz="130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345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in a</a:t>
            </a:r>
            <a:r>
              <a:rPr sz="1300" spc="-8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café</a:t>
            </a:r>
            <a:endParaRPr sz="130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345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in a</a:t>
            </a:r>
            <a:r>
              <a:rPr sz="1300" spc="-8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school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69900" algn="l"/>
              </a:tabLst>
            </a:pPr>
            <a:r>
              <a:rPr sz="1300" b="1" spc="-10" dirty="0">
                <a:latin typeface="Cambria"/>
                <a:cs typeface="Cambria"/>
              </a:rPr>
              <a:t>Beth </a:t>
            </a:r>
            <a:r>
              <a:rPr sz="1300" b="1" spc="-5" dirty="0">
                <a:latin typeface="Cambria"/>
                <a:cs typeface="Cambria"/>
              </a:rPr>
              <a:t>is hesitant </a:t>
            </a:r>
            <a:r>
              <a:rPr sz="1300" b="1" spc="-10" dirty="0">
                <a:latin typeface="Cambria"/>
                <a:cs typeface="Cambria"/>
              </a:rPr>
              <a:t>to </a:t>
            </a:r>
            <a:r>
              <a:rPr sz="1300" b="1" dirty="0">
                <a:latin typeface="Cambria"/>
                <a:cs typeface="Cambria"/>
              </a:rPr>
              <a:t>start </a:t>
            </a:r>
            <a:r>
              <a:rPr sz="1300" b="1" spc="-5" dirty="0">
                <a:latin typeface="Cambria"/>
                <a:cs typeface="Cambria"/>
              </a:rPr>
              <a:t>a business because...</a:t>
            </a:r>
            <a:endParaRPr sz="130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345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her husband won't like the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idea</a:t>
            </a:r>
            <a:endParaRPr sz="130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330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she has no</a:t>
            </a:r>
            <a:r>
              <a:rPr sz="1300" spc="-8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experience</a:t>
            </a:r>
            <a:endParaRPr sz="130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345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there aren't many customers in the</a:t>
            </a:r>
            <a:r>
              <a:rPr sz="1300" spc="-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area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350"/>
              </a:spcBef>
              <a:buAutoNum type="arabicPeriod"/>
              <a:tabLst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Beth's skills are in the area</a:t>
            </a:r>
            <a:r>
              <a:rPr sz="1300" b="1" spc="-3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of...</a:t>
            </a:r>
            <a:endParaRPr sz="130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345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cooking</a:t>
            </a:r>
            <a:endParaRPr sz="130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330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interior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design</a:t>
            </a:r>
            <a:endParaRPr sz="130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345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music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Beth's </a:t>
            </a:r>
            <a:r>
              <a:rPr sz="1300" b="1" spc="-10" dirty="0">
                <a:latin typeface="Cambria"/>
                <a:cs typeface="Cambria"/>
              </a:rPr>
              <a:t>dad </a:t>
            </a:r>
            <a:r>
              <a:rPr sz="1300" b="1" spc="-5" dirty="0">
                <a:latin typeface="Cambria"/>
                <a:cs typeface="Cambria"/>
              </a:rPr>
              <a:t>helped</a:t>
            </a:r>
            <a:r>
              <a:rPr sz="1300" b="1" spc="-6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her...</a:t>
            </a:r>
            <a:endParaRPr sz="130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345"/>
              </a:spcBef>
              <a:buAutoNum type="alphaLcPeriod"/>
              <a:tabLst>
                <a:tab pos="927100" algn="l"/>
              </a:tabLst>
            </a:pPr>
            <a:r>
              <a:rPr sz="1300" spc="-10" dirty="0">
                <a:latin typeface="Cambria"/>
                <a:cs typeface="Cambria"/>
              </a:rPr>
              <a:t>buy </a:t>
            </a:r>
            <a:r>
              <a:rPr sz="1300" spc="-5" dirty="0">
                <a:latin typeface="Cambria"/>
                <a:cs typeface="Cambria"/>
              </a:rPr>
              <a:t>a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house</a:t>
            </a:r>
            <a:endParaRPr sz="130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335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get her current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job</a:t>
            </a:r>
            <a:endParaRPr sz="130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345"/>
              </a:spcBef>
              <a:buAutoNum type="alphaLcPeriod"/>
              <a:tabLst>
                <a:tab pos="927100" algn="l"/>
              </a:tabLst>
            </a:pPr>
            <a:r>
              <a:rPr sz="1300" spc="-10" dirty="0">
                <a:latin typeface="Cambria"/>
                <a:cs typeface="Cambria"/>
              </a:rPr>
              <a:t>pay </a:t>
            </a:r>
            <a:r>
              <a:rPr sz="1300" spc="-5" dirty="0">
                <a:latin typeface="Cambria"/>
                <a:cs typeface="Cambria"/>
              </a:rPr>
              <a:t>for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university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69900" algn="l"/>
              </a:tabLst>
            </a:pPr>
            <a:r>
              <a:rPr sz="1300" b="1" spc="-10" dirty="0">
                <a:latin typeface="Cambria"/>
                <a:cs typeface="Cambria"/>
              </a:rPr>
              <a:t>The </a:t>
            </a:r>
            <a:r>
              <a:rPr sz="1300" b="1" spc="-5" dirty="0">
                <a:latin typeface="Cambria"/>
                <a:cs typeface="Cambria"/>
              </a:rPr>
              <a:t>solution Amy suggests</a:t>
            </a:r>
            <a:r>
              <a:rPr sz="1300" b="1" spc="-2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is...</a:t>
            </a:r>
            <a:endParaRPr sz="130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350"/>
              </a:spcBef>
              <a:buAutoNum type="alphaLcPeriod"/>
              <a:tabLst>
                <a:tab pos="927100" algn="l"/>
              </a:tabLst>
            </a:pPr>
            <a:r>
              <a:rPr sz="1300" spc="-10" dirty="0">
                <a:latin typeface="Cambria"/>
                <a:cs typeface="Cambria"/>
              </a:rPr>
              <a:t>asking </a:t>
            </a:r>
            <a:r>
              <a:rPr sz="1300" spc="-5" dirty="0">
                <a:latin typeface="Cambria"/>
                <a:cs typeface="Cambria"/>
              </a:rPr>
              <a:t>Amy's mother for money</a:t>
            </a:r>
            <a:endParaRPr sz="130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335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getting a loan at the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bank</a:t>
            </a:r>
            <a:endParaRPr sz="130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345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starting a different, </a:t>
            </a:r>
            <a:r>
              <a:rPr sz="1300" spc="-10" dirty="0">
                <a:latin typeface="Cambria"/>
                <a:cs typeface="Cambria"/>
              </a:rPr>
              <a:t>less </a:t>
            </a:r>
            <a:r>
              <a:rPr sz="1300" spc="-5" dirty="0">
                <a:latin typeface="Cambria"/>
                <a:cs typeface="Cambria"/>
              </a:rPr>
              <a:t>expensive</a:t>
            </a:r>
            <a:r>
              <a:rPr sz="1300" spc="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business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69900" algn="l"/>
              </a:tabLst>
            </a:pPr>
            <a:r>
              <a:rPr sz="1300" b="1" spc="-10" dirty="0">
                <a:latin typeface="Cambria"/>
                <a:cs typeface="Cambria"/>
              </a:rPr>
              <a:t>How </a:t>
            </a:r>
            <a:r>
              <a:rPr sz="1300" b="1" spc="-5" dirty="0">
                <a:latin typeface="Cambria"/>
                <a:cs typeface="Cambria"/>
              </a:rPr>
              <a:t>does Beth react to </a:t>
            </a:r>
            <a:r>
              <a:rPr sz="1300" b="1" spc="-10" dirty="0">
                <a:latin typeface="Cambria"/>
                <a:cs typeface="Cambria"/>
              </a:rPr>
              <a:t>this</a:t>
            </a:r>
            <a:r>
              <a:rPr sz="1300" b="1" spc="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idea?</a:t>
            </a:r>
            <a:endParaRPr sz="130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345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she's excited and wants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start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immediately</a:t>
            </a:r>
            <a:endParaRPr sz="130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330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she's reluctant, but </a:t>
            </a:r>
            <a:r>
              <a:rPr sz="1300" spc="-10" dirty="0">
                <a:latin typeface="Cambria"/>
                <a:cs typeface="Cambria"/>
              </a:rPr>
              <a:t>later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agrees</a:t>
            </a:r>
            <a:endParaRPr sz="130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355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she shoots it down </a:t>
            </a:r>
            <a:r>
              <a:rPr sz="1300" dirty="0">
                <a:latin typeface="Cambria"/>
                <a:cs typeface="Cambria"/>
              </a:rPr>
              <a:t>(rejects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it)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9819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331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49819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03338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800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9475" y="973592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9475" y="9689286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49819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4193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87373"/>
            <a:ext cx="2800350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5" dirty="0">
                <a:solidFill>
                  <a:srgbClr val="622322"/>
                </a:solidFill>
                <a:latin typeface="Cambria"/>
                <a:cs typeface="Cambria"/>
              </a:rPr>
              <a:t>Conversation</a:t>
            </a:r>
            <a:r>
              <a:rPr sz="2600" b="1" spc="-7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622322"/>
                </a:solidFill>
                <a:latin typeface="Cambria"/>
                <a:cs typeface="Cambria"/>
              </a:rPr>
              <a:t>Text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565402"/>
            <a:ext cx="3638550" cy="0"/>
          </a:xfrm>
          <a:custGeom>
            <a:avLst/>
            <a:gdLst/>
            <a:ahLst/>
            <a:cxnLst/>
            <a:rect l="l" t="t" r="r" b="b"/>
            <a:pathLst>
              <a:path w="3638550">
                <a:moveTo>
                  <a:pt x="0" y="0"/>
                </a:moveTo>
                <a:lnTo>
                  <a:pt x="3638423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592371"/>
            <a:ext cx="3625215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900"/>
              </a:lnSpc>
            </a:pPr>
            <a:r>
              <a:rPr sz="1300" b="1" spc="-5" dirty="0">
                <a:latin typeface="Cambria"/>
                <a:cs typeface="Cambria"/>
              </a:rPr>
              <a:t>Amy: </a:t>
            </a:r>
            <a:r>
              <a:rPr sz="1300" spc="-5" dirty="0">
                <a:latin typeface="Cambria"/>
                <a:cs typeface="Cambria"/>
              </a:rPr>
              <a:t>Here it is – my </a:t>
            </a:r>
            <a:r>
              <a:rPr sz="1300" dirty="0">
                <a:latin typeface="Cambria"/>
                <a:cs typeface="Cambria"/>
              </a:rPr>
              <a:t>office. </a:t>
            </a:r>
            <a:r>
              <a:rPr sz="1300" spc="-5" dirty="0">
                <a:latin typeface="Cambria"/>
                <a:cs typeface="Cambria"/>
              </a:rPr>
              <a:t>This is </a:t>
            </a:r>
            <a:r>
              <a:rPr sz="1300" b="1" spc="-5" dirty="0">
                <a:latin typeface="Cambria"/>
                <a:cs typeface="Cambria"/>
              </a:rPr>
              <a:t>a dream come  true!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2302418"/>
            <a:ext cx="3625215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200"/>
              </a:lnSpc>
            </a:pPr>
            <a:r>
              <a:rPr sz="1300" b="1" spc="-5" dirty="0">
                <a:latin typeface="Cambria"/>
                <a:cs typeface="Cambria"/>
              </a:rPr>
              <a:t>Beth: </a:t>
            </a:r>
            <a:r>
              <a:rPr sz="1300" spc="-5" dirty="0">
                <a:latin typeface="Cambria"/>
                <a:cs typeface="Cambria"/>
              </a:rPr>
              <a:t>Wow, your very own company. I can’t</a:t>
            </a:r>
            <a:r>
              <a:rPr sz="1300" spc="-114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believe  it.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3008548"/>
            <a:ext cx="3624579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900"/>
              </a:lnSpc>
            </a:pPr>
            <a:r>
              <a:rPr sz="1300" b="1" spc="-5" dirty="0">
                <a:latin typeface="Cambria"/>
                <a:cs typeface="Cambria"/>
              </a:rPr>
              <a:t>Amy: </a:t>
            </a:r>
            <a:r>
              <a:rPr sz="1300" spc="-5" dirty="0">
                <a:latin typeface="Cambria"/>
                <a:cs typeface="Cambria"/>
              </a:rPr>
              <a:t>‘Around the World Travel </a:t>
            </a:r>
            <a:r>
              <a:rPr sz="1300" dirty="0">
                <a:latin typeface="Cambria"/>
                <a:cs typeface="Cambria"/>
              </a:rPr>
              <a:t>Agency’ </a:t>
            </a:r>
            <a:r>
              <a:rPr sz="1300" spc="-5" dirty="0">
                <a:latin typeface="Cambria"/>
                <a:cs typeface="Cambria"/>
              </a:rPr>
              <a:t>is now  </a:t>
            </a:r>
            <a:r>
              <a:rPr sz="1300" spc="-10" dirty="0">
                <a:latin typeface="Cambria"/>
                <a:cs typeface="Cambria"/>
              </a:rPr>
              <a:t>open </a:t>
            </a:r>
            <a:r>
              <a:rPr sz="1300" spc="-5" dirty="0">
                <a:latin typeface="Cambria"/>
                <a:cs typeface="Cambria"/>
              </a:rPr>
              <a:t>for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business!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3716477"/>
            <a:ext cx="3625850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Beth: </a:t>
            </a:r>
            <a:r>
              <a:rPr sz="1300" spc="-5" dirty="0">
                <a:latin typeface="Cambria"/>
                <a:cs typeface="Cambria"/>
              </a:rPr>
              <a:t>You’ve wanted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be a travel agent ever since  we were little –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15" dirty="0">
                <a:latin typeface="Cambria"/>
                <a:cs typeface="Cambria"/>
              </a:rPr>
              <a:t>now </a:t>
            </a:r>
            <a:r>
              <a:rPr sz="1300" spc="-10" dirty="0">
                <a:latin typeface="Cambria"/>
                <a:cs typeface="Cambria"/>
              </a:rPr>
              <a:t>look </a:t>
            </a:r>
            <a:r>
              <a:rPr sz="1300" spc="-5" dirty="0">
                <a:latin typeface="Cambria"/>
                <a:cs typeface="Cambria"/>
              </a:rPr>
              <a:t>at you! I’m </a:t>
            </a:r>
            <a:r>
              <a:rPr sz="1300" spc="-10" dirty="0">
                <a:latin typeface="Cambria"/>
                <a:cs typeface="Cambria"/>
              </a:rPr>
              <a:t>so </a:t>
            </a:r>
            <a:r>
              <a:rPr sz="1300" spc="-5" dirty="0">
                <a:latin typeface="Cambria"/>
                <a:cs typeface="Cambria"/>
              </a:rPr>
              <a:t>happy  for</a:t>
            </a:r>
            <a:r>
              <a:rPr sz="1300" spc="-9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you.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4714499"/>
            <a:ext cx="3626485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600"/>
              </a:lnSpc>
            </a:pPr>
            <a:r>
              <a:rPr sz="1300" b="1" spc="-5" dirty="0">
                <a:latin typeface="Cambria"/>
                <a:cs typeface="Cambria"/>
              </a:rPr>
              <a:t>Amy: </a:t>
            </a:r>
            <a:r>
              <a:rPr sz="1300" spc="-5" dirty="0">
                <a:latin typeface="Cambria"/>
                <a:cs typeface="Cambria"/>
              </a:rPr>
              <a:t>Hey… if I can do it,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can, too. Have you  talked to Dave about your idea? I </a:t>
            </a:r>
            <a:r>
              <a:rPr sz="1300" spc="-10" dirty="0">
                <a:latin typeface="Cambria"/>
                <a:cs typeface="Cambria"/>
              </a:rPr>
              <a:t>know </a:t>
            </a:r>
            <a:r>
              <a:rPr sz="1300" dirty="0">
                <a:latin typeface="Cambria"/>
                <a:cs typeface="Cambria"/>
              </a:rPr>
              <a:t>you’re </a:t>
            </a:r>
            <a:r>
              <a:rPr sz="1300" b="1" spc="-5" dirty="0">
                <a:latin typeface="Cambria"/>
                <a:cs typeface="Cambria"/>
              </a:rPr>
              <a:t>sick  </a:t>
            </a:r>
            <a:r>
              <a:rPr sz="1300" b="1" spc="-10" dirty="0">
                <a:latin typeface="Cambria"/>
                <a:cs typeface="Cambria"/>
              </a:rPr>
              <a:t>of </a:t>
            </a:r>
            <a:r>
              <a:rPr sz="1300" spc="-5" dirty="0">
                <a:latin typeface="Cambria"/>
                <a:cs typeface="Cambria"/>
              </a:rPr>
              <a:t>working at the</a:t>
            </a:r>
            <a:r>
              <a:rPr sz="1300" spc="-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factory.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5712774"/>
            <a:ext cx="3624579" cy="117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700"/>
              </a:lnSpc>
            </a:pPr>
            <a:r>
              <a:rPr sz="1300" b="1" spc="-5" dirty="0">
                <a:latin typeface="Cambria"/>
                <a:cs typeface="Cambria"/>
              </a:rPr>
              <a:t>Beth: </a:t>
            </a:r>
            <a:r>
              <a:rPr sz="1300" spc="-5" dirty="0">
                <a:latin typeface="Cambria"/>
                <a:cs typeface="Cambria"/>
              </a:rPr>
              <a:t>No, I haven’t… </a:t>
            </a:r>
            <a:r>
              <a:rPr sz="1300" dirty="0">
                <a:latin typeface="Cambria"/>
                <a:cs typeface="Cambria"/>
              </a:rPr>
              <a:t>I’m </a:t>
            </a:r>
            <a:r>
              <a:rPr sz="1300" b="1" spc="-5" dirty="0">
                <a:latin typeface="Cambria"/>
                <a:cs typeface="Cambria"/>
              </a:rPr>
              <a:t>dragging my feet </a:t>
            </a:r>
            <a:r>
              <a:rPr sz="1300" spc="-5" dirty="0">
                <a:latin typeface="Cambria"/>
                <a:cs typeface="Cambria"/>
              </a:rPr>
              <a:t>because  </a:t>
            </a:r>
            <a:r>
              <a:rPr sz="1300" b="1" spc="-5" dirty="0">
                <a:latin typeface="Cambria"/>
                <a:cs typeface="Cambria"/>
              </a:rPr>
              <a:t>I’m </a:t>
            </a:r>
            <a:r>
              <a:rPr sz="1300" b="1" dirty="0">
                <a:latin typeface="Cambria"/>
                <a:cs typeface="Cambria"/>
              </a:rPr>
              <a:t>almost </a:t>
            </a:r>
            <a:r>
              <a:rPr sz="1300" b="1" spc="-5" dirty="0">
                <a:latin typeface="Cambria"/>
                <a:cs typeface="Cambria"/>
              </a:rPr>
              <a:t>positive </a:t>
            </a:r>
            <a:r>
              <a:rPr sz="1300" spc="-5" dirty="0">
                <a:latin typeface="Cambria"/>
                <a:cs typeface="Cambria"/>
              </a:rPr>
              <a:t>he won’t like the idea of me  starting a </a:t>
            </a:r>
            <a:r>
              <a:rPr sz="1300" b="1" spc="-5" dirty="0">
                <a:latin typeface="Cambria"/>
                <a:cs typeface="Cambria"/>
              </a:rPr>
              <a:t>catering </a:t>
            </a:r>
            <a:r>
              <a:rPr sz="1300" spc="-5" dirty="0">
                <a:latin typeface="Cambria"/>
                <a:cs typeface="Cambria"/>
              </a:rPr>
              <a:t>business. You know… </a:t>
            </a:r>
            <a:r>
              <a:rPr sz="1300" b="1" spc="-5" dirty="0">
                <a:latin typeface="Cambria"/>
                <a:cs typeface="Cambria"/>
              </a:rPr>
              <a:t>money </a:t>
            </a:r>
            <a:r>
              <a:rPr sz="1300" b="1" dirty="0">
                <a:latin typeface="Cambria"/>
                <a:cs typeface="Cambria"/>
              </a:rPr>
              <a:t>is  </a:t>
            </a:r>
            <a:r>
              <a:rPr sz="1300" b="1" spc="-5" dirty="0">
                <a:latin typeface="Cambria"/>
                <a:cs typeface="Cambria"/>
              </a:rPr>
              <a:t>tight.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6999960"/>
            <a:ext cx="3625215" cy="890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7000"/>
              </a:lnSpc>
            </a:pPr>
            <a:r>
              <a:rPr sz="1300" b="1" spc="-5" dirty="0">
                <a:latin typeface="Cambria"/>
                <a:cs typeface="Cambria"/>
              </a:rPr>
              <a:t>Amy: </a:t>
            </a:r>
            <a:r>
              <a:rPr sz="1300" spc="-10" dirty="0">
                <a:latin typeface="Cambria"/>
                <a:cs typeface="Cambria"/>
              </a:rPr>
              <a:t>Aw, </a:t>
            </a:r>
            <a:r>
              <a:rPr sz="1300" spc="-5" dirty="0">
                <a:latin typeface="Cambria"/>
                <a:cs typeface="Cambria"/>
              </a:rPr>
              <a:t>but Beth, you’re a great cook. I mean, </a:t>
            </a:r>
            <a:r>
              <a:rPr sz="1300" i="1" spc="-5" dirty="0">
                <a:latin typeface="Cambria"/>
                <a:cs typeface="Cambria"/>
              </a:rPr>
              <a:t>I  </a:t>
            </a:r>
            <a:r>
              <a:rPr sz="1300" spc="-5" dirty="0">
                <a:latin typeface="Cambria"/>
                <a:cs typeface="Cambria"/>
              </a:rPr>
              <a:t>would </a:t>
            </a:r>
            <a:r>
              <a:rPr sz="1300" spc="-10" dirty="0">
                <a:latin typeface="Cambria"/>
                <a:cs typeface="Cambria"/>
              </a:rPr>
              <a:t>spend </a:t>
            </a:r>
            <a:r>
              <a:rPr sz="1300" spc="-5" dirty="0">
                <a:latin typeface="Cambria"/>
                <a:cs typeface="Cambria"/>
              </a:rPr>
              <a:t>thousands just for a single plate of  your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spaghetti!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04" y="7998759"/>
            <a:ext cx="3626485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900"/>
              </a:lnSpc>
            </a:pPr>
            <a:r>
              <a:rPr sz="1300" b="1" spc="-5" dirty="0">
                <a:latin typeface="Cambria"/>
                <a:cs typeface="Cambria"/>
              </a:rPr>
              <a:t>Beth: If only </a:t>
            </a:r>
            <a:r>
              <a:rPr sz="1300" spc="-5" dirty="0">
                <a:latin typeface="Cambria"/>
                <a:cs typeface="Cambria"/>
              </a:rPr>
              <a:t>I had a hundred </a:t>
            </a:r>
            <a:r>
              <a:rPr sz="1300" b="1" spc="-5" dirty="0">
                <a:latin typeface="Cambria"/>
                <a:cs typeface="Cambria"/>
              </a:rPr>
              <a:t>eager </a:t>
            </a:r>
            <a:r>
              <a:rPr sz="1300" spc="-5" dirty="0">
                <a:latin typeface="Cambria"/>
                <a:cs typeface="Cambria"/>
              </a:rPr>
              <a:t>customers like  you! But starting a business is </a:t>
            </a:r>
            <a:r>
              <a:rPr sz="1300" dirty="0">
                <a:latin typeface="Cambria"/>
                <a:cs typeface="Cambria"/>
              </a:rPr>
              <a:t>risky,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it could</a:t>
            </a:r>
            <a:r>
              <a:rPr sz="1300" spc="1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go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99405" y="1352550"/>
            <a:ext cx="1949069" cy="779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02708" y="2270760"/>
            <a:ext cx="1943099" cy="6687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73777" y="2232486"/>
            <a:ext cx="1339215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900"/>
              </a:lnSpc>
            </a:pPr>
            <a:r>
              <a:rPr sz="1200" b="1" dirty="0">
                <a:latin typeface="Calibri"/>
                <a:cs typeface="Calibri"/>
              </a:rPr>
              <a:t>a </a:t>
            </a:r>
            <a:r>
              <a:rPr sz="1200" b="1" spc="-5" dirty="0">
                <a:latin typeface="Calibri"/>
                <a:cs typeface="Calibri"/>
              </a:rPr>
              <a:t>dream come </a:t>
            </a:r>
            <a:r>
              <a:rPr sz="1200" b="1" dirty="0">
                <a:latin typeface="Calibri"/>
                <a:cs typeface="Calibri"/>
              </a:rPr>
              <a:t>true</a:t>
            </a:r>
            <a:r>
              <a:rPr sz="1200" b="1" spc="-7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 </a:t>
            </a:r>
            <a:r>
              <a:rPr sz="1200" spc="-5" dirty="0">
                <a:latin typeface="Calibri"/>
                <a:cs typeface="Calibri"/>
              </a:rPr>
              <a:t>something you really  wanted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happen </a:t>
            </a:r>
            <a:r>
              <a:rPr sz="1200" dirty="0">
                <a:latin typeface="Calibri"/>
                <a:cs typeface="Calibri"/>
              </a:rPr>
              <a:t>–  </a:t>
            </a:r>
            <a:r>
              <a:rPr sz="1200" spc="-5" dirty="0">
                <a:latin typeface="Calibri"/>
                <a:cs typeface="Calibri"/>
              </a:rPr>
              <a:t>which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happened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73777" y="3213958"/>
            <a:ext cx="1446530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100"/>
              </a:lnSpc>
            </a:pPr>
            <a:r>
              <a:rPr sz="1200" b="1" dirty="0">
                <a:latin typeface="Calibri"/>
                <a:cs typeface="Calibri"/>
              </a:rPr>
              <a:t>sick </a:t>
            </a:r>
            <a:r>
              <a:rPr sz="1200" b="1" spc="-5" dirty="0">
                <a:latin typeface="Calibri"/>
                <a:cs typeface="Calibri"/>
              </a:rPr>
              <a:t>of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tired </a:t>
            </a:r>
            <a:r>
              <a:rPr sz="1200" dirty="0">
                <a:latin typeface="Calibri"/>
                <a:cs typeface="Calibri"/>
              </a:rPr>
              <a:t>of,  </a:t>
            </a:r>
            <a:r>
              <a:rPr sz="1200" spc="-5" dirty="0">
                <a:latin typeface="Calibri"/>
                <a:cs typeface="Calibri"/>
              </a:rPr>
              <a:t>annoyed with, wanting 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stop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73777" y="3984310"/>
            <a:ext cx="158178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dragging my feet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being  reluctant,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delaying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73777" y="4539046"/>
            <a:ext cx="157607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dirty="0">
                <a:latin typeface="Calibri"/>
                <a:cs typeface="Calibri"/>
              </a:rPr>
              <a:t>I’m </a:t>
            </a:r>
            <a:r>
              <a:rPr sz="1200" b="1" spc="-5" dirty="0">
                <a:latin typeface="Calibri"/>
                <a:cs typeface="Calibri"/>
              </a:rPr>
              <a:t>almost positive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I’m  almost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certain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73777" y="5092867"/>
            <a:ext cx="1457960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7200"/>
              </a:lnSpc>
            </a:pPr>
            <a:r>
              <a:rPr sz="1200" b="1" spc="-5" dirty="0">
                <a:latin typeface="Calibri"/>
                <a:cs typeface="Calibri"/>
              </a:rPr>
              <a:t>catering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professional  preparation of food for  </a:t>
            </a:r>
            <a:r>
              <a:rPr sz="1200" dirty="0">
                <a:latin typeface="Calibri"/>
                <a:cs typeface="Calibri"/>
              </a:rPr>
              <a:t>parties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events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73777" y="5863656"/>
            <a:ext cx="1588770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money </a:t>
            </a:r>
            <a:r>
              <a:rPr sz="1200" b="1" dirty="0">
                <a:latin typeface="Calibri"/>
                <a:cs typeface="Calibri"/>
              </a:rPr>
              <a:t>is </a:t>
            </a:r>
            <a:r>
              <a:rPr sz="1200" b="1" spc="-5" dirty="0">
                <a:latin typeface="Calibri"/>
                <a:cs typeface="Calibri"/>
              </a:rPr>
              <a:t>tight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we have  </a:t>
            </a:r>
            <a:r>
              <a:rPr sz="1200" dirty="0">
                <a:latin typeface="Calibri"/>
                <a:cs typeface="Calibri"/>
              </a:rPr>
              <a:t>little </a:t>
            </a:r>
            <a:r>
              <a:rPr sz="1200" spc="-5" dirty="0">
                <a:latin typeface="Calibri"/>
                <a:cs typeface="Calibri"/>
              </a:rPr>
              <a:t>money; we </a:t>
            </a:r>
            <a:r>
              <a:rPr sz="1200" dirty="0">
                <a:latin typeface="Calibri"/>
                <a:cs typeface="Calibri"/>
              </a:rPr>
              <a:t>have no  extra </a:t>
            </a:r>
            <a:r>
              <a:rPr sz="1200" spc="-5" dirty="0">
                <a:latin typeface="Calibri"/>
                <a:cs typeface="Calibri"/>
              </a:rPr>
              <a:t>money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spend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73777" y="6631751"/>
            <a:ext cx="145605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dirty="0">
                <a:latin typeface="Calibri"/>
                <a:cs typeface="Calibri"/>
              </a:rPr>
              <a:t>if </a:t>
            </a:r>
            <a:r>
              <a:rPr sz="1200" b="1" spc="-5" dirty="0">
                <a:latin typeface="Calibri"/>
                <a:cs typeface="Calibri"/>
              </a:rPr>
              <a:t>only </a:t>
            </a:r>
            <a:r>
              <a:rPr sz="1200" dirty="0">
                <a:latin typeface="Calibri"/>
                <a:cs typeface="Calibri"/>
              </a:rPr>
              <a:t>= I </a:t>
            </a:r>
            <a:r>
              <a:rPr sz="1200" spc="-5" dirty="0">
                <a:latin typeface="Calibri"/>
                <a:cs typeface="Calibri"/>
              </a:rPr>
              <a:t>wish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was 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case, but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isn’t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73777" y="7184659"/>
            <a:ext cx="1012825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700"/>
              </a:lnSpc>
            </a:pPr>
            <a:r>
              <a:rPr sz="1200" b="1" spc="-5" dirty="0">
                <a:latin typeface="Calibri"/>
                <a:cs typeface="Calibri"/>
              </a:rPr>
              <a:t>eager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excited,  enthusiastic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73777" y="7740142"/>
            <a:ext cx="1478915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500"/>
              </a:lnSpc>
            </a:pPr>
            <a:r>
              <a:rPr sz="1200" b="1" spc="-5" dirty="0">
                <a:latin typeface="Calibri"/>
                <a:cs typeface="Calibri"/>
              </a:rPr>
              <a:t>go under </a:t>
            </a:r>
            <a:r>
              <a:rPr sz="1200" dirty="0">
                <a:latin typeface="Calibri"/>
                <a:cs typeface="Calibri"/>
              </a:rPr>
              <a:t>= fail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lose  all its</a:t>
            </a:r>
            <a:r>
              <a:rPr sz="1200" spc="-10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money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43450" y="1352550"/>
            <a:ext cx="156210" cy="7791450"/>
          </a:xfrm>
          <a:custGeom>
            <a:avLst/>
            <a:gdLst/>
            <a:ahLst/>
            <a:cxnLst/>
            <a:rect l="l" t="t" r="r" b="b"/>
            <a:pathLst>
              <a:path w="156210" h="7791450">
                <a:moveTo>
                  <a:pt x="0" y="7791450"/>
                </a:moveTo>
                <a:lnTo>
                  <a:pt x="155930" y="7791450"/>
                </a:lnTo>
                <a:lnTo>
                  <a:pt x="155930" y="0"/>
                </a:lnTo>
                <a:lnTo>
                  <a:pt x="0" y="0"/>
                </a:lnTo>
                <a:lnTo>
                  <a:pt x="0" y="779145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43450" y="1659127"/>
            <a:ext cx="2019300" cy="364490"/>
          </a:xfrm>
          <a:custGeom>
            <a:avLst/>
            <a:gdLst/>
            <a:ahLst/>
            <a:cxnLst/>
            <a:rect l="l" t="t" r="r" b="b"/>
            <a:pathLst>
              <a:path w="2019300" h="364489">
                <a:moveTo>
                  <a:pt x="1836674" y="0"/>
                </a:moveTo>
                <a:lnTo>
                  <a:pt x="0" y="0"/>
                </a:lnTo>
                <a:lnTo>
                  <a:pt x="0" y="364363"/>
                </a:lnTo>
                <a:lnTo>
                  <a:pt x="1836674" y="364363"/>
                </a:lnTo>
                <a:lnTo>
                  <a:pt x="2018919" y="182245"/>
                </a:lnTo>
                <a:lnTo>
                  <a:pt x="1836674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56403" y="1671827"/>
            <a:ext cx="1901952" cy="3398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110353" y="1691893"/>
            <a:ext cx="10960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49819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0331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49819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03338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4800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9475" y="973592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9475" y="9689286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49819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94193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01059"/>
            <a:ext cx="3759200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900"/>
              </a:lnSpc>
            </a:pPr>
            <a:r>
              <a:rPr sz="1300" b="1" spc="-10" dirty="0">
                <a:latin typeface="Cambria"/>
                <a:cs typeface="Cambria"/>
              </a:rPr>
              <a:t>under </a:t>
            </a:r>
            <a:r>
              <a:rPr sz="1300" spc="-5" dirty="0">
                <a:latin typeface="Cambria"/>
                <a:cs typeface="Cambria"/>
              </a:rPr>
              <a:t>at </a:t>
            </a:r>
            <a:r>
              <a:rPr sz="1300" dirty="0">
                <a:latin typeface="Cambria"/>
                <a:cs typeface="Cambria"/>
              </a:rPr>
              <a:t>any </a:t>
            </a:r>
            <a:r>
              <a:rPr sz="1300" spc="-5" dirty="0">
                <a:latin typeface="Cambria"/>
                <a:cs typeface="Cambria"/>
              </a:rPr>
              <a:t>time… </a:t>
            </a:r>
            <a:r>
              <a:rPr sz="1300" dirty="0">
                <a:latin typeface="Cambria"/>
                <a:cs typeface="Cambria"/>
              </a:rPr>
              <a:t>there are </a:t>
            </a:r>
            <a:r>
              <a:rPr sz="1300" spc="-5" dirty="0">
                <a:latin typeface="Cambria"/>
                <a:cs typeface="Cambria"/>
              </a:rPr>
              <a:t>no </a:t>
            </a:r>
            <a:r>
              <a:rPr sz="1300" dirty="0">
                <a:latin typeface="Cambria"/>
                <a:cs typeface="Cambria"/>
              </a:rPr>
              <a:t>guarantees. </a:t>
            </a:r>
            <a:r>
              <a:rPr sz="1300" spc="-5" dirty="0">
                <a:latin typeface="Cambria"/>
                <a:cs typeface="Cambria"/>
              </a:rPr>
              <a:t>Dave  would never </a:t>
            </a:r>
            <a:r>
              <a:rPr sz="1300" b="1" spc="-5" dirty="0">
                <a:latin typeface="Cambria"/>
                <a:cs typeface="Cambria"/>
              </a:rPr>
              <a:t>go for</a:t>
            </a:r>
            <a:r>
              <a:rPr sz="1300" b="1" spc="-4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it.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02638"/>
            <a:ext cx="2412365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Amy: </a:t>
            </a:r>
            <a:r>
              <a:rPr sz="1300" spc="-5" dirty="0">
                <a:latin typeface="Cambria"/>
                <a:cs typeface="Cambria"/>
              </a:rPr>
              <a:t>Okay, </a:t>
            </a:r>
            <a:r>
              <a:rPr sz="1300" dirty="0">
                <a:latin typeface="Cambria"/>
                <a:cs typeface="Cambria"/>
              </a:rPr>
              <a:t>so </a:t>
            </a:r>
            <a:r>
              <a:rPr sz="1300" spc="-5" dirty="0">
                <a:latin typeface="Cambria"/>
                <a:cs typeface="Cambria"/>
              </a:rPr>
              <a:t>forget </a:t>
            </a:r>
            <a:r>
              <a:rPr sz="1300" spc="-10" dirty="0">
                <a:latin typeface="Cambria"/>
                <a:cs typeface="Cambria"/>
              </a:rPr>
              <a:t>asking</a:t>
            </a:r>
            <a:r>
              <a:rPr sz="1300" spc="-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Dave.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128088"/>
            <a:ext cx="3759835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Beth: </a:t>
            </a:r>
            <a:r>
              <a:rPr sz="1300" spc="-5" dirty="0">
                <a:latin typeface="Cambria"/>
                <a:cs typeface="Cambria"/>
              </a:rPr>
              <a:t>Well, I can’t </a:t>
            </a:r>
            <a:r>
              <a:rPr sz="1300" b="1" spc="-10" dirty="0">
                <a:latin typeface="Cambria"/>
                <a:cs typeface="Cambria"/>
              </a:rPr>
              <a:t>swing </a:t>
            </a:r>
            <a:r>
              <a:rPr sz="1300" b="1" dirty="0">
                <a:latin typeface="Cambria"/>
                <a:cs typeface="Cambria"/>
              </a:rPr>
              <a:t>it </a:t>
            </a:r>
            <a:r>
              <a:rPr sz="1300" spc="-5" dirty="0">
                <a:latin typeface="Cambria"/>
                <a:cs typeface="Cambria"/>
              </a:rPr>
              <a:t>on </a:t>
            </a:r>
            <a:r>
              <a:rPr sz="1300" dirty="0">
                <a:latin typeface="Cambria"/>
                <a:cs typeface="Cambria"/>
              </a:rPr>
              <a:t>my </a:t>
            </a:r>
            <a:r>
              <a:rPr sz="1300" spc="-5" dirty="0">
                <a:latin typeface="Cambria"/>
                <a:cs typeface="Cambria"/>
              </a:rPr>
              <a:t>factory salary.  We’re barely </a:t>
            </a:r>
            <a:r>
              <a:rPr sz="1300" b="1" spc="-5" dirty="0">
                <a:latin typeface="Cambria"/>
                <a:cs typeface="Cambria"/>
              </a:rPr>
              <a:t>staying afloat </a:t>
            </a:r>
            <a:r>
              <a:rPr sz="1300" spc="-5" dirty="0">
                <a:latin typeface="Cambria"/>
                <a:cs typeface="Cambria"/>
              </a:rPr>
              <a:t>as it </a:t>
            </a:r>
            <a:r>
              <a:rPr sz="1300" dirty="0">
                <a:latin typeface="Cambria"/>
                <a:cs typeface="Cambria"/>
              </a:rPr>
              <a:t>is, and </a:t>
            </a:r>
            <a:r>
              <a:rPr sz="1300" spc="-5" dirty="0">
                <a:latin typeface="Cambria"/>
                <a:cs typeface="Cambria"/>
              </a:rPr>
              <a:t>I’d need  money for supplies, a kitchen, a delivery</a:t>
            </a:r>
            <a:r>
              <a:rPr sz="1300" spc="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truck…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217291"/>
            <a:ext cx="3503295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Amy: </a:t>
            </a:r>
            <a:r>
              <a:rPr sz="1300" spc="-5" dirty="0">
                <a:latin typeface="Cambria"/>
                <a:cs typeface="Cambria"/>
              </a:rPr>
              <a:t>Why not ask </a:t>
            </a:r>
            <a:r>
              <a:rPr sz="1300" dirty="0">
                <a:latin typeface="Cambria"/>
                <a:cs typeface="Cambria"/>
              </a:rPr>
              <a:t>your </a:t>
            </a:r>
            <a:r>
              <a:rPr sz="1300" spc="-5" dirty="0">
                <a:latin typeface="Cambria"/>
                <a:cs typeface="Cambria"/>
              </a:rPr>
              <a:t>dad? He’s pretty </a:t>
            </a:r>
            <a:r>
              <a:rPr sz="1300" b="1" spc="-10" dirty="0">
                <a:latin typeface="Cambria"/>
                <a:cs typeface="Cambria"/>
              </a:rPr>
              <a:t>well</a:t>
            </a:r>
            <a:r>
              <a:rPr sz="1300" b="1" spc="3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off.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3542345"/>
            <a:ext cx="3758565" cy="117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700"/>
              </a:lnSpc>
            </a:pPr>
            <a:r>
              <a:rPr sz="1300" b="1" spc="-5" dirty="0">
                <a:latin typeface="Cambria"/>
                <a:cs typeface="Cambria"/>
              </a:rPr>
              <a:t>Beth: </a:t>
            </a:r>
            <a:r>
              <a:rPr sz="1300" spc="-5" dirty="0">
                <a:latin typeface="Cambria"/>
                <a:cs typeface="Cambria"/>
              </a:rPr>
              <a:t>Oh, </a:t>
            </a:r>
            <a:r>
              <a:rPr sz="1300" spc="-10" dirty="0">
                <a:latin typeface="Cambria"/>
                <a:cs typeface="Cambria"/>
              </a:rPr>
              <a:t>no, </a:t>
            </a:r>
            <a:r>
              <a:rPr sz="1300" b="1" spc="-5" dirty="0">
                <a:latin typeface="Cambria"/>
                <a:cs typeface="Cambria"/>
              </a:rPr>
              <a:t>that’s out </a:t>
            </a:r>
            <a:r>
              <a:rPr sz="1300" b="1" spc="-10" dirty="0">
                <a:latin typeface="Cambria"/>
                <a:cs typeface="Cambria"/>
              </a:rPr>
              <a:t>of </a:t>
            </a:r>
            <a:r>
              <a:rPr sz="1300" b="1" spc="-5" dirty="0">
                <a:latin typeface="Cambria"/>
                <a:cs typeface="Cambria"/>
              </a:rPr>
              <a:t>the question. </a:t>
            </a:r>
            <a:r>
              <a:rPr sz="1300" dirty="0">
                <a:latin typeface="Cambria"/>
                <a:cs typeface="Cambria"/>
              </a:rPr>
              <a:t>He </a:t>
            </a:r>
            <a:r>
              <a:rPr sz="1300" b="1" spc="-10" dirty="0">
                <a:latin typeface="Cambria"/>
                <a:cs typeface="Cambria"/>
              </a:rPr>
              <a:t>pulled </a:t>
            </a:r>
            <a:r>
              <a:rPr sz="1300" b="1" spc="-5" dirty="0">
                <a:latin typeface="Cambria"/>
                <a:cs typeface="Cambria"/>
              </a:rPr>
              <a:t>a  lot of strings </a:t>
            </a:r>
            <a:r>
              <a:rPr sz="1300" spc="-5" dirty="0">
                <a:latin typeface="Cambria"/>
                <a:cs typeface="Cambria"/>
              </a:rPr>
              <a:t>to get me the </a:t>
            </a:r>
            <a:r>
              <a:rPr sz="1300" spc="-10" dirty="0">
                <a:latin typeface="Cambria"/>
                <a:cs typeface="Cambria"/>
              </a:rPr>
              <a:t>job </a:t>
            </a:r>
            <a:r>
              <a:rPr sz="1300" spc="-5" dirty="0">
                <a:latin typeface="Cambria"/>
                <a:cs typeface="Cambria"/>
              </a:rPr>
              <a:t>I have now, in the  factory accounting </a:t>
            </a:r>
            <a:r>
              <a:rPr sz="1300" dirty="0">
                <a:latin typeface="Cambria"/>
                <a:cs typeface="Cambria"/>
              </a:rPr>
              <a:t>department. </a:t>
            </a:r>
            <a:r>
              <a:rPr sz="1300" spc="-5" dirty="0">
                <a:latin typeface="Cambria"/>
                <a:cs typeface="Cambria"/>
              </a:rPr>
              <a:t>If I tell him I want to  quit just to cook food all </a:t>
            </a:r>
            <a:r>
              <a:rPr sz="1300" dirty="0">
                <a:latin typeface="Cambria"/>
                <a:cs typeface="Cambria"/>
              </a:rPr>
              <a:t>day… </a:t>
            </a:r>
            <a:r>
              <a:rPr sz="1300" b="1" spc="-5" dirty="0">
                <a:latin typeface="Cambria"/>
                <a:cs typeface="Cambria"/>
              </a:rPr>
              <a:t>he’ll bite </a:t>
            </a:r>
            <a:r>
              <a:rPr sz="1300" b="1" spc="-10" dirty="0">
                <a:latin typeface="Cambria"/>
                <a:cs typeface="Cambria"/>
              </a:rPr>
              <a:t>my </a:t>
            </a:r>
            <a:r>
              <a:rPr sz="1300" b="1" spc="-5" dirty="0">
                <a:latin typeface="Cambria"/>
                <a:cs typeface="Cambria"/>
              </a:rPr>
              <a:t>head</a:t>
            </a:r>
            <a:r>
              <a:rPr sz="1300" b="1" spc="-18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off.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4831847"/>
            <a:ext cx="3756660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600"/>
              </a:lnSpc>
            </a:pPr>
            <a:r>
              <a:rPr sz="1300" b="1" spc="-5" dirty="0">
                <a:latin typeface="Cambria"/>
                <a:cs typeface="Cambria"/>
              </a:rPr>
              <a:t>Amy: </a:t>
            </a:r>
            <a:r>
              <a:rPr sz="1300" spc="-5" dirty="0">
                <a:latin typeface="Cambria"/>
                <a:cs typeface="Cambria"/>
              </a:rPr>
              <a:t>All </a:t>
            </a:r>
            <a:r>
              <a:rPr sz="1300" dirty="0">
                <a:latin typeface="Cambria"/>
                <a:cs typeface="Cambria"/>
              </a:rPr>
              <a:t>right, </a:t>
            </a:r>
            <a:r>
              <a:rPr sz="1300" spc="-5" dirty="0">
                <a:latin typeface="Cambria"/>
                <a:cs typeface="Cambria"/>
              </a:rPr>
              <a:t>I see your point there. There has to </a:t>
            </a:r>
            <a:r>
              <a:rPr sz="1300" spc="-10" dirty="0">
                <a:latin typeface="Cambria"/>
                <a:cs typeface="Cambria"/>
              </a:rPr>
              <a:t>be  </a:t>
            </a:r>
            <a:r>
              <a:rPr sz="1300" spc="-5" dirty="0">
                <a:latin typeface="Cambria"/>
                <a:cs typeface="Cambria"/>
              </a:rPr>
              <a:t>a way, though. I feel bad </a:t>
            </a:r>
            <a:r>
              <a:rPr sz="1300" spc="-10" dirty="0">
                <a:latin typeface="Cambria"/>
                <a:cs typeface="Cambria"/>
              </a:rPr>
              <a:t>having </a:t>
            </a:r>
            <a:r>
              <a:rPr sz="1300" dirty="0">
                <a:latin typeface="Cambria"/>
                <a:cs typeface="Cambria"/>
              </a:rPr>
              <a:t>my </a:t>
            </a:r>
            <a:r>
              <a:rPr sz="1300" spc="-5" dirty="0">
                <a:latin typeface="Cambria"/>
                <a:cs typeface="Cambria"/>
              </a:rPr>
              <a:t>dream </a:t>
            </a:r>
            <a:r>
              <a:rPr sz="1300" dirty="0">
                <a:latin typeface="Cambria"/>
                <a:cs typeface="Cambria"/>
              </a:rPr>
              <a:t>come </a:t>
            </a:r>
            <a:r>
              <a:rPr sz="1300" spc="-5" dirty="0">
                <a:latin typeface="Cambria"/>
                <a:cs typeface="Cambria"/>
              </a:rPr>
              <a:t>true  knowing that you’re </a:t>
            </a:r>
            <a:r>
              <a:rPr sz="1300" b="1" spc="-5" dirty="0">
                <a:latin typeface="Cambria"/>
                <a:cs typeface="Cambria"/>
              </a:rPr>
              <a:t>slaving away </a:t>
            </a:r>
            <a:r>
              <a:rPr sz="1300" spc="-5" dirty="0">
                <a:latin typeface="Cambria"/>
                <a:cs typeface="Cambria"/>
              </a:rPr>
              <a:t>at a job </a:t>
            </a:r>
            <a:r>
              <a:rPr sz="1300" spc="-10" dirty="0">
                <a:latin typeface="Cambria"/>
                <a:cs typeface="Cambria"/>
              </a:rPr>
              <a:t>you</a:t>
            </a:r>
            <a:r>
              <a:rPr sz="1300" spc="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hate.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5831113"/>
            <a:ext cx="3757929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200"/>
              </a:lnSpc>
            </a:pPr>
            <a:r>
              <a:rPr sz="1300" b="1" spc="-5" dirty="0">
                <a:latin typeface="Cambria"/>
                <a:cs typeface="Cambria"/>
              </a:rPr>
              <a:t>Beth: </a:t>
            </a:r>
            <a:r>
              <a:rPr sz="1300" spc="-5" dirty="0">
                <a:latin typeface="Cambria"/>
                <a:cs typeface="Cambria"/>
              </a:rPr>
              <a:t>I’m okay, really. I don’t </a:t>
            </a:r>
            <a:r>
              <a:rPr sz="1300" dirty="0">
                <a:latin typeface="Cambria"/>
                <a:cs typeface="Cambria"/>
              </a:rPr>
              <a:t>mind </a:t>
            </a:r>
            <a:r>
              <a:rPr sz="1300" b="1" spc="-5" dirty="0">
                <a:latin typeface="Cambria"/>
                <a:cs typeface="Cambria"/>
              </a:rPr>
              <a:t>crunching  numbers </a:t>
            </a:r>
            <a:r>
              <a:rPr sz="1300" spc="-5" dirty="0">
                <a:latin typeface="Cambria"/>
                <a:cs typeface="Cambria"/>
              </a:rPr>
              <a:t>all</a:t>
            </a:r>
            <a:r>
              <a:rPr sz="1300" spc="-8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day.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6538249"/>
            <a:ext cx="3760470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200"/>
              </a:lnSpc>
            </a:pPr>
            <a:r>
              <a:rPr sz="1300" b="1" spc="-5" dirty="0">
                <a:latin typeface="Cambria"/>
                <a:cs typeface="Cambria"/>
              </a:rPr>
              <a:t>Amy:</a:t>
            </a:r>
            <a:r>
              <a:rPr sz="1300" b="1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But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you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would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rather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be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crunching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walnuts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into  a delicious dish. I know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you.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7244593"/>
            <a:ext cx="3761740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600"/>
              </a:lnSpc>
            </a:pPr>
            <a:r>
              <a:rPr sz="1300" b="1" spc="-5" dirty="0">
                <a:latin typeface="Cambria"/>
                <a:cs typeface="Cambria"/>
              </a:rPr>
              <a:t>Beth:</a:t>
            </a:r>
            <a:r>
              <a:rPr sz="1300" b="1" spc="-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Sure.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But</a:t>
            </a:r>
            <a:r>
              <a:rPr sz="1300" spc="-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it’s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just</a:t>
            </a:r>
            <a:r>
              <a:rPr sz="1300" spc="-2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a</a:t>
            </a:r>
            <a:r>
              <a:rPr sz="1300" b="1" spc="-25" dirty="0">
                <a:latin typeface="Cambria"/>
                <a:cs typeface="Cambria"/>
              </a:rPr>
              <a:t> </a:t>
            </a:r>
            <a:r>
              <a:rPr sz="1300" b="1" spc="-10" dirty="0">
                <a:latin typeface="Cambria"/>
                <a:cs typeface="Cambria"/>
              </a:rPr>
              <a:t>pipe</a:t>
            </a:r>
            <a:r>
              <a:rPr sz="1300" b="1" spc="-3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dream.</a:t>
            </a:r>
            <a:r>
              <a:rPr sz="1300" b="1" spc="-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I’d</a:t>
            </a:r>
            <a:r>
              <a:rPr sz="1300" spc="-2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need</a:t>
            </a:r>
            <a:r>
              <a:rPr sz="1300" spc="-2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to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win  the lottery to make it happen. Listen, </a:t>
            </a:r>
            <a:r>
              <a:rPr sz="1300" dirty="0">
                <a:latin typeface="Cambria"/>
                <a:cs typeface="Cambria"/>
              </a:rPr>
              <a:t>my </a:t>
            </a:r>
            <a:r>
              <a:rPr sz="1300" spc="-10" dirty="0">
                <a:latin typeface="Cambria"/>
                <a:cs typeface="Cambria"/>
              </a:rPr>
              <a:t>lunch </a:t>
            </a:r>
            <a:r>
              <a:rPr sz="1300" spc="-5" dirty="0">
                <a:latin typeface="Cambria"/>
                <a:cs typeface="Cambria"/>
              </a:rPr>
              <a:t>break  is almost </a:t>
            </a:r>
            <a:r>
              <a:rPr sz="1300" dirty="0">
                <a:latin typeface="Cambria"/>
                <a:cs typeface="Cambria"/>
              </a:rPr>
              <a:t>over,</a:t>
            </a:r>
            <a:r>
              <a:rPr sz="1300" spc="-8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so…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04" y="8335517"/>
            <a:ext cx="2538095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Amy: </a:t>
            </a:r>
            <a:r>
              <a:rPr sz="1300" spc="-5" dirty="0">
                <a:latin typeface="Cambria"/>
                <a:cs typeface="Cambria"/>
              </a:rPr>
              <a:t>Not </a:t>
            </a:r>
            <a:r>
              <a:rPr sz="1300" dirty="0">
                <a:latin typeface="Cambria"/>
                <a:cs typeface="Cambria"/>
              </a:rPr>
              <a:t>so </a:t>
            </a:r>
            <a:r>
              <a:rPr sz="1300" spc="-5" dirty="0">
                <a:latin typeface="Cambria"/>
                <a:cs typeface="Cambria"/>
              </a:rPr>
              <a:t>fast. Just let me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think…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23611" y="914400"/>
            <a:ext cx="1834388" cy="8220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6152" y="1831848"/>
            <a:ext cx="1828800" cy="7117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97221" y="1793209"/>
            <a:ext cx="1098550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100"/>
              </a:lnSpc>
            </a:pPr>
            <a:r>
              <a:rPr sz="1200" b="1" spc="-5" dirty="0">
                <a:latin typeface="Calibri"/>
                <a:cs typeface="Calibri"/>
              </a:rPr>
              <a:t>go </a:t>
            </a:r>
            <a:r>
              <a:rPr sz="1200" b="1" dirty="0">
                <a:latin typeface="Calibri"/>
                <a:cs typeface="Calibri"/>
              </a:rPr>
              <a:t>for it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dirty="0">
                <a:latin typeface="Calibri"/>
                <a:cs typeface="Calibri"/>
              </a:rPr>
              <a:t>this  </a:t>
            </a:r>
            <a:r>
              <a:rPr sz="1200" spc="-5" dirty="0">
                <a:latin typeface="Calibri"/>
                <a:cs typeface="Calibri"/>
              </a:rPr>
              <a:t>context,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means  </a:t>
            </a:r>
            <a:r>
              <a:rPr sz="1200" dirty="0">
                <a:latin typeface="Calibri"/>
                <a:cs typeface="Calibri"/>
              </a:rPr>
              <a:t>“accept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it”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97221" y="2563561"/>
            <a:ext cx="131572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dirty="0">
                <a:latin typeface="Calibri"/>
                <a:cs typeface="Calibri"/>
              </a:rPr>
              <a:t>can’t </a:t>
            </a:r>
            <a:r>
              <a:rPr sz="1200" b="1" spc="-5" dirty="0">
                <a:latin typeface="Calibri"/>
                <a:cs typeface="Calibri"/>
              </a:rPr>
              <a:t>swing </a:t>
            </a:r>
            <a:r>
              <a:rPr sz="1200" b="1" dirty="0">
                <a:latin typeface="Calibri"/>
                <a:cs typeface="Calibri"/>
              </a:rPr>
              <a:t>it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can’t  </a:t>
            </a:r>
            <a:r>
              <a:rPr sz="1200" dirty="0">
                <a:latin typeface="Calibri"/>
                <a:cs typeface="Calibri"/>
              </a:rPr>
              <a:t>manage to do</a:t>
            </a:r>
            <a:r>
              <a:rPr sz="1200" spc="-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97221" y="3118311"/>
            <a:ext cx="1353185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900"/>
              </a:lnSpc>
            </a:pPr>
            <a:r>
              <a:rPr sz="1200" b="1" spc="-5" dirty="0">
                <a:latin typeface="Calibri"/>
                <a:cs typeface="Calibri"/>
              </a:rPr>
              <a:t>staying afloat </a:t>
            </a:r>
            <a:r>
              <a:rPr sz="1200" dirty="0">
                <a:latin typeface="Calibri"/>
                <a:cs typeface="Calibri"/>
              </a:rPr>
              <a:t>=  </a:t>
            </a:r>
            <a:r>
              <a:rPr sz="1200" spc="-5" dirty="0">
                <a:latin typeface="Calibri"/>
                <a:cs typeface="Calibri"/>
              </a:rPr>
              <a:t>surviving with the  amount of </a:t>
            </a:r>
            <a:r>
              <a:rPr sz="1200" dirty="0">
                <a:latin typeface="Calibri"/>
                <a:cs typeface="Calibri"/>
              </a:rPr>
              <a:t>money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we  </a:t>
            </a:r>
            <a:r>
              <a:rPr sz="1200" dirty="0">
                <a:latin typeface="Calibri"/>
                <a:cs typeface="Calibri"/>
              </a:rPr>
              <a:t>have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97221" y="4132198"/>
            <a:ext cx="8813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well </a:t>
            </a:r>
            <a:r>
              <a:rPr sz="1200" b="1" dirty="0">
                <a:latin typeface="Calibri"/>
                <a:cs typeface="Calibri"/>
              </a:rPr>
              <a:t>off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rich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97221" y="4440778"/>
            <a:ext cx="136715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100"/>
              </a:lnSpc>
            </a:pPr>
            <a:r>
              <a:rPr sz="1200" b="1" dirty="0">
                <a:latin typeface="Calibri"/>
                <a:cs typeface="Calibri"/>
              </a:rPr>
              <a:t>that’s out of the  </a:t>
            </a:r>
            <a:r>
              <a:rPr sz="1200" b="1" spc="-5" dirty="0">
                <a:latin typeface="Calibri"/>
                <a:cs typeface="Calibri"/>
              </a:rPr>
              <a:t>question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that’s not  </a:t>
            </a:r>
            <a:r>
              <a:rPr sz="1200" dirty="0">
                <a:latin typeface="Calibri"/>
                <a:cs typeface="Calibri"/>
              </a:rPr>
              <a:t>an </a:t>
            </a:r>
            <a:r>
              <a:rPr sz="1200" spc="-5" dirty="0">
                <a:latin typeface="Calibri"/>
                <a:cs typeface="Calibri"/>
              </a:rPr>
              <a:t>option </a:t>
            </a:r>
            <a:r>
              <a:rPr sz="1200" dirty="0">
                <a:latin typeface="Calibri"/>
                <a:cs typeface="Calibri"/>
              </a:rPr>
              <a:t>/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possibility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97221" y="5211384"/>
            <a:ext cx="1470660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pulled </a:t>
            </a:r>
            <a:r>
              <a:rPr sz="1200" b="1" dirty="0">
                <a:latin typeface="Calibri"/>
                <a:cs typeface="Calibri"/>
              </a:rPr>
              <a:t>a </a:t>
            </a:r>
            <a:r>
              <a:rPr sz="1200" b="1" spc="-5" dirty="0">
                <a:latin typeface="Calibri"/>
                <a:cs typeface="Calibri"/>
              </a:rPr>
              <a:t>lot </a:t>
            </a:r>
            <a:r>
              <a:rPr sz="1200" b="1" dirty="0">
                <a:latin typeface="Calibri"/>
                <a:cs typeface="Calibri"/>
              </a:rPr>
              <a:t>of </a:t>
            </a:r>
            <a:r>
              <a:rPr sz="1200" b="1" spc="-5" dirty="0">
                <a:latin typeface="Calibri"/>
                <a:cs typeface="Calibri"/>
              </a:rPr>
              <a:t>strings </a:t>
            </a:r>
            <a:r>
              <a:rPr sz="1200" dirty="0">
                <a:latin typeface="Calibri"/>
                <a:cs typeface="Calibri"/>
              </a:rPr>
              <a:t>=  </a:t>
            </a:r>
            <a:r>
              <a:rPr sz="1200" spc="-5" dirty="0">
                <a:latin typeface="Calibri"/>
                <a:cs typeface="Calibri"/>
              </a:rPr>
              <a:t>used influence to get  something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done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97221" y="5978748"/>
            <a:ext cx="1487170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100"/>
              </a:lnSpc>
            </a:pPr>
            <a:r>
              <a:rPr sz="1200" b="1" dirty="0">
                <a:latin typeface="Calibri"/>
                <a:cs typeface="Calibri"/>
              </a:rPr>
              <a:t>he’ll </a:t>
            </a:r>
            <a:r>
              <a:rPr sz="1200" b="1" spc="-5" dirty="0">
                <a:latin typeface="Calibri"/>
                <a:cs typeface="Calibri"/>
              </a:rPr>
              <a:t>bite my head off </a:t>
            </a:r>
            <a:r>
              <a:rPr sz="1200" dirty="0">
                <a:latin typeface="Calibri"/>
                <a:cs typeface="Calibri"/>
              </a:rPr>
              <a:t>=  he’ll </a:t>
            </a:r>
            <a:r>
              <a:rPr sz="1200" spc="-5" dirty="0">
                <a:latin typeface="Calibri"/>
                <a:cs typeface="Calibri"/>
              </a:rPr>
              <a:t>speak </a:t>
            </a:r>
            <a:r>
              <a:rPr sz="1200" spc="-10" dirty="0">
                <a:latin typeface="Calibri"/>
                <a:cs typeface="Calibri"/>
              </a:rPr>
              <a:t>to </a:t>
            </a:r>
            <a:r>
              <a:rPr sz="1200" dirty="0">
                <a:latin typeface="Calibri"/>
                <a:cs typeface="Calibri"/>
              </a:rPr>
              <a:t>me very  angrily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97221" y="6749100"/>
            <a:ext cx="147764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slaving away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working  </a:t>
            </a:r>
            <a:r>
              <a:rPr sz="1200" dirty="0">
                <a:latin typeface="Calibri"/>
                <a:cs typeface="Calibri"/>
              </a:rPr>
              <a:t>hard, as if a</a:t>
            </a:r>
            <a:r>
              <a:rPr sz="1200" spc="-1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slave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97221" y="7334377"/>
            <a:ext cx="135191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crunching numbers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spc="-5" dirty="0">
                <a:latin typeface="Calibri"/>
                <a:cs typeface="Calibri"/>
              </a:rPr>
              <a:t>doing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calculations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97221" y="7858586"/>
            <a:ext cx="1346200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dirty="0">
                <a:latin typeface="Calibri"/>
                <a:cs typeface="Calibri"/>
              </a:rPr>
              <a:t>pipe </a:t>
            </a:r>
            <a:r>
              <a:rPr sz="1200" b="1" spc="-5" dirty="0">
                <a:latin typeface="Calibri"/>
                <a:cs typeface="Calibri"/>
              </a:rPr>
              <a:t>dream </a:t>
            </a:r>
            <a:r>
              <a:rPr sz="1200" dirty="0">
                <a:latin typeface="Calibri"/>
                <a:cs typeface="Calibri"/>
              </a:rPr>
              <a:t>= an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idea  that could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never</a:t>
            </a:r>
            <a:endParaRPr sz="1200">
              <a:latin typeface="Calibri"/>
              <a:cs typeface="Calibri"/>
            </a:endParaRPr>
          </a:p>
          <a:p>
            <a:pPr marL="12700" marR="94615">
              <a:lnSpc>
                <a:spcPct val="116700"/>
              </a:lnSpc>
              <a:spcBef>
                <a:spcPts val="5"/>
              </a:spcBef>
            </a:pPr>
            <a:r>
              <a:rPr sz="1200" spc="-5" dirty="0">
                <a:latin typeface="Calibri"/>
                <a:cs typeface="Calibri"/>
              </a:rPr>
              <a:t>happen because it’s  impossible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76800" y="914400"/>
            <a:ext cx="147320" cy="8220075"/>
          </a:xfrm>
          <a:custGeom>
            <a:avLst/>
            <a:gdLst/>
            <a:ahLst/>
            <a:cxnLst/>
            <a:rect l="l" t="t" r="r" b="b"/>
            <a:pathLst>
              <a:path w="147320" h="8220075">
                <a:moveTo>
                  <a:pt x="0" y="8220075"/>
                </a:moveTo>
                <a:lnTo>
                  <a:pt x="146761" y="8220075"/>
                </a:lnTo>
                <a:lnTo>
                  <a:pt x="146761" y="0"/>
                </a:lnTo>
                <a:lnTo>
                  <a:pt x="0" y="0"/>
                </a:lnTo>
                <a:lnTo>
                  <a:pt x="0" y="822007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6800" y="1237869"/>
            <a:ext cx="1900555" cy="384810"/>
          </a:xfrm>
          <a:custGeom>
            <a:avLst/>
            <a:gdLst/>
            <a:ahLst/>
            <a:cxnLst/>
            <a:rect l="l" t="t" r="r" b="b"/>
            <a:pathLst>
              <a:path w="1900554" h="384809">
                <a:moveTo>
                  <a:pt x="1707896" y="0"/>
                </a:moveTo>
                <a:lnTo>
                  <a:pt x="0" y="0"/>
                </a:lnTo>
                <a:lnTo>
                  <a:pt x="0" y="384428"/>
                </a:lnTo>
                <a:lnTo>
                  <a:pt x="1707896" y="384428"/>
                </a:lnTo>
                <a:lnTo>
                  <a:pt x="1900174" y="192150"/>
                </a:lnTo>
                <a:lnTo>
                  <a:pt x="1707896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88991" y="1249680"/>
            <a:ext cx="1778508" cy="359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242940" y="1278890"/>
            <a:ext cx="10960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49819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0331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49819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03338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4800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9475" y="973592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9475" y="9689286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49819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94193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93978"/>
            <a:ext cx="2862580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Beth: </a:t>
            </a:r>
            <a:r>
              <a:rPr sz="1300" spc="-5" dirty="0">
                <a:latin typeface="Cambria"/>
                <a:cs typeface="Cambria"/>
              </a:rPr>
              <a:t>Better </a:t>
            </a:r>
            <a:r>
              <a:rPr sz="1300" dirty="0">
                <a:latin typeface="Cambria"/>
                <a:cs typeface="Cambria"/>
              </a:rPr>
              <a:t>hurry </a:t>
            </a:r>
            <a:r>
              <a:rPr sz="1300" spc="-5" dirty="0">
                <a:latin typeface="Cambria"/>
                <a:cs typeface="Cambria"/>
              </a:rPr>
              <a:t>– I have five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minutes.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418635"/>
            <a:ext cx="3453129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900"/>
              </a:lnSpc>
            </a:pPr>
            <a:r>
              <a:rPr sz="1300" b="1" spc="-5" dirty="0">
                <a:latin typeface="Cambria"/>
                <a:cs typeface="Cambria"/>
              </a:rPr>
              <a:t>Amy:</a:t>
            </a:r>
            <a:r>
              <a:rPr sz="1300" b="1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got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it!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We’ll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go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down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to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the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bank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and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apply  for a business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loan</a:t>
            </a:r>
            <a:r>
              <a:rPr sz="1300" b="1" spc="-5" dirty="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220214"/>
            <a:ext cx="3194050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Beth: </a:t>
            </a:r>
            <a:r>
              <a:rPr sz="1300" spc="-5" dirty="0">
                <a:latin typeface="Cambria"/>
                <a:cs typeface="Cambria"/>
              </a:rPr>
              <a:t>I’ll need someone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b="1" spc="-5" dirty="0">
                <a:latin typeface="Cambria"/>
                <a:cs typeface="Cambria"/>
              </a:rPr>
              <a:t>co-sign </a:t>
            </a:r>
            <a:r>
              <a:rPr sz="1300" spc="-5" dirty="0">
                <a:latin typeface="Cambria"/>
                <a:cs typeface="Cambria"/>
              </a:rPr>
              <a:t>it,</a:t>
            </a:r>
            <a:r>
              <a:rPr sz="1300" spc="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though.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2543744"/>
            <a:ext cx="3455035" cy="117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700"/>
              </a:lnSpc>
            </a:pPr>
            <a:r>
              <a:rPr sz="1300" b="1" spc="-5" dirty="0">
                <a:latin typeface="Cambria"/>
                <a:cs typeface="Cambria"/>
              </a:rPr>
              <a:t>Amy: </a:t>
            </a:r>
            <a:r>
              <a:rPr sz="1300" dirty="0">
                <a:latin typeface="Cambria"/>
                <a:cs typeface="Cambria"/>
              </a:rPr>
              <a:t>I’ll </a:t>
            </a:r>
            <a:r>
              <a:rPr sz="1300" spc="-5" dirty="0">
                <a:latin typeface="Cambria"/>
                <a:cs typeface="Cambria"/>
              </a:rPr>
              <a:t>get my mother </a:t>
            </a:r>
            <a:r>
              <a:rPr sz="1300" dirty="0">
                <a:latin typeface="Cambria"/>
                <a:cs typeface="Cambria"/>
              </a:rPr>
              <a:t>to co-sign for you. </a:t>
            </a:r>
            <a:r>
              <a:rPr sz="1300" spc="-5" dirty="0">
                <a:latin typeface="Cambria"/>
                <a:cs typeface="Cambria"/>
              </a:rPr>
              <a:t>She  loves </a:t>
            </a:r>
            <a:r>
              <a:rPr sz="1300" spc="-10" dirty="0">
                <a:latin typeface="Cambria"/>
                <a:cs typeface="Cambria"/>
              </a:rPr>
              <a:t>you like </a:t>
            </a:r>
            <a:r>
              <a:rPr sz="1300" spc="-5" dirty="0">
                <a:latin typeface="Cambria"/>
                <a:cs typeface="Cambria"/>
              </a:rPr>
              <a:t>a daughter –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she would </a:t>
            </a:r>
            <a:r>
              <a:rPr sz="1300" spc="-10" dirty="0">
                <a:latin typeface="Cambria"/>
                <a:cs typeface="Cambria"/>
              </a:rPr>
              <a:t>be  </a:t>
            </a:r>
            <a:r>
              <a:rPr sz="1300" spc="-5" dirty="0">
                <a:latin typeface="Cambria"/>
                <a:cs typeface="Cambria"/>
              </a:rPr>
              <a:t>thrilled to help. Plus, she’d probably hire you to  cater her Garden club</a:t>
            </a:r>
            <a:r>
              <a:rPr sz="1300" spc="-2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luncheons.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3834419"/>
            <a:ext cx="3455035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200"/>
              </a:lnSpc>
            </a:pPr>
            <a:r>
              <a:rPr sz="1300" b="1" spc="-5" dirty="0">
                <a:latin typeface="Cambria"/>
                <a:cs typeface="Cambria"/>
              </a:rPr>
              <a:t>Beth: </a:t>
            </a:r>
            <a:r>
              <a:rPr sz="1300" spc="-5" dirty="0">
                <a:latin typeface="Cambria"/>
                <a:cs typeface="Cambria"/>
              </a:rPr>
              <a:t>Oh, no, I couldn’t ask your mom to co-sign  on a loan for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me.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4540565"/>
            <a:ext cx="3453765" cy="117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700"/>
              </a:lnSpc>
            </a:pPr>
            <a:r>
              <a:rPr sz="1300" b="1" spc="-5" dirty="0">
                <a:latin typeface="Cambria"/>
                <a:cs typeface="Cambria"/>
              </a:rPr>
              <a:t>Amy: </a:t>
            </a:r>
            <a:r>
              <a:rPr sz="1300" spc="-5" dirty="0">
                <a:latin typeface="Cambria"/>
                <a:cs typeface="Cambria"/>
              </a:rPr>
              <a:t>You don’t have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– I’ll talk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her </a:t>
            </a:r>
            <a:r>
              <a:rPr sz="1300" b="1" spc="-10" dirty="0">
                <a:latin typeface="Cambria"/>
                <a:cs typeface="Cambria"/>
              </a:rPr>
              <a:t>on your  </a:t>
            </a:r>
            <a:r>
              <a:rPr sz="1300" b="1" spc="-5" dirty="0">
                <a:latin typeface="Cambria"/>
                <a:cs typeface="Cambria"/>
              </a:rPr>
              <a:t>behalf. </a:t>
            </a:r>
            <a:r>
              <a:rPr sz="1300" spc="-5" dirty="0">
                <a:latin typeface="Cambria"/>
                <a:cs typeface="Cambria"/>
              </a:rPr>
              <a:t>Listen, </a:t>
            </a:r>
            <a:r>
              <a:rPr sz="1300" b="1" spc="-5" dirty="0">
                <a:latin typeface="Cambria"/>
                <a:cs typeface="Cambria"/>
              </a:rPr>
              <a:t>we’re not getting </a:t>
            </a:r>
            <a:r>
              <a:rPr sz="1300" b="1" dirty="0">
                <a:latin typeface="Cambria"/>
                <a:cs typeface="Cambria"/>
              </a:rPr>
              <a:t>any </a:t>
            </a:r>
            <a:r>
              <a:rPr sz="1300" b="1" spc="-5" dirty="0">
                <a:latin typeface="Cambria"/>
                <a:cs typeface="Cambria"/>
              </a:rPr>
              <a:t>younger</a:t>
            </a:r>
            <a:r>
              <a:rPr sz="1300" spc="-5" dirty="0">
                <a:latin typeface="Cambria"/>
                <a:cs typeface="Cambria"/>
              </a:rPr>
              <a:t>.  </a:t>
            </a:r>
            <a:r>
              <a:rPr sz="1300" spc="-10" dirty="0">
                <a:latin typeface="Cambria"/>
                <a:cs typeface="Cambria"/>
              </a:rPr>
              <a:t>Do </a:t>
            </a:r>
            <a:r>
              <a:rPr sz="1300" spc="-5" dirty="0">
                <a:latin typeface="Cambria"/>
                <a:cs typeface="Cambria"/>
              </a:rPr>
              <a:t>you really want to </a:t>
            </a:r>
            <a:r>
              <a:rPr sz="1300" spc="-10" dirty="0">
                <a:latin typeface="Cambria"/>
                <a:cs typeface="Cambria"/>
              </a:rPr>
              <a:t>spend </a:t>
            </a:r>
            <a:r>
              <a:rPr sz="1300" spc="-5" dirty="0">
                <a:latin typeface="Cambria"/>
                <a:cs typeface="Cambria"/>
              </a:rPr>
              <a:t>the rest of your </a:t>
            </a:r>
            <a:r>
              <a:rPr sz="1300" spc="-10" dirty="0">
                <a:latin typeface="Cambria"/>
                <a:cs typeface="Cambria"/>
              </a:rPr>
              <a:t>life  </a:t>
            </a:r>
            <a:r>
              <a:rPr sz="1300" b="1" spc="-5" dirty="0">
                <a:latin typeface="Cambria"/>
                <a:cs typeface="Cambria"/>
              </a:rPr>
              <a:t>pushing</a:t>
            </a:r>
            <a:r>
              <a:rPr sz="1300" b="1" spc="-9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papers?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5922645"/>
            <a:ext cx="3455035" cy="1084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Beth: </a:t>
            </a:r>
            <a:r>
              <a:rPr sz="1300" spc="-5" dirty="0">
                <a:latin typeface="Cambria"/>
                <a:cs typeface="Cambria"/>
              </a:rPr>
              <a:t>Well, </a:t>
            </a:r>
            <a:r>
              <a:rPr sz="1300" b="1" spc="-5" dirty="0">
                <a:latin typeface="Cambria"/>
                <a:cs typeface="Cambria"/>
              </a:rPr>
              <a:t>when you </a:t>
            </a:r>
            <a:r>
              <a:rPr sz="1300" b="1" spc="-10" dirty="0">
                <a:latin typeface="Cambria"/>
                <a:cs typeface="Cambria"/>
              </a:rPr>
              <a:t>put </a:t>
            </a:r>
            <a:r>
              <a:rPr sz="1300" b="1" dirty="0">
                <a:latin typeface="Cambria"/>
                <a:cs typeface="Cambria"/>
              </a:rPr>
              <a:t>it </a:t>
            </a:r>
            <a:r>
              <a:rPr sz="1300" b="1" spc="-5" dirty="0">
                <a:latin typeface="Cambria"/>
                <a:cs typeface="Cambria"/>
              </a:rPr>
              <a:t>that way</a:t>
            </a:r>
            <a:r>
              <a:rPr sz="1300" spc="-5" dirty="0">
                <a:latin typeface="Cambria"/>
                <a:cs typeface="Cambria"/>
              </a:rPr>
              <a:t>… </a:t>
            </a:r>
            <a:r>
              <a:rPr sz="1300" dirty="0">
                <a:latin typeface="Cambria"/>
                <a:cs typeface="Cambria"/>
              </a:rPr>
              <a:t>all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right.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300" b="1" spc="-5" dirty="0">
                <a:latin typeface="Cambria"/>
                <a:cs typeface="Cambria"/>
              </a:rPr>
              <a:t>I’m game. </a:t>
            </a:r>
            <a:r>
              <a:rPr sz="1300" spc="-5" dirty="0">
                <a:latin typeface="Cambria"/>
                <a:cs typeface="Cambria"/>
              </a:rPr>
              <a:t>But </a:t>
            </a:r>
            <a:r>
              <a:rPr sz="1300" spc="-10" dirty="0">
                <a:latin typeface="Cambria"/>
                <a:cs typeface="Cambria"/>
              </a:rPr>
              <a:t>now </a:t>
            </a:r>
            <a:r>
              <a:rPr sz="1300" spc="-5" dirty="0">
                <a:latin typeface="Cambria"/>
                <a:cs typeface="Cambria"/>
              </a:rPr>
              <a:t>I really gotta </a:t>
            </a:r>
            <a:r>
              <a:rPr sz="1300" dirty="0">
                <a:latin typeface="Cambria"/>
                <a:cs typeface="Cambria"/>
              </a:rPr>
              <a:t>go </a:t>
            </a:r>
            <a:r>
              <a:rPr sz="1300" spc="-5" dirty="0">
                <a:latin typeface="Cambria"/>
                <a:cs typeface="Cambria"/>
              </a:rPr>
              <a:t>back to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work</a:t>
            </a:r>
            <a:endParaRPr sz="1300">
              <a:latin typeface="Cambria"/>
              <a:cs typeface="Cambria"/>
            </a:endParaRPr>
          </a:p>
          <a:p>
            <a:pPr marL="12700" marR="5715">
              <a:lnSpc>
                <a:spcPct val="146200"/>
              </a:lnSpc>
              <a:spcBef>
                <a:spcPts val="10"/>
              </a:spcBef>
            </a:pPr>
            <a:r>
              <a:rPr sz="1300" spc="-5" dirty="0">
                <a:latin typeface="Cambria"/>
                <a:cs typeface="Cambria"/>
              </a:rPr>
              <a:t>– give me a call later tonight when I get home  from the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factory.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7118695"/>
            <a:ext cx="3454400" cy="59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300"/>
              </a:lnSpc>
            </a:pPr>
            <a:r>
              <a:rPr sz="1300" b="1" spc="-5" dirty="0">
                <a:latin typeface="Cambria"/>
                <a:cs typeface="Cambria"/>
              </a:rPr>
              <a:t>Amy: </a:t>
            </a:r>
            <a:r>
              <a:rPr sz="1300" spc="-5" dirty="0">
                <a:latin typeface="Cambria"/>
                <a:cs typeface="Cambria"/>
              </a:rPr>
              <a:t>Just think – you’ll be </a:t>
            </a:r>
            <a:r>
              <a:rPr sz="1300" b="1" spc="-5" dirty="0">
                <a:latin typeface="Cambria"/>
                <a:cs typeface="Cambria"/>
              </a:rPr>
              <a:t>putting in your two-  week notice before you know</a:t>
            </a:r>
            <a:r>
              <a:rPr sz="1300" b="1" spc="-5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it!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41290" y="916305"/>
            <a:ext cx="2116709" cy="8324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44211" y="1833372"/>
            <a:ext cx="2110740" cy="7222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15280" y="1794002"/>
            <a:ext cx="1652905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500"/>
              </a:lnSpc>
            </a:pPr>
            <a:r>
              <a:rPr sz="1200" b="1" dirty="0">
                <a:latin typeface="Calibri"/>
                <a:cs typeface="Calibri"/>
              </a:rPr>
              <a:t>co-sign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10" dirty="0">
                <a:latin typeface="Calibri"/>
                <a:cs typeface="Calibri"/>
              </a:rPr>
              <a:t>sign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contract  together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15280" y="2349469"/>
            <a:ext cx="173799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100"/>
              </a:lnSpc>
            </a:pPr>
            <a:r>
              <a:rPr sz="1200" b="1" spc="-5" dirty="0">
                <a:latin typeface="Calibri"/>
                <a:cs typeface="Calibri"/>
              </a:rPr>
              <a:t>luncheons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formal lunches  or early-afternoon parties  where lunch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served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15280" y="3119470"/>
            <a:ext cx="1649730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100"/>
              </a:lnSpc>
            </a:pPr>
            <a:r>
              <a:rPr sz="1200" b="1" dirty="0">
                <a:latin typeface="Calibri"/>
                <a:cs typeface="Calibri"/>
              </a:rPr>
              <a:t>on </a:t>
            </a:r>
            <a:r>
              <a:rPr sz="1200" b="1" spc="-5" dirty="0">
                <a:latin typeface="Calibri"/>
                <a:cs typeface="Calibri"/>
              </a:rPr>
              <a:t>your behalf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for your  benefit, with </a:t>
            </a:r>
            <a:r>
              <a:rPr sz="1200" dirty="0">
                <a:latin typeface="Calibri"/>
                <a:cs typeface="Calibri"/>
              </a:rPr>
              <a:t>your </a:t>
            </a:r>
            <a:r>
              <a:rPr sz="1200" spc="-5" dirty="0">
                <a:latin typeface="Calibri"/>
                <a:cs typeface="Calibri"/>
              </a:rPr>
              <a:t>interest 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mind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15280" y="3887383"/>
            <a:ext cx="1710055" cy="87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200"/>
              </a:lnSpc>
            </a:pPr>
            <a:r>
              <a:rPr sz="1200" b="1" spc="-5" dirty="0">
                <a:latin typeface="Calibri"/>
                <a:cs typeface="Calibri"/>
              </a:rPr>
              <a:t>we’re not getting any  younger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10" dirty="0">
                <a:latin typeface="Calibri"/>
                <a:cs typeface="Calibri"/>
              </a:rPr>
              <a:t>an </a:t>
            </a:r>
            <a:r>
              <a:rPr sz="1200" spc="-5" dirty="0">
                <a:latin typeface="Calibri"/>
                <a:cs typeface="Calibri"/>
              </a:rPr>
              <a:t>expression </a:t>
            </a:r>
            <a:r>
              <a:rPr sz="1200" dirty="0">
                <a:latin typeface="Calibri"/>
                <a:cs typeface="Calibri"/>
              </a:rPr>
              <a:t>to  say </a:t>
            </a:r>
            <a:r>
              <a:rPr sz="1200" spc="-5" dirty="0">
                <a:latin typeface="Calibri"/>
                <a:cs typeface="Calibri"/>
              </a:rPr>
              <a:t>“we’re getting older;  </a:t>
            </a:r>
            <a:r>
              <a:rPr sz="1200" dirty="0">
                <a:latin typeface="Calibri"/>
                <a:cs typeface="Calibri"/>
              </a:rPr>
              <a:t>time is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passing”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15280" y="4901819"/>
            <a:ext cx="1480820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pushing papers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doing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200" spc="-5" dirty="0">
                <a:latin typeface="Calibri"/>
                <a:cs typeface="Calibri"/>
              </a:rPr>
              <a:t>administrative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work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15280" y="5424805"/>
            <a:ext cx="1729739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500"/>
              </a:lnSpc>
            </a:pPr>
            <a:r>
              <a:rPr sz="1200" b="1" spc="-5" dirty="0">
                <a:latin typeface="Calibri"/>
                <a:cs typeface="Calibri"/>
              </a:rPr>
              <a:t>when you put </a:t>
            </a:r>
            <a:r>
              <a:rPr sz="1200" b="1" dirty="0">
                <a:latin typeface="Calibri"/>
                <a:cs typeface="Calibri"/>
              </a:rPr>
              <a:t>it that </a:t>
            </a:r>
            <a:r>
              <a:rPr sz="1200" b="1" spc="-5" dirty="0">
                <a:latin typeface="Calibri"/>
                <a:cs typeface="Calibri"/>
              </a:rPr>
              <a:t>way</a:t>
            </a:r>
            <a:r>
              <a:rPr sz="1200" b="1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 </a:t>
            </a:r>
            <a:r>
              <a:rPr sz="1200" spc="-5" dirty="0">
                <a:latin typeface="Calibri"/>
                <a:cs typeface="Calibri"/>
              </a:rPr>
              <a:t>when you say </a:t>
            </a:r>
            <a:r>
              <a:rPr sz="1200" spc="-10" dirty="0">
                <a:latin typeface="Calibri"/>
                <a:cs typeface="Calibri"/>
              </a:rPr>
              <a:t>it </a:t>
            </a:r>
            <a:r>
              <a:rPr sz="1200" spc="-5" dirty="0">
                <a:latin typeface="Calibri"/>
                <a:cs typeface="Calibri"/>
              </a:rPr>
              <a:t>like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15280" y="5979541"/>
            <a:ext cx="148463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500"/>
              </a:lnSpc>
            </a:pPr>
            <a:r>
              <a:rPr sz="1200" b="1" dirty="0">
                <a:latin typeface="Calibri"/>
                <a:cs typeface="Calibri"/>
              </a:rPr>
              <a:t>I’m </a:t>
            </a:r>
            <a:r>
              <a:rPr sz="1200" b="1" spc="-5" dirty="0">
                <a:latin typeface="Calibri"/>
                <a:cs typeface="Calibri"/>
              </a:rPr>
              <a:t>game </a:t>
            </a:r>
            <a:r>
              <a:rPr sz="1200" dirty="0">
                <a:latin typeface="Calibri"/>
                <a:cs typeface="Calibri"/>
              </a:rPr>
              <a:t>= I’m </a:t>
            </a:r>
            <a:r>
              <a:rPr sz="1200" spc="-5" dirty="0">
                <a:latin typeface="Calibri"/>
                <a:cs typeface="Calibri"/>
              </a:rPr>
              <a:t>willing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/  </a:t>
            </a:r>
            <a:r>
              <a:rPr sz="1200" dirty="0">
                <a:latin typeface="Calibri"/>
                <a:cs typeface="Calibri"/>
              </a:rPr>
              <a:t>ready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15280" y="6536897"/>
            <a:ext cx="1698625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900"/>
              </a:lnSpc>
            </a:pPr>
            <a:r>
              <a:rPr sz="1200" b="1" spc="-5" dirty="0">
                <a:latin typeface="Calibri"/>
                <a:cs typeface="Calibri"/>
              </a:rPr>
              <a:t>putting </a:t>
            </a:r>
            <a:r>
              <a:rPr sz="1200" b="1" dirty="0">
                <a:latin typeface="Calibri"/>
                <a:cs typeface="Calibri"/>
              </a:rPr>
              <a:t>in </a:t>
            </a:r>
            <a:r>
              <a:rPr sz="1200" b="1" spc="-5" dirty="0">
                <a:latin typeface="Calibri"/>
                <a:cs typeface="Calibri"/>
              </a:rPr>
              <a:t>your two-week  </a:t>
            </a:r>
            <a:r>
              <a:rPr sz="1200" b="1" dirty="0">
                <a:latin typeface="Calibri"/>
                <a:cs typeface="Calibri"/>
              </a:rPr>
              <a:t>notice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informing your  </a:t>
            </a:r>
            <a:r>
              <a:rPr sz="1200" dirty="0">
                <a:latin typeface="Calibri"/>
                <a:cs typeface="Calibri"/>
              </a:rPr>
              <a:t>employer </a:t>
            </a:r>
            <a:r>
              <a:rPr sz="1200" spc="-5" dirty="0">
                <a:latin typeface="Calibri"/>
                <a:cs typeface="Calibri"/>
              </a:rPr>
              <a:t>that </a:t>
            </a:r>
            <a:r>
              <a:rPr sz="1200" dirty="0">
                <a:latin typeface="Calibri"/>
                <a:cs typeface="Calibri"/>
              </a:rPr>
              <a:t>you </a:t>
            </a:r>
            <a:r>
              <a:rPr sz="1200" spc="-5" dirty="0">
                <a:latin typeface="Calibri"/>
                <a:cs typeface="Calibri"/>
              </a:rPr>
              <a:t>will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quit  </a:t>
            </a:r>
            <a:r>
              <a:rPr sz="1200" dirty="0">
                <a:latin typeface="Calibri"/>
                <a:cs typeface="Calibri"/>
              </a:rPr>
              <a:t>your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job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15280" y="7519101"/>
            <a:ext cx="163703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dirty="0">
                <a:latin typeface="Calibri"/>
                <a:cs typeface="Calibri"/>
              </a:rPr>
              <a:t>before </a:t>
            </a:r>
            <a:r>
              <a:rPr sz="1200" b="1" spc="-5" dirty="0">
                <a:latin typeface="Calibri"/>
                <a:cs typeface="Calibri"/>
              </a:rPr>
              <a:t>you know </a:t>
            </a:r>
            <a:r>
              <a:rPr sz="1200" b="1" dirty="0">
                <a:latin typeface="Calibri"/>
                <a:cs typeface="Calibri"/>
              </a:rPr>
              <a:t>it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very  soon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future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72000" y="916305"/>
            <a:ext cx="169545" cy="8324850"/>
          </a:xfrm>
          <a:custGeom>
            <a:avLst/>
            <a:gdLst/>
            <a:ahLst/>
            <a:cxnLst/>
            <a:rect l="l" t="t" r="r" b="b"/>
            <a:pathLst>
              <a:path w="169545" h="8324850">
                <a:moveTo>
                  <a:pt x="0" y="8324850"/>
                </a:moveTo>
                <a:lnTo>
                  <a:pt x="169329" y="8324850"/>
                </a:lnTo>
                <a:lnTo>
                  <a:pt x="169329" y="0"/>
                </a:lnTo>
                <a:lnTo>
                  <a:pt x="0" y="0"/>
                </a:lnTo>
                <a:lnTo>
                  <a:pt x="0" y="832485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2000" y="1243964"/>
            <a:ext cx="2192655" cy="389255"/>
          </a:xfrm>
          <a:custGeom>
            <a:avLst/>
            <a:gdLst/>
            <a:ahLst/>
            <a:cxnLst/>
            <a:rect l="l" t="t" r="r" b="b"/>
            <a:pathLst>
              <a:path w="2192654" h="389255">
                <a:moveTo>
                  <a:pt x="1997836" y="0"/>
                </a:moveTo>
                <a:lnTo>
                  <a:pt x="0" y="0"/>
                </a:lnTo>
                <a:lnTo>
                  <a:pt x="0" y="389254"/>
                </a:lnTo>
                <a:lnTo>
                  <a:pt x="1997836" y="389254"/>
                </a:lnTo>
                <a:lnTo>
                  <a:pt x="2192401" y="194563"/>
                </a:lnTo>
                <a:lnTo>
                  <a:pt x="1997836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84191" y="1257300"/>
            <a:ext cx="2069591" cy="3627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938140" y="1286509"/>
            <a:ext cx="10960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49819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0331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49819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03338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4800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9475" y="973592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9475" y="9689286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49819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94193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90421"/>
            <a:ext cx="5034280" cy="719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spc="-5" dirty="0">
                <a:latin typeface="Cambria"/>
                <a:cs typeface="Cambria"/>
              </a:rPr>
              <a:t>Vocabulary</a:t>
            </a:r>
            <a:r>
              <a:rPr sz="2000" b="1" u="heavy" spc="-75" dirty="0">
                <a:latin typeface="Cambria"/>
                <a:cs typeface="Cambria"/>
              </a:rPr>
              <a:t> </a:t>
            </a:r>
            <a:r>
              <a:rPr sz="2000" b="1" u="heavy" spc="-5" dirty="0">
                <a:latin typeface="Cambria"/>
                <a:cs typeface="Cambria"/>
              </a:rPr>
              <a:t>Quiz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1300" i="1" spc="-5" dirty="0">
                <a:latin typeface="Cambria"/>
                <a:cs typeface="Cambria"/>
              </a:rPr>
              <a:t>Choose the best work </a:t>
            </a:r>
            <a:r>
              <a:rPr sz="1300" i="1" dirty="0">
                <a:latin typeface="Cambria"/>
                <a:cs typeface="Cambria"/>
              </a:rPr>
              <a:t>to </a:t>
            </a:r>
            <a:r>
              <a:rPr sz="1300" i="1" spc="-5" dirty="0">
                <a:latin typeface="Cambria"/>
                <a:cs typeface="Cambria"/>
              </a:rPr>
              <a:t>complete each sentence. Two words are not</a:t>
            </a:r>
            <a:r>
              <a:rPr sz="1300" i="1" spc="9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used.</a:t>
            </a:r>
            <a:endParaRPr sz="13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4864" y="2097658"/>
          <a:ext cx="5993765" cy="794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077"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before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you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know</a:t>
                      </a:r>
                      <a:r>
                        <a:rPr sz="14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ts val="133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I'm</a:t>
                      </a:r>
                      <a:r>
                        <a:rPr sz="14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game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33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out of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question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ts val="133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swing</a:t>
                      </a:r>
                      <a:r>
                        <a:rPr sz="14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4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dragging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his</a:t>
                      </a:r>
                      <a:r>
                        <a:rPr sz="1400" b="1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feet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I'm</a:t>
                      </a:r>
                      <a:r>
                        <a:rPr sz="1400" b="1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positive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pushing</a:t>
                      </a:r>
                      <a:r>
                        <a:rPr sz="14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papers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well</a:t>
                      </a:r>
                      <a:r>
                        <a:rPr sz="14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off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07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eager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on behalf</a:t>
                      </a:r>
                      <a:r>
                        <a:rPr sz="1400" b="1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sick</a:t>
                      </a:r>
                      <a:r>
                        <a:rPr sz="14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went</a:t>
                      </a:r>
                      <a:r>
                        <a:rPr sz="14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under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30604" y="3255391"/>
            <a:ext cx="5742305" cy="524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300" spc="-5" dirty="0">
                <a:latin typeface="Cambria"/>
                <a:cs typeface="Cambria"/>
              </a:rPr>
              <a:t>After</a:t>
            </a:r>
            <a:r>
              <a:rPr sz="1300" spc="2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the</a:t>
            </a:r>
            <a:r>
              <a:rPr sz="1300" spc="2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giant</a:t>
            </a:r>
            <a:r>
              <a:rPr sz="1300" spc="2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shopping</a:t>
            </a:r>
            <a:r>
              <a:rPr sz="1300" spc="2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center</a:t>
            </a:r>
            <a:r>
              <a:rPr sz="1300" spc="2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was</a:t>
            </a:r>
            <a:r>
              <a:rPr sz="1300" spc="204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built,</a:t>
            </a:r>
            <a:r>
              <a:rPr sz="1300" spc="204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</a:t>
            </a:r>
            <a:r>
              <a:rPr sz="1300" spc="21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number</a:t>
            </a:r>
            <a:r>
              <a:rPr sz="1300" spc="2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of</a:t>
            </a:r>
            <a:r>
              <a:rPr sz="1300" spc="2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smaller</a:t>
            </a:r>
            <a:r>
              <a:rPr sz="1300" spc="21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local</a:t>
            </a:r>
            <a:r>
              <a:rPr sz="1300" spc="2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shops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420"/>
              </a:spcBef>
              <a:tabLst>
                <a:tab pos="2047239" algn="l"/>
              </a:tabLst>
            </a:pP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because they couldn't</a:t>
            </a:r>
            <a:r>
              <a:rPr sz="1300" spc="-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compete.</a:t>
            </a:r>
            <a:endParaRPr sz="1300">
              <a:latin typeface="Cambria"/>
              <a:cs typeface="Cambria"/>
            </a:endParaRPr>
          </a:p>
          <a:p>
            <a:pPr marL="240665" marR="12065" indent="-227965">
              <a:lnSpc>
                <a:spcPct val="126899"/>
              </a:lnSpc>
              <a:buAutoNum type="arabicPeriod" startAt="2"/>
              <a:tabLst>
                <a:tab pos="241300" algn="l"/>
              </a:tabLst>
            </a:pPr>
            <a:r>
              <a:rPr sz="1300" spc="-5" dirty="0">
                <a:latin typeface="Cambria"/>
                <a:cs typeface="Cambria"/>
              </a:rPr>
              <a:t>I'm </a:t>
            </a:r>
            <a:r>
              <a:rPr sz="1300" spc="-10" dirty="0">
                <a:latin typeface="Cambria"/>
                <a:cs typeface="Cambria"/>
              </a:rPr>
              <a:t>not </a:t>
            </a:r>
            <a:r>
              <a:rPr sz="1300" spc="-5" dirty="0">
                <a:latin typeface="Cambria"/>
                <a:cs typeface="Cambria"/>
              </a:rPr>
              <a:t>sure if we can go </a:t>
            </a:r>
            <a:r>
              <a:rPr sz="1300" spc="5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the play; my daughter has a soccer game that  afternoon... </a:t>
            </a:r>
            <a:r>
              <a:rPr sz="1300" spc="-10" dirty="0">
                <a:latin typeface="Cambria"/>
                <a:cs typeface="Cambria"/>
              </a:rPr>
              <a:t>but </a:t>
            </a:r>
            <a:r>
              <a:rPr sz="1300" spc="-5" dirty="0">
                <a:latin typeface="Cambria"/>
                <a:cs typeface="Cambria"/>
              </a:rPr>
              <a:t>if we </a:t>
            </a:r>
            <a:r>
              <a:rPr sz="1300" spc="-10" dirty="0">
                <a:latin typeface="Cambria"/>
                <a:cs typeface="Cambria"/>
              </a:rPr>
              <a:t>leave </a:t>
            </a:r>
            <a:r>
              <a:rPr sz="1300" spc="-5" dirty="0">
                <a:latin typeface="Cambria"/>
                <a:cs typeface="Cambria"/>
              </a:rPr>
              <a:t>the game a couple minutes early, we might be  </a:t>
            </a:r>
            <a:r>
              <a:rPr sz="1300" spc="7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able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430"/>
              </a:spcBef>
              <a:tabLst>
                <a:tab pos="2193290" algn="l"/>
              </a:tabLst>
            </a:pPr>
            <a:r>
              <a:rPr sz="1300" spc="-5" dirty="0">
                <a:latin typeface="Cambria"/>
                <a:cs typeface="Cambria"/>
              </a:rPr>
              <a:t>to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415"/>
              </a:spcBef>
              <a:buAutoNum type="arabicPeriod" startAt="3"/>
              <a:tabLst>
                <a:tab pos="241300" algn="l"/>
              </a:tabLst>
            </a:pPr>
            <a:r>
              <a:rPr sz="1300" spc="-5" dirty="0">
                <a:latin typeface="Cambria"/>
                <a:cs typeface="Cambria"/>
              </a:rPr>
              <a:t>John </a:t>
            </a:r>
            <a:r>
              <a:rPr sz="1300" spc="-10" dirty="0">
                <a:latin typeface="Cambria"/>
                <a:cs typeface="Cambria"/>
              </a:rPr>
              <a:t>and  </a:t>
            </a:r>
            <a:r>
              <a:rPr sz="1300" spc="-5" dirty="0">
                <a:latin typeface="Cambria"/>
                <a:cs typeface="Cambria"/>
              </a:rPr>
              <a:t>Karen have  been dating for  </a:t>
            </a:r>
            <a:r>
              <a:rPr sz="1300" dirty="0">
                <a:latin typeface="Cambria"/>
                <a:cs typeface="Cambria"/>
              </a:rPr>
              <a:t>eight </a:t>
            </a:r>
            <a:r>
              <a:rPr sz="1300" spc="-5" dirty="0">
                <a:latin typeface="Cambria"/>
                <a:cs typeface="Cambria"/>
              </a:rPr>
              <a:t>years, </a:t>
            </a:r>
            <a:r>
              <a:rPr sz="1300" spc="-10" dirty="0">
                <a:latin typeface="Cambria"/>
                <a:cs typeface="Cambria"/>
              </a:rPr>
              <a:t>but  </a:t>
            </a:r>
            <a:r>
              <a:rPr sz="1300" spc="-5" dirty="0">
                <a:latin typeface="Cambria"/>
                <a:cs typeface="Cambria"/>
              </a:rPr>
              <a:t>for  some  reason   </a:t>
            </a:r>
            <a:r>
              <a:rPr sz="1300" spc="1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he's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415"/>
              </a:spcBef>
              <a:tabLst>
                <a:tab pos="2047239" algn="l"/>
              </a:tabLst>
            </a:pP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when it comes </a:t>
            </a:r>
            <a:r>
              <a:rPr sz="1300" dirty="0">
                <a:latin typeface="Cambria"/>
                <a:cs typeface="Cambria"/>
              </a:rPr>
              <a:t>to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proposing.</a:t>
            </a:r>
            <a:endParaRPr sz="1300">
              <a:latin typeface="Cambria"/>
              <a:cs typeface="Cambria"/>
            </a:endParaRPr>
          </a:p>
          <a:p>
            <a:pPr marL="240665" marR="10160" indent="-227965">
              <a:lnSpc>
                <a:spcPts val="1980"/>
              </a:lnSpc>
              <a:spcBef>
                <a:spcPts val="135"/>
              </a:spcBef>
              <a:buAutoNum type="arabicPeriod" startAt="4"/>
              <a:tabLst>
                <a:tab pos="241300" algn="l"/>
                <a:tab pos="2524125" algn="l"/>
              </a:tabLst>
            </a:pPr>
            <a:r>
              <a:rPr sz="1300" spc="-5" dirty="0">
                <a:latin typeface="Cambria"/>
                <a:cs typeface="Cambria"/>
              </a:rPr>
              <a:t>Lots of time and money has already been invested into this project, so starting  over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is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 marL="240665" marR="5715" indent="-227965">
              <a:lnSpc>
                <a:spcPts val="1980"/>
              </a:lnSpc>
              <a:buAutoNum type="arabicPeriod" startAt="4"/>
              <a:tabLst>
                <a:tab pos="241300" algn="l"/>
                <a:tab pos="3782695" algn="l"/>
              </a:tabLst>
            </a:pPr>
            <a:r>
              <a:rPr sz="1300" spc="-10" dirty="0">
                <a:latin typeface="Cambria"/>
                <a:cs typeface="Cambria"/>
              </a:rPr>
              <a:t>My  </a:t>
            </a:r>
            <a:r>
              <a:rPr sz="1300" spc="-5" dirty="0">
                <a:latin typeface="Cambria"/>
                <a:cs typeface="Cambria"/>
              </a:rPr>
              <a:t>five-year-old</a:t>
            </a:r>
            <a:r>
              <a:rPr sz="1300" spc="114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son</a:t>
            </a:r>
            <a:r>
              <a:rPr sz="1300" spc="19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is</a:t>
            </a:r>
            <a:r>
              <a:rPr sz="1300" u="sng" spc="-5" dirty="0">
                <a:latin typeface="Cambria"/>
                <a:cs typeface="Cambria"/>
              </a:rPr>
              <a:t>	</a:t>
            </a:r>
            <a:r>
              <a:rPr sz="1300" spc="-5" dirty="0">
                <a:latin typeface="Cambria"/>
                <a:cs typeface="Cambria"/>
              </a:rPr>
              <a:t>to  start  school  -</a:t>
            </a:r>
            <a:r>
              <a:rPr sz="1300" spc="-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he's</a:t>
            </a:r>
            <a:r>
              <a:rPr sz="1300" spc="18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been  talking about it non-stop for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weeks!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280"/>
              </a:spcBef>
              <a:buAutoNum type="arabicPeriod" startAt="4"/>
              <a:tabLst>
                <a:tab pos="241300" algn="l"/>
              </a:tabLst>
            </a:pPr>
            <a:r>
              <a:rPr sz="1300" spc="-5" dirty="0">
                <a:latin typeface="Cambria"/>
                <a:cs typeface="Cambria"/>
              </a:rPr>
              <a:t>The  CEO  can't   </a:t>
            </a:r>
            <a:r>
              <a:rPr sz="1300" spc="-10" dirty="0">
                <a:latin typeface="Cambria"/>
                <a:cs typeface="Cambria"/>
              </a:rPr>
              <a:t>attend   </a:t>
            </a:r>
            <a:r>
              <a:rPr sz="1300" spc="-5" dirty="0">
                <a:latin typeface="Cambria"/>
                <a:cs typeface="Cambria"/>
              </a:rPr>
              <a:t>the  conference,  </a:t>
            </a:r>
            <a:r>
              <a:rPr sz="1300" spc="-10" dirty="0">
                <a:latin typeface="Cambria"/>
                <a:cs typeface="Cambria"/>
              </a:rPr>
              <a:t>but   one   </a:t>
            </a:r>
            <a:r>
              <a:rPr sz="1300" spc="-5" dirty="0">
                <a:latin typeface="Cambria"/>
                <a:cs typeface="Cambria"/>
              </a:rPr>
              <a:t>of  the  directors  will     </a:t>
            </a:r>
            <a:r>
              <a:rPr sz="1300" spc="12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go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415"/>
              </a:spcBef>
              <a:tabLst>
                <a:tab pos="2047239" algn="l"/>
              </a:tabLst>
            </a:pP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the</a:t>
            </a:r>
            <a:r>
              <a:rPr sz="1300" spc="-9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company.</a:t>
            </a:r>
            <a:endParaRPr sz="1300">
              <a:latin typeface="Cambria"/>
              <a:cs typeface="Cambria"/>
            </a:endParaRPr>
          </a:p>
          <a:p>
            <a:pPr marL="240665" marR="10160" indent="-227965">
              <a:lnSpc>
                <a:spcPct val="126899"/>
              </a:lnSpc>
              <a:spcBef>
                <a:spcPts val="10"/>
              </a:spcBef>
              <a:buAutoNum type="arabicPeriod" startAt="7"/>
              <a:tabLst>
                <a:tab pos="241300" algn="l"/>
                <a:tab pos="2618740" algn="l"/>
              </a:tabLst>
            </a:pPr>
            <a:r>
              <a:rPr sz="1300" spc="-5" dirty="0">
                <a:latin typeface="Cambria"/>
                <a:cs typeface="Cambria"/>
              </a:rPr>
              <a:t>Time always flies in </a:t>
            </a:r>
            <a:r>
              <a:rPr sz="1300" dirty="0">
                <a:latin typeface="Cambria"/>
                <a:cs typeface="Cambria"/>
              </a:rPr>
              <a:t>the </a:t>
            </a:r>
            <a:r>
              <a:rPr sz="1300" spc="-5" dirty="0">
                <a:latin typeface="Cambria"/>
                <a:cs typeface="Cambria"/>
              </a:rPr>
              <a:t>summer! Seems like it started just yesterday,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then  it's over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 marL="240665" marR="5080" indent="-227965">
              <a:lnSpc>
                <a:spcPct val="126899"/>
              </a:lnSpc>
              <a:buAutoNum type="arabicPeriod" startAt="7"/>
              <a:tabLst>
                <a:tab pos="241300" algn="l"/>
                <a:tab pos="4782820" algn="l"/>
              </a:tabLst>
            </a:pPr>
            <a:r>
              <a:rPr sz="1300" spc="-5" dirty="0">
                <a:latin typeface="Cambria"/>
                <a:cs typeface="Cambria"/>
              </a:rPr>
              <a:t>Want to take a whitewater</a:t>
            </a:r>
            <a:r>
              <a:rPr sz="1300" spc="-18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rafting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trip?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if </a:t>
            </a:r>
            <a:r>
              <a:rPr sz="1300" spc="-10" dirty="0">
                <a:latin typeface="Cambria"/>
                <a:cs typeface="Cambria"/>
              </a:rPr>
              <a:t>you</a:t>
            </a:r>
            <a:r>
              <a:rPr sz="1300" spc="-1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are.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We  can split the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cost.</a:t>
            </a:r>
            <a:endParaRPr sz="1300">
              <a:latin typeface="Cambria"/>
              <a:cs typeface="Cambria"/>
            </a:endParaRPr>
          </a:p>
          <a:p>
            <a:pPr marL="240665" marR="5080" indent="-227965">
              <a:lnSpc>
                <a:spcPct val="126899"/>
              </a:lnSpc>
              <a:buAutoNum type="arabicPeriod" startAt="7"/>
              <a:tabLst>
                <a:tab pos="241300" algn="l"/>
                <a:tab pos="5287010" algn="l"/>
              </a:tabLst>
            </a:pPr>
            <a:r>
              <a:rPr sz="1300" spc="-5" dirty="0">
                <a:latin typeface="Cambria"/>
                <a:cs typeface="Cambria"/>
              </a:rPr>
              <a:t>We've had </a:t>
            </a:r>
            <a:r>
              <a:rPr sz="1300" spc="-10" dirty="0">
                <a:latin typeface="Cambria"/>
                <a:cs typeface="Cambria"/>
              </a:rPr>
              <a:t>pizza </a:t>
            </a:r>
            <a:r>
              <a:rPr sz="1300" spc="-5" dirty="0">
                <a:latin typeface="Cambria"/>
                <a:cs typeface="Cambria"/>
              </a:rPr>
              <a:t>every </a:t>
            </a:r>
            <a:r>
              <a:rPr sz="1300" spc="-10" dirty="0">
                <a:latin typeface="Cambria"/>
                <a:cs typeface="Cambria"/>
              </a:rPr>
              <a:t>night </a:t>
            </a:r>
            <a:r>
              <a:rPr sz="1300" spc="-5" dirty="0">
                <a:latin typeface="Cambria"/>
                <a:cs typeface="Cambria"/>
              </a:rPr>
              <a:t>this    </a:t>
            </a:r>
            <a:r>
              <a:rPr sz="1300" spc="1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week!</a:t>
            </a:r>
            <a:r>
              <a:rPr sz="1300" spc="19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I'm</a:t>
            </a:r>
            <a:r>
              <a:rPr sz="1300" u="sng" spc="-10" dirty="0">
                <a:latin typeface="Cambria"/>
                <a:cs typeface="Cambria"/>
              </a:rPr>
              <a:t>	</a:t>
            </a:r>
            <a:r>
              <a:rPr sz="1300" spc="-5" dirty="0">
                <a:latin typeface="Cambria"/>
                <a:cs typeface="Cambria"/>
              </a:rPr>
              <a:t>pizza;  let's get something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different.</a:t>
            </a:r>
            <a:endParaRPr sz="1300">
              <a:latin typeface="Cambria"/>
              <a:cs typeface="Cambria"/>
            </a:endParaRPr>
          </a:p>
          <a:p>
            <a:pPr marL="240665" marR="5715" indent="-227965">
              <a:lnSpc>
                <a:spcPct val="126899"/>
              </a:lnSpc>
              <a:buAutoNum type="arabicPeriod" startAt="7"/>
              <a:tabLst>
                <a:tab pos="241300" algn="l"/>
                <a:tab pos="3669665" algn="l"/>
              </a:tabLst>
            </a:pPr>
            <a:r>
              <a:rPr sz="1300" spc="-5" dirty="0">
                <a:latin typeface="Cambria"/>
                <a:cs typeface="Cambria"/>
              </a:rPr>
              <a:t>Where </a:t>
            </a:r>
            <a:r>
              <a:rPr sz="1300" spc="-10" dirty="0">
                <a:latin typeface="Cambria"/>
                <a:cs typeface="Cambria"/>
              </a:rPr>
              <a:t>are</a:t>
            </a:r>
            <a:r>
              <a:rPr sz="1300" spc="18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my</a:t>
            </a:r>
            <a:r>
              <a:rPr sz="1300" spc="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gloves?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I brought them; they</a:t>
            </a:r>
            <a:r>
              <a:rPr sz="1300" spc="254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have</a:t>
            </a:r>
            <a:r>
              <a:rPr sz="1300" spc="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to  be around here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somewhere.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9819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331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49819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03338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800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9475" y="973592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9475" y="9689286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49819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4193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90421"/>
            <a:ext cx="5904865" cy="117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00" b="1" u="heavy" dirty="0">
                <a:latin typeface="Cambria"/>
                <a:cs typeface="Cambria"/>
              </a:rPr>
              <a:t>Speaking</a:t>
            </a:r>
            <a:r>
              <a:rPr sz="2000" b="1" u="heavy" spc="-100" dirty="0">
                <a:latin typeface="Cambria"/>
                <a:cs typeface="Cambria"/>
              </a:rPr>
              <a:t> </a:t>
            </a:r>
            <a:r>
              <a:rPr sz="2000" b="1" u="heavy" spc="-5" dirty="0">
                <a:latin typeface="Cambria"/>
                <a:cs typeface="Cambria"/>
              </a:rPr>
              <a:t>Task</a:t>
            </a:r>
            <a:endParaRPr sz="2000" dirty="0">
              <a:latin typeface="Cambria"/>
              <a:cs typeface="Cambria"/>
            </a:endParaRPr>
          </a:p>
          <a:p>
            <a:pPr marL="12700" marR="5080" algn="just">
              <a:lnSpc>
                <a:spcPct val="122300"/>
              </a:lnSpc>
              <a:spcBef>
                <a:spcPts val="1215"/>
              </a:spcBef>
            </a:pPr>
            <a:r>
              <a:rPr sz="1300" spc="-5" dirty="0">
                <a:latin typeface="Cambria"/>
                <a:cs typeface="Cambria"/>
              </a:rPr>
              <a:t>If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dirty="0">
                <a:latin typeface="Cambria"/>
                <a:cs typeface="Cambria"/>
              </a:rPr>
              <a:t>were </a:t>
            </a:r>
            <a:r>
              <a:rPr sz="1300" spc="-5" dirty="0">
                <a:latin typeface="Cambria"/>
                <a:cs typeface="Cambria"/>
              </a:rPr>
              <a:t>to start a business, what kind </a:t>
            </a:r>
            <a:r>
              <a:rPr sz="1300" dirty="0">
                <a:latin typeface="Cambria"/>
                <a:cs typeface="Cambria"/>
              </a:rPr>
              <a:t>of </a:t>
            </a:r>
            <a:r>
              <a:rPr sz="1300" spc="-5" dirty="0">
                <a:latin typeface="Cambria"/>
                <a:cs typeface="Cambria"/>
              </a:rPr>
              <a:t>business would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start? </a:t>
            </a:r>
            <a:r>
              <a:rPr sz="1300" spc="-10" dirty="0">
                <a:latin typeface="Cambria"/>
                <a:cs typeface="Cambria"/>
              </a:rPr>
              <a:t>Explain </a:t>
            </a:r>
            <a:r>
              <a:rPr sz="1300" spc="-5" dirty="0">
                <a:latin typeface="Cambria"/>
                <a:cs typeface="Cambria"/>
              </a:rPr>
              <a:t>what 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would choose, and why –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talk about some of the possible </a:t>
            </a:r>
            <a:r>
              <a:rPr sz="1300" spc="-10" dirty="0">
                <a:latin typeface="Cambria"/>
                <a:cs typeface="Cambria"/>
              </a:rPr>
              <a:t>challenges </a:t>
            </a:r>
            <a:r>
              <a:rPr sz="1300" spc="5" dirty="0">
                <a:latin typeface="Cambria"/>
                <a:cs typeface="Cambria"/>
              </a:rPr>
              <a:t>as </a:t>
            </a:r>
            <a:r>
              <a:rPr sz="1300" spc="-5" dirty="0">
                <a:latin typeface="Cambria"/>
                <a:cs typeface="Cambria"/>
              </a:rPr>
              <a:t>well  as potential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rewards.</a:t>
            </a:r>
            <a:endParaRPr sz="13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424046"/>
            <a:ext cx="2228215" cy="5492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dirty="0">
                <a:latin typeface="Cambria"/>
                <a:cs typeface="Cambria"/>
              </a:rPr>
              <a:t>Answers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400" b="1" spc="-5" dirty="0">
                <a:latin typeface="Cambria"/>
                <a:cs typeface="Cambria"/>
              </a:rPr>
              <a:t>Comprehension</a:t>
            </a:r>
            <a:r>
              <a:rPr sz="1400" b="1" spc="-6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Questions:</a:t>
            </a:r>
            <a:endParaRPr sz="14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36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c</a:t>
            </a:r>
            <a:endParaRPr sz="13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a</a:t>
            </a:r>
            <a:endParaRPr sz="13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a</a:t>
            </a:r>
            <a:endParaRPr sz="13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a</a:t>
            </a:r>
            <a:endParaRPr sz="13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334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b</a:t>
            </a:r>
            <a:endParaRPr sz="13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b</a:t>
            </a:r>
            <a:endParaRPr sz="13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35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b</a:t>
            </a:r>
            <a:endParaRPr sz="13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400" b="1" spc="-5" dirty="0">
                <a:latin typeface="Cambria"/>
                <a:cs typeface="Cambria"/>
              </a:rPr>
              <a:t>Vocabulary</a:t>
            </a:r>
            <a:r>
              <a:rPr sz="1400" b="1" spc="-6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Quiz:</a:t>
            </a:r>
            <a:endParaRPr sz="14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35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went</a:t>
            </a:r>
            <a:r>
              <a:rPr sz="1300" spc="-9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under</a:t>
            </a:r>
            <a:endParaRPr sz="13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swing</a:t>
            </a:r>
            <a:r>
              <a:rPr sz="1300" spc="-9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it</a:t>
            </a:r>
            <a:endParaRPr sz="13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dragging </a:t>
            </a:r>
            <a:r>
              <a:rPr sz="1300" dirty="0">
                <a:latin typeface="Cambria"/>
                <a:cs typeface="Cambria"/>
              </a:rPr>
              <a:t>his</a:t>
            </a:r>
            <a:r>
              <a:rPr sz="1300" spc="-10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feet</a:t>
            </a:r>
          </a:p>
          <a:p>
            <a:pPr marL="469265" indent="-22796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out of the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question</a:t>
            </a:r>
            <a:endParaRPr sz="13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eager</a:t>
            </a:r>
            <a:endParaRPr sz="13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on behalf</a:t>
            </a:r>
            <a:r>
              <a:rPr sz="1300" spc="-9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of</a:t>
            </a:r>
            <a:endParaRPr sz="13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before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know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it</a:t>
            </a:r>
            <a:endParaRPr sz="13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I'm</a:t>
            </a:r>
            <a:r>
              <a:rPr sz="1300" spc="-9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game</a:t>
            </a:r>
            <a:endParaRPr sz="13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sick</a:t>
            </a:r>
            <a:r>
              <a:rPr sz="1300" spc="-8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of</a:t>
            </a:r>
            <a:endParaRPr sz="13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35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I'm</a:t>
            </a:r>
            <a:r>
              <a:rPr sz="1300" spc="-8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positive</a:t>
            </a:r>
            <a:endParaRPr sz="1300" dirty="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49819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331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49819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03338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800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9475" y="973592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9475" y="9689286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49819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94193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1435</Words>
  <Application>Microsoft Office PowerPoint</Application>
  <PresentationFormat>Custom</PresentationFormat>
  <Paragraphs>144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Shayna</dc:creator>
  <cp:lastModifiedBy>Eman Magdoub</cp:lastModifiedBy>
  <cp:revision>1</cp:revision>
  <dcterms:created xsi:type="dcterms:W3CDTF">2022-04-27T09:28:23Z</dcterms:created>
  <dcterms:modified xsi:type="dcterms:W3CDTF">2022-04-27T07:31:03Z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2022-04-27T00:00:00Z</vt:filetime>
  </property>
</Properties>
</file>