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272" r:id="rId5"/>
    <p:sldId id="277" r:id="rId6"/>
    <p:sldId id="257" r:id="rId7"/>
    <p:sldId id="258" r:id="rId8"/>
    <p:sldId id="259" r:id="rId9"/>
    <p:sldId id="260" r:id="rId10"/>
    <p:sldId id="261" r:id="rId11"/>
    <p:sldId id="274" r:id="rId12"/>
    <p:sldId id="273" r:id="rId13"/>
    <p:sldId id="278" r:id="rId14"/>
    <p:sldId id="275" r:id="rId15"/>
    <p:sldId id="276" r:id="rId16"/>
    <p:sldId id="279" r:id="rId17"/>
    <p:sldId id="280" r:id="rId18"/>
    <p:sldId id="271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4765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1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550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73971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44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19806" y="311727"/>
            <a:ext cx="3149401" cy="3216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45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B2- Course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3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4C9C3-B6AB-460A-93A4-4DFD1EFA3849}"/>
              </a:ext>
            </a:extLst>
          </p:cNvPr>
          <p:cNvSpPr txBox="1"/>
          <p:nvPr/>
        </p:nvSpPr>
        <p:spPr>
          <a:xfrm>
            <a:off x="124570" y="610963"/>
            <a:ext cx="111217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Keep Your Eye On The Ball</a:t>
            </a:r>
          </a:p>
          <a:p>
            <a:pPr algn="l" fontAlgn="base"/>
            <a:r>
              <a:rPr lang="en-US" b="1" i="0" dirty="0">
                <a:solidFill>
                  <a:srgbClr val="274182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stay alert and watch what your completion is doing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He always looked at his competitors’ products and advertising campaigns. Although he thought he had a better product he always kept his eye on the ball.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My Hands Are Tied</a:t>
            </a:r>
          </a:p>
          <a:p>
            <a:pPr algn="l" fontAlgn="base"/>
            <a:r>
              <a:rPr lang="en-US" b="1" i="0" dirty="0">
                <a:solidFill>
                  <a:srgbClr val="274182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not being able to behave freely or in the way, you would like to due to some existing restrictions (rules, laws)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I’d love to help you and get this deal over the line but my hands are tied.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Smooth Sailing</a:t>
            </a:r>
          </a:p>
          <a:p>
            <a:pPr algn="l" fontAlgn="base"/>
            <a:r>
              <a:rPr lang="en-US" b="1" i="0" dirty="0">
                <a:solidFill>
                  <a:srgbClr val="274182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literal meaning is when the sailing conditions are smooth, there are no winds, no clouds, the stars are extremely clear. If we’re talking about business, it is a situation where something is achieved without difficulties, when everything goes according to plan.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We’d been preparing this deal for several weeks now, and everything was smooth sailing so far.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1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4C9C3-B6AB-460A-93A4-4DFD1EFA3849}"/>
              </a:ext>
            </a:extLst>
          </p:cNvPr>
          <p:cNvSpPr txBox="1"/>
          <p:nvPr/>
        </p:nvSpPr>
        <p:spPr>
          <a:xfrm>
            <a:off x="124570" y="610963"/>
            <a:ext cx="111217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Shoot Oneself In The Foot</a:t>
            </a:r>
          </a:p>
          <a:p>
            <a:pPr algn="l" fontAlgn="base"/>
            <a:r>
              <a:rPr lang="en-US" b="1" i="0" dirty="0">
                <a:solidFill>
                  <a:srgbClr val="274182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cause oneself difficulty, to make a situation worse for yourself without intention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ABC company has just shot itself in the foot for losing the best sales manager ever!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To Get the Ball Rolling:</a:t>
            </a:r>
          </a:p>
          <a:p>
            <a:pPr algn="l" fontAlgn="base"/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Meaning: to begin an activity or process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l" fontAlgn="base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Example: </a:t>
            </a:r>
          </a:p>
          <a:p>
            <a:pPr algn="l" fontAlgn="base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At the meeting, she tried to get the ball rolling by asking a few questions.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5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98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8014EC-1693-42EE-A295-4414B1290ADC}"/>
              </a:ext>
            </a:extLst>
          </p:cNvPr>
          <p:cNvSpPr txBox="1"/>
          <p:nvPr/>
        </p:nvSpPr>
        <p:spPr>
          <a:xfrm>
            <a:off x="535664" y="3924798"/>
            <a:ext cx="107882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Would you like to have your own business?</a:t>
            </a:r>
          </a:p>
          <a:p>
            <a:r>
              <a:rPr lang="en-US" dirty="0">
                <a:solidFill>
                  <a:schemeClr val="bg1"/>
                </a:solidFill>
              </a:rPr>
              <a:t>(3)	What kind of people are good at business?</a:t>
            </a:r>
          </a:p>
          <a:p>
            <a:r>
              <a:rPr lang="en-US" dirty="0">
                <a:solidFill>
                  <a:schemeClr val="bg1"/>
                </a:solidFill>
              </a:rPr>
              <a:t>(4)	Is it easy to start a business in your country?</a:t>
            </a:r>
          </a:p>
          <a:p>
            <a:r>
              <a:rPr lang="en-US" dirty="0">
                <a:solidFill>
                  <a:schemeClr val="bg1"/>
                </a:solidFill>
              </a:rPr>
              <a:t>(5)	What business skills do you have?</a:t>
            </a:r>
          </a:p>
          <a:p>
            <a:r>
              <a:rPr lang="en-US" dirty="0">
                <a:solidFill>
                  <a:schemeClr val="bg1"/>
                </a:solidFill>
              </a:rPr>
              <a:t>(6)	 What would be your motto in business?</a:t>
            </a:r>
          </a:p>
          <a:p>
            <a:r>
              <a:rPr lang="en-US" dirty="0">
                <a:solidFill>
                  <a:schemeClr val="bg1"/>
                </a:solidFill>
              </a:rPr>
              <a:t>(8)	What kind of office would you like?</a:t>
            </a:r>
          </a:p>
          <a:p>
            <a:r>
              <a:rPr lang="en-US" dirty="0">
                <a:solidFill>
                  <a:schemeClr val="bg1"/>
                </a:solidFill>
              </a:rPr>
              <a:t>(9)	Who would be your business hero?</a:t>
            </a:r>
          </a:p>
          <a:p>
            <a:r>
              <a:rPr lang="en-US" dirty="0">
                <a:solidFill>
                  <a:schemeClr val="bg1"/>
                </a:solidFill>
              </a:rPr>
              <a:t>(10)	What would be your main business goal?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0BAB38-3A3D-4EC6-B6CE-932DBC279E0D}"/>
              </a:ext>
            </a:extLst>
          </p:cNvPr>
          <p:cNvSpPr txBox="1"/>
          <p:nvPr/>
        </p:nvSpPr>
        <p:spPr>
          <a:xfrm>
            <a:off x="442926" y="1280043"/>
            <a:ext cx="12164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 you think anyone can start their own business?</a:t>
            </a:r>
          </a:p>
          <a:p>
            <a:r>
              <a:rPr lang="en-US" dirty="0">
                <a:solidFill>
                  <a:schemeClr val="bg1"/>
                </a:solidFill>
              </a:rPr>
              <a:t>(5)	What are the dangers of having your own business?</a:t>
            </a:r>
          </a:p>
          <a:p>
            <a:r>
              <a:rPr lang="en-US" dirty="0">
                <a:solidFill>
                  <a:schemeClr val="bg1"/>
                </a:solidFill>
              </a:rPr>
              <a:t>(6)	Would you include your own name in your business name?</a:t>
            </a:r>
          </a:p>
          <a:p>
            <a:r>
              <a:rPr lang="en-US" dirty="0">
                <a:solidFill>
                  <a:schemeClr val="bg1"/>
                </a:solidFill>
              </a:rPr>
              <a:t>(7)	Do you read any business magazines?</a:t>
            </a:r>
          </a:p>
          <a:p>
            <a:r>
              <a:rPr lang="en-US" dirty="0">
                <a:solidFill>
                  <a:schemeClr val="bg1"/>
                </a:solidFill>
              </a:rPr>
              <a:t>(8)	Do men or women make more successful business people?</a:t>
            </a:r>
          </a:p>
          <a:p>
            <a:r>
              <a:rPr lang="en-US" dirty="0">
                <a:solidFill>
                  <a:schemeClr val="bg1"/>
                </a:solidFill>
              </a:rPr>
              <a:t>(9)	Do you think you’d be a tough person to work for?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What advice would you give to people starting in business?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What do you think of internet business like having an online shop?</a:t>
            </a:r>
          </a:p>
        </p:txBody>
      </p:sp>
    </p:spTree>
    <p:extLst>
      <p:ext uri="{BB962C8B-B14F-4D97-AF65-F5344CB8AC3E}">
        <p14:creationId xmlns:p14="http://schemas.microsoft.com/office/powerpoint/2010/main" val="3124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D2C62-4E05-4C96-A6A1-D17E888A5A5B}"/>
              </a:ext>
            </a:extLst>
          </p:cNvPr>
          <p:cNvSpPr txBox="1"/>
          <p:nvPr/>
        </p:nvSpPr>
        <p:spPr>
          <a:xfrm>
            <a:off x="192851" y="1003882"/>
            <a:ext cx="122595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Would you prefer to work for yourself or for someone else? Why?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like to support small businesses when you can? Which ones?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Are there any brands or companies that you prefer to support? Why?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Are there any companies that you choose to not support? Why?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In a business, would you prefer to be a manager or the owner?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Would you prefer to own an online business or a physical business? Why?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If you had to run a business, which industry would you like it to be in?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How many brand slogans do you know in English? (e.g. Apple: Think different.)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think doing business is good for the environment? Why/why not?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Which businesses do well during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recession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Which businesses do well during a 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pandemic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think that governments should spend money to bail out businesses when there is an economic crisis?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Have you ever left a good review for a business? Why?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Have you ever left a bad review for a business? Why? 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think it is essential for every business to have a website these days?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If you could own any business right now, which one would you choose?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Does your neighborhood have any businesses that you love? Which ones are they?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Why do you think some businesses succeed while other businesses fail?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Why do you think some businesses manage to stay open for decades?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What are the key ingredients of good customer service?</a:t>
            </a:r>
          </a:p>
        </p:txBody>
      </p:sp>
    </p:spTree>
    <p:extLst>
      <p:ext uri="{BB962C8B-B14F-4D97-AF65-F5344CB8AC3E}">
        <p14:creationId xmlns:p14="http://schemas.microsoft.com/office/powerpoint/2010/main" val="291460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D2C62-4E05-4C96-A6A1-D17E888A5A5B}"/>
              </a:ext>
            </a:extLst>
          </p:cNvPr>
          <p:cNvSpPr txBox="1"/>
          <p:nvPr/>
        </p:nvSpPr>
        <p:spPr>
          <a:xfrm>
            <a:off x="0" y="1737796"/>
            <a:ext cx="122595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Is there a business in your home country that doesn’t exist here? If so, do you think it would be successful here? Why or why not?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think that dealing with customers is easy? Why or why not?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think that you would be a good small business owner? Why or why not?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What personality traits does a business owner need to have to be a good leader?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Are you inspired by any entrepreneurs? If so, why?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want to be an entrepreneur one day?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Why do some people choose to be entrepreneurs while others choose to be employees?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believe that it’s possible for businesses to always do the right thing? Why or why not?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Do you think that the business world is fair? Why or why not?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What are the differences between doing business in your home country and doing business here?</a:t>
            </a:r>
          </a:p>
        </p:txBody>
      </p:sp>
    </p:spTree>
    <p:extLst>
      <p:ext uri="{BB962C8B-B14F-4D97-AF65-F5344CB8AC3E}">
        <p14:creationId xmlns:p14="http://schemas.microsoft.com/office/powerpoint/2010/main" val="309938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986639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Starting A Business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6- Starting a Business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Starting A Business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1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312636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09: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Starting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a</a:t>
            </a:r>
            <a:r>
              <a:rPr sz="1773" b="1" spc="-48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Business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85707"/>
            <a:ext cx="4066742" cy="5067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Amy has just started a new company, and she’s sharing the news with her friend Beth.  First, listen to their conversation and answer these comprehension</a:t>
            </a:r>
            <a:r>
              <a:rPr sz="886" i="1" spc="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questions: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102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9945" indent="-155427" defTabSz="623438"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Amy's new company is</a:t>
            </a:r>
            <a:r>
              <a:rPr sz="886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a...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boutique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hotel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translation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agency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9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travel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agency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Beth</a:t>
            </a:r>
            <a:r>
              <a:rPr sz="886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works...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at a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factory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a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café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a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school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Beth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is hesitant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start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business because...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 husband won't like the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idea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has no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experience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there aren't many customers in the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area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9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Beth's skills are in the area</a:t>
            </a:r>
            <a:r>
              <a:rPr sz="886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of...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cooking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interior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design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music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Beth's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dad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helped</a:t>
            </a:r>
            <a:r>
              <a:rPr sz="886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her...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house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8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her current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job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pay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university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solution Amy suggests</a:t>
            </a:r>
            <a:r>
              <a:rPr sz="886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is...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9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asking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Amy's mother for money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8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getting a loan at the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bank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starting a different,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less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expensive</a:t>
            </a:r>
            <a:r>
              <a:rPr sz="886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business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does Beth react to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r>
              <a:rPr sz="886" b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idea?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3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she's excited and wants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start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immediately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25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she's reluctant, but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later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agrees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631664" lvl="1" indent="-155859" defTabSz="623438">
              <a:spcBef>
                <a:spcPts val="242"/>
              </a:spcBef>
              <a:buFontTx/>
              <a:buAutoNum type="alphaLcPeriod"/>
              <a:tabLst>
                <a:tab pos="63209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shoots it down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(rejects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it)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2480830" cy="0"/>
          </a:xfrm>
          <a:custGeom>
            <a:avLst/>
            <a:gdLst/>
            <a:ahLst/>
            <a:cxnLst/>
            <a:rect l="l" t="t" r="r" b="b"/>
            <a:pathLst>
              <a:path w="3638550">
                <a:moveTo>
                  <a:pt x="0" y="0"/>
                </a:moveTo>
                <a:lnTo>
                  <a:pt x="363842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85708"/>
            <a:ext cx="2471738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Here it is – my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office.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is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dream come  true!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569831"/>
            <a:ext cx="2471738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Wow, your very own company. I can’t</a:t>
            </a:r>
            <a:r>
              <a:rPr sz="886" spc="-7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believe  it.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051283"/>
            <a:ext cx="2471304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‘Around the World Travel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Agency’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 now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open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business!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2533962"/>
            <a:ext cx="2472170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You’ve wanted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 a travel agent ever since  we were little –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now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look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at you! I’m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happy  for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214432"/>
            <a:ext cx="2472603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Hey… if I can do it,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can, too. Have you  talked to Dave about your idea? I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know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you’re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sick 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working at the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factory.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3895074"/>
            <a:ext cx="2471304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No, I haven’t…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dragging my feet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because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almost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positive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won’t like the idea of me  starting a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catering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business. You know…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money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is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tight.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4772701"/>
            <a:ext cx="2471738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70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Aw,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 Beth, you’re a great cook. I mean,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I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would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spend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thousands just for a single plate of  your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spaghetti!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1321" y="5453700"/>
            <a:ext cx="2472603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If only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had a hundred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eager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customers like  you! But starting a business is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risky,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 could</a:t>
            </a:r>
            <a:r>
              <a:rPr sz="886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6822" y="922193"/>
            <a:ext cx="1328911" cy="531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9074" y="1548246"/>
            <a:ext cx="1324840" cy="4559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05712" y="1522150"/>
            <a:ext cx="913101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9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dream come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true</a:t>
            </a:r>
            <a:r>
              <a:rPr sz="818" b="1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something you really  wanted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happen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–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which</a:t>
            </a:r>
            <a:r>
              <a:rPr sz="818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happened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5712" y="2191335"/>
            <a:ext cx="98627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sick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tired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of,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annoyed with, wanting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stop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5712" y="2716575"/>
            <a:ext cx="107849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dragging my feet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being  reluctant,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delaying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05712" y="3094804"/>
            <a:ext cx="107459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I’m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almost positive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I’m  almost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certain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05711" y="3472410"/>
            <a:ext cx="994064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172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catering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professional  preparation of food for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parties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events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5712" y="3997948"/>
            <a:ext cx="1083252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money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is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tight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we have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little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money; we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have no  extra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money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spend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5712" y="4521649"/>
            <a:ext cx="992765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if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only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wish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this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was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case, but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isn’t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05712" y="4898631"/>
            <a:ext cx="690563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eager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excited,  enthusiastic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05712" y="5277370"/>
            <a:ext cx="1008351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go under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fail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lose  all its</a:t>
            </a:r>
            <a:r>
              <a:rPr sz="818" spc="-7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money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80489" y="922193"/>
            <a:ext cx="106507" cy="5312352"/>
          </a:xfrm>
          <a:custGeom>
            <a:avLst/>
            <a:gdLst/>
            <a:ahLst/>
            <a:cxnLst/>
            <a:rect l="l" t="t" r="r" b="b"/>
            <a:pathLst>
              <a:path w="156210" h="7791450">
                <a:moveTo>
                  <a:pt x="0" y="7791450"/>
                </a:moveTo>
                <a:lnTo>
                  <a:pt x="155930" y="7791450"/>
                </a:lnTo>
                <a:lnTo>
                  <a:pt x="155930" y="0"/>
                </a:lnTo>
                <a:lnTo>
                  <a:pt x="0" y="0"/>
                </a:lnTo>
                <a:lnTo>
                  <a:pt x="0" y="77914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80489" y="1131223"/>
            <a:ext cx="1376795" cy="248516"/>
          </a:xfrm>
          <a:custGeom>
            <a:avLst/>
            <a:gdLst/>
            <a:ahLst/>
            <a:cxnLst/>
            <a:rect l="l" t="t" r="r" b="b"/>
            <a:pathLst>
              <a:path w="2019300" h="364489">
                <a:moveTo>
                  <a:pt x="1836674" y="0"/>
                </a:moveTo>
                <a:lnTo>
                  <a:pt x="0" y="0"/>
                </a:lnTo>
                <a:lnTo>
                  <a:pt x="0" y="364363"/>
                </a:lnTo>
                <a:lnTo>
                  <a:pt x="1836674" y="364363"/>
                </a:lnTo>
                <a:lnTo>
                  <a:pt x="2018919" y="182245"/>
                </a:lnTo>
                <a:lnTo>
                  <a:pt x="1836674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89320" y="1139882"/>
            <a:ext cx="1296785" cy="231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30650" y="1153564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540"/>
            <a:ext cx="2563091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under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any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time…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there are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guarantees.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Dave  would never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go for</a:t>
            </a:r>
            <a:r>
              <a:rPr sz="886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229072"/>
            <a:ext cx="1644794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Okay,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forget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asking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Dave.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450970"/>
            <a:ext cx="2563524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I can’t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swing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factory salary.  We’re barely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staying afloat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as it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is, 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I’d need  money for supplies, a kitchen, a delivery</a:t>
            </a:r>
            <a:r>
              <a:rPr sz="886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truck…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193608"/>
            <a:ext cx="2388610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Why not ask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dad? He’s pretty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well</a:t>
            </a:r>
            <a:r>
              <a:rPr sz="886" b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off.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415236"/>
            <a:ext cx="2562658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Oh,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that’s out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 question.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pulled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 lot of strings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get me 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job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have now, in the  factory accounting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department.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I tell him I want to  quit just to cook food all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day…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he’ll bite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head</a:t>
            </a:r>
            <a:r>
              <a:rPr sz="886" b="1" spc="-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off.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294442"/>
            <a:ext cx="2561359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All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right,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see your point there. There has to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be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way, though. I feel bad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having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dream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come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true  knowing that you’re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slaving away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at a job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hate.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975759"/>
            <a:ext cx="2562224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I’m okay, really. I don’t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mind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crunching  numbers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day.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457897"/>
            <a:ext cx="2563957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would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rather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crunching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walnuts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into  a delicious dish. I know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4939496"/>
            <a:ext cx="2564823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Sure.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it’s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just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pipe</a:t>
            </a:r>
            <a:r>
              <a:rPr sz="886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dream.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I’d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need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win  the lottery to make it happen. Listen,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lunch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break  is almost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over,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1321" y="5683307"/>
            <a:ext cx="173051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fast. Just let me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think…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71508" y="623455"/>
            <a:ext cx="1250719" cy="5604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3240" y="1248987"/>
            <a:ext cx="1246909" cy="4852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9878" y="1222643"/>
            <a:ext cx="749011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go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for 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this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context,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means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“accept</a:t>
            </a:r>
            <a:r>
              <a:rPr sz="818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it”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89878" y="1747883"/>
            <a:ext cx="897082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can’t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swing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can’t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manage to do</a:t>
            </a:r>
            <a:r>
              <a:rPr sz="818" spc="-7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89878" y="2126121"/>
            <a:ext cx="922626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9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staying afloat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surviving with the  amount of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money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89878" y="2817408"/>
            <a:ext cx="600941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well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off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rich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9878" y="3027803"/>
            <a:ext cx="932151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that’s out of the 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question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that’s not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option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/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possibility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89878" y="3553217"/>
            <a:ext cx="1002723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pulled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lot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of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strings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used influence to get  something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done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89878" y="4076419"/>
            <a:ext cx="101398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he’ll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bite my head off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he’ll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speak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me very  angrily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89878" y="4601659"/>
            <a:ext cx="1007485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slaving away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working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hard, as if a</a:t>
            </a:r>
            <a:r>
              <a:rPr sz="818" spc="-7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slave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89878" y="5000712"/>
            <a:ext cx="921760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crunching numbers</a:t>
            </a:r>
            <a:r>
              <a:rPr sz="818" b="1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64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doing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calculations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89878" y="5358127"/>
            <a:ext cx="917864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pipe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dream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an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idea  that could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never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64509" defTabSz="623438">
              <a:lnSpc>
                <a:spcPct val="116700"/>
              </a:lnSpc>
              <a:spcBef>
                <a:spcPts val="3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happen because it’s  impossible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771409" y="623455"/>
            <a:ext cx="100445" cy="5604597"/>
          </a:xfrm>
          <a:custGeom>
            <a:avLst/>
            <a:gdLst/>
            <a:ahLst/>
            <a:cxnLst/>
            <a:rect l="l" t="t" r="r" b="b"/>
            <a:pathLst>
              <a:path w="147320" h="8220075">
                <a:moveTo>
                  <a:pt x="0" y="8220075"/>
                </a:moveTo>
                <a:lnTo>
                  <a:pt x="146761" y="8220075"/>
                </a:lnTo>
                <a:lnTo>
                  <a:pt x="146761" y="0"/>
                </a:lnTo>
                <a:lnTo>
                  <a:pt x="0" y="0"/>
                </a:lnTo>
                <a:lnTo>
                  <a:pt x="0" y="82200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771409" y="844002"/>
            <a:ext cx="1295833" cy="262370"/>
          </a:xfrm>
          <a:custGeom>
            <a:avLst/>
            <a:gdLst/>
            <a:ahLst/>
            <a:cxnLst/>
            <a:rect l="l" t="t" r="r" b="b"/>
            <a:pathLst>
              <a:path w="1900554" h="384809">
                <a:moveTo>
                  <a:pt x="1707896" y="0"/>
                </a:moveTo>
                <a:lnTo>
                  <a:pt x="0" y="0"/>
                </a:lnTo>
                <a:lnTo>
                  <a:pt x="0" y="384428"/>
                </a:lnTo>
                <a:lnTo>
                  <a:pt x="1707896" y="384428"/>
                </a:lnTo>
                <a:lnTo>
                  <a:pt x="1900174" y="192150"/>
                </a:lnTo>
                <a:lnTo>
                  <a:pt x="170789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79721" y="852055"/>
            <a:ext cx="1212619" cy="245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21050" y="871971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5894"/>
            <a:ext cx="195175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Better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hurry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– I have five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minutes.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967251"/>
            <a:ext cx="2354406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</a:t>
            </a:r>
            <a:r>
              <a:rPr sz="886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it!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We’ll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go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down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bank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apply  for a business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loan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513783"/>
            <a:ext cx="217776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I’ll need someone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co-sign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it,</a:t>
            </a:r>
            <a:r>
              <a:rPr sz="886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though.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734371"/>
            <a:ext cx="2355706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I’ll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my mother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co-sign for you.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 loves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like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daughter –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would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be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thrilled to help. Plus, she’d probably hire you to  cater her Garden club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luncheons.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614377"/>
            <a:ext cx="2355706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Oh, no, I couldn’t ask your mom to co-sign  on a loan for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095840"/>
            <a:ext cx="2354840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don’t have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– I’ll talk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on your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behalf.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Listen,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we’re not getting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any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younger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really want to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spend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rest of your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life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pushing</a:t>
            </a:r>
            <a:r>
              <a:rPr sz="886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papers?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4038167"/>
            <a:ext cx="2355706" cy="71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Beth: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when you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put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that way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…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right.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491"/>
              </a:spcBef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I’m game.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really gotta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go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back to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work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896" defTabSz="623438">
              <a:lnSpc>
                <a:spcPct val="146200"/>
              </a:lnSpc>
              <a:spcBef>
                <a:spcPts val="7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– give me a call later tonight when I get home  from the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factory.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853656"/>
            <a:ext cx="2355273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3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Amy: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Just think – you’ll be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putting in your two-  week notice before you know</a:t>
            </a:r>
            <a:r>
              <a:rPr sz="886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it!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9016" y="624753"/>
            <a:ext cx="1443211" cy="5676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1007" y="1250027"/>
            <a:ext cx="1439141" cy="49242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7646" y="1223184"/>
            <a:ext cx="1126981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co-sign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sign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contract  together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7646" y="1601911"/>
            <a:ext cx="1184997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luncheons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formal lunches  or early-afternoon parties  where lunch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served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7645" y="2126912"/>
            <a:ext cx="1124816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your behalf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for your  benefit, with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your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interest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mind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7646" y="2650489"/>
            <a:ext cx="1165947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2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we’re not getting any  younger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an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expression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 say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“we’re getting older;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time is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passing”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97645" y="3342150"/>
            <a:ext cx="1009650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pushing papers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70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administrative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work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97646" y="3698731"/>
            <a:ext cx="1179368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when you put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 that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way</a:t>
            </a:r>
            <a:r>
              <a:rPr sz="818" b="1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when you say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like</a:t>
            </a:r>
            <a:r>
              <a:rPr sz="818" spc="-1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7645" y="4076960"/>
            <a:ext cx="1012248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I’m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game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I’m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willing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/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ready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7646" y="4456975"/>
            <a:ext cx="1158153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9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putting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your two-week 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notice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informing your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employer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that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will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quit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your</a:t>
            </a:r>
            <a:r>
              <a:rPr sz="818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job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97645" y="5126660"/>
            <a:ext cx="1116157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before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 know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very  soon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future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63591" y="624753"/>
            <a:ext cx="115599" cy="5676034"/>
          </a:xfrm>
          <a:custGeom>
            <a:avLst/>
            <a:gdLst/>
            <a:ahLst/>
            <a:cxnLst/>
            <a:rect l="l" t="t" r="r" b="b"/>
            <a:pathLst>
              <a:path w="169545" h="8324850">
                <a:moveTo>
                  <a:pt x="0" y="8324850"/>
                </a:moveTo>
                <a:lnTo>
                  <a:pt x="169329" y="8324850"/>
                </a:lnTo>
                <a:lnTo>
                  <a:pt x="169329" y="0"/>
                </a:lnTo>
                <a:lnTo>
                  <a:pt x="0" y="0"/>
                </a:lnTo>
                <a:lnTo>
                  <a:pt x="0" y="83248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63591" y="848158"/>
            <a:ext cx="1494992" cy="265401"/>
          </a:xfrm>
          <a:custGeom>
            <a:avLst/>
            <a:gdLst/>
            <a:ahLst/>
            <a:cxnLst/>
            <a:rect l="l" t="t" r="r" b="b"/>
            <a:pathLst>
              <a:path w="2192654" h="389255">
                <a:moveTo>
                  <a:pt x="1997836" y="0"/>
                </a:moveTo>
                <a:lnTo>
                  <a:pt x="0" y="0"/>
                </a:lnTo>
                <a:lnTo>
                  <a:pt x="0" y="389254"/>
                </a:lnTo>
                <a:lnTo>
                  <a:pt x="1997836" y="389254"/>
                </a:lnTo>
                <a:lnTo>
                  <a:pt x="2192401" y="194563"/>
                </a:lnTo>
                <a:lnTo>
                  <a:pt x="199783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71903" y="857250"/>
            <a:ext cx="1411085" cy="2473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13232" y="877165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3432464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1364" b="1" u="heavy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074"/>
              </a:spcBef>
            </a:pP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Choose the best work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complete each sentence. Two words are not</a:t>
            </a:r>
            <a:r>
              <a:rPr sz="886" i="1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used.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76908" y="1430222"/>
          <a:ext cx="4086658" cy="541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5734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before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you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know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it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I'm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game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out of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question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swing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it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9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dragging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his</a:t>
                      </a:r>
                      <a:r>
                        <a:rPr sz="1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feet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I'm</a:t>
                      </a:r>
                      <a:r>
                        <a:rPr sz="10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positive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pushing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papers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well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73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eager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on behalf</a:t>
                      </a:r>
                      <a:r>
                        <a:rPr sz="1000" b="1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sick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went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under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38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217185" y="2219585"/>
            <a:ext cx="3915208" cy="379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 defTabSz="623438">
              <a:buFontTx/>
              <a:buAutoNum type="arabicPeriod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After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giant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shopping</a:t>
            </a:r>
            <a:r>
              <a:rPr sz="886" spc="1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center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86" spc="13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built,</a:t>
            </a:r>
            <a:r>
              <a:rPr sz="886" spc="13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number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86" spc="1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smaller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local</a:t>
            </a:r>
            <a:r>
              <a:rPr sz="886" spc="15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shops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286"/>
              </a:spcBef>
              <a:tabLst>
                <a:tab pos="1395808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because they couldn't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compete.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8226" indent="-155427" defTabSz="623438">
              <a:lnSpc>
                <a:spcPct val="126899"/>
              </a:lnSpc>
              <a:buFontTx/>
              <a:buAutoNum type="arabicPeriod" startAt="2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I'm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 if we can go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play; my daughter has a soccer game that  afternoon...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we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leave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game a couple minutes early, we might be  </a:t>
            </a:r>
            <a:r>
              <a:rPr sz="886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able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293"/>
              </a:spcBef>
              <a:tabLst>
                <a:tab pos="1495385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283"/>
              </a:spcBef>
              <a:buFontTx/>
              <a:buAutoNum type="arabicPeriod" startAt="3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John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Karen have  been dating for 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eight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years,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  some  reason   </a:t>
            </a:r>
            <a:r>
              <a:rPr sz="886" spc="7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he's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283"/>
              </a:spcBef>
              <a:tabLst>
                <a:tab pos="1395808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when it comes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proposing.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6927" indent="-155427" defTabSz="623438">
              <a:lnSpc>
                <a:spcPts val="1350"/>
              </a:lnSpc>
              <a:spcBef>
                <a:spcPts val="92"/>
              </a:spcBef>
              <a:buFontTx/>
              <a:buAutoNum type="arabicPeriod" startAt="4"/>
              <a:tabLst>
                <a:tab pos="164518" algn="l"/>
                <a:tab pos="172094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Lots of time and money has already been invested into this project, so starting  over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896" indent="-155427" defTabSz="623438">
              <a:lnSpc>
                <a:spcPts val="1350"/>
              </a:lnSpc>
              <a:buFontTx/>
              <a:buAutoNum type="arabicPeriod" startAt="4"/>
              <a:tabLst>
                <a:tab pos="164518" algn="l"/>
                <a:tab pos="2579041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five-year-old</a:t>
            </a:r>
            <a:r>
              <a:rPr sz="886" spc="7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son</a:t>
            </a:r>
            <a:r>
              <a:rPr sz="886" spc="13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 start  school  -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he's</a:t>
            </a:r>
            <a:r>
              <a:rPr sz="886" spc="12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been  talking about it non-stop for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weeks!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91"/>
              </a:spcBef>
              <a:buFontTx/>
              <a:buAutoNum type="arabicPeriod" startAt="4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 CEO  can't 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attend 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 conference,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  one 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  the  directors  will     </a:t>
            </a:r>
            <a:r>
              <a:rPr sz="886" spc="8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go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283"/>
              </a:spcBef>
              <a:tabLst>
                <a:tab pos="1395808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company.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6927" indent="-155427" defTabSz="623438">
              <a:lnSpc>
                <a:spcPct val="126899"/>
              </a:lnSpc>
              <a:spcBef>
                <a:spcPts val="7"/>
              </a:spcBef>
              <a:buFontTx/>
              <a:buAutoNum type="arabicPeriod" startAt="7"/>
              <a:tabLst>
                <a:tab pos="164518" algn="l"/>
                <a:tab pos="178545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 always flies in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summer! Seems like it started just yesterday,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then  it's over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464" indent="-155427" defTabSz="623438">
              <a:lnSpc>
                <a:spcPct val="126899"/>
              </a:lnSpc>
              <a:buFontTx/>
              <a:buAutoNum type="arabicPeriod" startAt="7"/>
              <a:tabLst>
                <a:tab pos="164518" algn="l"/>
                <a:tab pos="326092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Want to take a whitewater</a:t>
            </a:r>
            <a:r>
              <a:rPr sz="886" spc="-12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rafting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trip?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-8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are.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  can split the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cost.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464" indent="-155427" defTabSz="623438">
              <a:lnSpc>
                <a:spcPct val="126899"/>
              </a:lnSpc>
              <a:buFontTx/>
              <a:buAutoNum type="arabicPeriod" startAt="7"/>
              <a:tabLst>
                <a:tab pos="164518" algn="l"/>
                <a:tab pos="3604683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We've had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pizza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every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night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   </a:t>
            </a:r>
            <a:r>
              <a:rPr sz="886" spc="8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week!</a:t>
            </a:r>
            <a:r>
              <a:rPr sz="886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I'm</a:t>
            </a:r>
            <a:r>
              <a:rPr sz="886" u="sng" spc="-7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pizza;  let's get something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different.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896" indent="-155427" defTabSz="623438">
              <a:lnSpc>
                <a:spcPct val="126899"/>
              </a:lnSpc>
              <a:buFontTx/>
              <a:buAutoNum type="arabicPeriod" startAt="7"/>
              <a:tabLst>
                <a:tab pos="164518" algn="l"/>
                <a:tab pos="25019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are</a:t>
            </a:r>
            <a:r>
              <a:rPr sz="886" spc="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</a:t>
            </a:r>
            <a:r>
              <a:rPr sz="886" spc="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gloves?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brought them; they</a:t>
            </a:r>
            <a:r>
              <a:rPr sz="886" spc="17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</a:t>
            </a:r>
            <a:r>
              <a:rPr sz="886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 be around here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somewhere.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4026044" cy="795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algn="just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Speaking</a:t>
            </a:r>
            <a:r>
              <a:rPr sz="1364" b="1" u="heavy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Task</a:t>
            </a:r>
            <a:endParaRPr sz="1364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algn="just" defTabSz="623438">
              <a:lnSpc>
                <a:spcPct val="122300"/>
              </a:lnSpc>
              <a:spcBef>
                <a:spcPts val="82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start a business, what kind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business would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start?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Explain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what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would choose, and why –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talk about some of the possible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challenges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  as potential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rewards.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2334577"/>
            <a:ext cx="1519238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Answers</a:t>
            </a:r>
            <a:endParaRPr sz="1364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064"/>
              </a:spcBef>
            </a:pP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Comprehension</a:t>
            </a:r>
            <a:r>
              <a:rPr sz="955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Questions:</a:t>
            </a:r>
            <a:endParaRPr sz="955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927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42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910"/>
              </a:spcBef>
            </a:pP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955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Quiz:</a:t>
            </a:r>
            <a:endParaRPr sz="955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924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went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under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swing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dragging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</a:t>
            </a:r>
            <a:r>
              <a:rPr sz="886" spc="-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feet</a:t>
            </a: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out of the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eager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on behalf</a:t>
            </a:r>
            <a:r>
              <a:rPr sz="886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before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know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35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I'm</a:t>
            </a:r>
            <a:r>
              <a:rPr sz="886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game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28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sick</a:t>
            </a:r>
            <a:r>
              <a:rPr sz="886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242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I'm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positive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1955</TotalTime>
  <Words>2540</Words>
  <Application>Microsoft Office PowerPoint</Application>
  <PresentationFormat>Widescreen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Comic Sans MS</vt:lpstr>
      <vt:lpstr>inherit</vt:lpstr>
      <vt:lpstr>Inter</vt:lpstr>
      <vt:lpstr>Lato</vt:lpstr>
      <vt:lpstr>Times New Roman</vt:lpstr>
      <vt:lpstr>Wingdings 3</vt:lpstr>
      <vt:lpstr>Slice</vt:lpstr>
      <vt:lpstr>Office Theme</vt:lpstr>
      <vt:lpstr> Speak Fluently &amp; Confidently  B2- Course 1</vt:lpstr>
      <vt:lpstr>Session 6- Starting a Business</vt:lpstr>
      <vt:lpstr>Session 6- Starting a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6- Starting a Business</vt:lpstr>
      <vt:lpstr>Session 6- Starting a Business</vt:lpstr>
      <vt:lpstr>Session 6- Starting a Business</vt:lpstr>
      <vt:lpstr>Session 6- Starting a Business</vt:lpstr>
      <vt:lpstr>Session 6- Starting a Business</vt:lpstr>
      <vt:lpstr>Session 6- Starting a Business</vt:lpstr>
      <vt:lpstr>Session 6- Starting a Business</vt:lpstr>
      <vt:lpstr>Session 6- Starting a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115</cp:revision>
  <cp:lastPrinted>2021-05-18T05:21:02Z</cp:lastPrinted>
  <dcterms:created xsi:type="dcterms:W3CDTF">2020-10-01T06:52:49Z</dcterms:created>
  <dcterms:modified xsi:type="dcterms:W3CDTF">2022-04-27T08:06:05Z</dcterms:modified>
</cp:coreProperties>
</file>