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1376" y="457200"/>
            <a:ext cx="2007743" cy="47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48037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Lesson 0</a:t>
            </a:r>
            <a:r>
              <a:rPr lang="en-US" sz="2600" b="1" dirty="0">
                <a:solidFill>
                  <a:srgbClr val="622322"/>
                </a:solidFill>
                <a:latin typeface="Cambria"/>
                <a:cs typeface="Cambria"/>
              </a:rPr>
              <a:t>7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: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Starting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a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New</a:t>
            </a:r>
            <a:r>
              <a:rPr sz="2600" b="1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Sport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596201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i="1" spc="-10" dirty="0">
                <a:latin typeface="Cambria"/>
                <a:cs typeface="Cambria"/>
              </a:rPr>
              <a:t>Joey </a:t>
            </a:r>
            <a:r>
              <a:rPr sz="1300" i="1" dirty="0">
                <a:latin typeface="Cambria"/>
                <a:cs typeface="Cambria"/>
              </a:rPr>
              <a:t>is telling his </a:t>
            </a:r>
            <a:r>
              <a:rPr sz="1300" i="1" spc="-5" dirty="0">
                <a:latin typeface="Cambria"/>
                <a:cs typeface="Cambria"/>
              </a:rPr>
              <a:t>brother, Brent, about the </a:t>
            </a:r>
            <a:r>
              <a:rPr sz="1300" i="1" spc="-10" dirty="0">
                <a:latin typeface="Cambria"/>
                <a:cs typeface="Cambria"/>
              </a:rPr>
              <a:t>new </a:t>
            </a:r>
            <a:r>
              <a:rPr sz="1300" i="1" dirty="0">
                <a:latin typeface="Cambria"/>
                <a:cs typeface="Cambria"/>
              </a:rPr>
              <a:t>sport he </a:t>
            </a:r>
            <a:r>
              <a:rPr sz="1300" i="1" spc="-5" dirty="0">
                <a:latin typeface="Cambria"/>
                <a:cs typeface="Cambria"/>
              </a:rPr>
              <a:t>wants </a:t>
            </a:r>
            <a:r>
              <a:rPr sz="1300" i="1" dirty="0">
                <a:latin typeface="Cambria"/>
                <a:cs typeface="Cambria"/>
              </a:rPr>
              <a:t>to </a:t>
            </a:r>
            <a:r>
              <a:rPr sz="1300" i="1" spc="-10" dirty="0">
                <a:latin typeface="Cambria"/>
                <a:cs typeface="Cambria"/>
              </a:rPr>
              <a:t>try. </a:t>
            </a:r>
            <a:r>
              <a:rPr sz="1300" i="1" spc="-5" dirty="0">
                <a:latin typeface="Cambria"/>
                <a:cs typeface="Cambria"/>
              </a:rPr>
              <a:t>Listen to their  </a:t>
            </a:r>
            <a:r>
              <a:rPr sz="1300" i="1" spc="-10" dirty="0">
                <a:latin typeface="Cambria"/>
                <a:cs typeface="Cambria"/>
              </a:rPr>
              <a:t>conversation </a:t>
            </a:r>
            <a:r>
              <a:rPr sz="1300" i="1" spc="-5" dirty="0">
                <a:latin typeface="Cambria"/>
                <a:cs typeface="Cambria"/>
              </a:rPr>
              <a:t>and </a:t>
            </a:r>
            <a:r>
              <a:rPr sz="1300" i="1" dirty="0">
                <a:latin typeface="Cambria"/>
                <a:cs typeface="Cambria"/>
              </a:rPr>
              <a:t>do </a:t>
            </a:r>
            <a:r>
              <a:rPr sz="1300" i="1" spc="-5" dirty="0">
                <a:latin typeface="Cambria"/>
                <a:cs typeface="Cambria"/>
              </a:rPr>
              <a:t>your best to answer the comprehension questions</a:t>
            </a:r>
            <a:r>
              <a:rPr sz="1300" i="1" spc="1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below.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90393"/>
            <a:ext cx="308864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Listening</a:t>
            </a:r>
            <a:r>
              <a:rPr sz="2000" b="1" u="heavy" spc="-3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Comprehension: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3" y="2968497"/>
            <a:ext cx="4575175" cy="539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300" b="1" spc="-10" dirty="0">
                <a:latin typeface="Cambria"/>
                <a:cs typeface="Cambria"/>
              </a:rPr>
              <a:t>What </a:t>
            </a:r>
            <a:r>
              <a:rPr sz="1300" b="1" spc="-5" dirty="0">
                <a:latin typeface="Cambria"/>
                <a:cs typeface="Cambria"/>
              </a:rPr>
              <a:t>sport does Joey want </a:t>
            </a:r>
            <a:r>
              <a:rPr sz="1300" b="1" dirty="0">
                <a:latin typeface="Cambria"/>
                <a:cs typeface="Cambria"/>
              </a:rPr>
              <a:t>to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try?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American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football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ice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hockey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rugby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Brent discourages him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because…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 other </a:t>
            </a:r>
            <a:r>
              <a:rPr sz="1300" spc="-10" dirty="0">
                <a:latin typeface="Cambria"/>
                <a:cs typeface="Cambria"/>
              </a:rPr>
              <a:t>players </a:t>
            </a:r>
            <a:r>
              <a:rPr sz="1300" spc="-5" dirty="0">
                <a:latin typeface="Cambria"/>
                <a:cs typeface="Cambria"/>
              </a:rPr>
              <a:t>are big and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tough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 sport will take up a </a:t>
            </a:r>
            <a:r>
              <a:rPr sz="1300" spc="-10" dirty="0">
                <a:latin typeface="Cambria"/>
                <a:cs typeface="Cambria"/>
              </a:rPr>
              <a:t>lot </a:t>
            </a:r>
            <a:r>
              <a:rPr sz="1300" spc="-5" dirty="0">
                <a:latin typeface="Cambria"/>
                <a:cs typeface="Cambria"/>
              </a:rPr>
              <a:t>of his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time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20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he doesn’t think Joey will </a:t>
            </a:r>
            <a:r>
              <a:rPr sz="1300" dirty="0">
                <a:latin typeface="Cambria"/>
                <a:cs typeface="Cambria"/>
              </a:rPr>
              <a:t>enjoy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Joey says </a:t>
            </a:r>
            <a:r>
              <a:rPr sz="1300" b="1" spc="-10" dirty="0">
                <a:latin typeface="Cambria"/>
                <a:cs typeface="Cambria"/>
              </a:rPr>
              <a:t>his </a:t>
            </a:r>
            <a:r>
              <a:rPr sz="1300" b="1" spc="-5" dirty="0">
                <a:latin typeface="Cambria"/>
                <a:cs typeface="Cambria"/>
              </a:rPr>
              <a:t>strong point is that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he’s…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strong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fast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 quick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learner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Brent advises </a:t>
            </a:r>
            <a:r>
              <a:rPr sz="1300" b="1" spc="-10" dirty="0">
                <a:latin typeface="Cambria"/>
                <a:cs typeface="Cambria"/>
              </a:rPr>
              <a:t>him to </a:t>
            </a:r>
            <a:r>
              <a:rPr sz="1300" b="1" spc="-5" dirty="0">
                <a:latin typeface="Cambria"/>
                <a:cs typeface="Cambria"/>
              </a:rPr>
              <a:t>try out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for…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 different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sport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 college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team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 high school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team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Brent suggests this because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Joey…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needs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gain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experience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will have a better future in the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sport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isn’t very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competitive</a:t>
            </a:r>
            <a:endParaRPr sz="1300" dirty="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10" dirty="0">
                <a:latin typeface="Cambria"/>
                <a:cs typeface="Cambria"/>
              </a:rPr>
              <a:t>What </a:t>
            </a:r>
            <a:r>
              <a:rPr sz="1300" b="1" dirty="0">
                <a:latin typeface="Cambria"/>
                <a:cs typeface="Cambria"/>
              </a:rPr>
              <a:t>do </a:t>
            </a:r>
            <a:r>
              <a:rPr sz="1300" b="1" spc="-5" dirty="0">
                <a:latin typeface="Cambria"/>
                <a:cs typeface="Cambria"/>
              </a:rPr>
              <a:t>they decide to </a:t>
            </a:r>
            <a:r>
              <a:rPr sz="1300" b="1" spc="-10" dirty="0">
                <a:latin typeface="Cambria"/>
                <a:cs typeface="Cambria"/>
              </a:rPr>
              <a:t>do </a:t>
            </a:r>
            <a:r>
              <a:rPr sz="1300" b="1" spc="5" dirty="0">
                <a:latin typeface="Cambria"/>
                <a:cs typeface="Cambria"/>
              </a:rPr>
              <a:t>at </a:t>
            </a:r>
            <a:r>
              <a:rPr sz="1300" b="1" spc="-5" dirty="0">
                <a:latin typeface="Cambria"/>
                <a:cs typeface="Cambria"/>
              </a:rPr>
              <a:t>the end </a:t>
            </a:r>
            <a:r>
              <a:rPr sz="1300" b="1" dirty="0">
                <a:latin typeface="Cambria"/>
                <a:cs typeface="Cambria"/>
              </a:rPr>
              <a:t>of </a:t>
            </a:r>
            <a:r>
              <a:rPr sz="1300" b="1" spc="-5" dirty="0">
                <a:latin typeface="Cambria"/>
                <a:cs typeface="Cambria"/>
              </a:rPr>
              <a:t>the</a:t>
            </a:r>
            <a:r>
              <a:rPr sz="1300" b="1" spc="3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dialogue?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sign up for the sport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together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go exercise to prepare Joey for the tryout</a:t>
            </a:r>
            <a:endParaRPr sz="1300" dirty="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10" dirty="0">
                <a:latin typeface="Cambria"/>
                <a:cs typeface="Cambria"/>
              </a:rPr>
              <a:t>buy </a:t>
            </a:r>
            <a:r>
              <a:rPr sz="1300" spc="-5" dirty="0">
                <a:latin typeface="Cambria"/>
                <a:cs typeface="Cambria"/>
              </a:rPr>
              <a:t>some equipment for the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sport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28003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2600" b="1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382524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Joey: </a:t>
            </a:r>
            <a:r>
              <a:rPr sz="1300" spc="-5" dirty="0">
                <a:latin typeface="Cambria"/>
                <a:cs typeface="Cambria"/>
              </a:rPr>
              <a:t>I think I’m gonna </a:t>
            </a:r>
            <a:r>
              <a:rPr sz="1300" b="1" spc="-10" dirty="0">
                <a:latin typeface="Cambria"/>
                <a:cs typeface="Cambria"/>
              </a:rPr>
              <a:t>try out </a:t>
            </a:r>
            <a:r>
              <a:rPr sz="1300" b="1" spc="-5" dirty="0">
                <a:latin typeface="Cambria"/>
                <a:cs typeface="Cambria"/>
              </a:rPr>
              <a:t>for </a:t>
            </a:r>
            <a:r>
              <a:rPr sz="1300" spc="-5" dirty="0">
                <a:latin typeface="Cambria"/>
                <a:cs typeface="Cambria"/>
              </a:rPr>
              <a:t>the city hockey  team this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year.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01824"/>
            <a:ext cx="382714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10" dirty="0">
                <a:latin typeface="Cambria"/>
                <a:cs typeface="Cambria"/>
              </a:rPr>
              <a:t>Brent: </a:t>
            </a:r>
            <a:r>
              <a:rPr sz="1300" spc="-5" dirty="0">
                <a:latin typeface="Cambria"/>
                <a:cs typeface="Cambria"/>
              </a:rPr>
              <a:t>You might want to </a:t>
            </a:r>
            <a:r>
              <a:rPr sz="1300" b="1" spc="-5" dirty="0">
                <a:latin typeface="Cambria"/>
                <a:cs typeface="Cambria"/>
              </a:rPr>
              <a:t>think </a:t>
            </a:r>
            <a:r>
              <a:rPr sz="1300" b="1" spc="-10" dirty="0">
                <a:latin typeface="Cambria"/>
                <a:cs typeface="Cambria"/>
              </a:rPr>
              <a:t>twice </a:t>
            </a:r>
            <a:r>
              <a:rPr sz="1300" spc="-5" dirty="0">
                <a:latin typeface="Cambria"/>
                <a:cs typeface="Cambria"/>
              </a:rPr>
              <a:t>about that.</a:t>
            </a:r>
            <a:r>
              <a:rPr sz="1300" spc="-1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This  isn’t field hockey – it’s ice hockey, and </a:t>
            </a:r>
            <a:r>
              <a:rPr sz="1300" b="1" spc="-10" dirty="0">
                <a:latin typeface="Cambria"/>
                <a:cs typeface="Cambria"/>
              </a:rPr>
              <a:t>brawls </a:t>
            </a:r>
            <a:r>
              <a:rPr sz="1300" spc="-5" dirty="0">
                <a:latin typeface="Cambria"/>
                <a:cs typeface="Cambria"/>
              </a:rPr>
              <a:t>are part  of the game. Those players </a:t>
            </a:r>
            <a:r>
              <a:rPr sz="1300" b="1" spc="-10" dirty="0">
                <a:latin typeface="Cambria"/>
                <a:cs typeface="Cambria"/>
              </a:rPr>
              <a:t>eat </a:t>
            </a:r>
            <a:r>
              <a:rPr sz="1300" b="1" spc="-5" dirty="0">
                <a:latin typeface="Cambria"/>
                <a:cs typeface="Cambria"/>
              </a:rPr>
              <a:t>guys like you for  breakfast.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682110"/>
            <a:ext cx="225552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Joey: </a:t>
            </a:r>
            <a:r>
              <a:rPr sz="1300" spc="-5" dirty="0">
                <a:latin typeface="Cambria"/>
                <a:cs typeface="Cambria"/>
              </a:rPr>
              <a:t>Oh, you’re as </a:t>
            </a:r>
            <a:r>
              <a:rPr sz="1300" spc="-10" dirty="0">
                <a:latin typeface="Cambria"/>
                <a:cs typeface="Cambria"/>
              </a:rPr>
              <a:t>bad </a:t>
            </a:r>
            <a:r>
              <a:rPr sz="1300" spc="-5" dirty="0">
                <a:latin typeface="Cambria"/>
                <a:cs typeface="Cambria"/>
              </a:rPr>
              <a:t>as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mom.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008155"/>
            <a:ext cx="382524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10" dirty="0">
                <a:latin typeface="Cambria"/>
                <a:cs typeface="Cambria"/>
              </a:rPr>
              <a:t>Brent: </a:t>
            </a:r>
            <a:r>
              <a:rPr sz="1300" spc="-5" dirty="0">
                <a:latin typeface="Cambria"/>
                <a:cs typeface="Cambria"/>
              </a:rPr>
              <a:t>I’m </a:t>
            </a:r>
            <a:r>
              <a:rPr sz="1300" spc="-10" dirty="0">
                <a:latin typeface="Cambria"/>
                <a:cs typeface="Cambria"/>
              </a:rPr>
              <a:t>your </a:t>
            </a:r>
            <a:r>
              <a:rPr sz="1300" spc="-5" dirty="0">
                <a:latin typeface="Cambria"/>
                <a:cs typeface="Cambria"/>
              </a:rPr>
              <a:t>older </a:t>
            </a:r>
            <a:r>
              <a:rPr sz="1300" dirty="0">
                <a:latin typeface="Cambria"/>
                <a:cs typeface="Cambria"/>
              </a:rPr>
              <a:t>brother; </a:t>
            </a:r>
            <a:r>
              <a:rPr sz="1300" spc="-5" dirty="0">
                <a:latin typeface="Cambria"/>
                <a:cs typeface="Cambria"/>
              </a:rPr>
              <a:t>it’s my job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b="1" spc="-10" dirty="0">
                <a:latin typeface="Cambria"/>
                <a:cs typeface="Cambria"/>
              </a:rPr>
              <a:t>look </a:t>
            </a:r>
            <a:r>
              <a:rPr sz="1300" b="1" spc="-5" dirty="0">
                <a:latin typeface="Cambria"/>
                <a:cs typeface="Cambria"/>
              </a:rPr>
              <a:t>out  </a:t>
            </a:r>
            <a:r>
              <a:rPr sz="1300" b="1" spc="-10" dirty="0">
                <a:latin typeface="Cambria"/>
                <a:cs typeface="Cambria"/>
              </a:rPr>
              <a:t>for</a:t>
            </a:r>
            <a:r>
              <a:rPr sz="1300" b="1" spc="-8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you.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713904"/>
            <a:ext cx="382714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Joey:</a:t>
            </a:r>
            <a:r>
              <a:rPr sz="1300" b="1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It’s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not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like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I’m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joining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Army.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It’s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just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local  </a:t>
            </a:r>
            <a:r>
              <a:rPr sz="1300" spc="-5" dirty="0">
                <a:latin typeface="Cambria"/>
                <a:cs typeface="Cambria"/>
              </a:rPr>
              <a:t>hockey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league.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5423611"/>
            <a:ext cx="38252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10" dirty="0">
                <a:latin typeface="Cambria"/>
                <a:cs typeface="Cambria"/>
              </a:rPr>
              <a:t>Brent: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Joey,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have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seen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size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guys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on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those  teams?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They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eat,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sleep,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and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breathe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hockey.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If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step  out onto the ice with </a:t>
            </a:r>
            <a:r>
              <a:rPr sz="1300" dirty="0">
                <a:latin typeface="Cambria"/>
                <a:cs typeface="Cambria"/>
              </a:rPr>
              <a:t>them, </a:t>
            </a:r>
            <a:r>
              <a:rPr sz="1300" spc="-5" dirty="0">
                <a:latin typeface="Cambria"/>
                <a:cs typeface="Cambria"/>
              </a:rPr>
              <a:t>they’ll </a:t>
            </a:r>
            <a:r>
              <a:rPr sz="1300" b="1" spc="-5" dirty="0">
                <a:latin typeface="Cambria"/>
                <a:cs typeface="Cambria"/>
              </a:rPr>
              <a:t>pulverize</a:t>
            </a:r>
            <a:r>
              <a:rPr sz="1300" b="1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6420307"/>
            <a:ext cx="382587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Joey: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They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will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not.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may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small,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but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I’m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fast.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I’m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not  a </a:t>
            </a:r>
            <a:r>
              <a:rPr sz="1300" b="1" spc="-10" dirty="0">
                <a:latin typeface="Cambria"/>
                <a:cs typeface="Cambria"/>
              </a:rPr>
              <a:t>wimp. </a:t>
            </a:r>
            <a:r>
              <a:rPr sz="1300" spc="-5" dirty="0">
                <a:latin typeface="Cambria"/>
                <a:cs typeface="Cambria"/>
              </a:rPr>
              <a:t>And last </a:t>
            </a:r>
            <a:r>
              <a:rPr sz="1300" dirty="0">
                <a:latin typeface="Cambria"/>
                <a:cs typeface="Cambria"/>
              </a:rPr>
              <a:t>year </a:t>
            </a:r>
            <a:r>
              <a:rPr sz="1300" spc="-5" dirty="0">
                <a:latin typeface="Cambria"/>
                <a:cs typeface="Cambria"/>
              </a:rPr>
              <a:t>I led the school’s field hockey  team to the national championship. I can handle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7418115"/>
            <a:ext cx="382397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Brent: </a:t>
            </a:r>
            <a:r>
              <a:rPr sz="1300" spc="-5" dirty="0">
                <a:latin typeface="Cambria"/>
                <a:cs typeface="Cambria"/>
              </a:rPr>
              <a:t>Oh, really? Have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ever put on a </a:t>
            </a:r>
            <a:r>
              <a:rPr sz="1300" spc="-10" dirty="0">
                <a:latin typeface="Cambria"/>
                <a:cs typeface="Cambria"/>
              </a:rPr>
              <a:t>pair </a:t>
            </a:r>
            <a:r>
              <a:rPr sz="1300" spc="-5" dirty="0">
                <a:latin typeface="Cambria"/>
                <a:cs typeface="Cambria"/>
              </a:rPr>
              <a:t>of  hockey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skates?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8128162"/>
            <a:ext cx="382206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Joey: </a:t>
            </a:r>
            <a:r>
              <a:rPr sz="1300" dirty="0">
                <a:latin typeface="Cambria"/>
                <a:cs typeface="Cambria"/>
              </a:rPr>
              <a:t>Well… </a:t>
            </a:r>
            <a:r>
              <a:rPr sz="1300" spc="-5" dirty="0">
                <a:latin typeface="Cambria"/>
                <a:cs typeface="Cambria"/>
              </a:rPr>
              <a:t>I </a:t>
            </a:r>
            <a:r>
              <a:rPr sz="1300" dirty="0">
                <a:latin typeface="Cambria"/>
                <a:cs typeface="Cambria"/>
              </a:rPr>
              <a:t>go </a:t>
            </a:r>
            <a:r>
              <a:rPr sz="1300" spc="-5" dirty="0">
                <a:latin typeface="Cambria"/>
                <a:cs typeface="Cambria"/>
              </a:rPr>
              <a:t>skating with Amy </a:t>
            </a:r>
            <a:r>
              <a:rPr sz="1300" dirty="0">
                <a:latin typeface="Cambria"/>
                <a:cs typeface="Cambria"/>
              </a:rPr>
              <a:t>all </a:t>
            </a:r>
            <a:r>
              <a:rPr sz="1300" spc="-5" dirty="0">
                <a:latin typeface="Cambria"/>
                <a:cs typeface="Cambria"/>
              </a:rPr>
              <a:t>the time. I’m  sure </a:t>
            </a:r>
            <a:r>
              <a:rPr sz="1300" dirty="0">
                <a:latin typeface="Cambria"/>
                <a:cs typeface="Cambria"/>
              </a:rPr>
              <a:t>there </a:t>
            </a:r>
            <a:r>
              <a:rPr sz="1300" spc="-5" dirty="0">
                <a:latin typeface="Cambria"/>
                <a:cs typeface="Cambria"/>
              </a:rPr>
              <a:t>isn’t much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difference.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4953" y="1704975"/>
            <a:ext cx="1768602" cy="701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8635" y="2622804"/>
            <a:ext cx="1761743" cy="591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59704" y="2584897"/>
            <a:ext cx="13919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try </a:t>
            </a:r>
            <a:r>
              <a:rPr sz="1200" b="1" spc="-5" dirty="0">
                <a:latin typeface="Calibri"/>
                <a:cs typeface="Calibri"/>
              </a:rPr>
              <a:t>out for </a:t>
            </a:r>
            <a:r>
              <a:rPr sz="1200" dirty="0">
                <a:latin typeface="Calibri"/>
                <a:cs typeface="Calibri"/>
              </a:rPr>
              <a:t>= try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get  on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9704" y="3140014"/>
            <a:ext cx="84391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think </a:t>
            </a:r>
            <a:r>
              <a:rPr sz="1200" b="1" spc="-5" dirty="0">
                <a:latin typeface="Calibri"/>
                <a:cs typeface="Calibri"/>
              </a:rPr>
              <a:t>twice</a:t>
            </a:r>
            <a:r>
              <a:rPr sz="1200" b="1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reconsider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9704" y="3725290"/>
            <a:ext cx="938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brawls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fights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9704" y="4035760"/>
            <a:ext cx="1402715" cy="108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1200" b="1" spc="-5" dirty="0">
                <a:latin typeface="Calibri"/>
                <a:cs typeface="Calibri"/>
              </a:rPr>
              <a:t>eat guys </a:t>
            </a:r>
            <a:r>
              <a:rPr sz="1200" b="1" dirty="0">
                <a:latin typeface="Calibri"/>
                <a:cs typeface="Calibri"/>
              </a:rPr>
              <a:t>like </a:t>
            </a:r>
            <a:r>
              <a:rPr sz="1200" b="1" spc="-5" dirty="0">
                <a:latin typeface="Calibri"/>
                <a:cs typeface="Calibri"/>
              </a:rPr>
              <a:t>you for  breakfast </a:t>
            </a:r>
            <a:r>
              <a:rPr sz="1200" dirty="0">
                <a:latin typeface="Calibri"/>
                <a:cs typeface="Calibri"/>
              </a:rPr>
              <a:t>= a </a:t>
            </a:r>
            <a:r>
              <a:rPr sz="1200" spc="-5" dirty="0">
                <a:latin typeface="Calibri"/>
                <a:cs typeface="Calibri"/>
              </a:rPr>
              <a:t>slang  way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say the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players  are </a:t>
            </a:r>
            <a:r>
              <a:rPr sz="1200" spc="-5" dirty="0">
                <a:latin typeface="Calibri"/>
                <a:cs typeface="Calibri"/>
              </a:rPr>
              <a:t>much tougher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 stronger than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9704" y="5232354"/>
            <a:ext cx="1151890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look out </a:t>
            </a:r>
            <a:r>
              <a:rPr sz="1200" b="1" spc="-5" dirty="0">
                <a:latin typeface="Calibri"/>
                <a:cs typeface="Calibri"/>
              </a:rPr>
              <a:t>for you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take care of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your</a:t>
            </a:r>
            <a:endParaRPr sz="1200">
              <a:latin typeface="Calibri"/>
              <a:cs typeface="Calibri"/>
            </a:endParaRPr>
          </a:p>
          <a:p>
            <a:pPr marL="12700" marR="187960">
              <a:lnSpc>
                <a:spcPct val="1167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safety and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best  interests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9704" y="6215334"/>
            <a:ext cx="1380490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league </a:t>
            </a:r>
            <a:r>
              <a:rPr sz="1200" dirty="0">
                <a:latin typeface="Calibri"/>
                <a:cs typeface="Calibri"/>
              </a:rPr>
              <a:t>= a </a:t>
            </a:r>
            <a:r>
              <a:rPr sz="1200" spc="-5" dirty="0">
                <a:latin typeface="Calibri"/>
                <a:cs typeface="Calibri"/>
              </a:rPr>
              <a:t>group of  sports </a:t>
            </a:r>
            <a:r>
              <a:rPr sz="1200" dirty="0">
                <a:latin typeface="Calibri"/>
                <a:cs typeface="Calibri"/>
              </a:rPr>
              <a:t>teams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compete against each  other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9704" y="7229220"/>
            <a:ext cx="138303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pulverize </a:t>
            </a:r>
            <a:r>
              <a:rPr sz="1200" dirty="0">
                <a:latin typeface="Calibri"/>
                <a:cs typeface="Calibri"/>
              </a:rPr>
              <a:t>= break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small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pieces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59704" y="7753797"/>
            <a:ext cx="140779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wimp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weak 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fearful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person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3475" y="1704975"/>
            <a:ext cx="141605" cy="7019925"/>
          </a:xfrm>
          <a:custGeom>
            <a:avLst/>
            <a:gdLst/>
            <a:ahLst/>
            <a:cxnLst/>
            <a:rect l="l" t="t" r="r" b="b"/>
            <a:pathLst>
              <a:path w="141604" h="7019925">
                <a:moveTo>
                  <a:pt x="0" y="7019925"/>
                </a:moveTo>
                <a:lnTo>
                  <a:pt x="141490" y="7019925"/>
                </a:lnTo>
                <a:lnTo>
                  <a:pt x="141490" y="0"/>
                </a:lnTo>
                <a:lnTo>
                  <a:pt x="0" y="0"/>
                </a:lnTo>
                <a:lnTo>
                  <a:pt x="0" y="70199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3475" y="1981200"/>
            <a:ext cx="1831975" cy="328295"/>
          </a:xfrm>
          <a:custGeom>
            <a:avLst/>
            <a:gdLst/>
            <a:ahLst/>
            <a:cxnLst/>
            <a:rect l="l" t="t" r="r" b="b"/>
            <a:pathLst>
              <a:path w="1831975" h="328294">
                <a:moveTo>
                  <a:pt x="1667764" y="0"/>
                </a:moveTo>
                <a:lnTo>
                  <a:pt x="0" y="0"/>
                </a:lnTo>
                <a:lnTo>
                  <a:pt x="0" y="328295"/>
                </a:lnTo>
                <a:lnTo>
                  <a:pt x="1667764" y="328295"/>
                </a:lnTo>
                <a:lnTo>
                  <a:pt x="1831975" y="164083"/>
                </a:lnTo>
                <a:lnTo>
                  <a:pt x="1667764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6047" y="1993392"/>
            <a:ext cx="1725168" cy="303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09996" y="1993645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456"/>
            <a:ext cx="347408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Brent: </a:t>
            </a:r>
            <a:r>
              <a:rPr sz="1300" spc="-5" dirty="0">
                <a:latin typeface="Cambria"/>
                <a:cs typeface="Cambria"/>
              </a:rPr>
              <a:t>Hockey skates are different from the ones 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wear when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take Amy out on a date. And  have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ever tried to </a:t>
            </a:r>
            <a:r>
              <a:rPr sz="1300" b="1" spc="-5" dirty="0">
                <a:latin typeface="Cambria"/>
                <a:cs typeface="Cambria"/>
              </a:rPr>
              <a:t>dodge </a:t>
            </a:r>
            <a:r>
              <a:rPr sz="1300" spc="-5" dirty="0">
                <a:latin typeface="Cambria"/>
                <a:cs typeface="Cambria"/>
              </a:rPr>
              <a:t>an angry player  </a:t>
            </a:r>
            <a:r>
              <a:rPr sz="1300" b="1" spc="-5" dirty="0">
                <a:latin typeface="Cambria"/>
                <a:cs typeface="Cambria"/>
              </a:rPr>
              <a:t>charging </a:t>
            </a:r>
            <a:r>
              <a:rPr sz="1300" spc="-5" dirty="0">
                <a:latin typeface="Cambria"/>
                <a:cs typeface="Cambria"/>
              </a:rPr>
              <a:t>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ice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skates?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91155"/>
            <a:ext cx="347281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Joey: </a:t>
            </a:r>
            <a:r>
              <a:rPr sz="1300" spc="-5" dirty="0">
                <a:latin typeface="Cambria"/>
                <a:cs typeface="Cambria"/>
              </a:rPr>
              <a:t>Can’t </a:t>
            </a:r>
            <a:r>
              <a:rPr sz="1300" spc="-10" dirty="0">
                <a:latin typeface="Cambria"/>
                <a:cs typeface="Cambria"/>
              </a:rPr>
              <a:t>say </a:t>
            </a:r>
            <a:r>
              <a:rPr sz="1300" spc="-5" dirty="0">
                <a:latin typeface="Cambria"/>
                <a:cs typeface="Cambria"/>
              </a:rPr>
              <a:t>I have… but how hard can it be? I  mean, I’m pretty </a:t>
            </a:r>
            <a:r>
              <a:rPr sz="1300" b="1" spc="-5" dirty="0">
                <a:latin typeface="Cambria"/>
                <a:cs typeface="Cambria"/>
              </a:rPr>
              <a:t>agile </a:t>
            </a:r>
            <a:r>
              <a:rPr sz="1300" spc="-5" dirty="0">
                <a:latin typeface="Cambria"/>
                <a:cs typeface="Cambria"/>
              </a:rPr>
              <a:t>– and I’ve </a:t>
            </a:r>
            <a:r>
              <a:rPr sz="1300" spc="-10" dirty="0">
                <a:latin typeface="Cambria"/>
                <a:cs typeface="Cambria"/>
              </a:rPr>
              <a:t>got good  </a:t>
            </a:r>
            <a:r>
              <a:rPr sz="1300" b="1" spc="-5" dirty="0">
                <a:latin typeface="Cambria"/>
                <a:cs typeface="Cambria"/>
              </a:rPr>
              <a:t>reflexes.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81882"/>
            <a:ext cx="347281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Cambria"/>
                <a:cs typeface="Cambria"/>
              </a:rPr>
              <a:t>Brent: </a:t>
            </a:r>
            <a:r>
              <a:rPr sz="1300" b="1" dirty="0">
                <a:latin typeface="Cambria"/>
                <a:cs typeface="Cambria"/>
              </a:rPr>
              <a:t>No </a:t>
            </a:r>
            <a:r>
              <a:rPr sz="1300" b="1" spc="-5" dirty="0">
                <a:latin typeface="Cambria"/>
                <a:cs typeface="Cambria"/>
              </a:rPr>
              <a:t>offense, </a:t>
            </a:r>
            <a:r>
              <a:rPr sz="1300" spc="-5" dirty="0">
                <a:latin typeface="Cambria"/>
                <a:cs typeface="Cambria"/>
              </a:rPr>
              <a:t>Joey, I’ve seen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skate  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b="1" spc="-5" dirty="0">
                <a:latin typeface="Cambria"/>
                <a:cs typeface="Cambria"/>
              </a:rPr>
              <a:t>you’re not exactly a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pro.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97487"/>
            <a:ext cx="3469004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Joey: </a:t>
            </a:r>
            <a:r>
              <a:rPr sz="1300" spc="-5" dirty="0">
                <a:latin typeface="Cambria"/>
                <a:cs typeface="Cambria"/>
              </a:rPr>
              <a:t>So I’ll practice… maybe even </a:t>
            </a:r>
            <a:r>
              <a:rPr sz="1300" dirty="0">
                <a:latin typeface="Cambria"/>
                <a:cs typeface="Cambria"/>
              </a:rPr>
              <a:t>take </a:t>
            </a:r>
            <a:r>
              <a:rPr sz="1300" spc="-10" dirty="0">
                <a:latin typeface="Cambria"/>
                <a:cs typeface="Cambria"/>
              </a:rPr>
              <a:t>some  </a:t>
            </a:r>
            <a:r>
              <a:rPr sz="1300" spc="-5" dirty="0">
                <a:latin typeface="Cambria"/>
                <a:cs typeface="Cambria"/>
              </a:rPr>
              <a:t>private lessons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get </a:t>
            </a:r>
            <a:r>
              <a:rPr sz="1300" b="1" spc="-10" dirty="0">
                <a:latin typeface="Cambria"/>
                <a:cs typeface="Cambria"/>
              </a:rPr>
              <a:t>up </a:t>
            </a:r>
            <a:r>
              <a:rPr sz="1300" b="1" spc="-5" dirty="0">
                <a:latin typeface="Cambria"/>
                <a:cs typeface="Cambria"/>
              </a:rPr>
              <a:t>to</a:t>
            </a:r>
            <a:r>
              <a:rPr sz="1300" b="1" spc="-2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speed.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703831"/>
            <a:ext cx="347408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10" dirty="0">
                <a:latin typeface="Cambria"/>
                <a:cs typeface="Cambria"/>
              </a:rPr>
              <a:t>Brent: </a:t>
            </a:r>
            <a:r>
              <a:rPr sz="1300" spc="-5" dirty="0">
                <a:latin typeface="Cambria"/>
                <a:cs typeface="Cambria"/>
              </a:rPr>
              <a:t>I’m telling </a:t>
            </a:r>
            <a:r>
              <a:rPr sz="1300" dirty="0">
                <a:latin typeface="Cambria"/>
                <a:cs typeface="Cambria"/>
              </a:rPr>
              <a:t>you, </a:t>
            </a:r>
            <a:r>
              <a:rPr sz="1300" spc="-5" dirty="0">
                <a:latin typeface="Cambria"/>
                <a:cs typeface="Cambria"/>
              </a:rPr>
              <a:t>the high school hockey  team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best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place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for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learn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skate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learn the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game.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702503"/>
            <a:ext cx="347281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Joey: </a:t>
            </a:r>
            <a:r>
              <a:rPr sz="1300" spc="-5" dirty="0">
                <a:latin typeface="Cambria"/>
                <a:cs typeface="Cambria"/>
              </a:rPr>
              <a:t>They don’t take it seriously, though. The  city </a:t>
            </a:r>
            <a:r>
              <a:rPr sz="1300" spc="-10" dirty="0">
                <a:latin typeface="Cambria"/>
                <a:cs typeface="Cambria"/>
              </a:rPr>
              <a:t>league </a:t>
            </a:r>
            <a:r>
              <a:rPr sz="1300" spc="-5" dirty="0">
                <a:latin typeface="Cambria"/>
                <a:cs typeface="Cambria"/>
              </a:rPr>
              <a:t>is </a:t>
            </a:r>
            <a:r>
              <a:rPr sz="1300" b="1" spc="-10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real deal. </a:t>
            </a:r>
            <a:r>
              <a:rPr sz="1300" spc="-5" dirty="0">
                <a:latin typeface="Cambria"/>
                <a:cs typeface="Cambria"/>
              </a:rPr>
              <a:t>Sometimes </a:t>
            </a:r>
            <a:r>
              <a:rPr sz="1300" b="1" spc="-5" dirty="0">
                <a:latin typeface="Cambria"/>
                <a:cs typeface="Cambria"/>
              </a:rPr>
              <a:t>scouts  </a:t>
            </a:r>
            <a:r>
              <a:rPr sz="1300" spc="-5" dirty="0">
                <a:latin typeface="Cambria"/>
                <a:cs typeface="Cambria"/>
              </a:rPr>
              <a:t>from the NHL come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watch the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games.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700326"/>
            <a:ext cx="3473450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10" dirty="0">
                <a:latin typeface="Cambria"/>
                <a:cs typeface="Cambria"/>
              </a:rPr>
              <a:t>Brent: </a:t>
            </a:r>
            <a:r>
              <a:rPr sz="1300" spc="-5" dirty="0">
                <a:latin typeface="Cambria"/>
                <a:cs typeface="Cambria"/>
              </a:rPr>
              <a:t>Right… </a:t>
            </a:r>
            <a:r>
              <a:rPr sz="130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you’re likely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have your</a:t>
            </a:r>
            <a:r>
              <a:rPr sz="1300" spc="-11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butt  firmly planted </a:t>
            </a:r>
            <a:r>
              <a:rPr sz="1300" b="1" spc="-10" dirty="0">
                <a:latin typeface="Cambria"/>
                <a:cs typeface="Cambria"/>
              </a:rPr>
              <a:t>on </a:t>
            </a:r>
            <a:r>
              <a:rPr sz="1300" b="1" spc="-5" dirty="0">
                <a:latin typeface="Cambria"/>
                <a:cs typeface="Cambria"/>
              </a:rPr>
              <a:t>the bench. </a:t>
            </a:r>
            <a:r>
              <a:rPr sz="1300" spc="-5" dirty="0">
                <a:latin typeface="Cambria"/>
                <a:cs typeface="Cambria"/>
              </a:rPr>
              <a:t>You’d be the least  experienced guy on the team, so what makes you  think you’ll even get </a:t>
            </a:r>
            <a:r>
              <a:rPr sz="1300" dirty="0">
                <a:latin typeface="Cambria"/>
                <a:cs typeface="Cambria"/>
              </a:rPr>
              <a:t>any </a:t>
            </a:r>
            <a:r>
              <a:rPr sz="1300" spc="-5" dirty="0">
                <a:latin typeface="Cambria"/>
                <a:cs typeface="Cambria"/>
              </a:rPr>
              <a:t>playing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time?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2528" y="1114425"/>
            <a:ext cx="2125472" cy="766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6591" y="2031492"/>
            <a:ext cx="2118360" cy="6563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07660" y="1992122"/>
            <a:ext cx="175895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dirty="0">
                <a:latin typeface="Calibri"/>
                <a:cs typeface="Calibri"/>
              </a:rPr>
              <a:t>dodge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move out of the  way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something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660" y="2546857"/>
            <a:ext cx="169735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charging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rushing forward 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attack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660" y="3104962"/>
            <a:ext cx="1745614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agile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able to move </a:t>
            </a:r>
            <a:r>
              <a:rPr sz="1200" spc="-10" dirty="0">
                <a:latin typeface="Calibri"/>
                <a:cs typeface="Calibri"/>
              </a:rPr>
              <a:t>quickly 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easily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660" y="3659698"/>
            <a:ext cx="156781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reflexes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ability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react  </a:t>
            </a:r>
            <a:r>
              <a:rPr sz="1200" spc="-5" dirty="0">
                <a:latin typeface="Calibri"/>
                <a:cs typeface="Calibri"/>
              </a:rPr>
              <a:t>quickly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7660" y="4214434"/>
            <a:ext cx="1726564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No </a:t>
            </a:r>
            <a:r>
              <a:rPr sz="1200" b="1" spc="-5" dirty="0">
                <a:latin typeface="Calibri"/>
                <a:cs typeface="Calibri"/>
              </a:rPr>
              <a:t>offense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Don’t </a:t>
            </a:r>
            <a:r>
              <a:rPr sz="1200" dirty="0">
                <a:latin typeface="Calibri"/>
                <a:cs typeface="Calibri"/>
              </a:rPr>
              <a:t>be  </a:t>
            </a:r>
            <a:r>
              <a:rPr sz="1200" spc="-5" dirty="0">
                <a:latin typeface="Calibri"/>
                <a:cs typeface="Calibri"/>
              </a:rPr>
              <a:t>offended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-5" dirty="0">
                <a:latin typeface="Calibri"/>
                <a:cs typeface="Calibri"/>
              </a:rPr>
              <a:t>what </a:t>
            </a:r>
            <a:r>
              <a:rPr sz="1200" dirty="0">
                <a:latin typeface="Calibri"/>
                <a:cs typeface="Calibri"/>
              </a:rPr>
              <a:t>I’m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going 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7660" y="4980884"/>
            <a:ext cx="163512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200" b="1" spc="-5" dirty="0">
                <a:latin typeface="Calibri"/>
                <a:cs typeface="Calibri"/>
              </a:rPr>
              <a:t>you're </a:t>
            </a:r>
            <a:r>
              <a:rPr sz="1200" b="1" dirty="0">
                <a:latin typeface="Calibri"/>
                <a:cs typeface="Calibri"/>
              </a:rPr>
              <a:t>not </a:t>
            </a:r>
            <a:r>
              <a:rPr sz="1200" b="1" spc="-5" dirty="0">
                <a:latin typeface="Calibri"/>
                <a:cs typeface="Calibri"/>
              </a:rPr>
              <a:t>exactly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pro </a:t>
            </a:r>
            <a:r>
              <a:rPr sz="1200" dirty="0">
                <a:latin typeface="Calibri"/>
                <a:cs typeface="Calibri"/>
              </a:rPr>
              <a:t>=  you’re </a:t>
            </a:r>
            <a:r>
              <a:rPr sz="1200" spc="-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very </a:t>
            </a:r>
            <a:r>
              <a:rPr sz="1200" spc="-5" dirty="0">
                <a:latin typeface="Calibri"/>
                <a:cs typeface="Calibri"/>
              </a:rPr>
              <a:t>good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7660" y="5536788"/>
            <a:ext cx="166814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get </a:t>
            </a:r>
            <a:r>
              <a:rPr sz="1200" b="1" dirty="0">
                <a:latin typeface="Calibri"/>
                <a:cs typeface="Calibri"/>
              </a:rPr>
              <a:t>up </a:t>
            </a:r>
            <a:r>
              <a:rPr sz="1200" b="1" spc="-5" dirty="0">
                <a:latin typeface="Calibri"/>
                <a:cs typeface="Calibri"/>
              </a:rPr>
              <a:t>to speed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function  </a:t>
            </a:r>
            <a:r>
              <a:rPr sz="1200" dirty="0">
                <a:latin typeface="Calibri"/>
                <a:cs typeface="Calibri"/>
              </a:rPr>
              <a:t>at a </a:t>
            </a:r>
            <a:r>
              <a:rPr sz="1200" spc="-5" dirty="0">
                <a:latin typeface="Calibri"/>
                <a:cs typeface="Calibri"/>
              </a:rPr>
              <a:t>normal or expected  </a:t>
            </a:r>
            <a:r>
              <a:rPr sz="1200" dirty="0">
                <a:latin typeface="Calibri"/>
                <a:cs typeface="Calibri"/>
              </a:rPr>
              <a:t>level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7660" y="6306408"/>
            <a:ext cx="172402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real deal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authentic or  serious, very good, </a:t>
            </a:r>
            <a:r>
              <a:rPr sz="1200" dirty="0">
                <a:latin typeface="Calibri"/>
                <a:cs typeface="Calibri"/>
              </a:rPr>
              <a:t>lives up  to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expectations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7660" y="7074321"/>
            <a:ext cx="175069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200" b="1" dirty="0">
                <a:latin typeface="Calibri"/>
                <a:cs typeface="Calibri"/>
              </a:rPr>
              <a:t>scouts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people </a:t>
            </a:r>
            <a:r>
              <a:rPr sz="1200" spc="-10" dirty="0">
                <a:latin typeface="Calibri"/>
                <a:cs typeface="Calibri"/>
              </a:rPr>
              <a:t>who </a:t>
            </a:r>
            <a:r>
              <a:rPr sz="1200" spc="-5" dirty="0">
                <a:latin typeface="Calibri"/>
                <a:cs typeface="Calibri"/>
              </a:rPr>
              <a:t>recruit  athletes for professional  </a:t>
            </a:r>
            <a:r>
              <a:rPr sz="1200" dirty="0">
                <a:latin typeface="Calibri"/>
                <a:cs typeface="Calibri"/>
              </a:rPr>
              <a:t>teams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7660" y="7845237"/>
            <a:ext cx="169291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on </a:t>
            </a:r>
            <a:r>
              <a:rPr sz="1200" b="1" spc="-5" dirty="0">
                <a:latin typeface="Calibri"/>
                <a:cs typeface="Calibri"/>
              </a:rPr>
              <a:t>the bench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sitting </a:t>
            </a:r>
            <a:r>
              <a:rPr sz="1200" spc="-10" dirty="0">
                <a:latin typeface="Calibri"/>
                <a:cs typeface="Calibri"/>
              </a:rPr>
              <a:t>with 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reserve </a:t>
            </a:r>
            <a:r>
              <a:rPr sz="1200" dirty="0">
                <a:latin typeface="Calibri"/>
                <a:cs typeface="Calibri"/>
              </a:rPr>
              <a:t>players, </a:t>
            </a:r>
            <a:r>
              <a:rPr sz="1200" spc="-5" dirty="0">
                <a:latin typeface="Calibri"/>
                <a:cs typeface="Calibri"/>
              </a:rPr>
              <a:t>not  </a:t>
            </a:r>
            <a:r>
              <a:rPr sz="1200" dirty="0">
                <a:latin typeface="Calibri"/>
                <a:cs typeface="Calibri"/>
              </a:rPr>
              <a:t>playing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91050" y="1114425"/>
            <a:ext cx="141605" cy="7667625"/>
          </a:xfrm>
          <a:custGeom>
            <a:avLst/>
            <a:gdLst/>
            <a:ahLst/>
            <a:cxnLst/>
            <a:rect l="l" t="t" r="r" b="b"/>
            <a:pathLst>
              <a:path w="141604" h="7667625">
                <a:moveTo>
                  <a:pt x="0" y="7667625"/>
                </a:moveTo>
                <a:lnTo>
                  <a:pt x="141490" y="7667625"/>
                </a:lnTo>
                <a:lnTo>
                  <a:pt x="141490" y="0"/>
                </a:lnTo>
                <a:lnTo>
                  <a:pt x="0" y="0"/>
                </a:lnTo>
                <a:lnTo>
                  <a:pt x="0" y="76676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1050" y="1416177"/>
            <a:ext cx="1831975" cy="358775"/>
          </a:xfrm>
          <a:custGeom>
            <a:avLst/>
            <a:gdLst/>
            <a:ahLst/>
            <a:cxnLst/>
            <a:rect l="l" t="t" r="r" b="b"/>
            <a:pathLst>
              <a:path w="1831975" h="358775">
                <a:moveTo>
                  <a:pt x="1652651" y="0"/>
                </a:moveTo>
                <a:lnTo>
                  <a:pt x="0" y="0"/>
                </a:lnTo>
                <a:lnTo>
                  <a:pt x="0" y="358521"/>
                </a:lnTo>
                <a:lnTo>
                  <a:pt x="1652651" y="358521"/>
                </a:lnTo>
                <a:lnTo>
                  <a:pt x="1831975" y="179197"/>
                </a:lnTo>
                <a:lnTo>
                  <a:pt x="1652651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4003" y="1429511"/>
            <a:ext cx="1717548" cy="332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57953" y="1443481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456"/>
            <a:ext cx="3829050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Joey: </a:t>
            </a:r>
            <a:r>
              <a:rPr sz="1300" spc="-5" dirty="0">
                <a:latin typeface="Cambria"/>
                <a:cs typeface="Cambria"/>
              </a:rPr>
              <a:t>Hmm, yeah, I guess </a:t>
            </a:r>
            <a:r>
              <a:rPr sz="1300" b="1" dirty="0">
                <a:latin typeface="Cambria"/>
                <a:cs typeface="Cambria"/>
              </a:rPr>
              <a:t>it </a:t>
            </a:r>
            <a:r>
              <a:rPr sz="1300" b="1" spc="-5" dirty="0">
                <a:latin typeface="Cambria"/>
                <a:cs typeface="Cambria"/>
              </a:rPr>
              <a:t>would suck </a:t>
            </a:r>
            <a:r>
              <a:rPr sz="1300" spc="-5" dirty="0">
                <a:latin typeface="Cambria"/>
                <a:cs typeface="Cambria"/>
              </a:rPr>
              <a:t>to train and  train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then watch most of the game from the  </a:t>
            </a:r>
            <a:r>
              <a:rPr sz="1300" b="1" spc="-5" dirty="0">
                <a:latin typeface="Cambria"/>
                <a:cs typeface="Cambria"/>
              </a:rPr>
              <a:t>sidelines. </a:t>
            </a:r>
            <a:r>
              <a:rPr sz="1300" spc="-5" dirty="0">
                <a:latin typeface="Cambria"/>
                <a:cs typeface="Cambria"/>
              </a:rPr>
              <a:t>Maybe the high school hockey team </a:t>
            </a:r>
            <a:r>
              <a:rPr sz="1300" spc="-10" dirty="0">
                <a:latin typeface="Cambria"/>
                <a:cs typeface="Cambria"/>
              </a:rPr>
              <a:t>would  </a:t>
            </a:r>
            <a:r>
              <a:rPr sz="1300" spc="-5" dirty="0">
                <a:latin typeface="Cambria"/>
                <a:cs typeface="Cambria"/>
              </a:rPr>
              <a:t>be the </a:t>
            </a:r>
            <a:r>
              <a:rPr sz="1300" spc="-10" dirty="0">
                <a:latin typeface="Cambria"/>
                <a:cs typeface="Cambria"/>
              </a:rPr>
              <a:t>best </a:t>
            </a:r>
            <a:r>
              <a:rPr sz="1300" spc="-5" dirty="0">
                <a:latin typeface="Cambria"/>
                <a:cs typeface="Cambria"/>
              </a:rPr>
              <a:t>place for me to </a:t>
            </a:r>
            <a:r>
              <a:rPr sz="1300" b="1" spc="-10" dirty="0">
                <a:latin typeface="Cambria"/>
                <a:cs typeface="Cambria"/>
              </a:rPr>
              <a:t>get </a:t>
            </a:r>
            <a:r>
              <a:rPr sz="1300" b="1" spc="-5" dirty="0">
                <a:latin typeface="Cambria"/>
                <a:cs typeface="Cambria"/>
              </a:rPr>
              <a:t>a piece of the</a:t>
            </a:r>
            <a:r>
              <a:rPr sz="1300" b="1" spc="8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action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91155"/>
            <a:ext cx="3830954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10" dirty="0">
                <a:latin typeface="Cambria"/>
                <a:cs typeface="Cambria"/>
              </a:rPr>
              <a:t>Brent: </a:t>
            </a:r>
            <a:r>
              <a:rPr sz="1300" spc="-5" dirty="0">
                <a:latin typeface="Cambria"/>
                <a:cs typeface="Cambria"/>
              </a:rPr>
              <a:t>Now you’re </a:t>
            </a:r>
            <a:r>
              <a:rPr sz="1300" b="1" spc="-10" dirty="0">
                <a:latin typeface="Cambria"/>
                <a:cs typeface="Cambria"/>
              </a:rPr>
              <a:t>using your </a:t>
            </a:r>
            <a:r>
              <a:rPr sz="1300" b="1" spc="-5" dirty="0">
                <a:latin typeface="Cambria"/>
                <a:cs typeface="Cambria"/>
              </a:rPr>
              <a:t>head. </a:t>
            </a:r>
            <a:r>
              <a:rPr sz="1300" spc="-5" dirty="0">
                <a:latin typeface="Cambria"/>
                <a:cs typeface="Cambria"/>
              </a:rPr>
              <a:t>Hey, the first  thing we need to do </a:t>
            </a:r>
            <a:r>
              <a:rPr sz="1300" dirty="0">
                <a:latin typeface="Cambria"/>
                <a:cs typeface="Cambria"/>
              </a:rPr>
              <a:t>is </a:t>
            </a:r>
            <a:r>
              <a:rPr sz="1300" spc="-5" dirty="0">
                <a:latin typeface="Cambria"/>
                <a:cs typeface="Cambria"/>
              </a:rPr>
              <a:t>get you some </a:t>
            </a:r>
            <a:r>
              <a:rPr sz="1300" dirty="0">
                <a:latin typeface="Cambria"/>
                <a:cs typeface="Cambria"/>
              </a:rPr>
              <a:t>real </a:t>
            </a:r>
            <a:r>
              <a:rPr sz="1300" spc="-5" dirty="0">
                <a:latin typeface="Cambria"/>
                <a:cs typeface="Cambria"/>
              </a:rPr>
              <a:t>skates. Let’s  </a:t>
            </a:r>
            <a:r>
              <a:rPr sz="1300" b="1" spc="-5" dirty="0">
                <a:latin typeface="Cambria"/>
                <a:cs typeface="Cambria"/>
              </a:rPr>
              <a:t>head over </a:t>
            </a:r>
            <a:r>
              <a:rPr sz="1300" spc="-5" dirty="0">
                <a:latin typeface="Cambria"/>
                <a:cs typeface="Cambria"/>
              </a:rPr>
              <a:t>to the </a:t>
            </a:r>
            <a:r>
              <a:rPr sz="1300" b="1" spc="-10" dirty="0">
                <a:latin typeface="Cambria"/>
                <a:cs typeface="Cambria"/>
              </a:rPr>
              <a:t>rink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see if they </a:t>
            </a:r>
            <a:r>
              <a:rPr sz="1300" spc="-10" dirty="0">
                <a:latin typeface="Cambria"/>
                <a:cs typeface="Cambria"/>
              </a:rPr>
              <a:t>have </a:t>
            </a: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spc="-10" dirty="0">
                <a:latin typeface="Cambria"/>
                <a:cs typeface="Cambria"/>
              </a:rPr>
              <a:t>pair </a:t>
            </a:r>
            <a:r>
              <a:rPr sz="1300" spc="-5" dirty="0">
                <a:latin typeface="Cambria"/>
                <a:cs typeface="Cambria"/>
              </a:rPr>
              <a:t>for  </a:t>
            </a:r>
            <a:r>
              <a:rPr sz="1300" spc="-10" dirty="0">
                <a:latin typeface="Cambria"/>
                <a:cs typeface="Cambria"/>
              </a:rPr>
              <a:t>sale </a:t>
            </a:r>
            <a:r>
              <a:rPr sz="1300" spc="-5" dirty="0">
                <a:latin typeface="Cambria"/>
                <a:cs typeface="Cambria"/>
              </a:rPr>
              <a:t>in the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shop.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9397" y="1209675"/>
            <a:ext cx="1768602" cy="521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208" y="2127504"/>
            <a:ext cx="1761743" cy="410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64277" y="2089231"/>
            <a:ext cx="141922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it </a:t>
            </a:r>
            <a:r>
              <a:rPr sz="1200" b="1" spc="-5" dirty="0">
                <a:latin typeface="Calibri"/>
                <a:cs typeface="Calibri"/>
              </a:rPr>
              <a:t>would suck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 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would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endParaRPr sz="1200">
              <a:latin typeface="Calibri"/>
              <a:cs typeface="Calibri"/>
            </a:endParaRPr>
          </a:p>
          <a:p>
            <a:pPr marL="12700" marR="60960">
              <a:lnSpc>
                <a:spcPct val="1167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disappointing </a:t>
            </a:r>
            <a:r>
              <a:rPr sz="1200" dirty="0">
                <a:latin typeface="Calibri"/>
                <a:cs typeface="Calibri"/>
              </a:rPr>
              <a:t>/  </a:t>
            </a:r>
            <a:r>
              <a:rPr sz="1200" spc="-5" dirty="0">
                <a:latin typeface="Calibri"/>
                <a:cs typeface="Calibri"/>
              </a:rPr>
              <a:t>terrible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unfortunate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4277" y="3072957"/>
            <a:ext cx="12922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sidelines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  </a:t>
            </a:r>
            <a:r>
              <a:rPr sz="1200" spc="-5" dirty="0">
                <a:latin typeface="Calibri"/>
                <a:cs typeface="Calibri"/>
              </a:rPr>
              <a:t>outside where </a:t>
            </a:r>
            <a:r>
              <a:rPr sz="1200" dirty="0">
                <a:latin typeface="Calibri"/>
                <a:cs typeface="Calibri"/>
              </a:rPr>
              <a:t>the  game </a:t>
            </a:r>
            <a:r>
              <a:rPr sz="1200" spc="-5" dirty="0">
                <a:latin typeface="Calibri"/>
                <a:cs typeface="Calibri"/>
              </a:rPr>
              <a:t>or action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4277" y="3840322"/>
            <a:ext cx="1415415" cy="232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925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get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piece </a:t>
            </a:r>
            <a:r>
              <a:rPr sz="1200" b="1" dirty="0">
                <a:latin typeface="Calibri"/>
                <a:cs typeface="Calibri"/>
              </a:rPr>
              <a:t>of the  </a:t>
            </a:r>
            <a:r>
              <a:rPr sz="1200" b="1" spc="-5" dirty="0">
                <a:latin typeface="Calibri"/>
                <a:cs typeface="Calibri"/>
              </a:rPr>
              <a:t>action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participate </a:t>
            </a:r>
            <a:r>
              <a:rPr sz="1200" dirty="0">
                <a:latin typeface="Calibri"/>
                <a:cs typeface="Calibri"/>
              </a:rPr>
              <a:t>in  an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activity</a:t>
            </a:r>
            <a:endParaRPr sz="1200">
              <a:latin typeface="Calibri"/>
              <a:cs typeface="Calibri"/>
            </a:endParaRPr>
          </a:p>
          <a:p>
            <a:pPr marL="12700" marR="184785">
              <a:lnSpc>
                <a:spcPct val="116700"/>
              </a:lnSpc>
              <a:spcBef>
                <a:spcPts val="1005"/>
              </a:spcBef>
            </a:pPr>
            <a:r>
              <a:rPr sz="1200" b="1" dirty="0">
                <a:latin typeface="Calibri"/>
                <a:cs typeface="Calibri"/>
              </a:rPr>
              <a:t>using </a:t>
            </a:r>
            <a:r>
              <a:rPr sz="1200" b="1" spc="-5" dirty="0">
                <a:latin typeface="Calibri"/>
                <a:cs typeface="Calibri"/>
              </a:rPr>
              <a:t>your head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thinking clearly and  intelligently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head over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go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1005"/>
              </a:spcBef>
            </a:pPr>
            <a:r>
              <a:rPr sz="1200" b="1" dirty="0">
                <a:latin typeface="Calibri"/>
                <a:cs typeface="Calibri"/>
              </a:rPr>
              <a:t>rink </a:t>
            </a:r>
            <a:r>
              <a:rPr sz="1200" dirty="0">
                <a:latin typeface="Calibri"/>
                <a:cs typeface="Calibri"/>
              </a:rPr>
              <a:t>= the place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where  </a:t>
            </a:r>
            <a:r>
              <a:rPr sz="1200" dirty="0">
                <a:latin typeface="Calibri"/>
                <a:cs typeface="Calibri"/>
              </a:rPr>
              <a:t>you </a:t>
            </a:r>
            <a:r>
              <a:rPr sz="1200" spc="-5" dirty="0">
                <a:latin typeface="Calibri"/>
                <a:cs typeface="Calibri"/>
              </a:rPr>
              <a:t>can </a:t>
            </a:r>
            <a:r>
              <a:rPr sz="1200" spc="-10" dirty="0">
                <a:latin typeface="Calibri"/>
                <a:cs typeface="Calibri"/>
              </a:rPr>
              <a:t>go </a:t>
            </a:r>
            <a:r>
              <a:rPr sz="1200" spc="-5" dirty="0">
                <a:latin typeface="Calibri"/>
                <a:cs typeface="Calibri"/>
              </a:rPr>
              <a:t>ice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skating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7920" y="1209675"/>
            <a:ext cx="141605" cy="5210175"/>
          </a:xfrm>
          <a:custGeom>
            <a:avLst/>
            <a:gdLst/>
            <a:ahLst/>
            <a:cxnLst/>
            <a:rect l="l" t="t" r="r" b="b"/>
            <a:pathLst>
              <a:path w="141604" h="5210175">
                <a:moveTo>
                  <a:pt x="0" y="5210175"/>
                </a:moveTo>
                <a:lnTo>
                  <a:pt x="141490" y="5210175"/>
                </a:lnTo>
                <a:lnTo>
                  <a:pt x="141490" y="0"/>
                </a:lnTo>
                <a:lnTo>
                  <a:pt x="0" y="0"/>
                </a:lnTo>
                <a:lnTo>
                  <a:pt x="0" y="52101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7920" y="1414652"/>
            <a:ext cx="1831975" cy="367030"/>
          </a:xfrm>
          <a:custGeom>
            <a:avLst/>
            <a:gdLst/>
            <a:ahLst/>
            <a:cxnLst/>
            <a:rect l="l" t="t" r="r" b="b"/>
            <a:pathLst>
              <a:path w="1831975" h="367030">
                <a:moveTo>
                  <a:pt x="1648713" y="0"/>
                </a:moveTo>
                <a:lnTo>
                  <a:pt x="0" y="0"/>
                </a:lnTo>
                <a:lnTo>
                  <a:pt x="0" y="366522"/>
                </a:lnTo>
                <a:lnTo>
                  <a:pt x="1648713" y="366522"/>
                </a:lnTo>
                <a:lnTo>
                  <a:pt x="1831975" y="183261"/>
                </a:lnTo>
                <a:lnTo>
                  <a:pt x="1648713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0620" y="1427988"/>
            <a:ext cx="1714500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14569" y="1446530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94183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Vocabulary</a:t>
            </a:r>
            <a:r>
              <a:rPr sz="2000" b="1" u="heavy" spc="-7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Quiz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4864" y="1826386"/>
          <a:ext cx="5526996" cy="841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agile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dodged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on the</a:t>
                      </a:r>
                      <a:r>
                        <a:rPr sz="14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bench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think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twice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brawl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get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speed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reflexes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try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14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charged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offense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sidelines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wimp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2986496"/>
            <a:ext cx="5741670" cy="582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499109" indent="-227965">
              <a:lnSpc>
                <a:spcPct val="146300"/>
              </a:lnSpc>
              <a:buAutoNum type="arabicPeriod"/>
              <a:tabLst>
                <a:tab pos="241300" algn="l"/>
                <a:tab pos="2486025" algn="l"/>
              </a:tabLst>
            </a:pPr>
            <a:r>
              <a:rPr sz="1300" spc="-5" dirty="0">
                <a:latin typeface="Cambria"/>
                <a:cs typeface="Cambria"/>
              </a:rPr>
              <a:t>If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 hadn't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, the ball would </a:t>
            </a:r>
            <a:r>
              <a:rPr sz="1300" dirty="0">
                <a:latin typeface="Cambria"/>
                <a:cs typeface="Cambria"/>
              </a:rPr>
              <a:t>have </a:t>
            </a:r>
            <a:r>
              <a:rPr sz="1300" spc="-5" dirty="0">
                <a:latin typeface="Cambria"/>
                <a:cs typeface="Cambria"/>
              </a:rPr>
              <a:t>hit me right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 the  stomach.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I've been away from work for the </a:t>
            </a:r>
            <a:r>
              <a:rPr sz="1300" spc="-10" dirty="0">
                <a:latin typeface="Cambria"/>
                <a:cs typeface="Cambria"/>
              </a:rPr>
              <a:t>past </a:t>
            </a:r>
            <a:r>
              <a:rPr sz="1300" spc="-5" dirty="0">
                <a:latin typeface="Cambria"/>
                <a:cs typeface="Cambria"/>
              </a:rPr>
              <a:t>few days; can you help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15"/>
              </a:spcBef>
              <a:tabLst>
                <a:tab pos="1802130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on the latest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projects?</a:t>
            </a:r>
            <a:endParaRPr sz="1300">
              <a:latin typeface="Cambria"/>
              <a:cs typeface="Cambria"/>
            </a:endParaRPr>
          </a:p>
          <a:p>
            <a:pPr marL="240665" marR="598805" indent="-227965">
              <a:lnSpc>
                <a:spcPct val="146200"/>
              </a:lnSpc>
              <a:spcBef>
                <a:spcPts val="5"/>
              </a:spcBef>
              <a:buAutoNum type="arabicPeriod" startAt="3"/>
              <a:tabLst>
                <a:tab pos="241300" algn="l"/>
                <a:tab pos="4125595" algn="l"/>
              </a:tabLst>
            </a:pPr>
            <a:r>
              <a:rPr sz="1300" spc="-10" dirty="0">
                <a:latin typeface="Cambria"/>
                <a:cs typeface="Cambria"/>
              </a:rPr>
              <a:t>Many </a:t>
            </a:r>
            <a:r>
              <a:rPr sz="1300" spc="-5" dirty="0">
                <a:latin typeface="Cambria"/>
                <a:cs typeface="Cambria"/>
              </a:rPr>
              <a:t>people </a:t>
            </a:r>
            <a:r>
              <a:rPr sz="1300" dirty="0">
                <a:latin typeface="Cambria"/>
                <a:cs typeface="Cambria"/>
              </a:rPr>
              <a:t>were </a:t>
            </a:r>
            <a:r>
              <a:rPr sz="1300" spc="-5" dirty="0">
                <a:latin typeface="Cambria"/>
                <a:cs typeface="Cambria"/>
              </a:rPr>
              <a:t>injured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that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broke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out  between fans of the rival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teams.</a:t>
            </a:r>
            <a:endParaRPr sz="1300">
              <a:latin typeface="Cambria"/>
              <a:cs typeface="Cambria"/>
            </a:endParaRPr>
          </a:p>
          <a:p>
            <a:pPr marL="240665" marR="63500" indent="-227965">
              <a:lnSpc>
                <a:spcPct val="146200"/>
              </a:lnSpc>
              <a:spcBef>
                <a:spcPts val="5"/>
              </a:spcBef>
              <a:buAutoNum type="arabicPeriod" startAt="3"/>
              <a:tabLst>
                <a:tab pos="241300" algn="l"/>
                <a:tab pos="3270885" algn="l"/>
                <a:tab pos="3915410" algn="l"/>
              </a:tabLst>
            </a:pP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husband wants </a:t>
            </a:r>
            <a:r>
              <a:rPr sz="1300" dirty="0">
                <a:latin typeface="Cambria"/>
                <a:cs typeface="Cambria"/>
              </a:rPr>
              <a:t>our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son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5" dirty="0">
                <a:latin typeface="Cambria"/>
                <a:cs typeface="Cambria"/>
              </a:rPr>
              <a:t>_</a:t>
            </a:r>
            <a:r>
              <a:rPr sz="1300" u="sng" spc="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a very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competitive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youth  baseball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team.</a:t>
            </a:r>
            <a:endParaRPr sz="1300">
              <a:latin typeface="Cambria"/>
              <a:cs typeface="Cambria"/>
            </a:endParaRPr>
          </a:p>
          <a:p>
            <a:pPr marL="240665" marR="325120" indent="-227965">
              <a:lnSpc>
                <a:spcPct val="146200"/>
              </a:lnSpc>
              <a:spcBef>
                <a:spcPts val="10"/>
              </a:spcBef>
              <a:buAutoNum type="arabicPeriod" startAt="3"/>
              <a:tabLst>
                <a:tab pos="241300" algn="l"/>
                <a:tab pos="1771650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, but 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trust the government to take care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 you,  you're an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idiot.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 startAt="3"/>
              <a:tabLst>
                <a:tab pos="241300" algn="l"/>
                <a:tab pos="4822190" algn="l"/>
                <a:tab pos="5557520" algn="l"/>
              </a:tabLst>
            </a:pPr>
            <a:r>
              <a:rPr sz="1300" spc="-5" dirty="0">
                <a:latin typeface="Cambria"/>
                <a:cs typeface="Cambria"/>
              </a:rPr>
              <a:t>She twisted her ankle and </a:t>
            </a:r>
            <a:r>
              <a:rPr sz="1300" spc="-10" dirty="0">
                <a:latin typeface="Cambria"/>
                <a:cs typeface="Cambria"/>
              </a:rPr>
              <a:t>spent </a:t>
            </a: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next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three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weeks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5" dirty="0">
                <a:latin typeface="Cambria"/>
                <a:cs typeface="Cambria"/>
              </a:rPr>
              <a:t>_</a:t>
            </a:r>
            <a:r>
              <a:rPr sz="1300" u="sng" spc="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 startAt="3"/>
              <a:tabLst>
                <a:tab pos="241300" algn="l"/>
                <a:tab pos="5485765" algn="l"/>
              </a:tabLst>
            </a:pPr>
            <a:r>
              <a:rPr sz="1300" spc="-5" dirty="0">
                <a:latin typeface="Cambria"/>
                <a:cs typeface="Cambria"/>
              </a:rPr>
              <a:t>The coach shouted instructions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the team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from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AutoNum type="arabicPeriod" startAt="3"/>
              <a:tabLst>
                <a:tab pos="241300" algn="l"/>
                <a:tab pos="2705100" algn="l"/>
              </a:tabLst>
            </a:pP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soldiers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towards the enemy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stronghold.</a:t>
            </a:r>
            <a:endParaRPr sz="1300">
              <a:latin typeface="Cambria"/>
              <a:cs typeface="Cambria"/>
            </a:endParaRPr>
          </a:p>
          <a:p>
            <a:pPr marL="240665" marR="280670" indent="-227965">
              <a:lnSpc>
                <a:spcPct val="146200"/>
              </a:lnSpc>
              <a:spcBef>
                <a:spcPts val="10"/>
              </a:spcBef>
              <a:buAutoNum type="arabicPeriod" startAt="3"/>
              <a:tabLst>
                <a:tab pos="241300" algn="l"/>
                <a:tab pos="1691005" algn="l"/>
                <a:tab pos="2213610" algn="l"/>
              </a:tabLst>
            </a:pPr>
            <a:r>
              <a:rPr sz="1300" spc="-5" dirty="0">
                <a:latin typeface="Cambria"/>
                <a:cs typeface="Cambria"/>
              </a:rPr>
              <a:t>Tim was afraid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jump off the cliff into the </a:t>
            </a:r>
            <a:r>
              <a:rPr sz="1300" spc="-10" dirty="0">
                <a:latin typeface="Cambria"/>
                <a:cs typeface="Cambria"/>
              </a:rPr>
              <a:t>lake, </a:t>
            </a:r>
            <a:r>
              <a:rPr sz="1300" dirty="0">
                <a:latin typeface="Cambria"/>
                <a:cs typeface="Cambria"/>
              </a:rPr>
              <a:t>but he </a:t>
            </a:r>
            <a:r>
              <a:rPr sz="1300" spc="-5" dirty="0">
                <a:latin typeface="Cambria"/>
                <a:cs typeface="Cambria"/>
              </a:rPr>
              <a:t>didn't </a:t>
            </a:r>
            <a:r>
              <a:rPr sz="1300" spc="-10" dirty="0">
                <a:latin typeface="Cambria"/>
                <a:cs typeface="Cambria"/>
              </a:rPr>
              <a:t>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10" dirty="0">
                <a:latin typeface="Cambria"/>
                <a:cs typeface="Cambria"/>
              </a:rPr>
              <a:t>look  like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5" dirty="0">
                <a:latin typeface="Cambria"/>
                <a:cs typeface="Cambria"/>
              </a:rPr>
              <a:t>_</a:t>
            </a:r>
            <a:r>
              <a:rPr sz="1300" u="sng" spc="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in front of his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friends.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 startAt="3"/>
              <a:tabLst>
                <a:tab pos="241300" algn="l"/>
                <a:tab pos="3608704" algn="l"/>
              </a:tabLst>
            </a:pPr>
            <a:r>
              <a:rPr sz="1300" spc="-5" dirty="0">
                <a:latin typeface="Cambria"/>
                <a:cs typeface="Cambria"/>
              </a:rPr>
              <a:t>When you're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drunk,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your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are much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slower.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AutoNum type="arabicPeriod" startAt="3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You should </a:t>
            </a:r>
            <a:r>
              <a:rPr sz="1300" dirty="0">
                <a:latin typeface="Cambria"/>
                <a:cs typeface="Cambria"/>
              </a:rPr>
              <a:t>try </a:t>
            </a:r>
            <a:r>
              <a:rPr sz="1300" spc="-5" dirty="0">
                <a:latin typeface="Cambria"/>
                <a:cs typeface="Cambria"/>
              </a:rPr>
              <a:t>gymnastics. That will </a:t>
            </a:r>
            <a:r>
              <a:rPr sz="1300" dirty="0">
                <a:latin typeface="Cambria"/>
                <a:cs typeface="Cambria"/>
              </a:rPr>
              <a:t>definitely </a:t>
            </a:r>
            <a:r>
              <a:rPr sz="1300" spc="-5" dirty="0">
                <a:latin typeface="Cambria"/>
                <a:cs typeface="Cambria"/>
              </a:rPr>
              <a:t>make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more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  <a:tabLst>
                <a:tab pos="1771650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marR="5080" indent="-227965">
              <a:lnSpc>
                <a:spcPts val="2290"/>
              </a:lnSpc>
              <a:spcBef>
                <a:spcPts val="185"/>
              </a:spcBef>
              <a:buAutoNum type="arabicPeriod" startAt="12"/>
              <a:tabLst>
                <a:tab pos="241300" algn="l"/>
                <a:tab pos="2979420" algn="l"/>
              </a:tabLst>
            </a:pPr>
            <a:r>
              <a:rPr sz="1300" spc="-5" dirty="0">
                <a:latin typeface="Cambria"/>
                <a:cs typeface="Cambria"/>
              </a:rPr>
              <a:t>If I </a:t>
            </a:r>
            <a:r>
              <a:rPr sz="1300" dirty="0">
                <a:latin typeface="Cambria"/>
                <a:cs typeface="Cambria"/>
              </a:rPr>
              <a:t>were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you, </a:t>
            </a:r>
            <a:r>
              <a:rPr sz="1300" dirty="0">
                <a:latin typeface="Cambria"/>
                <a:cs typeface="Cambria"/>
              </a:rPr>
              <a:t>I'd</a:t>
            </a:r>
            <a:r>
              <a:rPr sz="1300" u="sng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before signing a 5-year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contract. That's  a major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commitment.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71577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Speaking</a:t>
            </a:r>
            <a:r>
              <a:rPr sz="2000" b="1" u="heavy" spc="-10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Task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45681"/>
            <a:ext cx="585533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3690" algn="just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Have you ever </a:t>
            </a:r>
            <a:r>
              <a:rPr sz="1300" spc="-10" dirty="0">
                <a:latin typeface="Cambria"/>
                <a:cs typeface="Cambria"/>
              </a:rPr>
              <a:t>played </a:t>
            </a:r>
            <a:r>
              <a:rPr sz="1300" spc="-5" dirty="0">
                <a:latin typeface="Cambria"/>
                <a:cs typeface="Cambria"/>
              </a:rPr>
              <a:t>a sport? Talk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dirty="0">
                <a:latin typeface="Cambria"/>
                <a:cs typeface="Cambria"/>
              </a:rPr>
              <a:t>your </a:t>
            </a:r>
            <a:r>
              <a:rPr sz="1300" spc="-5" dirty="0">
                <a:latin typeface="Cambria"/>
                <a:cs typeface="Cambria"/>
              </a:rPr>
              <a:t>experience, and tell me about a  memorable </a:t>
            </a:r>
            <a:r>
              <a:rPr sz="1300" dirty="0">
                <a:latin typeface="Cambria"/>
                <a:cs typeface="Cambria"/>
              </a:rPr>
              <a:t>event. </a:t>
            </a:r>
            <a:r>
              <a:rPr sz="1300" spc="-5" dirty="0">
                <a:latin typeface="Cambria"/>
                <a:cs typeface="Cambria"/>
              </a:rPr>
              <a:t>If you’ve never played sports, then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talk about which  sports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like/dislike watching and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why.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606927"/>
            <a:ext cx="2179320" cy="533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Answers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400" b="1" spc="-5" dirty="0">
                <a:latin typeface="Cambria"/>
                <a:cs typeface="Cambria"/>
              </a:rPr>
              <a:t>Comprehension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Questions</a:t>
            </a:r>
            <a:endParaRPr sz="14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b="1" spc="-5" dirty="0">
                <a:latin typeface="Cambria"/>
                <a:cs typeface="Cambria"/>
              </a:rPr>
              <a:t>Vocabulary</a:t>
            </a:r>
            <a:r>
              <a:rPr sz="1400" b="1" spc="-7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Quiz</a:t>
            </a:r>
            <a:endParaRPr sz="14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dodged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get </a:t>
            </a:r>
            <a:r>
              <a:rPr sz="1300" dirty="0">
                <a:latin typeface="Cambria"/>
                <a:cs typeface="Cambria"/>
              </a:rPr>
              <a:t>up to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speed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brawl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try out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for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no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offense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on the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bench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sidelines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charged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wimp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reflexes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agile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think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twice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1205</Words>
  <Application>Microsoft Office PowerPoint</Application>
  <PresentationFormat>Custom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</dc:creator>
  <cp:lastModifiedBy>Eman Magdoub</cp:lastModifiedBy>
  <cp:revision>1</cp:revision>
  <dcterms:created xsi:type="dcterms:W3CDTF">2022-04-27T10:12:05Z</dcterms:created>
  <dcterms:modified xsi:type="dcterms:W3CDTF">2022-04-27T08:12:47Z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2022-04-27T00:00:00Z</vt:filetime>
  </property>
</Properties>
</file>