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530034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</a:t>
            </a:r>
            <a:r>
              <a:rPr lang="en-US" sz="2600" b="1" dirty="0">
                <a:solidFill>
                  <a:srgbClr val="622322"/>
                </a:solidFill>
                <a:latin typeface="Cambria"/>
                <a:cs typeface="Cambria"/>
              </a:rPr>
              <a:t>8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: At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the Amusement</a:t>
            </a:r>
            <a:r>
              <a:rPr sz="2600" b="1" spc="-6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Park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3164"/>
            <a:ext cx="596392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i="1" spc="-5" dirty="0">
                <a:latin typeface="Cambria"/>
                <a:cs typeface="Cambria"/>
              </a:rPr>
              <a:t>Jennifer and </a:t>
            </a:r>
            <a:r>
              <a:rPr sz="1300" i="1" spc="-10" dirty="0">
                <a:latin typeface="Cambria"/>
                <a:cs typeface="Cambria"/>
              </a:rPr>
              <a:t>Ben </a:t>
            </a:r>
            <a:r>
              <a:rPr sz="1300" i="1" dirty="0">
                <a:latin typeface="Cambria"/>
                <a:cs typeface="Cambria"/>
              </a:rPr>
              <a:t>are </a:t>
            </a:r>
            <a:r>
              <a:rPr sz="1300" i="1" spc="-5" dirty="0">
                <a:latin typeface="Cambria"/>
                <a:cs typeface="Cambria"/>
              </a:rPr>
              <a:t>at an amusement </a:t>
            </a:r>
            <a:r>
              <a:rPr sz="1300" i="1" dirty="0">
                <a:latin typeface="Cambria"/>
                <a:cs typeface="Cambria"/>
              </a:rPr>
              <a:t>park, </a:t>
            </a:r>
            <a:r>
              <a:rPr sz="1300" i="1" spc="-5" dirty="0">
                <a:latin typeface="Cambria"/>
                <a:cs typeface="Cambria"/>
              </a:rPr>
              <a:t>but they </a:t>
            </a:r>
            <a:r>
              <a:rPr sz="1300" i="1" spc="-10" dirty="0">
                <a:latin typeface="Cambria"/>
                <a:cs typeface="Cambria"/>
              </a:rPr>
              <a:t>have </a:t>
            </a:r>
            <a:r>
              <a:rPr sz="1300" i="1" spc="-5" dirty="0">
                <a:latin typeface="Cambria"/>
                <a:cs typeface="Cambria"/>
              </a:rPr>
              <a:t>very different ideas </a:t>
            </a:r>
            <a:r>
              <a:rPr sz="1300" i="1" dirty="0">
                <a:latin typeface="Cambria"/>
                <a:cs typeface="Cambria"/>
              </a:rPr>
              <a:t>about  </a:t>
            </a:r>
            <a:r>
              <a:rPr sz="1300" i="1" spc="-5" dirty="0">
                <a:latin typeface="Cambria"/>
                <a:cs typeface="Cambria"/>
              </a:rPr>
              <a:t>how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to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have</a:t>
            </a:r>
            <a:r>
              <a:rPr sz="1300" i="1" spc="-3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fun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there.</a:t>
            </a:r>
            <a:r>
              <a:rPr sz="1300" i="1" spc="-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Listen</a:t>
            </a:r>
            <a:r>
              <a:rPr sz="1300" i="1" spc="-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to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their</a:t>
            </a:r>
            <a:r>
              <a:rPr sz="1300" i="1" spc="-3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conversation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and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mark</a:t>
            </a:r>
            <a:r>
              <a:rPr sz="1300" i="1" spc="-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these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statements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“True”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or  “False”: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679954"/>
            <a:ext cx="301688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Listening</a:t>
            </a:r>
            <a:r>
              <a:rPr sz="2000" b="1" u="heavy" spc="-3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Comprehension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258439"/>
            <a:ext cx="4561205" cy="295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5" dirty="0">
                <a:latin typeface="Cambria"/>
                <a:cs typeface="Cambria"/>
              </a:rPr>
              <a:t>True or</a:t>
            </a:r>
            <a:r>
              <a:rPr sz="1300" i="1" spc="-8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False?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You 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sign a document before riding the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"Screamer"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Jennifer doesn't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go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any rides at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all.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Ben </a:t>
            </a:r>
            <a:r>
              <a:rPr sz="1300" spc="-5" dirty="0">
                <a:latin typeface="Cambria"/>
                <a:cs typeface="Cambria"/>
              </a:rPr>
              <a:t>doesn’t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eat a hot dog because he isn't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hungry.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The "Screamer" is quite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popular.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Ben </a:t>
            </a:r>
            <a:r>
              <a:rPr sz="1300" dirty="0">
                <a:latin typeface="Cambria"/>
                <a:cs typeface="Cambria"/>
              </a:rPr>
              <a:t>tries to </a:t>
            </a:r>
            <a:r>
              <a:rPr sz="1300" spc="-5" dirty="0">
                <a:latin typeface="Cambria"/>
                <a:cs typeface="Cambria"/>
              </a:rPr>
              <a:t>convince Jennifer to ride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</a:t>
            </a:r>
          </a:p>
          <a:p>
            <a:pPr marL="469265" indent="-22796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Last year Jennifer </a:t>
            </a:r>
            <a:r>
              <a:rPr sz="1300" dirty="0">
                <a:latin typeface="Cambria"/>
                <a:cs typeface="Cambria"/>
              </a:rPr>
              <a:t>didn’t </a:t>
            </a:r>
            <a:r>
              <a:rPr sz="1300" spc="-5" dirty="0">
                <a:latin typeface="Cambria"/>
                <a:cs typeface="Cambria"/>
              </a:rPr>
              <a:t>let Ben ride the </a:t>
            </a:r>
            <a:r>
              <a:rPr sz="1300" spc="-10" dirty="0">
                <a:latin typeface="Cambria"/>
                <a:cs typeface="Cambria"/>
              </a:rPr>
              <a:t>Ozone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Drop.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Ozone </a:t>
            </a:r>
            <a:r>
              <a:rPr sz="1300" spc="-5" dirty="0">
                <a:latin typeface="Cambria"/>
                <a:cs typeface="Cambria"/>
              </a:rPr>
              <a:t>Drop goes over a hundred miles an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hour.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Jennifer changes her mind at the end of the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dialogue.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They agree to meet in half an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hour.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377571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Come </a:t>
            </a:r>
            <a:r>
              <a:rPr sz="1300" dirty="0">
                <a:latin typeface="Cambria"/>
                <a:cs typeface="Cambria"/>
              </a:rPr>
              <a:t>on Jennifer, </a:t>
            </a:r>
            <a:r>
              <a:rPr sz="1300" spc="-5" dirty="0">
                <a:latin typeface="Cambria"/>
                <a:cs typeface="Cambria"/>
              </a:rPr>
              <a:t>let’s go and ride the  ‘Screamer’. It’ll be </a:t>
            </a:r>
            <a:r>
              <a:rPr sz="1300" b="1" spc="-5" dirty="0">
                <a:latin typeface="Cambria"/>
                <a:cs typeface="Cambria"/>
              </a:rPr>
              <a:t>a</a:t>
            </a:r>
            <a:r>
              <a:rPr sz="1300" b="1" spc="1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blast.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01824"/>
            <a:ext cx="378079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Jennifer: Count me </a:t>
            </a:r>
            <a:r>
              <a:rPr sz="1300" b="1" spc="-10" dirty="0">
                <a:latin typeface="Cambria"/>
                <a:cs typeface="Cambria"/>
              </a:rPr>
              <a:t>out! </a:t>
            </a:r>
            <a:r>
              <a:rPr sz="1300" spc="-5" dirty="0">
                <a:latin typeface="Cambria"/>
                <a:cs typeface="Cambria"/>
              </a:rPr>
              <a:t>I’m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going on a ride  where I have to sign a </a:t>
            </a:r>
            <a:r>
              <a:rPr sz="1300" b="1" spc="-10" dirty="0">
                <a:latin typeface="Cambria"/>
                <a:cs typeface="Cambria"/>
              </a:rPr>
              <a:t>waiver </a:t>
            </a:r>
            <a:r>
              <a:rPr sz="1300" spc="-5" dirty="0">
                <a:latin typeface="Cambria"/>
                <a:cs typeface="Cambria"/>
              </a:rPr>
              <a:t>stating that if I </a:t>
            </a:r>
            <a:r>
              <a:rPr sz="1300" dirty="0">
                <a:latin typeface="Cambria"/>
                <a:cs typeface="Cambria"/>
              </a:rPr>
              <a:t>die, the  </a:t>
            </a:r>
            <a:r>
              <a:rPr sz="1300" spc="-5" dirty="0">
                <a:latin typeface="Cambria"/>
                <a:cs typeface="Cambria"/>
              </a:rPr>
              <a:t>amusement park isn’t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responsible.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301019"/>
            <a:ext cx="377888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But the “Screamer” is the park’s main</a:t>
            </a:r>
            <a:r>
              <a:rPr sz="1300" spc="-1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attraction!  It’ll get your heart </a:t>
            </a:r>
            <a:r>
              <a:rPr sz="1300" b="1" spc="-5" dirty="0">
                <a:latin typeface="Cambria"/>
                <a:cs typeface="Cambria"/>
              </a:rPr>
              <a:t>pumping</a:t>
            </a:r>
            <a:r>
              <a:rPr sz="1300" spc="-5" dirty="0">
                <a:latin typeface="Cambria"/>
                <a:cs typeface="Cambria"/>
              </a:rPr>
              <a:t>, </a:t>
            </a:r>
            <a:r>
              <a:rPr sz="1300" dirty="0">
                <a:latin typeface="Cambria"/>
                <a:cs typeface="Cambria"/>
              </a:rPr>
              <a:t>that’s </a:t>
            </a:r>
            <a:r>
              <a:rPr sz="1300" spc="-5" dirty="0">
                <a:latin typeface="Cambria"/>
                <a:cs typeface="Cambria"/>
              </a:rPr>
              <a:t>for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007759"/>
            <a:ext cx="3780154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Jennifer: </a:t>
            </a:r>
            <a:r>
              <a:rPr sz="1300" spc="-10" dirty="0">
                <a:latin typeface="Cambria"/>
                <a:cs typeface="Cambria"/>
              </a:rPr>
              <a:t>How about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bumper </a:t>
            </a:r>
            <a:r>
              <a:rPr sz="1300" spc="-5" dirty="0">
                <a:latin typeface="Cambria"/>
                <a:cs typeface="Cambria"/>
              </a:rPr>
              <a:t>cars, huh? Bumper  cars are  fun.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then maybe  we  can ride  the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ferris</a:t>
            </a:r>
            <a:endParaRPr sz="1300">
              <a:latin typeface="Cambria"/>
              <a:cs typeface="Cambria"/>
            </a:endParaRPr>
          </a:p>
          <a:p>
            <a:pPr marL="12700" marR="6985">
              <a:lnSpc>
                <a:spcPct val="1462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wheel – that’s about as much </a:t>
            </a:r>
            <a:r>
              <a:rPr sz="1300" b="1" spc="-5" dirty="0">
                <a:latin typeface="Cambria"/>
                <a:cs typeface="Cambria"/>
              </a:rPr>
              <a:t>adrenaline </a:t>
            </a:r>
            <a:r>
              <a:rPr sz="1300" spc="-5" dirty="0">
                <a:latin typeface="Cambria"/>
                <a:cs typeface="Cambria"/>
              </a:rPr>
              <a:t>as I </a:t>
            </a:r>
            <a:r>
              <a:rPr sz="1300" spc="-10" dirty="0">
                <a:latin typeface="Cambria"/>
                <a:cs typeface="Cambria"/>
              </a:rPr>
              <a:t>can  </a:t>
            </a:r>
            <a:r>
              <a:rPr sz="1300" spc="-5" dirty="0">
                <a:latin typeface="Cambria"/>
                <a:cs typeface="Cambria"/>
              </a:rPr>
              <a:t>handle.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294802"/>
            <a:ext cx="377444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It’s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like you’ll be </a:t>
            </a:r>
            <a:r>
              <a:rPr sz="1300" dirty="0">
                <a:latin typeface="Cambria"/>
                <a:cs typeface="Cambria"/>
              </a:rPr>
              <a:t>perfectly </a:t>
            </a:r>
            <a:r>
              <a:rPr sz="1300" spc="-5" dirty="0">
                <a:latin typeface="Cambria"/>
                <a:cs typeface="Cambria"/>
              </a:rPr>
              <a:t>safe on the  </a:t>
            </a:r>
            <a:r>
              <a:rPr sz="1300" spc="-10" dirty="0">
                <a:latin typeface="Cambria"/>
                <a:cs typeface="Cambria"/>
              </a:rPr>
              <a:t>bumper </a:t>
            </a:r>
            <a:r>
              <a:rPr sz="1300" spc="-5" dirty="0">
                <a:latin typeface="Cambria"/>
                <a:cs typeface="Cambria"/>
              </a:rPr>
              <a:t>cars. You could get </a:t>
            </a:r>
            <a:r>
              <a:rPr sz="1300" b="1" spc="-5" dirty="0">
                <a:latin typeface="Cambria"/>
                <a:cs typeface="Cambria"/>
              </a:rPr>
              <a:t>whiplash</a:t>
            </a:r>
            <a:r>
              <a:rPr sz="1300" spc="-5" dirty="0">
                <a:latin typeface="Cambria"/>
                <a:cs typeface="Cambria"/>
              </a:rPr>
              <a:t>,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know.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004849"/>
            <a:ext cx="377825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Jennifer: </a:t>
            </a:r>
            <a:r>
              <a:rPr sz="1300" spc="-5" dirty="0">
                <a:latin typeface="Cambria"/>
                <a:cs typeface="Cambria"/>
              </a:rPr>
              <a:t>Okay, </a:t>
            </a:r>
            <a:r>
              <a:rPr sz="1300" dirty="0">
                <a:latin typeface="Cambria"/>
                <a:cs typeface="Cambria"/>
              </a:rPr>
              <a:t>smart </a:t>
            </a:r>
            <a:r>
              <a:rPr sz="1300" spc="-5" dirty="0">
                <a:latin typeface="Cambria"/>
                <a:cs typeface="Cambria"/>
              </a:rPr>
              <a:t>guy, then how about doing  something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simple.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Let’s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get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dog;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I’m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starving.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6711391"/>
            <a:ext cx="377825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Me too, but I’d </a:t>
            </a:r>
            <a:r>
              <a:rPr sz="1300" dirty="0">
                <a:latin typeface="Cambria"/>
                <a:cs typeface="Cambria"/>
              </a:rPr>
              <a:t>rather </a:t>
            </a:r>
            <a:r>
              <a:rPr sz="1300" spc="-5" dirty="0">
                <a:latin typeface="Cambria"/>
                <a:cs typeface="Cambria"/>
              </a:rPr>
              <a:t>ride </a:t>
            </a:r>
            <a:r>
              <a:rPr sz="1300" spc="-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‘Screamer’ on </a:t>
            </a:r>
            <a:r>
              <a:rPr sz="1300" dirty="0">
                <a:latin typeface="Cambria"/>
                <a:cs typeface="Cambria"/>
              </a:rPr>
              <a:t>an  </a:t>
            </a:r>
            <a:r>
              <a:rPr sz="1300" spc="-5" dirty="0">
                <a:latin typeface="Cambria"/>
                <a:cs typeface="Cambria"/>
              </a:rPr>
              <a:t>empty </a:t>
            </a:r>
            <a:r>
              <a:rPr sz="1300" dirty="0">
                <a:latin typeface="Cambria"/>
                <a:cs typeface="Cambria"/>
              </a:rPr>
              <a:t>stomach. </a:t>
            </a:r>
            <a:r>
              <a:rPr sz="1300" spc="-5" dirty="0">
                <a:latin typeface="Cambria"/>
                <a:cs typeface="Cambria"/>
              </a:rPr>
              <a:t>Maybe afterwards we can </a:t>
            </a:r>
            <a:r>
              <a:rPr sz="1300" b="1" spc="-5" dirty="0">
                <a:latin typeface="Cambria"/>
                <a:cs typeface="Cambria"/>
              </a:rPr>
              <a:t>grab </a:t>
            </a:r>
            <a:r>
              <a:rPr sz="1300" spc="-5" dirty="0">
                <a:latin typeface="Cambria"/>
                <a:cs typeface="Cambria"/>
              </a:rPr>
              <a:t>a  snack.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710190"/>
            <a:ext cx="3780154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Jennifer: </a:t>
            </a:r>
            <a:r>
              <a:rPr sz="1300" spc="-5" dirty="0">
                <a:latin typeface="Cambria"/>
                <a:cs typeface="Cambria"/>
              </a:rPr>
              <a:t>That’s </a:t>
            </a:r>
            <a:r>
              <a:rPr sz="1300" dirty="0">
                <a:latin typeface="Cambria"/>
                <a:cs typeface="Cambria"/>
              </a:rPr>
              <a:t>exactly </a:t>
            </a:r>
            <a:r>
              <a:rPr sz="1300" spc="-5" dirty="0">
                <a:latin typeface="Cambria"/>
                <a:cs typeface="Cambria"/>
              </a:rPr>
              <a:t>what I’m talking about – why  on </a:t>
            </a:r>
            <a:r>
              <a:rPr sz="1300" dirty="0">
                <a:latin typeface="Cambria"/>
                <a:cs typeface="Cambria"/>
              </a:rPr>
              <a:t>earth </a:t>
            </a:r>
            <a:r>
              <a:rPr sz="1300" spc="-5" dirty="0">
                <a:latin typeface="Cambria"/>
                <a:cs typeface="Cambria"/>
              </a:rPr>
              <a:t>would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want to </a:t>
            </a:r>
            <a:r>
              <a:rPr sz="1300" spc="-5" dirty="0">
                <a:latin typeface="Cambria"/>
                <a:cs typeface="Cambria"/>
              </a:rPr>
              <a:t>go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a ride that’s 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pretty</a:t>
            </a:r>
            <a:endParaRPr sz="1300">
              <a:latin typeface="Cambria"/>
              <a:cs typeface="Cambria"/>
            </a:endParaRPr>
          </a:p>
          <a:p>
            <a:pPr marL="12700" marR="7620">
              <a:lnSpc>
                <a:spcPct val="146100"/>
              </a:lnSpc>
              <a:spcBef>
                <a:spcPts val="10"/>
              </a:spcBef>
            </a:pPr>
            <a:r>
              <a:rPr sz="1300" spc="-5" dirty="0">
                <a:latin typeface="Cambria"/>
                <a:cs typeface="Cambria"/>
              </a:rPr>
              <a:t>much guaranteed to make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b="1" spc="-10" dirty="0">
                <a:latin typeface="Cambria"/>
                <a:cs typeface="Cambria"/>
              </a:rPr>
              <a:t>puke</a:t>
            </a:r>
            <a:r>
              <a:rPr sz="1300" spc="-10" dirty="0">
                <a:latin typeface="Cambria"/>
                <a:cs typeface="Cambria"/>
              </a:rPr>
              <a:t>? </a:t>
            </a:r>
            <a:r>
              <a:rPr sz="1300" spc="-5" dirty="0">
                <a:latin typeface="Cambria"/>
                <a:cs typeface="Cambria"/>
              </a:rPr>
              <a:t>I’m going </a:t>
            </a:r>
            <a:r>
              <a:rPr sz="1300" dirty="0">
                <a:latin typeface="Cambria"/>
                <a:cs typeface="Cambria"/>
              </a:rPr>
              <a:t>to go  </a:t>
            </a:r>
            <a:r>
              <a:rPr sz="1300" spc="-5" dirty="0">
                <a:latin typeface="Cambria"/>
                <a:cs typeface="Cambria"/>
              </a:rPr>
              <a:t>watch </a:t>
            </a:r>
            <a:r>
              <a:rPr sz="1300" spc="-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clowns and </a:t>
            </a:r>
            <a:r>
              <a:rPr sz="1300" b="1" spc="-5" dirty="0">
                <a:latin typeface="Cambria"/>
                <a:cs typeface="Cambria"/>
              </a:rPr>
              <a:t>munch </a:t>
            </a:r>
            <a:r>
              <a:rPr sz="1300" b="1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a corn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dog.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0884" y="1809470"/>
            <a:ext cx="1812670" cy="732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4440" y="2727960"/>
            <a:ext cx="1805939" cy="622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15509" y="2720593"/>
            <a:ext cx="137922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blast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great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time;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lots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5509" y="3245169"/>
            <a:ext cx="14636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count me </a:t>
            </a:r>
            <a:r>
              <a:rPr sz="1200" b="1" dirty="0">
                <a:latin typeface="Calibri"/>
                <a:cs typeface="Calibri"/>
              </a:rPr>
              <a:t>out </a:t>
            </a:r>
            <a:r>
              <a:rPr sz="1200" dirty="0">
                <a:latin typeface="Calibri"/>
                <a:cs typeface="Calibri"/>
              </a:rPr>
              <a:t>= I’m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  </a:t>
            </a:r>
            <a:r>
              <a:rPr sz="1200" dirty="0">
                <a:latin typeface="Calibri"/>
                <a:cs typeface="Calibri"/>
              </a:rPr>
              <a:t>going to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participate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5509" y="3799174"/>
            <a:ext cx="134175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waiver </a:t>
            </a:r>
            <a:r>
              <a:rPr sz="1200" dirty="0">
                <a:latin typeface="Calibri"/>
                <a:cs typeface="Calibri"/>
              </a:rPr>
              <a:t>= 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  where </a:t>
            </a:r>
            <a:r>
              <a:rPr sz="1200" dirty="0">
                <a:latin typeface="Calibri"/>
                <a:cs typeface="Calibri"/>
              </a:rPr>
              <a:t>you agree </a:t>
            </a:r>
            <a:r>
              <a:rPr sz="1200" spc="-5" dirty="0">
                <a:latin typeface="Calibri"/>
                <a:cs typeface="Calibri"/>
              </a:rPr>
              <a:t>to  give </a:t>
            </a:r>
            <a:r>
              <a:rPr sz="1200" dirty="0">
                <a:latin typeface="Calibri"/>
                <a:cs typeface="Calibri"/>
              </a:rPr>
              <a:t>up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rights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5509" y="4566539"/>
            <a:ext cx="119888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pumping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beating  </a:t>
            </a:r>
            <a:r>
              <a:rPr sz="1200" dirty="0">
                <a:latin typeface="Calibri"/>
                <a:cs typeface="Calibri"/>
              </a:rPr>
              <a:t>very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5509" y="5121823"/>
            <a:ext cx="139890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adrenaline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excitement, especially 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danger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5509" y="5892246"/>
            <a:ext cx="128397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whiplash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injury </a:t>
            </a:r>
            <a:r>
              <a:rPr sz="1200" dirty="0">
                <a:latin typeface="Calibri"/>
                <a:cs typeface="Calibri"/>
              </a:rPr>
              <a:t>to  your </a:t>
            </a:r>
            <a:r>
              <a:rPr sz="1200" spc="-5" dirty="0">
                <a:latin typeface="Calibri"/>
                <a:cs typeface="Calibri"/>
              </a:rPr>
              <a:t>neck caused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  <a:p>
            <a:pPr marL="12700" marR="12700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sudden start 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stop  motion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5509" y="6875591"/>
            <a:ext cx="111823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I’m </a:t>
            </a:r>
            <a:r>
              <a:rPr sz="1200" b="1" spc="-5" dirty="0">
                <a:latin typeface="Calibri"/>
                <a:cs typeface="Calibri"/>
              </a:rPr>
              <a:t>starving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I’m  extremely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hungry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5509" y="7430709"/>
            <a:ext cx="116649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grab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informal  word for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“get”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5509" y="8015985"/>
            <a:ext cx="8420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puke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vomit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5509" y="8328466"/>
            <a:ext cx="1001394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1200" b="1" spc="-5" dirty="0">
                <a:latin typeface="Calibri"/>
                <a:cs typeface="Calibri"/>
              </a:rPr>
              <a:t>munch on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eat  casually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95850" y="1809470"/>
            <a:ext cx="145415" cy="7324725"/>
          </a:xfrm>
          <a:custGeom>
            <a:avLst/>
            <a:gdLst/>
            <a:ahLst/>
            <a:cxnLst/>
            <a:rect l="l" t="t" r="r" b="b"/>
            <a:pathLst>
              <a:path w="145414" h="7324725">
                <a:moveTo>
                  <a:pt x="0" y="7324725"/>
                </a:moveTo>
                <a:lnTo>
                  <a:pt x="145021" y="7324725"/>
                </a:lnTo>
                <a:lnTo>
                  <a:pt x="145021" y="0"/>
                </a:lnTo>
                <a:lnTo>
                  <a:pt x="0" y="0"/>
                </a:lnTo>
                <a:lnTo>
                  <a:pt x="0" y="73247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5850" y="2097658"/>
            <a:ext cx="1877695" cy="342900"/>
          </a:xfrm>
          <a:custGeom>
            <a:avLst/>
            <a:gdLst/>
            <a:ahLst/>
            <a:cxnLst/>
            <a:rect l="l" t="t" r="r" b="b"/>
            <a:pathLst>
              <a:path w="1877695" h="342900">
                <a:moveTo>
                  <a:pt x="1706372" y="0"/>
                </a:moveTo>
                <a:lnTo>
                  <a:pt x="0" y="0"/>
                </a:lnTo>
                <a:lnTo>
                  <a:pt x="0" y="342519"/>
                </a:lnTo>
                <a:lnTo>
                  <a:pt x="1706372" y="342519"/>
                </a:lnTo>
                <a:lnTo>
                  <a:pt x="1877568" y="171323"/>
                </a:lnTo>
                <a:lnTo>
                  <a:pt x="1706372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8803" y="2110739"/>
            <a:ext cx="1766316" cy="316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62753" y="211709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852"/>
            <a:ext cx="3506470" cy="146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10" dirty="0">
                <a:latin typeface="Cambria"/>
                <a:cs typeface="Cambria"/>
              </a:rPr>
              <a:t>Are </a:t>
            </a:r>
            <a:r>
              <a:rPr sz="1300" spc="-5" dirty="0">
                <a:latin typeface="Cambria"/>
                <a:cs typeface="Cambria"/>
              </a:rPr>
              <a:t>you really going to </a:t>
            </a:r>
            <a:r>
              <a:rPr sz="1300" b="1" spc="-5" dirty="0">
                <a:latin typeface="Cambria"/>
                <a:cs typeface="Cambria"/>
              </a:rPr>
              <a:t>pass </a:t>
            </a:r>
            <a:r>
              <a:rPr sz="1300" b="1" dirty="0">
                <a:latin typeface="Cambria"/>
                <a:cs typeface="Cambria"/>
              </a:rPr>
              <a:t>up </a:t>
            </a:r>
            <a:r>
              <a:rPr sz="1300" b="1" spc="-5" dirty="0">
                <a:latin typeface="Cambria"/>
                <a:cs typeface="Cambria"/>
              </a:rPr>
              <a:t>the chance  </a:t>
            </a:r>
            <a:r>
              <a:rPr sz="1300" spc="-5" dirty="0">
                <a:latin typeface="Cambria"/>
                <a:cs typeface="Cambria"/>
              </a:rPr>
              <a:t>to go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the “Screamer”? It’s the </a:t>
            </a:r>
            <a:r>
              <a:rPr sz="1300" i="1" spc="-5" dirty="0">
                <a:latin typeface="Cambria"/>
                <a:cs typeface="Cambria"/>
              </a:rPr>
              <a:t>world’s fastest  </a:t>
            </a:r>
            <a:r>
              <a:rPr sz="1300" i="1" spc="-10" dirty="0">
                <a:latin typeface="Cambria"/>
                <a:cs typeface="Cambria"/>
              </a:rPr>
              <a:t>ride  </a:t>
            </a:r>
            <a:r>
              <a:rPr sz="1300" spc="-5" dirty="0">
                <a:latin typeface="Cambria"/>
                <a:cs typeface="Cambria"/>
              </a:rPr>
              <a:t>where you’re  </a:t>
            </a:r>
            <a:r>
              <a:rPr sz="1300" b="1" i="1" spc="-5" dirty="0">
                <a:latin typeface="Cambria"/>
                <a:cs typeface="Cambria"/>
              </a:rPr>
              <a:t>upside down  </a:t>
            </a:r>
            <a:r>
              <a:rPr sz="1300" i="1" spc="-5" dirty="0">
                <a:latin typeface="Cambria"/>
                <a:cs typeface="Cambria"/>
              </a:rPr>
              <a:t>the whole </a:t>
            </a:r>
            <a:r>
              <a:rPr sz="1300" i="1" spc="26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time</a:t>
            </a:r>
            <a:r>
              <a:rPr sz="1300" spc="-5" dirty="0">
                <a:latin typeface="Cambria"/>
                <a:cs typeface="Cambria"/>
              </a:rPr>
              <a:t>!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200"/>
              </a:lnSpc>
              <a:spcBef>
                <a:spcPts val="10"/>
              </a:spcBef>
            </a:pPr>
            <a:r>
              <a:rPr sz="1300" spc="-5" dirty="0">
                <a:latin typeface="Cambria"/>
                <a:cs typeface="Cambria"/>
              </a:rPr>
              <a:t>People </a:t>
            </a:r>
            <a:r>
              <a:rPr sz="1300" b="1" spc="-10" dirty="0">
                <a:latin typeface="Cambria"/>
                <a:cs typeface="Cambria"/>
              </a:rPr>
              <a:t>flock </a:t>
            </a:r>
            <a:r>
              <a:rPr sz="1300" spc="-5" dirty="0">
                <a:latin typeface="Cambria"/>
                <a:cs typeface="Cambria"/>
              </a:rPr>
              <a:t>to this </a:t>
            </a:r>
            <a:r>
              <a:rPr sz="1300" dirty="0">
                <a:latin typeface="Cambria"/>
                <a:cs typeface="Cambria"/>
              </a:rPr>
              <a:t>park </a:t>
            </a:r>
            <a:r>
              <a:rPr sz="1300" spc="-5" dirty="0">
                <a:latin typeface="Cambria"/>
                <a:cs typeface="Cambria"/>
              </a:rPr>
              <a:t>from miles away just to  ride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80518"/>
            <a:ext cx="3507104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Jennifer: </a:t>
            </a:r>
            <a:r>
              <a:rPr sz="1300" spc="-10" dirty="0">
                <a:latin typeface="Cambria"/>
                <a:cs typeface="Cambria"/>
              </a:rPr>
              <a:t>Ben, </a:t>
            </a:r>
            <a:r>
              <a:rPr sz="1300" spc="-5" dirty="0">
                <a:latin typeface="Cambria"/>
                <a:cs typeface="Cambria"/>
              </a:rPr>
              <a:t>I like to enjoy myself at </a:t>
            </a:r>
            <a:r>
              <a:rPr sz="1300" spc="-10" dirty="0">
                <a:latin typeface="Cambria"/>
                <a:cs typeface="Cambria"/>
              </a:rPr>
              <a:t>the  </a:t>
            </a:r>
            <a:r>
              <a:rPr sz="1300" spc="-5" dirty="0">
                <a:latin typeface="Cambria"/>
                <a:cs typeface="Cambria"/>
              </a:rPr>
              <a:t>amusement park – meaning I will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dirty="0">
                <a:latin typeface="Cambria"/>
                <a:cs typeface="Cambria"/>
              </a:rPr>
              <a:t>get </a:t>
            </a:r>
            <a:r>
              <a:rPr sz="1300" spc="-5" dirty="0">
                <a:latin typeface="Cambria"/>
                <a:cs typeface="Cambria"/>
              </a:rPr>
              <a:t>on a  roller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coaster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that’s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basically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brush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with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death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200"/>
              </a:lnSpc>
              <a:spcBef>
                <a:spcPts val="10"/>
              </a:spcBef>
            </a:pPr>
            <a:r>
              <a:rPr sz="1300" spc="-5" dirty="0">
                <a:latin typeface="Cambria"/>
                <a:cs typeface="Cambria"/>
              </a:rPr>
              <a:t>But if </a:t>
            </a:r>
            <a:r>
              <a:rPr sz="1300" dirty="0">
                <a:latin typeface="Cambria"/>
                <a:cs typeface="Cambria"/>
              </a:rPr>
              <a:t>that’s </a:t>
            </a:r>
            <a:r>
              <a:rPr sz="1300" spc="-1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idea of fun, then… go </a:t>
            </a:r>
            <a:r>
              <a:rPr sz="1300" dirty="0">
                <a:latin typeface="Cambria"/>
                <a:cs typeface="Cambria"/>
              </a:rPr>
              <a:t>ahead. </a:t>
            </a:r>
            <a:r>
              <a:rPr sz="1300" b="1" dirty="0">
                <a:latin typeface="Cambria"/>
                <a:cs typeface="Cambria"/>
              </a:rPr>
              <a:t>Be  </a:t>
            </a:r>
            <a:r>
              <a:rPr sz="1300" b="1" spc="-10" dirty="0">
                <a:latin typeface="Cambria"/>
                <a:cs typeface="Cambria"/>
              </a:rPr>
              <a:t>my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guest.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59168"/>
            <a:ext cx="350520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Come on,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gotta </a:t>
            </a:r>
            <a:r>
              <a:rPr sz="1300" b="1" spc="-10" dirty="0">
                <a:latin typeface="Cambria"/>
                <a:cs typeface="Cambria"/>
              </a:rPr>
              <a:t>get </a:t>
            </a:r>
            <a:r>
              <a:rPr sz="1300" b="1" spc="-5" dirty="0">
                <a:latin typeface="Cambria"/>
                <a:cs typeface="Cambria"/>
              </a:rPr>
              <a:t>out of </a:t>
            </a:r>
            <a:r>
              <a:rPr sz="1300" b="1" spc="-10" dirty="0">
                <a:latin typeface="Cambria"/>
                <a:cs typeface="Cambria"/>
              </a:rPr>
              <a:t>your </a:t>
            </a:r>
            <a:r>
              <a:rPr sz="1300" b="1" spc="-5" dirty="0">
                <a:latin typeface="Cambria"/>
                <a:cs typeface="Cambria"/>
              </a:rPr>
              <a:t>comfort  zone! Live </a:t>
            </a:r>
            <a:r>
              <a:rPr sz="1300" b="1" dirty="0">
                <a:latin typeface="Cambria"/>
                <a:cs typeface="Cambria"/>
              </a:rPr>
              <a:t>it up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little!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868422"/>
            <a:ext cx="3505835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Jennifer: </a:t>
            </a:r>
            <a:r>
              <a:rPr sz="1300" spc="-5" dirty="0">
                <a:latin typeface="Cambria"/>
                <a:cs typeface="Cambria"/>
              </a:rPr>
              <a:t>This year </a:t>
            </a:r>
            <a:r>
              <a:rPr sz="1300" dirty="0">
                <a:latin typeface="Cambria"/>
                <a:cs typeface="Cambria"/>
              </a:rPr>
              <a:t>it’s </a:t>
            </a:r>
            <a:r>
              <a:rPr sz="1300" spc="-5" dirty="0">
                <a:latin typeface="Cambria"/>
                <a:cs typeface="Cambria"/>
              </a:rPr>
              <a:t>the ‘Screamer’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next  year it’ll be something else. What was </a:t>
            </a:r>
            <a:r>
              <a:rPr sz="1300" spc="-10" dirty="0">
                <a:latin typeface="Cambria"/>
                <a:cs typeface="Cambria"/>
              </a:rPr>
              <a:t>it </a:t>
            </a:r>
            <a:r>
              <a:rPr sz="1300" spc="-5" dirty="0">
                <a:latin typeface="Cambria"/>
                <a:cs typeface="Cambria"/>
              </a:rPr>
              <a:t>last  time…oh yeah…the ‘Ozone Drop’.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if I recall  correctly, after </a:t>
            </a:r>
            <a:r>
              <a:rPr sz="1300" spc="-10" dirty="0">
                <a:latin typeface="Cambria"/>
                <a:cs typeface="Cambria"/>
              </a:rPr>
              <a:t>you got </a:t>
            </a:r>
            <a:r>
              <a:rPr sz="1300" spc="-5" dirty="0">
                <a:latin typeface="Cambria"/>
                <a:cs typeface="Cambria"/>
              </a:rPr>
              <a:t>off that ride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nearly  </a:t>
            </a:r>
            <a:r>
              <a:rPr sz="1300" b="1" spc="-5" dirty="0">
                <a:latin typeface="Cambria"/>
                <a:cs typeface="Cambria"/>
              </a:rPr>
              <a:t>passed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out</a:t>
            </a:r>
            <a:r>
              <a:rPr sz="1300" spc="-10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446215"/>
            <a:ext cx="350647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Ben: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Yeah,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but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man,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what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ride.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got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dropped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ten  </a:t>
            </a:r>
            <a:r>
              <a:rPr sz="1300" b="1" spc="-5" dirty="0">
                <a:latin typeface="Cambria"/>
                <a:cs typeface="Cambria"/>
              </a:rPr>
              <a:t>stories </a:t>
            </a:r>
            <a:r>
              <a:rPr sz="1300" spc="-5" dirty="0">
                <a:latin typeface="Cambria"/>
                <a:cs typeface="Cambria"/>
              </a:rPr>
              <a:t>at a hundred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fifty miles an hour.</a:t>
            </a:r>
            <a:r>
              <a:rPr sz="1300" spc="-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Good  times.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444420"/>
            <a:ext cx="3507104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Jennifer: Whatever floats </a:t>
            </a:r>
            <a:r>
              <a:rPr sz="1300" b="1" spc="-10" dirty="0">
                <a:latin typeface="Cambria"/>
                <a:cs typeface="Cambria"/>
              </a:rPr>
              <a:t>your </a:t>
            </a:r>
            <a:r>
              <a:rPr sz="1300" b="1" dirty="0">
                <a:latin typeface="Cambria"/>
                <a:cs typeface="Cambria"/>
              </a:rPr>
              <a:t>boat. </a:t>
            </a:r>
            <a:r>
              <a:rPr sz="1300" spc="-5" dirty="0">
                <a:latin typeface="Cambria"/>
                <a:cs typeface="Cambria"/>
              </a:rPr>
              <a:t>Go on, </a:t>
            </a:r>
            <a:r>
              <a:rPr sz="1300" dirty="0">
                <a:latin typeface="Cambria"/>
                <a:cs typeface="Cambria"/>
              </a:rPr>
              <a:t>go  </a:t>
            </a:r>
            <a:r>
              <a:rPr sz="1300" spc="-5" dirty="0">
                <a:latin typeface="Cambria"/>
                <a:cs typeface="Cambria"/>
              </a:rPr>
              <a:t>ride the ‘Screamer’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meet me back here in an  hour. I’ll be here with my feet firmly planted on  the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ground.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9551" y="1123670"/>
            <a:ext cx="2068449" cy="802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2979" y="2042160"/>
            <a:ext cx="2061972" cy="6915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4048" y="2004252"/>
            <a:ext cx="158242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pass </a:t>
            </a:r>
            <a:r>
              <a:rPr sz="1200" b="1" dirty="0">
                <a:latin typeface="Calibri"/>
                <a:cs typeface="Calibri"/>
              </a:rPr>
              <a:t>up the </a:t>
            </a:r>
            <a:r>
              <a:rPr sz="1200" b="1" spc="-5" dirty="0">
                <a:latin typeface="Calibri"/>
                <a:cs typeface="Calibri"/>
              </a:rPr>
              <a:t>chance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  take advantage of the  opportunity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4048" y="2802890"/>
            <a:ext cx="1504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upside down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inverted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4048" y="3114105"/>
            <a:ext cx="167322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flock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come and gather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 large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4048" y="3668842"/>
            <a:ext cx="151701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brush with death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an  </a:t>
            </a:r>
            <a:r>
              <a:rPr sz="1200" spc="-5" dirty="0">
                <a:latin typeface="Calibri"/>
                <a:cs typeface="Calibri"/>
              </a:rPr>
              <a:t>instance of nearly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dying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4048" y="4223578"/>
            <a:ext cx="171005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be </a:t>
            </a:r>
            <a:r>
              <a:rPr sz="1200" b="1" spc="-5" dirty="0">
                <a:latin typeface="Calibri"/>
                <a:cs typeface="Calibri"/>
              </a:rPr>
              <a:t>my guest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do what </a:t>
            </a:r>
            <a:r>
              <a:rPr sz="1200" spc="-10" dirty="0">
                <a:latin typeface="Calibri"/>
                <a:cs typeface="Calibri"/>
              </a:rPr>
              <a:t>you  </a:t>
            </a:r>
            <a:r>
              <a:rPr sz="1200" spc="-5" dirty="0">
                <a:latin typeface="Calibri"/>
                <a:cs typeface="Calibri"/>
              </a:rPr>
              <a:t>want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4048" y="4777765"/>
            <a:ext cx="1633855" cy="8763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200" b="1" spc="-5" dirty="0">
                <a:latin typeface="Calibri"/>
                <a:cs typeface="Calibri"/>
              </a:rPr>
              <a:t>get </a:t>
            </a:r>
            <a:r>
              <a:rPr sz="1200" b="1" dirty="0">
                <a:latin typeface="Calibri"/>
                <a:cs typeface="Calibri"/>
              </a:rPr>
              <a:t>out </a:t>
            </a:r>
            <a:r>
              <a:rPr sz="1200" b="1" spc="-5" dirty="0">
                <a:latin typeface="Calibri"/>
                <a:cs typeface="Calibri"/>
              </a:rPr>
              <a:t>of your comfort  </a:t>
            </a:r>
            <a:r>
              <a:rPr sz="1200" b="1" dirty="0">
                <a:latin typeface="Calibri"/>
                <a:cs typeface="Calibri"/>
              </a:rPr>
              <a:t>zone </a:t>
            </a:r>
            <a:r>
              <a:rPr sz="1200" dirty="0">
                <a:latin typeface="Calibri"/>
                <a:cs typeface="Calibri"/>
              </a:rPr>
              <a:t>= try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things</a:t>
            </a:r>
            <a:endParaRPr sz="1200">
              <a:latin typeface="Calibri"/>
              <a:cs typeface="Calibri"/>
            </a:endParaRPr>
          </a:p>
          <a:p>
            <a:pPr marL="12700" marR="421005">
              <a:lnSpc>
                <a:spcPct val="116700"/>
              </a:lnSpc>
              <a:spcBef>
                <a:spcPts val="15"/>
              </a:spcBef>
            </a:pP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may </a:t>
            </a:r>
            <a:r>
              <a:rPr sz="1200" spc="-5" dirty="0">
                <a:latin typeface="Calibri"/>
                <a:cs typeface="Calibri"/>
              </a:rPr>
              <a:t>make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  </a:t>
            </a:r>
            <a:r>
              <a:rPr sz="1200" spc="-5" dirty="0">
                <a:latin typeface="Calibri"/>
                <a:cs typeface="Calibri"/>
              </a:rPr>
              <a:t>uncomfortable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4048" y="5761548"/>
            <a:ext cx="1631314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live </a:t>
            </a:r>
            <a:r>
              <a:rPr sz="1200" b="1" dirty="0">
                <a:latin typeface="Calibri"/>
                <a:cs typeface="Calibri"/>
              </a:rPr>
              <a:t>it up </a:t>
            </a:r>
            <a:r>
              <a:rPr sz="1200" dirty="0">
                <a:latin typeface="Calibri"/>
                <a:cs typeface="Calibri"/>
              </a:rPr>
              <a:t>= enjoy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yourself,  often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extravagantly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4048" y="6316284"/>
            <a:ext cx="16002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passed </a:t>
            </a:r>
            <a:r>
              <a:rPr sz="1200" b="1" dirty="0">
                <a:latin typeface="Calibri"/>
                <a:cs typeface="Calibri"/>
              </a:rPr>
              <a:t>out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fainted; </a:t>
            </a:r>
            <a:r>
              <a:rPr sz="1200" spc="-10" dirty="0">
                <a:latin typeface="Calibri"/>
                <a:cs typeface="Calibri"/>
              </a:rPr>
              <a:t>lost  </a:t>
            </a:r>
            <a:r>
              <a:rPr sz="1200" spc="-5" dirty="0">
                <a:latin typeface="Calibri"/>
                <a:cs typeface="Calibri"/>
              </a:rPr>
              <a:t>consciousness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4048" y="6871020"/>
            <a:ext cx="16268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stories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floors/levels of 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-5" dirty="0">
                <a:latin typeface="Calibri"/>
                <a:cs typeface="Calibri"/>
              </a:rPr>
              <a:t>building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4048" y="7456678"/>
            <a:ext cx="166814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whatever floats your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boat</a:t>
            </a:r>
            <a:endParaRPr sz="1200">
              <a:latin typeface="Calibri"/>
              <a:cs typeface="Calibri"/>
            </a:endParaRPr>
          </a:p>
          <a:p>
            <a:pPr marL="12700" marR="183515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whatever makes you  </a:t>
            </a:r>
            <a:r>
              <a:rPr sz="1200" dirty="0">
                <a:latin typeface="Calibri"/>
                <a:cs typeface="Calibri"/>
              </a:rPr>
              <a:t>happy… even if it’s a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bit  </a:t>
            </a:r>
            <a:r>
              <a:rPr sz="1200" dirty="0">
                <a:latin typeface="Calibri"/>
                <a:cs typeface="Calibri"/>
              </a:rPr>
              <a:t>strange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24070" y="1123670"/>
            <a:ext cx="165735" cy="8020050"/>
          </a:xfrm>
          <a:custGeom>
            <a:avLst/>
            <a:gdLst/>
            <a:ahLst/>
            <a:cxnLst/>
            <a:rect l="l" t="t" r="r" b="b"/>
            <a:pathLst>
              <a:path w="165735" h="8020050">
                <a:moveTo>
                  <a:pt x="0" y="8020050"/>
                </a:moveTo>
                <a:lnTo>
                  <a:pt x="165480" y="8020050"/>
                </a:lnTo>
                <a:lnTo>
                  <a:pt x="165480" y="0"/>
                </a:lnTo>
                <a:lnTo>
                  <a:pt x="0" y="0"/>
                </a:lnTo>
                <a:lnTo>
                  <a:pt x="0" y="80200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4070" y="1439291"/>
            <a:ext cx="2142490" cy="375285"/>
          </a:xfrm>
          <a:custGeom>
            <a:avLst/>
            <a:gdLst/>
            <a:ahLst/>
            <a:cxnLst/>
            <a:rect l="l" t="t" r="r" b="b"/>
            <a:pathLst>
              <a:path w="2142490" h="375285">
                <a:moveTo>
                  <a:pt x="1955037" y="0"/>
                </a:moveTo>
                <a:lnTo>
                  <a:pt x="0" y="0"/>
                </a:lnTo>
                <a:lnTo>
                  <a:pt x="0" y="375030"/>
                </a:lnTo>
                <a:lnTo>
                  <a:pt x="1955037" y="375030"/>
                </a:lnTo>
                <a:lnTo>
                  <a:pt x="2142489" y="187451"/>
                </a:lnTo>
                <a:lnTo>
                  <a:pt x="1955037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7532" y="1452372"/>
            <a:ext cx="2022348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89957" y="1475485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852"/>
            <a:ext cx="35077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You’ll be here with a </a:t>
            </a:r>
            <a:r>
              <a:rPr sz="1300" dirty="0">
                <a:latin typeface="Cambria"/>
                <a:cs typeface="Cambria"/>
              </a:rPr>
              <a:t>red </a:t>
            </a:r>
            <a:r>
              <a:rPr sz="1300" spc="-5" dirty="0">
                <a:latin typeface="Cambria"/>
                <a:cs typeface="Cambria"/>
              </a:rPr>
              <a:t>balloon </a:t>
            </a:r>
            <a:r>
              <a:rPr sz="1300" b="1" spc="-5" dirty="0">
                <a:latin typeface="Cambria"/>
                <a:cs typeface="Cambria"/>
              </a:rPr>
              <a:t>giggling 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b="1" spc="-10" dirty="0">
                <a:latin typeface="Cambria"/>
                <a:cs typeface="Cambria"/>
              </a:rPr>
              <a:t>dorky </a:t>
            </a:r>
            <a:r>
              <a:rPr sz="1300" spc="-5" dirty="0">
                <a:latin typeface="Cambria"/>
                <a:cs typeface="Cambria"/>
              </a:rPr>
              <a:t>clowns. Oh well – </a:t>
            </a:r>
            <a:r>
              <a:rPr sz="1300" b="1" spc="-10" dirty="0">
                <a:latin typeface="Cambria"/>
                <a:cs typeface="Cambria"/>
              </a:rPr>
              <a:t>your </a:t>
            </a:r>
            <a:r>
              <a:rPr sz="1300" b="1" dirty="0">
                <a:latin typeface="Cambria"/>
                <a:cs typeface="Cambria"/>
              </a:rPr>
              <a:t>loss. </a:t>
            </a:r>
            <a:r>
              <a:rPr sz="1300" spc="-5" dirty="0">
                <a:latin typeface="Cambria"/>
                <a:cs typeface="Cambria"/>
              </a:rPr>
              <a:t>I’m  gonna get in </a:t>
            </a:r>
            <a:r>
              <a:rPr sz="1300" dirty="0">
                <a:latin typeface="Cambria"/>
                <a:cs typeface="Cambria"/>
              </a:rPr>
              <a:t>line </a:t>
            </a:r>
            <a:r>
              <a:rPr sz="1300" spc="-5" dirty="0">
                <a:latin typeface="Cambria"/>
                <a:cs typeface="Cambria"/>
              </a:rPr>
              <a:t>for the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“Screamer.”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00072"/>
            <a:ext cx="35077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Jennifer: </a:t>
            </a:r>
            <a:r>
              <a:rPr sz="1300" spc="-5" dirty="0">
                <a:latin typeface="Cambria"/>
                <a:cs typeface="Cambria"/>
              </a:rPr>
              <a:t>And I’m gonna </a:t>
            </a:r>
            <a:r>
              <a:rPr sz="1300" dirty="0">
                <a:latin typeface="Cambria"/>
                <a:cs typeface="Cambria"/>
              </a:rPr>
              <a:t>enjoy my </a:t>
            </a:r>
            <a:r>
              <a:rPr sz="1300" spc="-5" dirty="0">
                <a:latin typeface="Cambria"/>
                <a:cs typeface="Cambria"/>
              </a:rPr>
              <a:t>clowns </a:t>
            </a:r>
            <a:r>
              <a:rPr sz="1300" dirty="0">
                <a:latin typeface="Cambria"/>
                <a:cs typeface="Cambria"/>
              </a:rPr>
              <a:t>and</a:t>
            </a:r>
            <a:r>
              <a:rPr sz="1300" spc="-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hot  dogs. Don’t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just love the amusement </a:t>
            </a:r>
            <a:r>
              <a:rPr sz="1300" dirty="0">
                <a:latin typeface="Cambria"/>
                <a:cs typeface="Cambria"/>
              </a:rPr>
              <a:t>park? </a:t>
            </a:r>
            <a:r>
              <a:rPr sz="1300" spc="-10" dirty="0">
                <a:latin typeface="Cambria"/>
                <a:cs typeface="Cambria"/>
              </a:rPr>
              <a:t>It  </a:t>
            </a:r>
            <a:r>
              <a:rPr sz="1300" spc="-5" dirty="0">
                <a:latin typeface="Cambria"/>
                <a:cs typeface="Cambria"/>
              </a:rPr>
              <a:t>has something for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everyone.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090798"/>
            <a:ext cx="242697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Ben: </a:t>
            </a:r>
            <a:r>
              <a:rPr sz="1300" spc="-5" dirty="0">
                <a:latin typeface="Cambria"/>
                <a:cs typeface="Cambria"/>
              </a:rPr>
              <a:t>True. OK, see </a:t>
            </a:r>
            <a:r>
              <a:rPr sz="130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in an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hour!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9551" y="1113510"/>
            <a:ext cx="2068449" cy="802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2979" y="2031492"/>
            <a:ext cx="2061972" cy="6915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64048" y="1993585"/>
            <a:ext cx="167703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giggling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laughing with  short, high-pitched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sounds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4048" y="2578861"/>
            <a:ext cx="12261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dorky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stupid,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silly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4048" y="2889514"/>
            <a:ext cx="171513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200" b="1" spc="-5" dirty="0">
                <a:latin typeface="Calibri"/>
                <a:cs typeface="Calibri"/>
              </a:rPr>
              <a:t>your loss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you </a:t>
            </a:r>
            <a:r>
              <a:rPr sz="120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the one  who </a:t>
            </a:r>
            <a:r>
              <a:rPr sz="1200" dirty="0">
                <a:latin typeface="Calibri"/>
                <a:cs typeface="Calibri"/>
              </a:rPr>
              <a:t>is missing a </a:t>
            </a:r>
            <a:r>
              <a:rPr sz="1200" spc="-5" dirty="0">
                <a:latin typeface="Calibri"/>
                <a:cs typeface="Calibri"/>
              </a:rPr>
              <a:t>good  opportunity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4070" y="1113510"/>
            <a:ext cx="165735" cy="8020050"/>
          </a:xfrm>
          <a:custGeom>
            <a:avLst/>
            <a:gdLst/>
            <a:ahLst/>
            <a:cxnLst/>
            <a:rect l="l" t="t" r="r" b="b"/>
            <a:pathLst>
              <a:path w="165735" h="8020050">
                <a:moveTo>
                  <a:pt x="0" y="8020050"/>
                </a:moveTo>
                <a:lnTo>
                  <a:pt x="165480" y="8020050"/>
                </a:lnTo>
                <a:lnTo>
                  <a:pt x="165480" y="0"/>
                </a:lnTo>
                <a:lnTo>
                  <a:pt x="0" y="0"/>
                </a:lnTo>
                <a:lnTo>
                  <a:pt x="0" y="80200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4070" y="1429130"/>
            <a:ext cx="2142490" cy="375285"/>
          </a:xfrm>
          <a:custGeom>
            <a:avLst/>
            <a:gdLst/>
            <a:ahLst/>
            <a:cxnLst/>
            <a:rect l="l" t="t" r="r" b="b"/>
            <a:pathLst>
              <a:path w="2142490" h="375285">
                <a:moveTo>
                  <a:pt x="1955037" y="0"/>
                </a:moveTo>
                <a:lnTo>
                  <a:pt x="0" y="0"/>
                </a:lnTo>
                <a:lnTo>
                  <a:pt x="0" y="375030"/>
                </a:lnTo>
                <a:lnTo>
                  <a:pt x="1955037" y="375030"/>
                </a:lnTo>
                <a:lnTo>
                  <a:pt x="2142489" y="187451"/>
                </a:lnTo>
                <a:lnTo>
                  <a:pt x="1955037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7532" y="1441703"/>
            <a:ext cx="2022348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89957" y="1464818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9418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68526"/>
            <a:ext cx="516064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5" dirty="0">
                <a:latin typeface="Cambria"/>
                <a:cs typeface="Cambria"/>
              </a:rPr>
              <a:t>Complete each sentence with a word from </a:t>
            </a:r>
            <a:r>
              <a:rPr sz="1300" i="1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box. Two words are not</a:t>
            </a:r>
            <a:r>
              <a:rPr sz="1300" i="1" spc="9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6284" y="2175382"/>
          <a:ext cx="5494655" cy="77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364">
                <a:tc>
                  <a:txBody>
                    <a:bodyPr/>
                    <a:lstStyle/>
                    <a:p>
                      <a:pPr marL="127000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be my</a:t>
                      </a:r>
                      <a:r>
                        <a:rPr sz="16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guest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count me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51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grab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51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starving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12700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blast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flocks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pass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upside</a:t>
                      </a:r>
                      <a:r>
                        <a:rPr sz="16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down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12700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brush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giggling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pukes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whiplash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30604" y="3275248"/>
            <a:ext cx="5715000" cy="524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2785110" indent="-227965">
              <a:lnSpc>
                <a:spcPct val="146900"/>
              </a:lnSpc>
              <a:buAutoNum type="arabicPeriod"/>
              <a:tabLst>
                <a:tab pos="241300" algn="l"/>
                <a:tab pos="2326005" algn="l"/>
              </a:tabLst>
            </a:pPr>
            <a:r>
              <a:rPr sz="1300" spc="-5" dirty="0">
                <a:latin typeface="Cambria"/>
                <a:cs typeface="Cambria"/>
              </a:rPr>
              <a:t>“Could I use your computer for a </a:t>
            </a:r>
            <a:r>
              <a:rPr sz="1300" dirty="0">
                <a:latin typeface="Cambria"/>
                <a:cs typeface="Cambria"/>
              </a:rPr>
              <a:t>sec?”  </a:t>
            </a:r>
            <a:r>
              <a:rPr sz="1300" spc="-5" dirty="0">
                <a:latin typeface="Cambria"/>
                <a:cs typeface="Cambria"/>
              </a:rPr>
              <a:t>“Oh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sure,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.”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  <a:tab pos="2387600" algn="l"/>
              </a:tabLst>
            </a:pPr>
            <a:r>
              <a:rPr sz="1300" spc="-5" dirty="0">
                <a:latin typeface="Cambria"/>
                <a:cs typeface="Cambria"/>
              </a:rPr>
              <a:t>Everyone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to the ice cream </a:t>
            </a:r>
            <a:r>
              <a:rPr sz="1300" dirty="0">
                <a:latin typeface="Cambria"/>
                <a:cs typeface="Cambria"/>
              </a:rPr>
              <a:t>truck </a:t>
            </a:r>
            <a:r>
              <a:rPr sz="1300" spc="-5" dirty="0">
                <a:latin typeface="Cambria"/>
                <a:cs typeface="Cambria"/>
              </a:rPr>
              <a:t>on a hot summer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day.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I can't see anything; </a:t>
            </a:r>
            <a:r>
              <a:rPr sz="1300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basement light </a:t>
            </a:r>
            <a:r>
              <a:rPr sz="1300" spc="-5" dirty="0">
                <a:latin typeface="Cambria"/>
                <a:cs typeface="Cambria"/>
              </a:rPr>
              <a:t>isn't working. Can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15"/>
              </a:spcBef>
              <a:tabLst>
                <a:tab pos="1679575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 flashlight for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me?</a:t>
            </a:r>
            <a:endParaRPr sz="1300">
              <a:latin typeface="Cambria"/>
              <a:cs typeface="Cambria"/>
            </a:endParaRPr>
          </a:p>
          <a:p>
            <a:pPr marL="240665" marR="528320" indent="-227965">
              <a:lnSpc>
                <a:spcPct val="146200"/>
              </a:lnSpc>
              <a:spcBef>
                <a:spcPts val="5"/>
              </a:spcBef>
              <a:buAutoNum type="arabicPeriod" startAt="4"/>
              <a:tabLst>
                <a:tab pos="241300" algn="l"/>
                <a:tab pos="4277360" algn="l"/>
              </a:tabLst>
            </a:pPr>
            <a:r>
              <a:rPr sz="1300" spc="-5" dirty="0">
                <a:latin typeface="Cambria"/>
                <a:cs typeface="Cambria"/>
              </a:rPr>
              <a:t>If you're going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see a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horror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movie,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 I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always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get  </a:t>
            </a:r>
            <a:r>
              <a:rPr sz="1300" spc="-5" dirty="0">
                <a:latin typeface="Cambria"/>
                <a:cs typeface="Cambria"/>
              </a:rPr>
              <a:t>nightmares from </a:t>
            </a:r>
            <a:r>
              <a:rPr sz="1300" dirty="0">
                <a:latin typeface="Cambria"/>
                <a:cs typeface="Cambria"/>
              </a:rPr>
              <a:t>films </a:t>
            </a:r>
            <a:r>
              <a:rPr sz="1300" spc="-5" dirty="0">
                <a:latin typeface="Cambria"/>
                <a:cs typeface="Cambria"/>
              </a:rPr>
              <a:t>like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that.</a:t>
            </a:r>
            <a:endParaRPr sz="1300">
              <a:latin typeface="Cambria"/>
              <a:cs typeface="Cambria"/>
            </a:endParaRPr>
          </a:p>
          <a:p>
            <a:pPr marL="240665" marR="309245" indent="-227965">
              <a:lnSpc>
                <a:spcPct val="146200"/>
              </a:lnSpc>
              <a:spcBef>
                <a:spcPts val="10"/>
              </a:spcBef>
              <a:buAutoNum type="arabicPeriod" startAt="4"/>
              <a:tabLst>
                <a:tab pos="241300" algn="l"/>
                <a:tab pos="2983230" algn="l"/>
              </a:tabLst>
            </a:pP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monkey </a:t>
            </a:r>
            <a:r>
              <a:rPr sz="1300" dirty="0">
                <a:latin typeface="Cambria"/>
                <a:cs typeface="Cambria"/>
              </a:rPr>
              <a:t>hung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from the tree, using only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tail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 hold onto the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branch.</a:t>
            </a:r>
            <a:endParaRPr sz="1300">
              <a:latin typeface="Cambria"/>
              <a:cs typeface="Cambria"/>
            </a:endParaRPr>
          </a:p>
          <a:p>
            <a:pPr marL="240665" marR="19685" indent="-227965">
              <a:lnSpc>
                <a:spcPct val="146200"/>
              </a:lnSpc>
              <a:spcBef>
                <a:spcPts val="10"/>
              </a:spcBef>
              <a:buAutoNum type="arabicPeriod" startAt="4"/>
              <a:tabLst>
                <a:tab pos="241300" algn="l"/>
                <a:tab pos="3228340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grandfather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with death on the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battlefield,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when  a </a:t>
            </a:r>
            <a:r>
              <a:rPr sz="1300" spc="-10" dirty="0">
                <a:latin typeface="Cambria"/>
                <a:cs typeface="Cambria"/>
              </a:rPr>
              <a:t>bullet </a:t>
            </a:r>
            <a:r>
              <a:rPr sz="1300" spc="-5" dirty="0">
                <a:latin typeface="Cambria"/>
                <a:cs typeface="Cambria"/>
              </a:rPr>
              <a:t>narrowly </a:t>
            </a:r>
            <a:r>
              <a:rPr sz="1300" dirty="0">
                <a:latin typeface="Cambria"/>
                <a:cs typeface="Cambria"/>
              </a:rPr>
              <a:t>missed his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heart.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 startAt="4"/>
              <a:tabLst>
                <a:tab pos="241300" algn="l"/>
                <a:tab pos="3427729" algn="l"/>
              </a:tabLst>
            </a:pPr>
            <a:r>
              <a:rPr sz="1300" spc="-5" dirty="0">
                <a:latin typeface="Cambria"/>
                <a:cs typeface="Cambria"/>
              </a:rPr>
              <a:t>She's still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suffering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from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after </a:t>
            </a:r>
            <a:r>
              <a:rPr sz="1300" spc="-10" dirty="0">
                <a:latin typeface="Cambria"/>
                <a:cs typeface="Cambria"/>
              </a:rPr>
              <a:t>her </a:t>
            </a:r>
            <a:r>
              <a:rPr sz="1300" spc="-5" dirty="0">
                <a:latin typeface="Cambria"/>
                <a:cs typeface="Cambria"/>
              </a:rPr>
              <a:t>car hit a tree </a:t>
            </a:r>
            <a:r>
              <a:rPr sz="1300" spc="-10" dirty="0">
                <a:latin typeface="Cambria"/>
                <a:cs typeface="Cambria"/>
              </a:rPr>
              <a:t>last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week.</a:t>
            </a:r>
            <a:endParaRPr sz="1300">
              <a:latin typeface="Cambria"/>
              <a:cs typeface="Cambria"/>
            </a:endParaRPr>
          </a:p>
          <a:p>
            <a:pPr marL="240665" marR="581025" indent="-227965">
              <a:lnSpc>
                <a:spcPts val="2290"/>
              </a:lnSpc>
              <a:spcBef>
                <a:spcPts val="185"/>
              </a:spcBef>
              <a:buAutoNum type="arabicPeriod" startAt="4"/>
              <a:tabLst>
                <a:tab pos="241300" algn="l"/>
                <a:tab pos="2365375" algn="l"/>
              </a:tabLst>
            </a:pPr>
            <a:r>
              <a:rPr sz="1300" spc="-5" dirty="0">
                <a:latin typeface="Cambria"/>
                <a:cs typeface="Cambria"/>
              </a:rPr>
              <a:t>We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had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at the </a:t>
            </a:r>
            <a:r>
              <a:rPr sz="1300" spc="-10" dirty="0">
                <a:latin typeface="Cambria"/>
                <a:cs typeface="Cambria"/>
              </a:rPr>
              <a:t>zoo </a:t>
            </a:r>
            <a:r>
              <a:rPr sz="1300" spc="-5" dirty="0">
                <a:latin typeface="Cambria"/>
                <a:cs typeface="Cambria"/>
              </a:rPr>
              <a:t>- the kids loved seeing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all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  different kinds of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animals.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 startAt="4"/>
              <a:tabLst>
                <a:tab pos="241300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friend doesn't like </a:t>
            </a:r>
            <a:r>
              <a:rPr sz="1300" spc="-10" dirty="0">
                <a:latin typeface="Cambria"/>
                <a:cs typeface="Cambria"/>
              </a:rPr>
              <a:t>boat </a:t>
            </a:r>
            <a:r>
              <a:rPr sz="1300" spc="-5" dirty="0">
                <a:latin typeface="Cambria"/>
                <a:cs typeface="Cambria"/>
              </a:rPr>
              <a:t>trips at all;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gets seasick and sometimes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  <a:tabLst>
                <a:tab pos="1647825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AutoNum type="arabicPeriod" startAt="10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The restaurant took over an hour to prepare our food! We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were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  <a:tabLst>
                <a:tab pos="1679575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by the time it was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served.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76400"/>
            <a:ext cx="5969000" cy="84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spc="-5" dirty="0">
                <a:latin typeface="Cambria"/>
                <a:cs typeface="Cambria"/>
              </a:rPr>
              <a:t>Talk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a time when you’ve </a:t>
            </a:r>
            <a:r>
              <a:rPr sz="1300" b="1" spc="-5" dirty="0">
                <a:latin typeface="Cambria"/>
                <a:cs typeface="Cambria"/>
              </a:rPr>
              <a:t>gotten </a:t>
            </a:r>
            <a:r>
              <a:rPr sz="1300" b="1" spc="-10" dirty="0">
                <a:latin typeface="Cambria"/>
                <a:cs typeface="Cambria"/>
              </a:rPr>
              <a:t>out of your </a:t>
            </a:r>
            <a:r>
              <a:rPr sz="1300" b="1" spc="-5" dirty="0">
                <a:latin typeface="Cambria"/>
                <a:cs typeface="Cambria"/>
              </a:rPr>
              <a:t>comfort zone </a:t>
            </a:r>
            <a:r>
              <a:rPr sz="1300" spc="-5" dirty="0">
                <a:latin typeface="Cambria"/>
                <a:cs typeface="Cambria"/>
              </a:rPr>
              <a:t>– done something  that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initially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made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you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afraid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or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uncomfortable.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Describe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experience,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how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felt 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it before, and how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felt about it afterwards. Would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do it</a:t>
            </a:r>
            <a:r>
              <a:rPr sz="1300" spc="18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again?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788283"/>
            <a:ext cx="10337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</a:t>
            </a:r>
            <a:r>
              <a:rPr sz="2000" b="1" u="heavy" spc="5" dirty="0">
                <a:latin typeface="Cambria"/>
                <a:cs typeface="Cambria"/>
              </a:rPr>
              <a:t>s</a:t>
            </a:r>
            <a:r>
              <a:rPr sz="2000" b="1" u="heavy" spc="-20" dirty="0">
                <a:latin typeface="Cambria"/>
                <a:cs typeface="Cambria"/>
              </a:rPr>
              <a:t>w</a:t>
            </a:r>
            <a:r>
              <a:rPr sz="2000" b="1" u="heavy" dirty="0">
                <a:latin typeface="Cambria"/>
                <a:cs typeface="Cambria"/>
              </a:rPr>
              <a:t>ers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284" y="4374251"/>
          <a:ext cx="4613666" cy="3118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612">
                <a:tc>
                  <a:txBody>
                    <a:bodyPr/>
                    <a:lstStyle/>
                    <a:p>
                      <a:pPr marL="127000">
                        <a:lnSpc>
                          <a:spcPts val="1614"/>
                        </a:lnSpc>
                      </a:pPr>
                      <a:r>
                        <a:rPr sz="1400" b="1" spc="-5" dirty="0">
                          <a:latin typeface="Cambria"/>
                          <a:cs typeface="Cambria"/>
                        </a:rPr>
                        <a:t>Comprehension</a:t>
                      </a:r>
                      <a:r>
                        <a:rPr sz="14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latin typeface="Cambria"/>
                          <a:cs typeface="Cambria"/>
                        </a:rPr>
                        <a:t>Questions:</a:t>
                      </a:r>
                      <a:endParaRPr sz="14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7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True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False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False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True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True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False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True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False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False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1614"/>
                        </a:lnSpc>
                      </a:pPr>
                      <a:r>
                        <a:rPr sz="1400" b="1" spc="-5" dirty="0">
                          <a:latin typeface="Cambria"/>
                          <a:cs typeface="Cambria"/>
                        </a:rPr>
                        <a:t>Vocabulary</a:t>
                      </a:r>
                      <a:r>
                        <a:rPr sz="14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 dirty="0">
                          <a:latin typeface="Cambria"/>
                          <a:cs typeface="Cambria"/>
                        </a:rPr>
                        <a:t>Quiz:</a:t>
                      </a:r>
                      <a:endParaRPr sz="14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7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be my</a:t>
                      </a:r>
                      <a:r>
                        <a:rPr sz="13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guest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flocks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grab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count me</a:t>
                      </a:r>
                      <a:r>
                        <a:rPr sz="13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latin typeface="Cambria"/>
                          <a:cs typeface="Cambria"/>
                        </a:rPr>
                        <a:t>out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upside</a:t>
                      </a:r>
                      <a:r>
                        <a:rPr sz="13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latin typeface="Cambria"/>
                          <a:cs typeface="Cambria"/>
                        </a:rPr>
                        <a:t>down</a:t>
                      </a: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brush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whiplash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10" dirty="0">
                          <a:latin typeface="Cambria"/>
                          <a:cs typeface="Cambria"/>
                        </a:rPr>
                        <a:t>blast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pukes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1300" spc="-5" dirty="0">
                          <a:latin typeface="Cambria"/>
                          <a:cs typeface="Cambria"/>
                        </a:rPr>
                        <a:t>starving</a:t>
                      </a:r>
                      <a:endParaRPr sz="13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1163</Words>
  <Application>Microsoft Office PowerPoint</Application>
  <PresentationFormat>Custom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2022-04-28T06:02:30Z</dcterms:created>
  <dcterms:modified xsi:type="dcterms:W3CDTF">2022-04-28T04:11:38Z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2022-04-28T00:00:00Z</vt:filetime>
  </property>
</Properties>
</file>