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72" r:id="rId5"/>
    <p:sldId id="277" r:id="rId6"/>
    <p:sldId id="257" r:id="rId7"/>
    <p:sldId id="258" r:id="rId8"/>
    <p:sldId id="259" r:id="rId9"/>
    <p:sldId id="260" r:id="rId10"/>
    <p:sldId id="261" r:id="rId11"/>
    <p:sldId id="273" r:id="rId12"/>
    <p:sldId id="274" r:id="rId13"/>
    <p:sldId id="279" r:id="rId14"/>
    <p:sldId id="275" r:id="rId15"/>
    <p:sldId id="276" r:id="rId16"/>
    <p:sldId id="278" r:id="rId17"/>
    <p:sldId id="271"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98793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7179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79905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827833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82754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jp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4/28/2022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19806" y="311727"/>
            <a:ext cx="3149401" cy="321685"/>
          </a:xfrm>
          <a:prstGeom prst="rect">
            <a:avLst/>
          </a:prstGeom>
          <a:blipFill>
            <a:blip r:embed="rId7" cstate="print"/>
            <a:stretch>
              <a:fillRect/>
            </a:stretch>
          </a:blipFill>
        </p:spPr>
        <p:txBody>
          <a:bodyPr wrap="square" lIns="0" tIns="0" rIns="0" bIns="0" rtlCol="0"/>
          <a:lstStyle/>
          <a:p>
            <a:endParaRPr sz="1227"/>
          </a:p>
        </p:txBody>
      </p:sp>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80614439"/>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ictionary.cambridge.org/us/dictionary/english/wore" TargetMode="External"/><Relationship Id="rId3" Type="http://schemas.openxmlformats.org/officeDocument/2006/relationships/hyperlink" Target="https://dictionary.cambridge.org/us/dictionary/english/ran" TargetMode="External"/><Relationship Id="rId7" Type="http://schemas.openxmlformats.org/officeDocument/2006/relationships/hyperlink" Target="https://dictionary.cambridge.org/us/dictionary/english/fat" TargetMode="External"/><Relationship Id="rId2" Type="http://schemas.openxmlformats.org/officeDocument/2006/relationships/hyperlink" Target="https://dictionary.cambridge.org/us/dictionary/english/pleasure" TargetMode="External"/><Relationship Id="rId1" Type="http://schemas.openxmlformats.org/officeDocument/2006/relationships/slideLayout" Target="../slideLayouts/slideLayout2.xml"/><Relationship Id="rId6" Type="http://schemas.openxmlformats.org/officeDocument/2006/relationships/hyperlink" Target="https://dictionary.cambridge.org/us/dictionary/english/children" TargetMode="External"/><Relationship Id="rId11" Type="http://schemas.openxmlformats.org/officeDocument/2006/relationships/hyperlink" Target="https://befluent.me/" TargetMode="External"/><Relationship Id="rId5" Type="http://schemas.openxmlformats.org/officeDocument/2006/relationships/hyperlink" Target="https://dictionary.cambridge.org/us/dictionary/english/kind" TargetMode="External"/><Relationship Id="rId10" Type="http://schemas.openxmlformats.org/officeDocument/2006/relationships/image" Target="../media/image3.png"/><Relationship Id="rId4" Type="http://schemas.openxmlformats.org/officeDocument/2006/relationships/hyperlink" Target="https://dictionary.cambridge.org/us/dictionary/english/joke" TargetMode="External"/><Relationship Id="rId9" Type="http://schemas.openxmlformats.org/officeDocument/2006/relationships/hyperlink" Target="https://dictionary.cambridge.org/us/dictionary/english/glass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B2-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81597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344078" y="3030926"/>
            <a:ext cx="9316267" cy="796147"/>
          </a:xfrm>
        </p:spPr>
        <p:txBody>
          <a:bodyPr>
            <a:normAutofit fontScale="90000"/>
          </a:bodyPr>
          <a:lstStyle/>
          <a:p>
            <a:pPr algn="l"/>
            <a:r>
              <a:rPr lang="en-US" sz="1200" b="1" i="0" dirty="0">
                <a:solidFill>
                  <a:srgbClr val="222222"/>
                </a:solidFill>
                <a:effectLst/>
                <a:latin typeface="Helvetica Neue"/>
              </a:rPr>
              <a:t>Let your hair down</a:t>
            </a:r>
            <a:br>
              <a:rPr lang="en-US" sz="1200" b="0" i="0" dirty="0">
                <a:solidFill>
                  <a:srgbClr val="222222"/>
                </a:solidFill>
                <a:effectLst/>
                <a:latin typeface="Helvetica Neue"/>
              </a:rPr>
            </a:br>
            <a:r>
              <a:rPr lang="en-US" sz="1200" b="0" i="0" dirty="0">
                <a:solidFill>
                  <a:srgbClr val="222222"/>
                </a:solidFill>
                <a:effectLst/>
                <a:latin typeface="Helvetica Neue"/>
              </a:rPr>
              <a:t>This expression is more often used as advice to tell someone to rest or relax. </a:t>
            </a:r>
            <a:r>
              <a:rPr lang="en-US" sz="1200" b="1" i="0" dirty="0">
                <a:solidFill>
                  <a:srgbClr val="222222"/>
                </a:solidFill>
                <a:effectLst/>
                <a:latin typeface="Helvetica Neue"/>
              </a:rPr>
              <a:t>For instance</a:t>
            </a:r>
            <a:r>
              <a:rPr lang="en-US" sz="1200" b="0" i="0" dirty="0">
                <a:solidFill>
                  <a:srgbClr val="222222"/>
                </a:solidFill>
                <a:effectLst/>
                <a:latin typeface="Helvetica Neue"/>
              </a:rPr>
              <a:t>: “It’s Saturday night, you can let your hair down!” (It’s Saturday night, you can relax!)</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Have the time of your life</a:t>
            </a:r>
            <a:br>
              <a:rPr lang="en-US" sz="1200" b="0" i="0" dirty="0">
                <a:solidFill>
                  <a:srgbClr val="222222"/>
                </a:solidFill>
                <a:effectLst/>
                <a:latin typeface="Helvetica Neue"/>
              </a:rPr>
            </a:br>
            <a:r>
              <a:rPr lang="en-US" sz="1200" b="0" i="0" dirty="0">
                <a:solidFill>
                  <a:srgbClr val="222222"/>
                </a:solidFill>
                <a:effectLst/>
                <a:latin typeface="Helvetica Neue"/>
              </a:rPr>
              <a:t>Literally, this phrase means “the moment of your life”. The idiomatic meaning is similar: to have a lot of fun, or to have the best day of your life. </a:t>
            </a:r>
            <a:r>
              <a:rPr lang="en-US" sz="1200" b="1" i="0" dirty="0">
                <a:solidFill>
                  <a:srgbClr val="222222"/>
                </a:solidFill>
                <a:effectLst/>
                <a:latin typeface="Helvetica Neue"/>
              </a:rPr>
              <a:t>For example:</a:t>
            </a:r>
            <a:r>
              <a:rPr lang="en-US" sz="1200" b="0" i="0" dirty="0">
                <a:solidFill>
                  <a:srgbClr val="222222"/>
                </a:solidFill>
                <a:effectLst/>
                <a:latin typeface="Helvetica Neue"/>
              </a:rPr>
              <a:t> “My son had the time of his life at Disney World.” (My son had the best day at Disney World.)</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With bells on</a:t>
            </a:r>
            <a:br>
              <a:rPr lang="en-US" sz="1200" b="0" i="0" dirty="0">
                <a:solidFill>
                  <a:srgbClr val="222222"/>
                </a:solidFill>
                <a:effectLst/>
                <a:latin typeface="Helvetica Neue"/>
              </a:rPr>
            </a:br>
            <a:r>
              <a:rPr lang="en-US" sz="1200" b="0" i="0" dirty="0">
                <a:solidFill>
                  <a:srgbClr val="222222"/>
                </a:solidFill>
                <a:effectLst/>
                <a:latin typeface="Helvetica Neue"/>
              </a:rPr>
              <a:t>Are you going to a party? Go “with bells on.” In other words, go with enthusiasm, ready to have fun. “Is it your birthday party? I’ll be there with bells on!” (Is it your birthday party? You can count on me to be there and have fun!)</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Take it easy</a:t>
            </a:r>
            <a:br>
              <a:rPr lang="en-US" sz="1200" b="0" i="0" dirty="0">
                <a:solidFill>
                  <a:srgbClr val="222222"/>
                </a:solidFill>
                <a:effectLst/>
                <a:latin typeface="Helvetica Neue"/>
              </a:rPr>
            </a:br>
            <a:r>
              <a:rPr lang="en-US" sz="1200" b="0" i="0" dirty="0">
                <a:solidFill>
                  <a:srgbClr val="222222"/>
                </a:solidFill>
                <a:effectLst/>
                <a:latin typeface="Helvetica Neue"/>
              </a:rPr>
              <a:t>This expression is commonly used as a suggestion or request, to ask someone to relax or calm down. </a:t>
            </a:r>
            <a:r>
              <a:rPr lang="en-US" sz="1200" b="1" i="0" dirty="0">
                <a:solidFill>
                  <a:srgbClr val="222222"/>
                </a:solidFill>
                <a:effectLst/>
                <a:latin typeface="Helvetica Neue"/>
              </a:rPr>
              <a:t>For example: </a:t>
            </a:r>
            <a:r>
              <a:rPr lang="en-US" sz="1200" b="0" i="0" dirty="0">
                <a:solidFill>
                  <a:srgbClr val="222222"/>
                </a:solidFill>
                <a:effectLst/>
                <a:latin typeface="Helvetica Neue"/>
              </a:rPr>
              <a:t>“Hey, take it easy, you can’t work 12 hours a day, every day.” (Hey, relax, you can´t work 12 hours a day every day.)</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The world is your oyster</a:t>
            </a:r>
            <a:br>
              <a:rPr lang="en-US" sz="1200" b="0" i="0" dirty="0">
                <a:solidFill>
                  <a:srgbClr val="222222"/>
                </a:solidFill>
                <a:effectLst/>
                <a:latin typeface="Helvetica Neue"/>
              </a:rPr>
            </a:br>
            <a:r>
              <a:rPr lang="en-US" sz="1200" b="0" i="0" dirty="0">
                <a:solidFill>
                  <a:srgbClr val="222222"/>
                </a:solidFill>
                <a:effectLst/>
                <a:latin typeface="Helvetica Neue"/>
              </a:rPr>
              <a:t>This is another funny phrase if taken literally. After all, if the world were an oyster, you would be stuck in a shell. As an idiomatic expression, however, this phrase means that you are free to enjoy the pleasures of life and the opportunities it offers; the sky is the limit.</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dirty="0">
                <a:solidFill>
                  <a:srgbClr val="222222"/>
                </a:solidFill>
                <a:latin typeface="Helvetica Neue"/>
              </a:rPr>
              <a:t>For fun ( also for the fun of it):</a:t>
            </a:r>
            <a:br>
              <a:rPr lang="en-US" sz="1200" b="1" dirty="0">
                <a:solidFill>
                  <a:srgbClr val="222222"/>
                </a:solidFill>
                <a:latin typeface="Helvetica Neue"/>
              </a:rPr>
            </a:br>
            <a:r>
              <a:rPr lang="en-US" sz="1200" dirty="0">
                <a:solidFill>
                  <a:srgbClr val="222222"/>
                </a:solidFill>
                <a:latin typeface="Helvetica Neue"/>
              </a:rPr>
              <a:t>for </a:t>
            </a:r>
            <a:r>
              <a:rPr lang="en-US" sz="1200" dirty="0">
                <a:solidFill>
                  <a:srgbClr val="222222"/>
                </a:solidFill>
                <a:latin typeface="Helvetica Neue"/>
                <a:hlinkClick r:id="rId2" tooltip="pleasure">
                  <a:extLst>
                    <a:ext uri="{A12FA001-AC4F-418D-AE19-62706E023703}">
                      <ahyp:hlinkClr xmlns:ahyp="http://schemas.microsoft.com/office/drawing/2018/hyperlinkcolor" val="tx"/>
                    </a:ext>
                  </a:extLst>
                </a:hlinkClick>
              </a:rPr>
              <a:t>pleasure</a:t>
            </a:r>
            <a:r>
              <a:rPr lang="en-US" sz="1200" dirty="0">
                <a:solidFill>
                  <a:srgbClr val="222222"/>
                </a:solidFill>
                <a:latin typeface="Helvetica Neue"/>
              </a:rPr>
              <a:t>:</a:t>
            </a:r>
            <a:br>
              <a:rPr lang="en-US" sz="1200" dirty="0">
                <a:solidFill>
                  <a:srgbClr val="222222"/>
                </a:solidFill>
                <a:latin typeface="Helvetica Neue"/>
              </a:rPr>
            </a:br>
            <a:r>
              <a:rPr lang="en-US" sz="1200" dirty="0">
                <a:solidFill>
                  <a:srgbClr val="222222"/>
                </a:solidFill>
                <a:latin typeface="Helvetica Neue"/>
              </a:rPr>
              <a:t>I </a:t>
            </a:r>
            <a:r>
              <a:rPr lang="en-US" sz="1200" dirty="0">
                <a:solidFill>
                  <a:srgbClr val="222222"/>
                </a:solidFill>
                <a:latin typeface="Helvetica Neue"/>
                <a:hlinkClick r:id="rId3" tooltip="ran">
                  <a:extLst>
                    <a:ext uri="{A12FA001-AC4F-418D-AE19-62706E023703}">
                      <ahyp:hlinkClr xmlns:ahyp="http://schemas.microsoft.com/office/drawing/2018/hyperlinkcolor" val="tx"/>
                    </a:ext>
                  </a:extLst>
                </a:hlinkClick>
              </a:rPr>
              <a:t>ran</a:t>
            </a:r>
            <a:r>
              <a:rPr lang="en-US" sz="1200" dirty="0">
                <a:solidFill>
                  <a:srgbClr val="222222"/>
                </a:solidFill>
                <a:latin typeface="Helvetica Neue"/>
              </a:rPr>
              <a:t> but just for fun.</a:t>
            </a:r>
            <a:br>
              <a:rPr lang="en-US" sz="1200" dirty="0">
                <a:solidFill>
                  <a:srgbClr val="222222"/>
                </a:solidFill>
                <a:latin typeface="Helvetica Neue"/>
              </a:rPr>
            </a:br>
            <a:br>
              <a:rPr lang="en-US" sz="1200" dirty="0">
                <a:solidFill>
                  <a:srgbClr val="222222"/>
                </a:solidFill>
                <a:latin typeface="Helvetica Neue"/>
              </a:rPr>
            </a:br>
            <a:r>
              <a:rPr lang="en-US" sz="1200" b="1" dirty="0">
                <a:solidFill>
                  <a:srgbClr val="222222"/>
                </a:solidFill>
                <a:latin typeface="Helvetica Neue"/>
              </a:rPr>
              <a:t>Make fun of (somebody or something)  : </a:t>
            </a:r>
            <a:r>
              <a:rPr lang="en-US" sz="1200" dirty="0">
                <a:solidFill>
                  <a:srgbClr val="222222"/>
                </a:solidFill>
                <a:latin typeface="Helvetica Neue"/>
              </a:rPr>
              <a:t>to make a </a:t>
            </a:r>
            <a:r>
              <a:rPr lang="en-US" sz="1200" dirty="0">
                <a:solidFill>
                  <a:srgbClr val="222222"/>
                </a:solidFill>
                <a:latin typeface="Helvetica Neue"/>
                <a:hlinkClick r:id="rId4" tooltip="joke">
                  <a:extLst>
                    <a:ext uri="{A12FA001-AC4F-418D-AE19-62706E023703}">
                      <ahyp:hlinkClr xmlns:ahyp="http://schemas.microsoft.com/office/drawing/2018/hyperlinkcolor" val="tx"/>
                    </a:ext>
                  </a:extLst>
                </a:hlinkClick>
              </a:rPr>
              <a:t>joke</a:t>
            </a:r>
            <a:r>
              <a:rPr lang="en-US" sz="1200" dirty="0">
                <a:solidFill>
                  <a:srgbClr val="222222"/>
                </a:solidFill>
                <a:latin typeface="Helvetica Neue"/>
              </a:rPr>
              <a:t> about someone or something in a way that is not </a:t>
            </a:r>
            <a:r>
              <a:rPr lang="en-US" sz="1200" dirty="0">
                <a:solidFill>
                  <a:srgbClr val="222222"/>
                </a:solidFill>
                <a:latin typeface="Helvetica Neue"/>
                <a:hlinkClick r:id="rId5" tooltip="kind">
                  <a:extLst>
                    <a:ext uri="{A12FA001-AC4F-418D-AE19-62706E023703}">
                      <ahyp:hlinkClr xmlns:ahyp="http://schemas.microsoft.com/office/drawing/2018/hyperlinkcolor" val="tx"/>
                    </a:ext>
                  </a:extLst>
                </a:hlinkClick>
              </a:rPr>
              <a:t>kind</a:t>
            </a:r>
            <a:r>
              <a:rPr lang="en-US" sz="1200" dirty="0">
                <a:solidFill>
                  <a:srgbClr val="222222"/>
                </a:solidFill>
                <a:latin typeface="Helvetica Neue"/>
              </a:rPr>
              <a:t>:</a:t>
            </a:r>
            <a:br>
              <a:rPr lang="en-US" sz="1200" dirty="0">
                <a:solidFill>
                  <a:srgbClr val="222222"/>
                </a:solidFill>
                <a:latin typeface="Helvetica Neue"/>
              </a:rPr>
            </a:br>
            <a:r>
              <a:rPr lang="en-US" sz="1200" dirty="0">
                <a:solidFill>
                  <a:srgbClr val="222222"/>
                </a:solidFill>
                <a:latin typeface="Helvetica Neue"/>
              </a:rPr>
              <a:t>The other </a:t>
            </a:r>
            <a:r>
              <a:rPr lang="en-US" sz="1200" dirty="0">
                <a:solidFill>
                  <a:srgbClr val="222222"/>
                </a:solidFill>
                <a:latin typeface="Helvetica Neue"/>
                <a:hlinkClick r:id="rId6" tooltip="children">
                  <a:extLst>
                    <a:ext uri="{A12FA001-AC4F-418D-AE19-62706E023703}">
                      <ahyp:hlinkClr xmlns:ahyp="http://schemas.microsoft.com/office/drawing/2018/hyperlinkcolor" val="tx"/>
                    </a:ext>
                  </a:extLst>
                </a:hlinkClick>
              </a:rPr>
              <a:t>children</a:t>
            </a:r>
            <a:r>
              <a:rPr lang="en-US" sz="1200" dirty="0">
                <a:solidFill>
                  <a:srgbClr val="222222"/>
                </a:solidFill>
                <a:latin typeface="Helvetica Neue"/>
              </a:rPr>
              <a:t> were always making fun of him because he was </a:t>
            </a:r>
            <a:r>
              <a:rPr lang="en-US" sz="1200" dirty="0">
                <a:solidFill>
                  <a:srgbClr val="222222"/>
                </a:solidFill>
                <a:latin typeface="Helvetica Neue"/>
                <a:hlinkClick r:id="rId7" tooltip="fat">
                  <a:extLst>
                    <a:ext uri="{A12FA001-AC4F-418D-AE19-62706E023703}">
                      <ahyp:hlinkClr xmlns:ahyp="http://schemas.microsoft.com/office/drawing/2018/hyperlinkcolor" val="tx"/>
                    </a:ext>
                  </a:extLst>
                </a:hlinkClick>
              </a:rPr>
              <a:t>fat</a:t>
            </a:r>
            <a:r>
              <a:rPr lang="en-US" sz="1200" dirty="0">
                <a:solidFill>
                  <a:srgbClr val="222222"/>
                </a:solidFill>
                <a:latin typeface="Helvetica Neue"/>
              </a:rPr>
              <a:t> and </a:t>
            </a:r>
            <a:r>
              <a:rPr lang="en-US" sz="1200" dirty="0">
                <a:solidFill>
                  <a:srgbClr val="222222"/>
                </a:solidFill>
                <a:latin typeface="Helvetica Neue"/>
                <a:hlinkClick r:id="rId8" tooltip="wore">
                  <a:extLst>
                    <a:ext uri="{A12FA001-AC4F-418D-AE19-62706E023703}">
                      <ahyp:hlinkClr xmlns:ahyp="http://schemas.microsoft.com/office/drawing/2018/hyperlinkcolor" val="tx"/>
                    </a:ext>
                  </a:extLst>
                </a:hlinkClick>
              </a:rPr>
              <a:t>wore</a:t>
            </a:r>
            <a:r>
              <a:rPr lang="en-US" sz="1200" dirty="0">
                <a:solidFill>
                  <a:srgbClr val="222222"/>
                </a:solidFill>
                <a:latin typeface="Helvetica Neue"/>
              </a:rPr>
              <a:t> </a:t>
            </a:r>
            <a:r>
              <a:rPr lang="en-US" sz="1200" dirty="0">
                <a:solidFill>
                  <a:srgbClr val="222222"/>
                </a:solidFill>
                <a:latin typeface="Helvetica Neue"/>
                <a:hlinkClick r:id="rId9" tooltip="glasses">
                  <a:extLst>
                    <a:ext uri="{A12FA001-AC4F-418D-AE19-62706E023703}">
                      <ahyp:hlinkClr xmlns:ahyp="http://schemas.microsoft.com/office/drawing/2018/hyperlinkcolor" val="tx"/>
                    </a:ext>
                  </a:extLst>
                </a:hlinkClick>
              </a:rPr>
              <a:t>glasses</a:t>
            </a:r>
            <a:r>
              <a:rPr lang="en-US" sz="1200" dirty="0">
                <a:solidFill>
                  <a:srgbClr val="222222"/>
                </a:solidFill>
                <a:latin typeface="Helvetica Neue"/>
              </a:rPr>
              <a:t>.</a:t>
            </a:r>
            <a:br>
              <a:rPr lang="en-US" sz="1200" dirty="0">
                <a:solidFill>
                  <a:srgbClr val="222222"/>
                </a:solidFill>
                <a:latin typeface="Helvetica Neue"/>
              </a:rPr>
            </a:br>
            <a:br>
              <a:rPr lang="en-US" sz="1200" dirty="0">
                <a:solidFill>
                  <a:srgbClr val="222222"/>
                </a:solidFill>
                <a:latin typeface="Helvetica Neue"/>
              </a:rPr>
            </a:br>
            <a:br>
              <a:rPr lang="en-US" sz="1200" dirty="0">
                <a:solidFill>
                  <a:srgbClr val="222222"/>
                </a:solidFill>
                <a:latin typeface="Helvetica Neue"/>
              </a:rPr>
            </a:br>
            <a:br>
              <a:rPr lang="en-US" sz="1200" dirty="0">
                <a:solidFill>
                  <a:srgbClr val="222222"/>
                </a:solidFill>
                <a:latin typeface="Helvetica Neue"/>
              </a:rPr>
            </a:br>
            <a:br>
              <a:rPr lang="en-US" sz="1200" b="0" i="0" dirty="0">
                <a:solidFill>
                  <a:srgbClr val="222222"/>
                </a:solidFill>
                <a:effectLst/>
                <a:latin typeface="Helvetica Neue"/>
              </a:rPr>
            </a:br>
            <a:br>
              <a:rPr lang="en-US" sz="1200" b="0" i="0" dirty="0">
                <a:solidFill>
                  <a:srgbClr val="222222"/>
                </a:solidFill>
                <a:effectLst/>
                <a:latin typeface="Helvetica Neue"/>
              </a:rPr>
            </a:br>
            <a:endParaRPr lang="en-US" sz="2000" b="1" dirty="0"/>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10">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11">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itle 1">
            <a:extLst>
              <a:ext uri="{FF2B5EF4-FFF2-40B4-BE49-F238E27FC236}">
                <a16:creationId xmlns:a16="http://schemas.microsoft.com/office/drawing/2014/main" id="{6A72716B-1FF2-47B0-8EF2-821BA62022C0}"/>
              </a:ext>
            </a:extLst>
          </p:cNvPr>
          <p:cNvSpPr txBox="1">
            <a:spLocks/>
          </p:cNvSpPr>
          <p:nvPr/>
        </p:nvSpPr>
        <p:spPr>
          <a:xfrm>
            <a:off x="719216" y="3898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a:solidFill>
                  <a:schemeClr val="accent6">
                    <a:lumMod val="60000"/>
                    <a:lumOff val="40000"/>
                  </a:schemeClr>
                </a:solidFill>
              </a:rPr>
              <a:t>Session 8- Having Fun</a:t>
            </a:r>
            <a:endParaRPr lang="en-US" sz="2000" b="1" dirty="0"/>
          </a:p>
        </p:txBody>
      </p:sp>
    </p:spTree>
    <p:extLst>
      <p:ext uri="{BB962C8B-B14F-4D97-AF65-F5344CB8AC3E}">
        <p14:creationId xmlns:p14="http://schemas.microsoft.com/office/powerpoint/2010/main" val="232868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3493" y="3297997"/>
            <a:ext cx="9316267" cy="796147"/>
          </a:xfrm>
        </p:spPr>
        <p:txBody>
          <a:bodyPr>
            <a:normAutofit fontScale="90000"/>
          </a:bodyPr>
          <a:lstStyle/>
          <a:p>
            <a:pPr algn="l"/>
            <a:br>
              <a:rPr lang="en-US" sz="1200" b="0" i="0" dirty="0">
                <a:solidFill>
                  <a:srgbClr val="222222"/>
                </a:solidFill>
                <a:effectLst/>
                <a:latin typeface="Helvetica Neue"/>
              </a:rPr>
            </a:br>
            <a:r>
              <a:rPr lang="en-US" sz="1200" b="1" i="0" dirty="0">
                <a:solidFill>
                  <a:srgbClr val="222222"/>
                </a:solidFill>
                <a:effectLst/>
                <a:latin typeface="Helvetica Neue"/>
              </a:rPr>
              <a:t>To get along like a house on fire</a:t>
            </a:r>
            <a:br>
              <a:rPr lang="en-US" sz="1200" b="0" i="0" dirty="0">
                <a:solidFill>
                  <a:srgbClr val="222222"/>
                </a:solidFill>
                <a:effectLst/>
                <a:latin typeface="Helvetica Neue"/>
              </a:rPr>
            </a:br>
            <a:r>
              <a:rPr lang="en-US" sz="1200" b="0" i="0" dirty="0">
                <a:solidFill>
                  <a:srgbClr val="222222"/>
                </a:solidFill>
                <a:effectLst/>
                <a:latin typeface="Helvetica Neue"/>
              </a:rPr>
              <a:t>This expression can be misleading, as a “house on fire” certainly doesn’t sound positive. However, if two people “get along like a house on fire,” they actually like each other and get along really well.</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More fun than a barrel of monkeys</a:t>
            </a:r>
            <a:br>
              <a:rPr lang="en-US" sz="1200" b="0" i="0" dirty="0">
                <a:solidFill>
                  <a:srgbClr val="222222"/>
                </a:solidFill>
                <a:effectLst/>
                <a:latin typeface="Helvetica Neue"/>
              </a:rPr>
            </a:br>
            <a:r>
              <a:rPr lang="en-US" sz="1200" b="0" i="0" dirty="0">
                <a:solidFill>
                  <a:srgbClr val="222222"/>
                </a:solidFill>
                <a:effectLst/>
                <a:latin typeface="Helvetica Neue"/>
              </a:rPr>
              <a:t>If you imagine a big group of monkeys, you’d probably think of them as energetic, excitable and probably quite entertaining. Something that is “more fun than a barrel of monkeys” is very entertaining.</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Chill out</a:t>
            </a:r>
            <a:br>
              <a:rPr lang="en-US" sz="1200" b="0" i="0" dirty="0">
                <a:solidFill>
                  <a:srgbClr val="222222"/>
                </a:solidFill>
                <a:effectLst/>
                <a:latin typeface="Helvetica Neue"/>
              </a:rPr>
            </a:br>
            <a:r>
              <a:rPr lang="en-US" sz="1200" b="0" i="0" dirty="0">
                <a:solidFill>
                  <a:srgbClr val="222222"/>
                </a:solidFill>
                <a:effectLst/>
                <a:latin typeface="Helvetica Neue"/>
              </a:rPr>
              <a:t>If someone says “I’m going to chill out,” it means they’re going to relax and enjoy life. </a:t>
            </a:r>
            <a:r>
              <a:rPr lang="en-US" sz="1200" b="1" i="0" dirty="0">
                <a:solidFill>
                  <a:srgbClr val="222222"/>
                </a:solidFill>
                <a:effectLst/>
                <a:latin typeface="Helvetica Neue"/>
              </a:rPr>
              <a:t>For example</a:t>
            </a:r>
            <a:r>
              <a:rPr lang="en-US" sz="1200" b="0" i="0" dirty="0">
                <a:solidFill>
                  <a:srgbClr val="222222"/>
                </a:solidFill>
                <a:effectLst/>
                <a:latin typeface="Helvetica Neue"/>
              </a:rPr>
              <a:t>: “After working late, at the end of the day, I go home where I can chill out.” (After working late, at the end of the day, I go home where I can relax.)</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Have a ball / have a blast</a:t>
            </a:r>
            <a:br>
              <a:rPr lang="en-US" sz="1200" b="0" i="0" dirty="0">
                <a:solidFill>
                  <a:srgbClr val="222222"/>
                </a:solidFill>
                <a:effectLst/>
                <a:latin typeface="Helvetica Neue"/>
              </a:rPr>
            </a:br>
            <a:r>
              <a:rPr lang="en-US" sz="1200" b="0" i="0" dirty="0">
                <a:solidFill>
                  <a:srgbClr val="222222"/>
                </a:solidFill>
                <a:effectLst/>
                <a:latin typeface="Helvetica Neue"/>
              </a:rPr>
              <a:t>These two expressions have the same meaning: to really enjoy something and have fun. “The party was great, I had a blast!” (The party was great, I really enjoyed it!)</a:t>
            </a:r>
            <a:br>
              <a:rPr lang="en-US" sz="1200" b="0" i="0" dirty="0">
                <a:solidFill>
                  <a:srgbClr val="222222"/>
                </a:solidFill>
                <a:effectLst/>
                <a:latin typeface="Helvetica Neue"/>
              </a:rPr>
            </a:br>
            <a:br>
              <a:rPr lang="en-US" sz="1200" b="0" i="0" dirty="0">
                <a:solidFill>
                  <a:srgbClr val="222222"/>
                </a:solidFill>
                <a:effectLst/>
                <a:latin typeface="Helvetica Neue"/>
              </a:rPr>
            </a:br>
            <a:r>
              <a:rPr lang="en-US" sz="1200" b="1" i="0" dirty="0">
                <a:solidFill>
                  <a:srgbClr val="222222"/>
                </a:solidFill>
                <a:effectLst/>
                <a:latin typeface="Helvetica Neue"/>
              </a:rPr>
              <a:t>Paint the town (red)</a:t>
            </a:r>
            <a:br>
              <a:rPr lang="en-US" sz="1200" b="0" i="0" dirty="0">
                <a:solidFill>
                  <a:srgbClr val="222222"/>
                </a:solidFill>
                <a:effectLst/>
                <a:latin typeface="Helvetica Neue"/>
              </a:rPr>
            </a:br>
            <a:r>
              <a:rPr lang="en-US" sz="1200" b="0" i="0" dirty="0">
                <a:solidFill>
                  <a:srgbClr val="222222"/>
                </a:solidFill>
                <a:effectLst/>
                <a:latin typeface="Helvetica Neue"/>
              </a:rPr>
              <a:t>Would you like to go out and have fun, or do something exciting? You can invite someone to join you by saying: “Let’s go out and paint the town red!” (Let´s go out and have fun!) The “red” in the phrase is optional. Today, the term is more common without it</a:t>
            </a:r>
            <a:br>
              <a:rPr lang="en-US" sz="1200" b="0" i="0" dirty="0">
                <a:solidFill>
                  <a:srgbClr val="222222"/>
                </a:solidFill>
                <a:effectLst/>
                <a:latin typeface="Helvetica Neue"/>
              </a:rPr>
            </a:br>
            <a:br>
              <a:rPr lang="en-US" sz="1200" b="0" i="0" dirty="0">
                <a:solidFill>
                  <a:srgbClr val="222222"/>
                </a:solidFill>
                <a:effectLst/>
                <a:latin typeface="Helvetica Neue"/>
              </a:rPr>
            </a:br>
            <a:br>
              <a:rPr lang="en-US" sz="1200" b="0" i="0" dirty="0">
                <a:solidFill>
                  <a:srgbClr val="222222"/>
                </a:solidFill>
                <a:effectLst/>
                <a:latin typeface="Helvetica Neue"/>
              </a:rPr>
            </a:br>
            <a:br>
              <a:rPr lang="en-US" sz="1200" dirty="0"/>
            </a:br>
            <a:endParaRPr lang="en-US" sz="2000" b="1" dirty="0"/>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itle 1">
            <a:extLst>
              <a:ext uri="{FF2B5EF4-FFF2-40B4-BE49-F238E27FC236}">
                <a16:creationId xmlns:a16="http://schemas.microsoft.com/office/drawing/2014/main" id="{6A72716B-1FF2-47B0-8EF2-821BA62022C0}"/>
              </a:ext>
            </a:extLst>
          </p:cNvPr>
          <p:cNvSpPr txBox="1">
            <a:spLocks/>
          </p:cNvSpPr>
          <p:nvPr/>
        </p:nvSpPr>
        <p:spPr>
          <a:xfrm>
            <a:off x="719216" y="3898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a:solidFill>
                  <a:schemeClr val="accent6">
                    <a:lumMod val="60000"/>
                    <a:lumOff val="40000"/>
                  </a:schemeClr>
                </a:solidFill>
              </a:rPr>
              <a:t>Session 8- Having Fun</a:t>
            </a:r>
            <a:endParaRPr lang="en-US" sz="2000" b="1" dirty="0"/>
          </a:p>
        </p:txBody>
      </p:sp>
    </p:spTree>
    <p:extLst>
      <p:ext uri="{BB962C8B-B14F-4D97-AF65-F5344CB8AC3E}">
        <p14:creationId xmlns:p14="http://schemas.microsoft.com/office/powerpoint/2010/main" val="151802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3281752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fontScale="77500" lnSpcReduction="20000"/>
          </a:bodyPr>
          <a:lstStyle/>
          <a:p>
            <a:pPr marL="0" indent="0" algn="l">
              <a:buNone/>
            </a:pPr>
            <a:r>
              <a:rPr lang="en-US" sz="3600" b="1" dirty="0">
                <a:solidFill>
                  <a:schemeClr val="bg1"/>
                </a:solidFill>
              </a:rPr>
              <a:t>1)	What springs to mind when you hear the word ‘amusement park'?</a:t>
            </a:r>
          </a:p>
          <a:p>
            <a:pPr marL="0" indent="0" algn="l">
              <a:buNone/>
            </a:pPr>
            <a:r>
              <a:rPr lang="en-US" sz="3600" b="1" dirty="0">
                <a:solidFill>
                  <a:schemeClr val="bg1"/>
                </a:solidFill>
              </a:rPr>
              <a:t>2)	What is your experience of amusement parks?</a:t>
            </a:r>
          </a:p>
          <a:p>
            <a:pPr marL="0" indent="0" algn="l">
              <a:buNone/>
            </a:pPr>
            <a:r>
              <a:rPr lang="en-US" sz="3600" b="1" dirty="0">
                <a:solidFill>
                  <a:schemeClr val="bg1"/>
                </a:solidFill>
              </a:rPr>
              <a:t>3)	Why do people like amusement parks?</a:t>
            </a:r>
          </a:p>
          <a:p>
            <a:pPr marL="0" indent="0" algn="l">
              <a:buNone/>
            </a:pPr>
            <a:r>
              <a:rPr lang="en-US" sz="3600" b="1" dirty="0">
                <a:solidFill>
                  <a:schemeClr val="bg1"/>
                </a:solidFill>
              </a:rPr>
              <a:t>4)	What are the differences between amusement parks and theme parks?</a:t>
            </a:r>
          </a:p>
          <a:p>
            <a:pPr marL="0" indent="0" algn="l">
              <a:buNone/>
            </a:pPr>
            <a:r>
              <a:rPr lang="en-US" sz="3600" b="1" dirty="0">
                <a:solidFill>
                  <a:schemeClr val="bg1"/>
                </a:solidFill>
              </a:rPr>
              <a:t>5)	What's the best amusement park in the world?</a:t>
            </a:r>
          </a:p>
          <a:p>
            <a:pPr marL="0" indent="0" algn="l">
              <a:buNone/>
            </a:pPr>
            <a:r>
              <a:rPr lang="en-US" sz="3600" b="1" dirty="0">
                <a:solidFill>
                  <a:schemeClr val="bg1"/>
                </a:solidFill>
              </a:rPr>
              <a:t>6)	What do you think of Disneyland?</a:t>
            </a:r>
          </a:p>
          <a:p>
            <a:pPr marL="0" indent="0" algn="l">
              <a:buNone/>
            </a:pPr>
            <a:r>
              <a:rPr lang="en-US" sz="3600" b="1" dirty="0">
                <a:solidFill>
                  <a:schemeClr val="bg1"/>
                </a:solidFill>
              </a:rPr>
              <a:t>7)	Is 'amusement park' the right word, or should it be 'excitement park’?</a:t>
            </a:r>
          </a:p>
          <a:p>
            <a:pPr marL="0" indent="0" algn="l">
              <a:buNone/>
            </a:pPr>
            <a:r>
              <a:rPr lang="en-US" sz="3600" b="1" dirty="0">
                <a:solidFill>
                  <a:schemeClr val="bg1"/>
                </a:solidFill>
              </a:rPr>
              <a:t>8)	Are amusement parks good value for money?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2013211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12" name="TextBox 11">
            <a:extLst>
              <a:ext uri="{FF2B5EF4-FFF2-40B4-BE49-F238E27FC236}">
                <a16:creationId xmlns:a16="http://schemas.microsoft.com/office/drawing/2014/main" id="{486FE0C0-67EB-484A-8202-F7974BEA1D7B}"/>
              </a:ext>
            </a:extLst>
          </p:cNvPr>
          <p:cNvSpPr txBox="1"/>
          <p:nvPr/>
        </p:nvSpPr>
        <p:spPr>
          <a:xfrm>
            <a:off x="214923" y="1304220"/>
            <a:ext cx="11250246" cy="4324261"/>
          </a:xfrm>
          <a:prstGeom prst="rect">
            <a:avLst/>
          </a:prstGeom>
          <a:noFill/>
        </p:spPr>
        <p:txBody>
          <a:bodyPr wrap="square">
            <a:spAutoFit/>
          </a:bodyPr>
          <a:lstStyle/>
          <a:p>
            <a:r>
              <a:rPr lang="en-US" sz="2500" b="1" dirty="0">
                <a:solidFill>
                  <a:schemeClr val="bg1"/>
                </a:solidFill>
              </a:rPr>
              <a:t>Would you be a good amusement park designer? Why?</a:t>
            </a:r>
          </a:p>
          <a:p>
            <a:r>
              <a:rPr lang="en-US" sz="2500" b="1" dirty="0">
                <a:solidFill>
                  <a:schemeClr val="bg1"/>
                </a:solidFill>
              </a:rPr>
              <a:t>What do you think of roller coasters?</a:t>
            </a:r>
          </a:p>
          <a:p>
            <a:r>
              <a:rPr lang="en-US" sz="2500" b="1" dirty="0">
                <a:solidFill>
                  <a:schemeClr val="bg1"/>
                </a:solidFill>
              </a:rPr>
              <a:t>Are there any bad things about amusement parks?</a:t>
            </a:r>
          </a:p>
          <a:p>
            <a:r>
              <a:rPr lang="en-US" sz="2500" b="1" dirty="0">
                <a:solidFill>
                  <a:schemeClr val="bg1"/>
                </a:solidFill>
              </a:rPr>
              <a:t>What kind of new amusement park would you like to see built?</a:t>
            </a:r>
          </a:p>
          <a:p>
            <a:r>
              <a:rPr lang="en-US" sz="2500" b="1" dirty="0">
                <a:solidFill>
                  <a:schemeClr val="bg1"/>
                </a:solidFill>
              </a:rPr>
              <a:t>How dangerous are the rides at amusement parks?</a:t>
            </a:r>
          </a:p>
          <a:p>
            <a:r>
              <a:rPr lang="en-US" sz="2500" b="1" dirty="0">
                <a:solidFill>
                  <a:schemeClr val="bg1"/>
                </a:solidFill>
              </a:rPr>
              <a:t>Who enjoys theme parks more, children or adults?</a:t>
            </a:r>
          </a:p>
          <a:p>
            <a:r>
              <a:rPr lang="en-US" sz="2500" b="1" dirty="0">
                <a:solidFill>
                  <a:schemeClr val="bg1"/>
                </a:solidFill>
              </a:rPr>
              <a:t>What is the best job at a theme park?</a:t>
            </a:r>
          </a:p>
          <a:p>
            <a:r>
              <a:rPr lang="en-US" sz="2500" b="1" dirty="0">
                <a:solidFill>
                  <a:schemeClr val="bg1"/>
                </a:solidFill>
              </a:rPr>
              <a:t>What do you think of the price of food and merchandise at amusement parks?</a:t>
            </a:r>
          </a:p>
          <a:p>
            <a:r>
              <a:rPr lang="en-US" sz="2500" b="1" dirty="0">
                <a:solidFill>
                  <a:schemeClr val="bg1"/>
                </a:solidFill>
              </a:rPr>
              <a:t>What adjectives best describe amusement parks and why?</a:t>
            </a:r>
          </a:p>
          <a:p>
            <a:r>
              <a:rPr lang="en-US" sz="2500" b="1" dirty="0">
                <a:solidFill>
                  <a:schemeClr val="bg1"/>
                </a:solidFill>
              </a:rPr>
              <a:t>What will amusement parks be like in the future?</a:t>
            </a:r>
          </a:p>
        </p:txBody>
      </p:sp>
    </p:spTree>
    <p:extLst>
      <p:ext uri="{BB962C8B-B14F-4D97-AF65-F5344CB8AC3E}">
        <p14:creationId xmlns:p14="http://schemas.microsoft.com/office/powerpoint/2010/main" val="72692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986639" cy="1828799"/>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solidFill>
                  <a:schemeClr val="accent6">
                    <a:lumMod val="60000"/>
                    <a:lumOff val="40000"/>
                  </a:schemeClr>
                </a:solidFill>
              </a:rPr>
              <a:t>Thank you!</a:t>
            </a:r>
            <a:r>
              <a:rPr lang="en-US" sz="4000" b="1" dirty="0">
                <a:solidFill>
                  <a:schemeClr val="accent6">
                    <a:lumMod val="60000"/>
                    <a:lumOff val="40000"/>
                  </a:schemeClr>
                </a:solidFill>
                <a:sym typeface="Wingdings" panose="05000000000000000000" pitchFamily="2" charset="2"/>
              </a:rPr>
              <a:t></a:t>
            </a:r>
            <a:endParaRPr lang="en-US" sz="4000" b="1" dirty="0">
              <a:solidFill>
                <a:schemeClr val="accent6">
                  <a:lumMod val="60000"/>
                  <a:lumOff val="40000"/>
                </a:schemeClr>
              </a:solidFill>
            </a:endParaRPr>
          </a:p>
        </p:txBody>
      </p:sp>
    </p:spTree>
    <p:extLst>
      <p:ext uri="{BB962C8B-B14F-4D97-AF65-F5344CB8AC3E}">
        <p14:creationId xmlns:p14="http://schemas.microsoft.com/office/powerpoint/2010/main" val="218464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Part 1-: At the Amusement Park</a:t>
            </a:r>
          </a:p>
          <a:p>
            <a:pPr marL="0" indent="0" algn="l">
              <a:buNone/>
            </a:pPr>
            <a:r>
              <a:rPr lang="en-US" sz="3600" b="1" dirty="0">
                <a:solidFill>
                  <a:schemeClr val="bg1"/>
                </a:solidFill>
              </a:rPr>
              <a:t>                    (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8- Having Fun</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Part 1-: At the Amusement Park</a:t>
            </a:r>
          </a:p>
          <a:p>
            <a:pPr marL="0" indent="0" algn="l">
              <a:buNone/>
            </a:pPr>
            <a:r>
              <a:rPr lang="en-US" sz="3600" b="1" dirty="0">
                <a:solidFill>
                  <a:schemeClr val="bg1"/>
                </a:solidFill>
              </a:rPr>
              <a:t>                    ( Listening)</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208354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1391"/>
            <a:ext cx="3613872" cy="272832"/>
          </a:xfrm>
          <a:prstGeom prst="rect">
            <a:avLst/>
          </a:prstGeom>
        </p:spPr>
        <p:txBody>
          <a:bodyPr vert="horz" wrap="square" lIns="0" tIns="0" rIns="0" bIns="0" rtlCol="0">
            <a:spAutoFit/>
          </a:bodyPr>
          <a:lstStyle/>
          <a:p>
            <a:pPr marL="8659" defTabSz="623438"/>
            <a:r>
              <a:rPr sz="1773" b="1" dirty="0">
                <a:solidFill>
                  <a:srgbClr val="622322"/>
                </a:solidFill>
                <a:latin typeface="Cambria"/>
                <a:cs typeface="Cambria"/>
              </a:rPr>
              <a:t>Lesson </a:t>
            </a:r>
            <a:r>
              <a:rPr lang="en-US" sz="1773" b="1" dirty="0">
                <a:solidFill>
                  <a:srgbClr val="622322"/>
                </a:solidFill>
                <a:latin typeface="Cambria"/>
                <a:cs typeface="Cambria"/>
              </a:rPr>
              <a:t>8</a:t>
            </a:r>
            <a:r>
              <a:rPr sz="1773" b="1" dirty="0">
                <a:solidFill>
                  <a:srgbClr val="622322"/>
                </a:solidFill>
                <a:latin typeface="Cambria"/>
                <a:cs typeface="Cambria"/>
              </a:rPr>
              <a:t>: At </a:t>
            </a:r>
            <a:r>
              <a:rPr sz="1773" b="1" spc="-3" dirty="0">
                <a:solidFill>
                  <a:srgbClr val="622322"/>
                </a:solidFill>
                <a:latin typeface="Cambria"/>
                <a:cs typeface="Cambria"/>
              </a:rPr>
              <a:t>the Amusement</a:t>
            </a:r>
            <a:r>
              <a:rPr sz="1773" b="1" spc="-44" dirty="0">
                <a:solidFill>
                  <a:srgbClr val="622322"/>
                </a:solidFill>
                <a:latin typeface="Cambria"/>
                <a:cs typeface="Cambria"/>
              </a:rPr>
              <a:t> </a:t>
            </a:r>
            <a:r>
              <a:rPr sz="1773" b="1" dirty="0">
                <a:solidFill>
                  <a:srgbClr val="622322"/>
                </a:solidFill>
                <a:latin typeface="Cambria"/>
                <a:cs typeface="Cambria"/>
              </a:rPr>
              <a:t>Park</a:t>
            </a:r>
            <a:endParaRPr sz="1773" dirty="0">
              <a:solidFill>
                <a:prstClr val="black"/>
              </a:solidFill>
              <a:latin typeface="Cambria"/>
              <a:cs typeface="Cambria"/>
            </a:endParaRPr>
          </a:p>
        </p:txBody>
      </p:sp>
      <p:sp>
        <p:nvSpPr>
          <p:cNvPr id="3" name="object 3"/>
          <p:cNvSpPr/>
          <p:nvPr/>
        </p:nvSpPr>
        <p:spPr>
          <a:xfrm>
            <a:off x="4057511" y="1067320"/>
            <a:ext cx="4077999" cy="0"/>
          </a:xfrm>
          <a:custGeom>
            <a:avLst/>
            <a:gdLst/>
            <a:ahLst/>
            <a:cxnLst/>
            <a:rect l="l" t="t" r="r" b="b"/>
            <a:pathLst>
              <a:path w="5981065">
                <a:moveTo>
                  <a:pt x="0" y="0"/>
                </a:moveTo>
                <a:lnTo>
                  <a:pt x="5981065" y="0"/>
                </a:lnTo>
              </a:path>
            </a:pathLst>
          </a:custGeom>
          <a:ln w="6096">
            <a:solidFill>
              <a:srgbClr val="000000"/>
            </a:solidFill>
          </a:ln>
        </p:spPr>
        <p:txBody>
          <a:bodyPr wrap="square" lIns="0" tIns="0" rIns="0" bIns="0" rtlCol="0"/>
          <a:lstStyle/>
          <a:p>
            <a:pPr defTabSz="623438"/>
            <a:endParaRPr sz="1227">
              <a:solidFill>
                <a:prstClr val="black"/>
              </a:solidFill>
              <a:latin typeface="Calibri"/>
            </a:endParaRPr>
          </a:p>
        </p:txBody>
      </p:sp>
      <p:sp>
        <p:nvSpPr>
          <p:cNvPr id="4" name="object 4"/>
          <p:cNvSpPr txBox="1"/>
          <p:nvPr/>
        </p:nvSpPr>
        <p:spPr>
          <a:xfrm>
            <a:off x="4061321" y="1086249"/>
            <a:ext cx="4066309" cy="576889"/>
          </a:xfrm>
          <a:prstGeom prst="rect">
            <a:avLst/>
          </a:prstGeom>
        </p:spPr>
        <p:txBody>
          <a:bodyPr vert="horz" wrap="square" lIns="0" tIns="0" rIns="0" bIns="0" rtlCol="0">
            <a:spAutoFit/>
          </a:bodyPr>
          <a:lstStyle/>
          <a:p>
            <a:pPr marL="8659" marR="3464" algn="just" defTabSz="623438">
              <a:lnSpc>
                <a:spcPct val="146500"/>
              </a:lnSpc>
            </a:pPr>
            <a:r>
              <a:rPr sz="886" i="1" spc="-3" dirty="0">
                <a:solidFill>
                  <a:prstClr val="black"/>
                </a:solidFill>
                <a:latin typeface="Cambria"/>
                <a:cs typeface="Cambria"/>
              </a:rPr>
              <a:t>Jennifer and </a:t>
            </a:r>
            <a:r>
              <a:rPr sz="886" i="1" spc="-7" dirty="0">
                <a:solidFill>
                  <a:prstClr val="black"/>
                </a:solidFill>
                <a:latin typeface="Cambria"/>
                <a:cs typeface="Cambria"/>
              </a:rPr>
              <a:t>Ben </a:t>
            </a:r>
            <a:r>
              <a:rPr sz="886" i="1" dirty="0">
                <a:solidFill>
                  <a:prstClr val="black"/>
                </a:solidFill>
                <a:latin typeface="Cambria"/>
                <a:cs typeface="Cambria"/>
              </a:rPr>
              <a:t>are </a:t>
            </a:r>
            <a:r>
              <a:rPr sz="886" i="1" spc="-3" dirty="0">
                <a:solidFill>
                  <a:prstClr val="black"/>
                </a:solidFill>
                <a:latin typeface="Cambria"/>
                <a:cs typeface="Cambria"/>
              </a:rPr>
              <a:t>at an amusement </a:t>
            </a:r>
            <a:r>
              <a:rPr sz="886" i="1" dirty="0">
                <a:solidFill>
                  <a:prstClr val="black"/>
                </a:solidFill>
                <a:latin typeface="Cambria"/>
                <a:cs typeface="Cambria"/>
              </a:rPr>
              <a:t>park, </a:t>
            </a:r>
            <a:r>
              <a:rPr sz="886" i="1" spc="-3" dirty="0">
                <a:solidFill>
                  <a:prstClr val="black"/>
                </a:solidFill>
                <a:latin typeface="Cambria"/>
                <a:cs typeface="Cambria"/>
              </a:rPr>
              <a:t>but they </a:t>
            </a:r>
            <a:r>
              <a:rPr sz="886" i="1" spc="-7" dirty="0">
                <a:solidFill>
                  <a:prstClr val="black"/>
                </a:solidFill>
                <a:latin typeface="Cambria"/>
                <a:cs typeface="Cambria"/>
              </a:rPr>
              <a:t>have </a:t>
            </a:r>
            <a:r>
              <a:rPr sz="886" i="1" spc="-3" dirty="0">
                <a:solidFill>
                  <a:prstClr val="black"/>
                </a:solidFill>
                <a:latin typeface="Cambria"/>
                <a:cs typeface="Cambria"/>
              </a:rPr>
              <a:t>very different ideas </a:t>
            </a:r>
            <a:r>
              <a:rPr sz="886" i="1" dirty="0">
                <a:solidFill>
                  <a:prstClr val="black"/>
                </a:solidFill>
                <a:latin typeface="Cambria"/>
                <a:cs typeface="Cambria"/>
              </a:rPr>
              <a:t>about  </a:t>
            </a:r>
            <a:r>
              <a:rPr sz="886" i="1" spc="-3" dirty="0">
                <a:solidFill>
                  <a:prstClr val="black"/>
                </a:solidFill>
                <a:latin typeface="Cambria"/>
                <a:cs typeface="Cambria"/>
              </a:rPr>
              <a:t>how</a:t>
            </a:r>
            <a:r>
              <a:rPr sz="886" i="1" spc="-20" dirty="0">
                <a:solidFill>
                  <a:prstClr val="black"/>
                </a:solidFill>
                <a:latin typeface="Cambria"/>
                <a:cs typeface="Cambria"/>
              </a:rPr>
              <a:t> </a:t>
            </a:r>
            <a:r>
              <a:rPr sz="886" i="1" spc="-3" dirty="0">
                <a:solidFill>
                  <a:prstClr val="black"/>
                </a:solidFill>
                <a:latin typeface="Cambria"/>
                <a:cs typeface="Cambria"/>
              </a:rPr>
              <a:t>to</a:t>
            </a:r>
            <a:r>
              <a:rPr sz="886" i="1" spc="-20" dirty="0">
                <a:solidFill>
                  <a:prstClr val="black"/>
                </a:solidFill>
                <a:latin typeface="Cambria"/>
                <a:cs typeface="Cambria"/>
              </a:rPr>
              <a:t> </a:t>
            </a:r>
            <a:r>
              <a:rPr sz="886" i="1" dirty="0">
                <a:solidFill>
                  <a:prstClr val="black"/>
                </a:solidFill>
                <a:latin typeface="Cambria"/>
                <a:cs typeface="Cambria"/>
              </a:rPr>
              <a:t>have</a:t>
            </a:r>
            <a:r>
              <a:rPr sz="886" i="1" spc="-24" dirty="0">
                <a:solidFill>
                  <a:prstClr val="black"/>
                </a:solidFill>
                <a:latin typeface="Cambria"/>
                <a:cs typeface="Cambria"/>
              </a:rPr>
              <a:t> </a:t>
            </a:r>
            <a:r>
              <a:rPr sz="886" i="1" spc="-3" dirty="0">
                <a:solidFill>
                  <a:prstClr val="black"/>
                </a:solidFill>
                <a:latin typeface="Cambria"/>
                <a:cs typeface="Cambria"/>
              </a:rPr>
              <a:t>fun</a:t>
            </a:r>
            <a:r>
              <a:rPr sz="886" i="1" spc="-20" dirty="0">
                <a:solidFill>
                  <a:prstClr val="black"/>
                </a:solidFill>
                <a:latin typeface="Cambria"/>
                <a:cs typeface="Cambria"/>
              </a:rPr>
              <a:t> </a:t>
            </a:r>
            <a:r>
              <a:rPr sz="886" i="1" spc="-3" dirty="0">
                <a:solidFill>
                  <a:prstClr val="black"/>
                </a:solidFill>
                <a:latin typeface="Cambria"/>
                <a:cs typeface="Cambria"/>
              </a:rPr>
              <a:t>there.</a:t>
            </a:r>
            <a:r>
              <a:rPr sz="886" i="1" spc="-10" dirty="0">
                <a:solidFill>
                  <a:prstClr val="black"/>
                </a:solidFill>
                <a:latin typeface="Cambria"/>
                <a:cs typeface="Cambria"/>
              </a:rPr>
              <a:t> </a:t>
            </a:r>
            <a:r>
              <a:rPr sz="886" i="1" spc="-3" dirty="0">
                <a:solidFill>
                  <a:prstClr val="black"/>
                </a:solidFill>
                <a:latin typeface="Cambria"/>
                <a:cs typeface="Cambria"/>
              </a:rPr>
              <a:t>Listen</a:t>
            </a:r>
            <a:r>
              <a:rPr sz="886" i="1" spc="-10" dirty="0">
                <a:solidFill>
                  <a:prstClr val="black"/>
                </a:solidFill>
                <a:latin typeface="Cambria"/>
                <a:cs typeface="Cambria"/>
              </a:rPr>
              <a:t> </a:t>
            </a:r>
            <a:r>
              <a:rPr sz="886" i="1" spc="-3" dirty="0">
                <a:solidFill>
                  <a:prstClr val="black"/>
                </a:solidFill>
                <a:latin typeface="Cambria"/>
                <a:cs typeface="Cambria"/>
              </a:rPr>
              <a:t>to</a:t>
            </a:r>
            <a:r>
              <a:rPr sz="886" i="1" spc="-20" dirty="0">
                <a:solidFill>
                  <a:prstClr val="black"/>
                </a:solidFill>
                <a:latin typeface="Cambria"/>
                <a:cs typeface="Cambria"/>
              </a:rPr>
              <a:t> </a:t>
            </a:r>
            <a:r>
              <a:rPr sz="886" i="1" spc="-3" dirty="0">
                <a:solidFill>
                  <a:prstClr val="black"/>
                </a:solidFill>
                <a:latin typeface="Cambria"/>
                <a:cs typeface="Cambria"/>
              </a:rPr>
              <a:t>their</a:t>
            </a:r>
            <a:r>
              <a:rPr sz="886" i="1" spc="-24" dirty="0">
                <a:solidFill>
                  <a:prstClr val="black"/>
                </a:solidFill>
                <a:latin typeface="Cambria"/>
                <a:cs typeface="Cambria"/>
              </a:rPr>
              <a:t> </a:t>
            </a:r>
            <a:r>
              <a:rPr sz="886" i="1" spc="-3" dirty="0">
                <a:solidFill>
                  <a:prstClr val="black"/>
                </a:solidFill>
                <a:latin typeface="Cambria"/>
                <a:cs typeface="Cambria"/>
              </a:rPr>
              <a:t>conversation</a:t>
            </a:r>
            <a:r>
              <a:rPr sz="886" i="1" spc="-20" dirty="0">
                <a:solidFill>
                  <a:prstClr val="black"/>
                </a:solidFill>
                <a:latin typeface="Cambria"/>
                <a:cs typeface="Cambria"/>
              </a:rPr>
              <a:t> </a:t>
            </a:r>
            <a:r>
              <a:rPr sz="886" i="1" spc="-3" dirty="0">
                <a:solidFill>
                  <a:prstClr val="black"/>
                </a:solidFill>
                <a:latin typeface="Cambria"/>
                <a:cs typeface="Cambria"/>
              </a:rPr>
              <a:t>and</a:t>
            </a:r>
            <a:r>
              <a:rPr sz="886" i="1" spc="-20" dirty="0">
                <a:solidFill>
                  <a:prstClr val="black"/>
                </a:solidFill>
                <a:latin typeface="Cambria"/>
                <a:cs typeface="Cambria"/>
              </a:rPr>
              <a:t> </a:t>
            </a:r>
            <a:r>
              <a:rPr sz="886" i="1" spc="-3" dirty="0">
                <a:solidFill>
                  <a:prstClr val="black"/>
                </a:solidFill>
                <a:latin typeface="Cambria"/>
                <a:cs typeface="Cambria"/>
              </a:rPr>
              <a:t>mark</a:t>
            </a:r>
            <a:r>
              <a:rPr sz="886" i="1" spc="-10" dirty="0">
                <a:solidFill>
                  <a:prstClr val="black"/>
                </a:solidFill>
                <a:latin typeface="Cambria"/>
                <a:cs typeface="Cambria"/>
              </a:rPr>
              <a:t> </a:t>
            </a:r>
            <a:r>
              <a:rPr sz="886" i="1" spc="-3" dirty="0">
                <a:solidFill>
                  <a:prstClr val="black"/>
                </a:solidFill>
                <a:latin typeface="Cambria"/>
                <a:cs typeface="Cambria"/>
              </a:rPr>
              <a:t>these</a:t>
            </a:r>
            <a:r>
              <a:rPr sz="886" i="1" spc="-20" dirty="0">
                <a:solidFill>
                  <a:prstClr val="black"/>
                </a:solidFill>
                <a:latin typeface="Cambria"/>
                <a:cs typeface="Cambria"/>
              </a:rPr>
              <a:t> </a:t>
            </a:r>
            <a:r>
              <a:rPr sz="886" i="1" spc="-3" dirty="0">
                <a:solidFill>
                  <a:prstClr val="black"/>
                </a:solidFill>
                <a:latin typeface="Cambria"/>
                <a:cs typeface="Cambria"/>
              </a:rPr>
              <a:t>statements</a:t>
            </a:r>
            <a:r>
              <a:rPr sz="886" i="1" spc="-27" dirty="0">
                <a:solidFill>
                  <a:prstClr val="black"/>
                </a:solidFill>
                <a:latin typeface="Cambria"/>
                <a:cs typeface="Cambria"/>
              </a:rPr>
              <a:t> </a:t>
            </a:r>
            <a:r>
              <a:rPr sz="886" i="1" spc="-3" dirty="0">
                <a:solidFill>
                  <a:prstClr val="black"/>
                </a:solidFill>
                <a:latin typeface="Cambria"/>
                <a:cs typeface="Cambria"/>
              </a:rPr>
              <a:t>“True”</a:t>
            </a:r>
            <a:r>
              <a:rPr sz="886" i="1" spc="-20" dirty="0">
                <a:solidFill>
                  <a:prstClr val="black"/>
                </a:solidFill>
                <a:latin typeface="Cambria"/>
                <a:cs typeface="Cambria"/>
              </a:rPr>
              <a:t> </a:t>
            </a:r>
            <a:r>
              <a:rPr sz="886" i="1" spc="-3" dirty="0">
                <a:solidFill>
                  <a:prstClr val="black"/>
                </a:solidFill>
                <a:latin typeface="Cambria"/>
                <a:cs typeface="Cambria"/>
              </a:rPr>
              <a:t>or  “False”:</a:t>
            </a:r>
            <a:endParaRPr sz="886">
              <a:solidFill>
                <a:prstClr val="black"/>
              </a:solidFill>
              <a:latin typeface="Cambria"/>
              <a:cs typeface="Cambria"/>
            </a:endParaRPr>
          </a:p>
        </p:txBody>
      </p:sp>
      <p:sp>
        <p:nvSpPr>
          <p:cNvPr id="5" name="object 5"/>
          <p:cNvSpPr txBox="1"/>
          <p:nvPr/>
        </p:nvSpPr>
        <p:spPr>
          <a:xfrm>
            <a:off x="4061321" y="1827242"/>
            <a:ext cx="2056967" cy="209929"/>
          </a:xfrm>
          <a:prstGeom prst="rect">
            <a:avLst/>
          </a:prstGeom>
        </p:spPr>
        <p:txBody>
          <a:bodyPr vert="horz" wrap="square" lIns="0" tIns="0" rIns="0" bIns="0" rtlCol="0">
            <a:spAutoFit/>
          </a:bodyPr>
          <a:lstStyle/>
          <a:p>
            <a:pPr marL="8659" defTabSz="623438"/>
            <a:r>
              <a:rPr sz="1364" b="1" u="heavy" spc="-3" dirty="0">
                <a:solidFill>
                  <a:prstClr val="black"/>
                </a:solidFill>
                <a:latin typeface="Cambria"/>
                <a:cs typeface="Cambria"/>
              </a:rPr>
              <a:t>Listening</a:t>
            </a:r>
            <a:r>
              <a:rPr sz="1364" b="1" u="heavy" spc="-24" dirty="0">
                <a:solidFill>
                  <a:prstClr val="black"/>
                </a:solidFill>
                <a:latin typeface="Cambria"/>
                <a:cs typeface="Cambria"/>
              </a:rPr>
              <a:t> </a:t>
            </a:r>
            <a:r>
              <a:rPr sz="1364" b="1" u="heavy" spc="-3" dirty="0">
                <a:solidFill>
                  <a:prstClr val="black"/>
                </a:solidFill>
                <a:latin typeface="Cambria"/>
                <a:cs typeface="Cambria"/>
              </a:rPr>
              <a:t>Comprehension</a:t>
            </a:r>
            <a:endParaRPr sz="1364">
              <a:solidFill>
                <a:prstClr val="black"/>
              </a:solidFill>
              <a:latin typeface="Cambria"/>
              <a:cs typeface="Cambria"/>
            </a:endParaRPr>
          </a:p>
        </p:txBody>
      </p:sp>
      <p:sp>
        <p:nvSpPr>
          <p:cNvPr id="6" name="object 6"/>
          <p:cNvSpPr txBox="1"/>
          <p:nvPr/>
        </p:nvSpPr>
        <p:spPr>
          <a:xfrm>
            <a:off x="4061321" y="2221663"/>
            <a:ext cx="3109913" cy="2028376"/>
          </a:xfrm>
          <a:prstGeom prst="rect">
            <a:avLst/>
          </a:prstGeom>
        </p:spPr>
        <p:txBody>
          <a:bodyPr vert="horz" wrap="square" lIns="0" tIns="0" rIns="0" bIns="0" rtlCol="0">
            <a:spAutoFit/>
          </a:bodyPr>
          <a:lstStyle/>
          <a:p>
            <a:pPr marL="8659" defTabSz="623438"/>
            <a:r>
              <a:rPr sz="886" i="1" spc="-3" dirty="0">
                <a:solidFill>
                  <a:prstClr val="black"/>
                </a:solidFill>
                <a:latin typeface="Cambria"/>
                <a:cs typeface="Cambria"/>
              </a:rPr>
              <a:t>True or</a:t>
            </a:r>
            <a:r>
              <a:rPr sz="886" i="1" spc="-55" dirty="0">
                <a:solidFill>
                  <a:prstClr val="black"/>
                </a:solidFill>
                <a:latin typeface="Cambria"/>
                <a:cs typeface="Cambria"/>
              </a:rPr>
              <a:t> </a:t>
            </a:r>
            <a:r>
              <a:rPr sz="886" i="1" spc="-3" dirty="0">
                <a:solidFill>
                  <a:prstClr val="black"/>
                </a:solidFill>
                <a:latin typeface="Cambria"/>
                <a:cs typeface="Cambria"/>
              </a:rPr>
              <a:t>False?</a:t>
            </a:r>
            <a:endParaRPr sz="886" dirty="0">
              <a:solidFill>
                <a:prstClr val="black"/>
              </a:solidFill>
              <a:latin typeface="Cambria"/>
              <a:cs typeface="Cambria"/>
            </a:endParaRPr>
          </a:p>
          <a:p>
            <a:pPr defTabSz="623438">
              <a:spcBef>
                <a:spcPts val="31"/>
              </a:spcBef>
            </a:pPr>
            <a:endParaRPr sz="989" dirty="0">
              <a:solidFill>
                <a:prstClr val="black"/>
              </a:solidFill>
              <a:latin typeface="Times New Roman"/>
              <a:cs typeface="Times New Roman"/>
            </a:endParaRPr>
          </a:p>
          <a:p>
            <a:pPr marL="319945" indent="-155427" defTabSz="623438">
              <a:buFontTx/>
              <a:buAutoNum type="arabicPeriod"/>
              <a:tabLst>
                <a:tab pos="320378" algn="l"/>
              </a:tabLst>
            </a:pPr>
            <a:r>
              <a:rPr sz="886" spc="-3" dirty="0">
                <a:solidFill>
                  <a:prstClr val="black"/>
                </a:solidFill>
                <a:latin typeface="Cambria"/>
                <a:cs typeface="Cambria"/>
              </a:rPr>
              <a:t>You need </a:t>
            </a:r>
            <a:r>
              <a:rPr sz="886" dirty="0">
                <a:solidFill>
                  <a:prstClr val="black"/>
                </a:solidFill>
                <a:latin typeface="Cambria"/>
                <a:cs typeface="Cambria"/>
              </a:rPr>
              <a:t>to </a:t>
            </a:r>
            <a:r>
              <a:rPr sz="886" spc="-3" dirty="0">
                <a:solidFill>
                  <a:prstClr val="black"/>
                </a:solidFill>
                <a:latin typeface="Cambria"/>
                <a:cs typeface="Cambria"/>
              </a:rPr>
              <a:t>sign a document before riding the</a:t>
            </a:r>
            <a:r>
              <a:rPr sz="886" spc="24" dirty="0">
                <a:solidFill>
                  <a:prstClr val="black"/>
                </a:solidFill>
                <a:latin typeface="Cambria"/>
                <a:cs typeface="Cambria"/>
              </a:rPr>
              <a:t> </a:t>
            </a:r>
            <a:r>
              <a:rPr sz="886" spc="-3" dirty="0">
                <a:solidFill>
                  <a:prstClr val="black"/>
                </a:solidFill>
                <a:latin typeface="Cambria"/>
                <a:cs typeface="Cambria"/>
              </a:rPr>
              <a:t>"Screamer"</a:t>
            </a:r>
            <a:endParaRPr sz="886" dirty="0">
              <a:solidFill>
                <a:prstClr val="black"/>
              </a:solidFill>
              <a:latin typeface="Cambria"/>
              <a:cs typeface="Cambria"/>
            </a:endParaRPr>
          </a:p>
          <a:p>
            <a:pPr marL="319945" indent="-155427" defTabSz="623438">
              <a:spcBef>
                <a:spcPts val="494"/>
              </a:spcBef>
              <a:buFontTx/>
              <a:buAutoNum type="arabicPeriod"/>
              <a:tabLst>
                <a:tab pos="320378" algn="l"/>
              </a:tabLst>
            </a:pPr>
            <a:r>
              <a:rPr sz="886" spc="-3" dirty="0">
                <a:solidFill>
                  <a:prstClr val="black"/>
                </a:solidFill>
                <a:latin typeface="Cambria"/>
                <a:cs typeface="Cambria"/>
              </a:rPr>
              <a:t>Jennifer doesn't want </a:t>
            </a:r>
            <a:r>
              <a:rPr sz="886" dirty="0">
                <a:solidFill>
                  <a:prstClr val="black"/>
                </a:solidFill>
                <a:latin typeface="Cambria"/>
                <a:cs typeface="Cambria"/>
              </a:rPr>
              <a:t>to </a:t>
            </a:r>
            <a:r>
              <a:rPr sz="886" spc="-3" dirty="0">
                <a:solidFill>
                  <a:prstClr val="black"/>
                </a:solidFill>
                <a:latin typeface="Cambria"/>
                <a:cs typeface="Cambria"/>
              </a:rPr>
              <a:t>go </a:t>
            </a:r>
            <a:r>
              <a:rPr sz="886" dirty="0">
                <a:solidFill>
                  <a:prstClr val="black"/>
                </a:solidFill>
                <a:latin typeface="Cambria"/>
                <a:cs typeface="Cambria"/>
              </a:rPr>
              <a:t>on </a:t>
            </a:r>
            <a:r>
              <a:rPr sz="886" spc="-3" dirty="0">
                <a:solidFill>
                  <a:prstClr val="black"/>
                </a:solidFill>
                <a:latin typeface="Cambria"/>
                <a:cs typeface="Cambria"/>
              </a:rPr>
              <a:t>any rides at</a:t>
            </a:r>
            <a:r>
              <a:rPr sz="886" spc="-10" dirty="0">
                <a:solidFill>
                  <a:prstClr val="black"/>
                </a:solidFill>
                <a:latin typeface="Cambria"/>
                <a:cs typeface="Cambria"/>
              </a:rPr>
              <a:t> </a:t>
            </a:r>
            <a:r>
              <a:rPr sz="886" spc="-3" dirty="0">
                <a:solidFill>
                  <a:prstClr val="black"/>
                </a:solidFill>
                <a:latin typeface="Cambria"/>
                <a:cs typeface="Cambria"/>
              </a:rPr>
              <a:t>all.</a:t>
            </a:r>
            <a:endParaRPr sz="886" dirty="0">
              <a:solidFill>
                <a:prstClr val="black"/>
              </a:solidFill>
              <a:latin typeface="Cambria"/>
              <a:cs typeface="Cambria"/>
            </a:endParaRPr>
          </a:p>
          <a:p>
            <a:pPr marL="319945" indent="-155427" defTabSz="623438">
              <a:spcBef>
                <a:spcPts val="487"/>
              </a:spcBef>
              <a:buFontTx/>
              <a:buAutoNum type="arabicPeriod"/>
              <a:tabLst>
                <a:tab pos="320378" algn="l"/>
              </a:tabLst>
            </a:pPr>
            <a:r>
              <a:rPr sz="886" spc="-7" dirty="0">
                <a:solidFill>
                  <a:prstClr val="black"/>
                </a:solidFill>
                <a:latin typeface="Cambria"/>
                <a:cs typeface="Cambria"/>
              </a:rPr>
              <a:t>Ben </a:t>
            </a:r>
            <a:r>
              <a:rPr sz="886" spc="-3" dirty="0">
                <a:solidFill>
                  <a:prstClr val="black"/>
                </a:solidFill>
                <a:latin typeface="Cambria"/>
                <a:cs typeface="Cambria"/>
              </a:rPr>
              <a:t>doesn’t want </a:t>
            </a:r>
            <a:r>
              <a:rPr sz="886" dirty="0">
                <a:solidFill>
                  <a:prstClr val="black"/>
                </a:solidFill>
                <a:latin typeface="Cambria"/>
                <a:cs typeface="Cambria"/>
              </a:rPr>
              <a:t>to </a:t>
            </a:r>
            <a:r>
              <a:rPr sz="886" spc="-3" dirty="0">
                <a:solidFill>
                  <a:prstClr val="black"/>
                </a:solidFill>
                <a:latin typeface="Cambria"/>
                <a:cs typeface="Cambria"/>
              </a:rPr>
              <a:t>eat a hot dog because he isn't</a:t>
            </a:r>
            <a:r>
              <a:rPr sz="886" spc="72" dirty="0">
                <a:solidFill>
                  <a:prstClr val="black"/>
                </a:solidFill>
                <a:latin typeface="Cambria"/>
                <a:cs typeface="Cambria"/>
              </a:rPr>
              <a:t> </a:t>
            </a:r>
            <a:r>
              <a:rPr sz="886" spc="-3" dirty="0">
                <a:solidFill>
                  <a:prstClr val="black"/>
                </a:solidFill>
                <a:latin typeface="Cambria"/>
                <a:cs typeface="Cambria"/>
              </a:rPr>
              <a:t>hungry.</a:t>
            </a:r>
            <a:endParaRPr sz="886" dirty="0">
              <a:solidFill>
                <a:prstClr val="black"/>
              </a:solidFill>
              <a:latin typeface="Cambria"/>
              <a:cs typeface="Cambria"/>
            </a:endParaRPr>
          </a:p>
          <a:p>
            <a:pPr marL="319945" indent="-155427" defTabSz="623438">
              <a:spcBef>
                <a:spcPts val="498"/>
              </a:spcBef>
              <a:buFontTx/>
              <a:buAutoNum type="arabicPeriod"/>
              <a:tabLst>
                <a:tab pos="320378" algn="l"/>
              </a:tabLst>
            </a:pPr>
            <a:r>
              <a:rPr sz="886" spc="-3" dirty="0">
                <a:solidFill>
                  <a:prstClr val="black"/>
                </a:solidFill>
                <a:latin typeface="Cambria"/>
                <a:cs typeface="Cambria"/>
              </a:rPr>
              <a:t>The "Screamer" is quite</a:t>
            </a:r>
            <a:r>
              <a:rPr sz="886" spc="-10" dirty="0">
                <a:solidFill>
                  <a:prstClr val="black"/>
                </a:solidFill>
                <a:latin typeface="Cambria"/>
                <a:cs typeface="Cambria"/>
              </a:rPr>
              <a:t> </a:t>
            </a:r>
            <a:r>
              <a:rPr sz="886" spc="-7" dirty="0">
                <a:solidFill>
                  <a:prstClr val="black"/>
                </a:solidFill>
                <a:latin typeface="Cambria"/>
                <a:cs typeface="Cambria"/>
              </a:rPr>
              <a:t>popular.</a:t>
            </a:r>
            <a:endParaRPr sz="886" dirty="0">
              <a:solidFill>
                <a:prstClr val="black"/>
              </a:solidFill>
              <a:latin typeface="Cambria"/>
              <a:cs typeface="Cambria"/>
            </a:endParaRPr>
          </a:p>
          <a:p>
            <a:pPr marL="319945" indent="-155427" defTabSz="623438">
              <a:spcBef>
                <a:spcPts val="498"/>
              </a:spcBef>
              <a:buFontTx/>
              <a:buAutoNum type="arabicPeriod"/>
              <a:tabLst>
                <a:tab pos="320378" algn="l"/>
              </a:tabLst>
            </a:pPr>
            <a:r>
              <a:rPr sz="886" spc="-7" dirty="0">
                <a:solidFill>
                  <a:prstClr val="black"/>
                </a:solidFill>
                <a:latin typeface="Cambria"/>
                <a:cs typeface="Cambria"/>
              </a:rPr>
              <a:t>Ben </a:t>
            </a:r>
            <a:r>
              <a:rPr sz="886" dirty="0">
                <a:solidFill>
                  <a:prstClr val="black"/>
                </a:solidFill>
                <a:latin typeface="Cambria"/>
                <a:cs typeface="Cambria"/>
              </a:rPr>
              <a:t>tries to </a:t>
            </a:r>
            <a:r>
              <a:rPr sz="886" spc="-3" dirty="0">
                <a:solidFill>
                  <a:prstClr val="black"/>
                </a:solidFill>
                <a:latin typeface="Cambria"/>
                <a:cs typeface="Cambria"/>
              </a:rPr>
              <a:t>convince Jennifer to ride</a:t>
            </a:r>
            <a:r>
              <a:rPr sz="886" spc="3" dirty="0">
                <a:solidFill>
                  <a:prstClr val="black"/>
                </a:solidFill>
                <a:latin typeface="Cambria"/>
                <a:cs typeface="Cambria"/>
              </a:rPr>
              <a:t> </a:t>
            </a:r>
            <a:r>
              <a:rPr sz="886" dirty="0">
                <a:solidFill>
                  <a:prstClr val="black"/>
                </a:solidFill>
                <a:latin typeface="Cambria"/>
                <a:cs typeface="Cambria"/>
              </a:rPr>
              <a:t>it.</a:t>
            </a:r>
          </a:p>
          <a:p>
            <a:pPr marL="319945" indent="-155427" defTabSz="623438">
              <a:spcBef>
                <a:spcPts val="487"/>
              </a:spcBef>
              <a:buFontTx/>
              <a:buAutoNum type="arabicPeriod"/>
              <a:tabLst>
                <a:tab pos="320378" algn="l"/>
              </a:tabLst>
            </a:pPr>
            <a:r>
              <a:rPr sz="886" spc="-3" dirty="0">
                <a:solidFill>
                  <a:prstClr val="black"/>
                </a:solidFill>
                <a:latin typeface="Cambria"/>
                <a:cs typeface="Cambria"/>
              </a:rPr>
              <a:t>Last year Jennifer </a:t>
            </a:r>
            <a:r>
              <a:rPr sz="886" dirty="0">
                <a:solidFill>
                  <a:prstClr val="black"/>
                </a:solidFill>
                <a:latin typeface="Cambria"/>
                <a:cs typeface="Cambria"/>
              </a:rPr>
              <a:t>didn’t </a:t>
            </a:r>
            <a:r>
              <a:rPr sz="886" spc="-3" dirty="0">
                <a:solidFill>
                  <a:prstClr val="black"/>
                </a:solidFill>
                <a:latin typeface="Cambria"/>
                <a:cs typeface="Cambria"/>
              </a:rPr>
              <a:t>let Ben ride the </a:t>
            </a:r>
            <a:r>
              <a:rPr sz="886" spc="-7" dirty="0">
                <a:solidFill>
                  <a:prstClr val="black"/>
                </a:solidFill>
                <a:latin typeface="Cambria"/>
                <a:cs typeface="Cambria"/>
              </a:rPr>
              <a:t>Ozone</a:t>
            </a:r>
            <a:r>
              <a:rPr sz="886" spc="41" dirty="0">
                <a:solidFill>
                  <a:prstClr val="black"/>
                </a:solidFill>
                <a:latin typeface="Cambria"/>
                <a:cs typeface="Cambria"/>
              </a:rPr>
              <a:t> </a:t>
            </a:r>
            <a:r>
              <a:rPr sz="886" spc="-3" dirty="0">
                <a:solidFill>
                  <a:prstClr val="black"/>
                </a:solidFill>
                <a:latin typeface="Cambria"/>
                <a:cs typeface="Cambria"/>
              </a:rPr>
              <a:t>Drop.</a:t>
            </a:r>
            <a:endParaRPr sz="886" dirty="0">
              <a:solidFill>
                <a:prstClr val="black"/>
              </a:solidFill>
              <a:latin typeface="Cambria"/>
              <a:cs typeface="Cambria"/>
            </a:endParaRPr>
          </a:p>
          <a:p>
            <a:pPr marL="319945" indent="-155427" defTabSz="623438">
              <a:spcBef>
                <a:spcPts val="498"/>
              </a:spcBef>
              <a:buFontTx/>
              <a:buAutoNum type="arabicPeriod"/>
              <a:tabLst>
                <a:tab pos="320378" algn="l"/>
              </a:tabLst>
            </a:pPr>
            <a:r>
              <a:rPr sz="886" spc="-3" dirty="0">
                <a:solidFill>
                  <a:prstClr val="black"/>
                </a:solidFill>
                <a:latin typeface="Cambria"/>
                <a:cs typeface="Cambria"/>
              </a:rPr>
              <a:t>The </a:t>
            </a:r>
            <a:r>
              <a:rPr sz="886" spc="-7" dirty="0">
                <a:solidFill>
                  <a:prstClr val="black"/>
                </a:solidFill>
                <a:latin typeface="Cambria"/>
                <a:cs typeface="Cambria"/>
              </a:rPr>
              <a:t>Ozone </a:t>
            </a:r>
            <a:r>
              <a:rPr sz="886" spc="-3" dirty="0">
                <a:solidFill>
                  <a:prstClr val="black"/>
                </a:solidFill>
                <a:latin typeface="Cambria"/>
                <a:cs typeface="Cambria"/>
              </a:rPr>
              <a:t>Drop goes over a hundred miles an</a:t>
            </a:r>
            <a:r>
              <a:rPr sz="886" spc="34" dirty="0">
                <a:solidFill>
                  <a:prstClr val="black"/>
                </a:solidFill>
                <a:latin typeface="Cambria"/>
                <a:cs typeface="Cambria"/>
              </a:rPr>
              <a:t> </a:t>
            </a:r>
            <a:r>
              <a:rPr sz="886" spc="-3" dirty="0">
                <a:solidFill>
                  <a:prstClr val="black"/>
                </a:solidFill>
                <a:latin typeface="Cambria"/>
                <a:cs typeface="Cambria"/>
              </a:rPr>
              <a:t>hour.</a:t>
            </a:r>
            <a:endParaRPr sz="886" dirty="0">
              <a:solidFill>
                <a:prstClr val="black"/>
              </a:solidFill>
              <a:latin typeface="Cambria"/>
              <a:cs typeface="Cambria"/>
            </a:endParaRPr>
          </a:p>
          <a:p>
            <a:pPr marL="319945" indent="-155427" defTabSz="623438">
              <a:spcBef>
                <a:spcPts val="491"/>
              </a:spcBef>
              <a:buFontTx/>
              <a:buAutoNum type="arabicPeriod"/>
              <a:tabLst>
                <a:tab pos="320378" algn="l"/>
              </a:tabLst>
            </a:pPr>
            <a:r>
              <a:rPr sz="886" spc="-3" dirty="0">
                <a:solidFill>
                  <a:prstClr val="black"/>
                </a:solidFill>
                <a:latin typeface="Cambria"/>
                <a:cs typeface="Cambria"/>
              </a:rPr>
              <a:t>Jennifer changes her mind at the end of the</a:t>
            </a:r>
            <a:r>
              <a:rPr sz="886" spc="10" dirty="0">
                <a:solidFill>
                  <a:prstClr val="black"/>
                </a:solidFill>
                <a:latin typeface="Cambria"/>
                <a:cs typeface="Cambria"/>
              </a:rPr>
              <a:t> </a:t>
            </a:r>
            <a:r>
              <a:rPr sz="886" spc="-3" dirty="0">
                <a:solidFill>
                  <a:prstClr val="black"/>
                </a:solidFill>
                <a:latin typeface="Cambria"/>
                <a:cs typeface="Cambria"/>
              </a:rPr>
              <a:t>dialogue.</a:t>
            </a:r>
            <a:endParaRPr sz="886" dirty="0">
              <a:solidFill>
                <a:prstClr val="black"/>
              </a:solidFill>
              <a:latin typeface="Cambria"/>
              <a:cs typeface="Cambria"/>
            </a:endParaRPr>
          </a:p>
          <a:p>
            <a:pPr marL="319945" indent="-155427" defTabSz="623438">
              <a:spcBef>
                <a:spcPts val="498"/>
              </a:spcBef>
              <a:buFontTx/>
              <a:buAutoNum type="arabicPeriod"/>
              <a:tabLst>
                <a:tab pos="320378" algn="l"/>
              </a:tabLst>
            </a:pPr>
            <a:r>
              <a:rPr sz="886" spc="-3" dirty="0">
                <a:solidFill>
                  <a:prstClr val="black"/>
                </a:solidFill>
                <a:latin typeface="Cambria"/>
                <a:cs typeface="Cambria"/>
              </a:rPr>
              <a:t>They agree to meet in half an</a:t>
            </a:r>
            <a:r>
              <a:rPr sz="886" spc="-7" dirty="0">
                <a:solidFill>
                  <a:prstClr val="black"/>
                </a:solidFill>
                <a:latin typeface="Cambria"/>
                <a:cs typeface="Cambria"/>
              </a:rPr>
              <a:t> </a:t>
            </a:r>
            <a:r>
              <a:rPr sz="886" spc="-3" dirty="0">
                <a:solidFill>
                  <a:prstClr val="black"/>
                </a:solidFill>
                <a:latin typeface="Cambria"/>
                <a:cs typeface="Cambria"/>
              </a:rPr>
              <a:t>hour.</a:t>
            </a:r>
            <a:endParaRPr sz="886" dirty="0">
              <a:solidFill>
                <a:prstClr val="black"/>
              </a:solidFill>
              <a:latin typeface="Cambria"/>
              <a:cs typeface="Cambria"/>
            </a:endParaRPr>
          </a:p>
        </p:txBody>
      </p:sp>
      <p:sp>
        <p:nvSpPr>
          <p:cNvPr id="7" name="object 7"/>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3" name="TextBox 22">
            <a:extLst>
              <a:ext uri="{FF2B5EF4-FFF2-40B4-BE49-F238E27FC236}">
                <a16:creationId xmlns:a16="http://schemas.microsoft.com/office/drawing/2014/main" id="{2D017ADE-4F9E-4017-88BD-15B6B90D9C19}"/>
              </a:ext>
            </a:extLst>
          </p:cNvPr>
          <p:cNvSpPr txBox="1"/>
          <p:nvPr/>
        </p:nvSpPr>
        <p:spPr>
          <a:xfrm>
            <a:off x="312615" y="390769"/>
            <a:ext cx="3251200" cy="4801314"/>
          </a:xfrm>
          <a:prstGeom prst="rect">
            <a:avLst/>
          </a:prstGeom>
          <a:noFill/>
        </p:spPr>
        <p:txBody>
          <a:bodyPr wrap="square" rtlCol="0">
            <a:spAutoFit/>
          </a:bodyPr>
          <a:lstStyle/>
          <a:p>
            <a:r>
              <a:rPr lang="en-US" b="1" i="0" dirty="0">
                <a:solidFill>
                  <a:schemeClr val="accent6">
                    <a:lumMod val="50000"/>
                  </a:schemeClr>
                </a:solidFill>
                <a:effectLst/>
                <a:latin typeface="Open Sans" panose="020B0606030504020204" pitchFamily="34" charset="0"/>
              </a:rPr>
              <a:t> Amusement Park: </a:t>
            </a:r>
          </a:p>
          <a:p>
            <a:r>
              <a:rPr lang="en-US" b="1" i="0" dirty="0">
                <a:solidFill>
                  <a:schemeClr val="accent6">
                    <a:lumMod val="50000"/>
                  </a:schemeClr>
                </a:solidFill>
                <a:effectLst/>
                <a:latin typeface="Open Sans" panose="020B0606030504020204" pitchFamily="34" charset="0"/>
              </a:rPr>
              <a:t>(funfair: UK)</a:t>
            </a:r>
          </a:p>
          <a:p>
            <a:r>
              <a:rPr lang="en-US" b="0" i="0" dirty="0">
                <a:solidFill>
                  <a:srgbClr val="303336"/>
                </a:solidFill>
                <a:effectLst/>
                <a:latin typeface="Open Sans" panose="020B0606030504020204" pitchFamily="34" charset="0"/>
              </a:rPr>
              <a:t>a commercially operated park having various devices for entertainment (such as a merry-go-round and roller coaster) and usually booths for the sale of food and drink.</a:t>
            </a:r>
          </a:p>
          <a:p>
            <a:endParaRPr lang="en-US" dirty="0">
              <a:solidFill>
                <a:srgbClr val="303336"/>
              </a:solidFill>
              <a:latin typeface="Open Sans" panose="020B0606030504020204" pitchFamily="34" charset="0"/>
            </a:endParaRPr>
          </a:p>
          <a:p>
            <a:endParaRPr lang="en-US" dirty="0">
              <a:solidFill>
                <a:schemeClr val="accent6">
                  <a:lumMod val="50000"/>
                </a:schemeClr>
              </a:solidFill>
              <a:latin typeface="Open Sans" panose="020B0606030504020204" pitchFamily="34" charset="0"/>
            </a:endParaRPr>
          </a:p>
          <a:p>
            <a:r>
              <a:rPr lang="en-US" dirty="0">
                <a:solidFill>
                  <a:schemeClr val="accent6">
                    <a:lumMod val="50000"/>
                  </a:schemeClr>
                </a:solidFill>
                <a:latin typeface="Open Sans" panose="020B0606030504020204" pitchFamily="34" charset="0"/>
              </a:rPr>
              <a:t>Theme Park: </a:t>
            </a:r>
          </a:p>
          <a:p>
            <a:endParaRPr lang="en-US" dirty="0">
              <a:solidFill>
                <a:schemeClr val="accent6">
                  <a:lumMod val="50000"/>
                </a:schemeClr>
              </a:solidFill>
              <a:latin typeface="Open Sans" panose="020B0606030504020204" pitchFamily="34" charset="0"/>
            </a:endParaRPr>
          </a:p>
          <a:p>
            <a:r>
              <a:rPr lang="en-US" b="0" i="0" dirty="0">
                <a:solidFill>
                  <a:srgbClr val="303336"/>
                </a:solidFill>
                <a:effectLst/>
                <a:latin typeface="Open Sans" panose="020B0606030504020204" pitchFamily="34" charset="0"/>
              </a:rPr>
              <a:t>an amusement park in which the structures and settings are based on a central theme.</a:t>
            </a:r>
            <a:endParaRPr lang="en-US" dirty="0">
              <a:solidFill>
                <a:schemeClr val="accent6">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1391"/>
            <a:ext cx="1909330" cy="272832"/>
          </a:xfrm>
          <a:prstGeom prst="rect">
            <a:avLst/>
          </a:prstGeom>
        </p:spPr>
        <p:txBody>
          <a:bodyPr vert="horz" wrap="square" lIns="0" tIns="0" rIns="0" bIns="0" rtlCol="0">
            <a:spAutoFit/>
          </a:bodyPr>
          <a:lstStyle/>
          <a:p>
            <a:pPr marL="8659" defTabSz="623438"/>
            <a:r>
              <a:rPr sz="1773" b="1" spc="-3" dirty="0">
                <a:solidFill>
                  <a:srgbClr val="622322"/>
                </a:solidFill>
                <a:latin typeface="Cambria"/>
                <a:cs typeface="Cambria"/>
              </a:rPr>
              <a:t>Conversation</a:t>
            </a:r>
            <a:r>
              <a:rPr sz="1773" b="1" spc="-51" dirty="0">
                <a:solidFill>
                  <a:srgbClr val="622322"/>
                </a:solidFill>
                <a:latin typeface="Cambria"/>
                <a:cs typeface="Cambria"/>
              </a:rPr>
              <a:t> </a:t>
            </a:r>
            <a:r>
              <a:rPr sz="1773" b="1" dirty="0">
                <a:solidFill>
                  <a:srgbClr val="622322"/>
                </a:solidFill>
                <a:latin typeface="Cambria"/>
                <a:cs typeface="Cambria"/>
              </a:rPr>
              <a:t>Text</a:t>
            </a:r>
            <a:endParaRPr sz="1773">
              <a:solidFill>
                <a:prstClr val="black"/>
              </a:solidFill>
              <a:latin typeface="Cambria"/>
              <a:cs typeface="Cambria"/>
            </a:endParaRPr>
          </a:p>
        </p:txBody>
      </p:sp>
      <p:sp>
        <p:nvSpPr>
          <p:cNvPr id="3" name="object 3"/>
          <p:cNvSpPr/>
          <p:nvPr/>
        </p:nvSpPr>
        <p:spPr>
          <a:xfrm>
            <a:off x="4057511" y="1067320"/>
            <a:ext cx="4077999" cy="0"/>
          </a:xfrm>
          <a:custGeom>
            <a:avLst/>
            <a:gdLst/>
            <a:ahLst/>
            <a:cxnLst/>
            <a:rect l="l" t="t" r="r" b="b"/>
            <a:pathLst>
              <a:path w="5981065">
                <a:moveTo>
                  <a:pt x="0" y="0"/>
                </a:moveTo>
                <a:lnTo>
                  <a:pt x="5981065" y="0"/>
                </a:lnTo>
              </a:path>
            </a:pathLst>
          </a:custGeom>
          <a:ln w="6096">
            <a:solidFill>
              <a:srgbClr val="000000"/>
            </a:solidFill>
          </a:ln>
        </p:spPr>
        <p:txBody>
          <a:bodyPr wrap="square" lIns="0" tIns="0" rIns="0" bIns="0" rtlCol="0"/>
          <a:lstStyle/>
          <a:p>
            <a:pPr defTabSz="623438"/>
            <a:endParaRPr sz="1227">
              <a:solidFill>
                <a:prstClr val="black"/>
              </a:solidFill>
              <a:latin typeface="Calibri"/>
            </a:endParaRPr>
          </a:p>
        </p:txBody>
      </p:sp>
      <p:sp>
        <p:nvSpPr>
          <p:cNvPr id="4" name="object 4"/>
          <p:cNvSpPr txBox="1"/>
          <p:nvPr/>
        </p:nvSpPr>
        <p:spPr>
          <a:xfrm>
            <a:off x="4061321" y="1085708"/>
            <a:ext cx="2574348" cy="376513"/>
          </a:xfrm>
          <a:prstGeom prst="rect">
            <a:avLst/>
          </a:prstGeom>
        </p:spPr>
        <p:txBody>
          <a:bodyPr vert="horz" wrap="square" lIns="0" tIns="0" rIns="0" bIns="0" rtlCol="0">
            <a:spAutoFit/>
          </a:bodyPr>
          <a:lstStyle/>
          <a:p>
            <a:pPr marL="8659" marR="3464" defTabSz="623438">
              <a:lnSpc>
                <a:spcPct val="146900"/>
              </a:lnSpc>
            </a:pPr>
            <a:r>
              <a:rPr sz="886" b="1" spc="-3" dirty="0">
                <a:solidFill>
                  <a:prstClr val="black"/>
                </a:solidFill>
                <a:latin typeface="Cambria"/>
                <a:cs typeface="Cambria"/>
              </a:rPr>
              <a:t>Ben: </a:t>
            </a:r>
            <a:r>
              <a:rPr sz="886" spc="-3" dirty="0">
                <a:solidFill>
                  <a:prstClr val="black"/>
                </a:solidFill>
                <a:latin typeface="Cambria"/>
                <a:cs typeface="Cambria"/>
              </a:rPr>
              <a:t>Come </a:t>
            </a:r>
            <a:r>
              <a:rPr sz="886" dirty="0">
                <a:solidFill>
                  <a:prstClr val="black"/>
                </a:solidFill>
                <a:latin typeface="Cambria"/>
                <a:cs typeface="Cambria"/>
              </a:rPr>
              <a:t>on Jennifer, </a:t>
            </a:r>
            <a:r>
              <a:rPr sz="886" spc="-3" dirty="0">
                <a:solidFill>
                  <a:prstClr val="black"/>
                </a:solidFill>
                <a:latin typeface="Cambria"/>
                <a:cs typeface="Cambria"/>
              </a:rPr>
              <a:t>let’s go and ride the  ‘Screamer’. It’ll be </a:t>
            </a:r>
            <a:r>
              <a:rPr sz="886" b="1" spc="-3" dirty="0">
                <a:solidFill>
                  <a:prstClr val="black"/>
                </a:solidFill>
                <a:latin typeface="Cambria"/>
                <a:cs typeface="Cambria"/>
              </a:rPr>
              <a:t>a</a:t>
            </a:r>
            <a:r>
              <a:rPr sz="886" b="1" spc="7" dirty="0">
                <a:solidFill>
                  <a:prstClr val="black"/>
                </a:solidFill>
                <a:latin typeface="Cambria"/>
                <a:cs typeface="Cambria"/>
              </a:rPr>
              <a:t> </a:t>
            </a:r>
            <a:r>
              <a:rPr sz="886" b="1" spc="-7" dirty="0">
                <a:solidFill>
                  <a:prstClr val="black"/>
                </a:solidFill>
                <a:latin typeface="Cambria"/>
                <a:cs typeface="Cambria"/>
              </a:rPr>
              <a:t>blast.</a:t>
            </a:r>
            <a:endParaRPr sz="886">
              <a:solidFill>
                <a:prstClr val="black"/>
              </a:solidFill>
              <a:latin typeface="Cambria"/>
              <a:cs typeface="Cambria"/>
            </a:endParaRPr>
          </a:p>
        </p:txBody>
      </p:sp>
      <p:sp>
        <p:nvSpPr>
          <p:cNvPr id="5" name="object 5"/>
          <p:cNvSpPr txBox="1"/>
          <p:nvPr/>
        </p:nvSpPr>
        <p:spPr>
          <a:xfrm>
            <a:off x="4061321" y="1569426"/>
            <a:ext cx="2577811"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Jennifer: Count me </a:t>
            </a:r>
            <a:r>
              <a:rPr sz="886" b="1" spc="-7" dirty="0">
                <a:solidFill>
                  <a:prstClr val="black"/>
                </a:solidFill>
                <a:latin typeface="Cambria"/>
                <a:cs typeface="Cambria"/>
              </a:rPr>
              <a:t>out! </a:t>
            </a:r>
            <a:r>
              <a:rPr sz="886" spc="-3" dirty="0">
                <a:solidFill>
                  <a:prstClr val="black"/>
                </a:solidFill>
                <a:latin typeface="Cambria"/>
                <a:cs typeface="Cambria"/>
              </a:rPr>
              <a:t>I’m </a:t>
            </a:r>
            <a:r>
              <a:rPr sz="886" spc="-7" dirty="0">
                <a:solidFill>
                  <a:prstClr val="black"/>
                </a:solidFill>
                <a:latin typeface="Cambria"/>
                <a:cs typeface="Cambria"/>
              </a:rPr>
              <a:t>not </a:t>
            </a:r>
            <a:r>
              <a:rPr sz="886" spc="-3" dirty="0">
                <a:solidFill>
                  <a:prstClr val="black"/>
                </a:solidFill>
                <a:latin typeface="Cambria"/>
                <a:cs typeface="Cambria"/>
              </a:rPr>
              <a:t>going on a ride  where I have to sign a </a:t>
            </a:r>
            <a:r>
              <a:rPr sz="886" b="1" spc="-7" dirty="0">
                <a:solidFill>
                  <a:prstClr val="black"/>
                </a:solidFill>
                <a:latin typeface="Cambria"/>
                <a:cs typeface="Cambria"/>
              </a:rPr>
              <a:t>waiver </a:t>
            </a:r>
            <a:r>
              <a:rPr sz="886" spc="-3" dirty="0">
                <a:solidFill>
                  <a:prstClr val="black"/>
                </a:solidFill>
                <a:latin typeface="Cambria"/>
                <a:cs typeface="Cambria"/>
              </a:rPr>
              <a:t>stating that if I </a:t>
            </a:r>
            <a:r>
              <a:rPr sz="886" dirty="0">
                <a:solidFill>
                  <a:prstClr val="black"/>
                </a:solidFill>
                <a:latin typeface="Cambria"/>
                <a:cs typeface="Cambria"/>
              </a:rPr>
              <a:t>die, the  </a:t>
            </a:r>
            <a:r>
              <a:rPr sz="886" spc="-3" dirty="0">
                <a:solidFill>
                  <a:prstClr val="black"/>
                </a:solidFill>
                <a:latin typeface="Cambria"/>
                <a:cs typeface="Cambria"/>
              </a:rPr>
              <a:t>amusement park isn’t</a:t>
            </a:r>
            <a:r>
              <a:rPr sz="886" dirty="0">
                <a:solidFill>
                  <a:prstClr val="black"/>
                </a:solidFill>
                <a:latin typeface="Cambria"/>
                <a:cs typeface="Cambria"/>
              </a:rPr>
              <a:t> </a:t>
            </a:r>
            <a:r>
              <a:rPr sz="886" spc="-3" dirty="0">
                <a:solidFill>
                  <a:prstClr val="black"/>
                </a:solidFill>
                <a:latin typeface="Cambria"/>
                <a:cs typeface="Cambria"/>
              </a:rPr>
              <a:t>responsible.</a:t>
            </a:r>
            <a:endParaRPr sz="886">
              <a:solidFill>
                <a:prstClr val="black"/>
              </a:solidFill>
              <a:latin typeface="Cambria"/>
              <a:cs typeface="Cambria"/>
            </a:endParaRPr>
          </a:p>
        </p:txBody>
      </p:sp>
      <p:sp>
        <p:nvSpPr>
          <p:cNvPr id="6" name="object 6"/>
          <p:cNvSpPr txBox="1"/>
          <p:nvPr/>
        </p:nvSpPr>
        <p:spPr>
          <a:xfrm>
            <a:off x="4061321" y="2250695"/>
            <a:ext cx="2576513" cy="374141"/>
          </a:xfrm>
          <a:prstGeom prst="rect">
            <a:avLst/>
          </a:prstGeom>
        </p:spPr>
        <p:txBody>
          <a:bodyPr vert="horz" wrap="square" lIns="0" tIns="0" rIns="0" bIns="0" rtlCol="0">
            <a:spAutoFit/>
          </a:bodyPr>
          <a:lstStyle/>
          <a:p>
            <a:pPr marL="8659" marR="3464" defTabSz="623438">
              <a:lnSpc>
                <a:spcPct val="146200"/>
              </a:lnSpc>
            </a:pPr>
            <a:r>
              <a:rPr sz="886" b="1" spc="-3" dirty="0">
                <a:solidFill>
                  <a:prstClr val="black"/>
                </a:solidFill>
                <a:latin typeface="Cambria"/>
                <a:cs typeface="Cambria"/>
              </a:rPr>
              <a:t>Ben: </a:t>
            </a:r>
            <a:r>
              <a:rPr sz="886" spc="-3" dirty="0">
                <a:solidFill>
                  <a:prstClr val="black"/>
                </a:solidFill>
                <a:latin typeface="Cambria"/>
                <a:cs typeface="Cambria"/>
              </a:rPr>
              <a:t>But the “Screamer” is the park’s main</a:t>
            </a:r>
            <a:r>
              <a:rPr sz="886" spc="-82" dirty="0">
                <a:solidFill>
                  <a:prstClr val="black"/>
                </a:solidFill>
                <a:latin typeface="Cambria"/>
                <a:cs typeface="Cambria"/>
              </a:rPr>
              <a:t> </a:t>
            </a:r>
            <a:r>
              <a:rPr sz="886" spc="-3" dirty="0">
                <a:solidFill>
                  <a:prstClr val="black"/>
                </a:solidFill>
                <a:latin typeface="Cambria"/>
                <a:cs typeface="Cambria"/>
              </a:rPr>
              <a:t>attraction!  It’ll get your heart </a:t>
            </a:r>
            <a:r>
              <a:rPr sz="886" b="1" spc="-3" dirty="0">
                <a:solidFill>
                  <a:prstClr val="black"/>
                </a:solidFill>
                <a:latin typeface="Cambria"/>
                <a:cs typeface="Cambria"/>
              </a:rPr>
              <a:t>pumping</a:t>
            </a:r>
            <a:r>
              <a:rPr sz="886" spc="-3" dirty="0">
                <a:solidFill>
                  <a:prstClr val="black"/>
                </a:solidFill>
                <a:latin typeface="Cambria"/>
                <a:cs typeface="Cambria"/>
              </a:rPr>
              <a:t>, </a:t>
            </a:r>
            <a:r>
              <a:rPr sz="886" dirty="0">
                <a:solidFill>
                  <a:prstClr val="black"/>
                </a:solidFill>
                <a:latin typeface="Cambria"/>
                <a:cs typeface="Cambria"/>
              </a:rPr>
              <a:t>that’s </a:t>
            </a:r>
            <a:r>
              <a:rPr sz="886" spc="-3" dirty="0">
                <a:solidFill>
                  <a:prstClr val="black"/>
                </a:solidFill>
                <a:latin typeface="Cambria"/>
                <a:cs typeface="Cambria"/>
              </a:rPr>
              <a:t>for</a:t>
            </a:r>
            <a:r>
              <a:rPr sz="886" spc="7" dirty="0">
                <a:solidFill>
                  <a:prstClr val="black"/>
                </a:solidFill>
                <a:latin typeface="Cambria"/>
                <a:cs typeface="Cambria"/>
              </a:rPr>
              <a:t> </a:t>
            </a:r>
            <a:r>
              <a:rPr sz="886" spc="-3" dirty="0">
                <a:solidFill>
                  <a:prstClr val="black"/>
                </a:solidFill>
                <a:latin typeface="Cambria"/>
                <a:cs typeface="Cambria"/>
              </a:rPr>
              <a:t>sure.</a:t>
            </a:r>
            <a:endParaRPr sz="886">
              <a:solidFill>
                <a:prstClr val="black"/>
              </a:solidFill>
              <a:latin typeface="Cambria"/>
              <a:cs typeface="Cambria"/>
            </a:endParaRPr>
          </a:p>
        </p:txBody>
      </p:sp>
      <p:sp>
        <p:nvSpPr>
          <p:cNvPr id="7" name="object 7"/>
          <p:cNvSpPr txBox="1"/>
          <p:nvPr/>
        </p:nvSpPr>
        <p:spPr>
          <a:xfrm>
            <a:off x="4061321" y="2732563"/>
            <a:ext cx="2577378" cy="772199"/>
          </a:xfrm>
          <a:prstGeom prst="rect">
            <a:avLst/>
          </a:prstGeom>
        </p:spPr>
        <p:txBody>
          <a:bodyPr vert="horz" wrap="square" lIns="0" tIns="0" rIns="0" bIns="0" rtlCol="0">
            <a:spAutoFit/>
          </a:bodyPr>
          <a:lstStyle/>
          <a:p>
            <a:pPr marL="8659" marR="3464" defTabSz="623438">
              <a:lnSpc>
                <a:spcPct val="146200"/>
              </a:lnSpc>
            </a:pPr>
            <a:r>
              <a:rPr sz="886" b="1" spc="-3" dirty="0">
                <a:solidFill>
                  <a:prstClr val="black"/>
                </a:solidFill>
                <a:latin typeface="Cambria"/>
                <a:cs typeface="Cambria"/>
              </a:rPr>
              <a:t>Jennifer: </a:t>
            </a:r>
            <a:r>
              <a:rPr sz="886" spc="-7" dirty="0">
                <a:solidFill>
                  <a:prstClr val="black"/>
                </a:solidFill>
                <a:latin typeface="Cambria"/>
                <a:cs typeface="Cambria"/>
              </a:rPr>
              <a:t>How about </a:t>
            </a:r>
            <a:r>
              <a:rPr sz="886" spc="-3" dirty="0">
                <a:solidFill>
                  <a:prstClr val="black"/>
                </a:solidFill>
                <a:latin typeface="Cambria"/>
                <a:cs typeface="Cambria"/>
              </a:rPr>
              <a:t>the </a:t>
            </a:r>
            <a:r>
              <a:rPr sz="886" spc="-7" dirty="0">
                <a:solidFill>
                  <a:prstClr val="black"/>
                </a:solidFill>
                <a:latin typeface="Cambria"/>
                <a:cs typeface="Cambria"/>
              </a:rPr>
              <a:t>bumper </a:t>
            </a:r>
            <a:r>
              <a:rPr sz="886" spc="-3" dirty="0">
                <a:solidFill>
                  <a:prstClr val="black"/>
                </a:solidFill>
                <a:latin typeface="Cambria"/>
                <a:cs typeface="Cambria"/>
              </a:rPr>
              <a:t>cars, huh? Bumper  cars are  fun. </a:t>
            </a:r>
            <a:r>
              <a:rPr sz="886" spc="-7" dirty="0">
                <a:solidFill>
                  <a:prstClr val="black"/>
                </a:solidFill>
                <a:latin typeface="Cambria"/>
                <a:cs typeface="Cambria"/>
              </a:rPr>
              <a:t>And  </a:t>
            </a:r>
            <a:r>
              <a:rPr sz="886" spc="-3" dirty="0">
                <a:solidFill>
                  <a:prstClr val="black"/>
                </a:solidFill>
                <a:latin typeface="Cambria"/>
                <a:cs typeface="Cambria"/>
              </a:rPr>
              <a:t>then maybe  we  can ride  the</a:t>
            </a:r>
            <a:r>
              <a:rPr sz="886" spc="17" dirty="0">
                <a:solidFill>
                  <a:prstClr val="black"/>
                </a:solidFill>
                <a:latin typeface="Cambria"/>
                <a:cs typeface="Cambria"/>
              </a:rPr>
              <a:t> </a:t>
            </a:r>
            <a:r>
              <a:rPr sz="886" spc="-3" dirty="0">
                <a:solidFill>
                  <a:prstClr val="black"/>
                </a:solidFill>
                <a:latin typeface="Cambria"/>
                <a:cs typeface="Cambria"/>
              </a:rPr>
              <a:t>ferris</a:t>
            </a:r>
            <a:endParaRPr sz="886">
              <a:solidFill>
                <a:prstClr val="black"/>
              </a:solidFill>
              <a:latin typeface="Cambria"/>
              <a:cs typeface="Cambria"/>
            </a:endParaRPr>
          </a:p>
          <a:p>
            <a:pPr marL="8659" marR="4762" defTabSz="623438">
              <a:lnSpc>
                <a:spcPct val="146200"/>
              </a:lnSpc>
              <a:spcBef>
                <a:spcPts val="3"/>
              </a:spcBef>
            </a:pPr>
            <a:r>
              <a:rPr sz="886" spc="-3" dirty="0">
                <a:solidFill>
                  <a:prstClr val="black"/>
                </a:solidFill>
                <a:latin typeface="Cambria"/>
                <a:cs typeface="Cambria"/>
              </a:rPr>
              <a:t>wheel – that’s about as much </a:t>
            </a:r>
            <a:r>
              <a:rPr sz="886" b="1" spc="-3" dirty="0">
                <a:solidFill>
                  <a:prstClr val="black"/>
                </a:solidFill>
                <a:latin typeface="Cambria"/>
                <a:cs typeface="Cambria"/>
              </a:rPr>
              <a:t>adrenaline </a:t>
            </a:r>
            <a:r>
              <a:rPr sz="886" spc="-3" dirty="0">
                <a:solidFill>
                  <a:prstClr val="black"/>
                </a:solidFill>
                <a:latin typeface="Cambria"/>
                <a:cs typeface="Cambria"/>
              </a:rPr>
              <a:t>as I </a:t>
            </a:r>
            <a:r>
              <a:rPr sz="886" spc="-7" dirty="0">
                <a:solidFill>
                  <a:prstClr val="black"/>
                </a:solidFill>
                <a:latin typeface="Cambria"/>
                <a:cs typeface="Cambria"/>
              </a:rPr>
              <a:t>can  </a:t>
            </a:r>
            <a:r>
              <a:rPr sz="886" spc="-3" dirty="0">
                <a:solidFill>
                  <a:prstClr val="black"/>
                </a:solidFill>
                <a:latin typeface="Cambria"/>
                <a:cs typeface="Cambria"/>
              </a:rPr>
              <a:t>handle.</a:t>
            </a:r>
            <a:endParaRPr sz="886">
              <a:solidFill>
                <a:prstClr val="black"/>
              </a:solidFill>
              <a:latin typeface="Cambria"/>
              <a:cs typeface="Cambria"/>
            </a:endParaRPr>
          </a:p>
        </p:txBody>
      </p:sp>
      <p:sp>
        <p:nvSpPr>
          <p:cNvPr id="8" name="object 8"/>
          <p:cNvSpPr txBox="1"/>
          <p:nvPr/>
        </p:nvSpPr>
        <p:spPr>
          <a:xfrm>
            <a:off x="4061321" y="3610093"/>
            <a:ext cx="2573482" cy="376513"/>
          </a:xfrm>
          <a:prstGeom prst="rect">
            <a:avLst/>
          </a:prstGeom>
        </p:spPr>
        <p:txBody>
          <a:bodyPr vert="horz" wrap="square" lIns="0" tIns="0" rIns="0" bIns="0" rtlCol="0">
            <a:spAutoFit/>
          </a:bodyPr>
          <a:lstStyle/>
          <a:p>
            <a:pPr marL="8659" marR="3464" defTabSz="623438">
              <a:lnSpc>
                <a:spcPct val="146900"/>
              </a:lnSpc>
            </a:pPr>
            <a:r>
              <a:rPr sz="886" b="1" spc="-3" dirty="0">
                <a:solidFill>
                  <a:prstClr val="black"/>
                </a:solidFill>
                <a:latin typeface="Cambria"/>
                <a:cs typeface="Cambria"/>
              </a:rPr>
              <a:t>Ben: </a:t>
            </a:r>
            <a:r>
              <a:rPr sz="886" spc="-3" dirty="0">
                <a:solidFill>
                  <a:prstClr val="black"/>
                </a:solidFill>
                <a:latin typeface="Cambria"/>
                <a:cs typeface="Cambria"/>
              </a:rPr>
              <a:t>It’s </a:t>
            </a:r>
            <a:r>
              <a:rPr sz="886" spc="-7" dirty="0">
                <a:solidFill>
                  <a:prstClr val="black"/>
                </a:solidFill>
                <a:latin typeface="Cambria"/>
                <a:cs typeface="Cambria"/>
              </a:rPr>
              <a:t>not </a:t>
            </a:r>
            <a:r>
              <a:rPr sz="886" spc="-3" dirty="0">
                <a:solidFill>
                  <a:prstClr val="black"/>
                </a:solidFill>
                <a:latin typeface="Cambria"/>
                <a:cs typeface="Cambria"/>
              </a:rPr>
              <a:t>like you’ll be </a:t>
            </a:r>
            <a:r>
              <a:rPr sz="886" dirty="0">
                <a:solidFill>
                  <a:prstClr val="black"/>
                </a:solidFill>
                <a:latin typeface="Cambria"/>
                <a:cs typeface="Cambria"/>
              </a:rPr>
              <a:t>perfectly </a:t>
            </a:r>
            <a:r>
              <a:rPr sz="886" spc="-3" dirty="0">
                <a:solidFill>
                  <a:prstClr val="black"/>
                </a:solidFill>
                <a:latin typeface="Cambria"/>
                <a:cs typeface="Cambria"/>
              </a:rPr>
              <a:t>safe on the  </a:t>
            </a:r>
            <a:r>
              <a:rPr sz="886" spc="-7" dirty="0">
                <a:solidFill>
                  <a:prstClr val="black"/>
                </a:solidFill>
                <a:latin typeface="Cambria"/>
                <a:cs typeface="Cambria"/>
              </a:rPr>
              <a:t>bumper </a:t>
            </a:r>
            <a:r>
              <a:rPr sz="886" spc="-3" dirty="0">
                <a:solidFill>
                  <a:prstClr val="black"/>
                </a:solidFill>
                <a:latin typeface="Cambria"/>
                <a:cs typeface="Cambria"/>
              </a:rPr>
              <a:t>cars. You could get </a:t>
            </a:r>
            <a:r>
              <a:rPr sz="886" b="1" spc="-3" dirty="0">
                <a:solidFill>
                  <a:prstClr val="black"/>
                </a:solidFill>
                <a:latin typeface="Cambria"/>
                <a:cs typeface="Cambria"/>
              </a:rPr>
              <a:t>whiplash</a:t>
            </a:r>
            <a:r>
              <a:rPr sz="886" spc="-3" dirty="0">
                <a:solidFill>
                  <a:prstClr val="black"/>
                </a:solidFill>
                <a:latin typeface="Cambria"/>
                <a:cs typeface="Cambria"/>
              </a:rPr>
              <a:t>, </a:t>
            </a:r>
            <a:r>
              <a:rPr sz="886" spc="-7" dirty="0">
                <a:solidFill>
                  <a:prstClr val="black"/>
                </a:solidFill>
                <a:latin typeface="Cambria"/>
                <a:cs typeface="Cambria"/>
              </a:rPr>
              <a:t>you</a:t>
            </a:r>
            <a:r>
              <a:rPr sz="886" spc="34" dirty="0">
                <a:solidFill>
                  <a:prstClr val="black"/>
                </a:solidFill>
                <a:latin typeface="Cambria"/>
                <a:cs typeface="Cambria"/>
              </a:rPr>
              <a:t> </a:t>
            </a:r>
            <a:r>
              <a:rPr sz="886" spc="-3" dirty="0">
                <a:solidFill>
                  <a:prstClr val="black"/>
                </a:solidFill>
                <a:latin typeface="Cambria"/>
                <a:cs typeface="Cambria"/>
              </a:rPr>
              <a:t>know.</a:t>
            </a:r>
            <a:endParaRPr sz="886">
              <a:solidFill>
                <a:prstClr val="black"/>
              </a:solidFill>
              <a:latin typeface="Cambria"/>
              <a:cs typeface="Cambria"/>
            </a:endParaRPr>
          </a:p>
        </p:txBody>
      </p:sp>
      <p:sp>
        <p:nvSpPr>
          <p:cNvPr id="9" name="object 9"/>
          <p:cNvSpPr txBox="1"/>
          <p:nvPr/>
        </p:nvSpPr>
        <p:spPr>
          <a:xfrm>
            <a:off x="4061321" y="4094216"/>
            <a:ext cx="2576080" cy="374141"/>
          </a:xfrm>
          <a:prstGeom prst="rect">
            <a:avLst/>
          </a:prstGeom>
        </p:spPr>
        <p:txBody>
          <a:bodyPr vert="horz" wrap="square" lIns="0" tIns="0" rIns="0" bIns="0" rtlCol="0">
            <a:spAutoFit/>
          </a:bodyPr>
          <a:lstStyle/>
          <a:p>
            <a:pPr marL="8659" marR="3464" defTabSz="623438">
              <a:lnSpc>
                <a:spcPct val="146200"/>
              </a:lnSpc>
            </a:pPr>
            <a:r>
              <a:rPr sz="886" b="1" spc="-3" dirty="0">
                <a:solidFill>
                  <a:prstClr val="black"/>
                </a:solidFill>
                <a:latin typeface="Cambria"/>
                <a:cs typeface="Cambria"/>
              </a:rPr>
              <a:t>Jennifer: </a:t>
            </a:r>
            <a:r>
              <a:rPr sz="886" spc="-3" dirty="0">
                <a:solidFill>
                  <a:prstClr val="black"/>
                </a:solidFill>
                <a:latin typeface="Cambria"/>
                <a:cs typeface="Cambria"/>
              </a:rPr>
              <a:t>Okay, </a:t>
            </a:r>
            <a:r>
              <a:rPr sz="886" dirty="0">
                <a:solidFill>
                  <a:prstClr val="black"/>
                </a:solidFill>
                <a:latin typeface="Cambria"/>
                <a:cs typeface="Cambria"/>
              </a:rPr>
              <a:t>smart </a:t>
            </a:r>
            <a:r>
              <a:rPr sz="886" spc="-3" dirty="0">
                <a:solidFill>
                  <a:prstClr val="black"/>
                </a:solidFill>
                <a:latin typeface="Cambria"/>
                <a:cs typeface="Cambria"/>
              </a:rPr>
              <a:t>guy, then how about doing  something</a:t>
            </a:r>
            <a:r>
              <a:rPr sz="886" spc="-44" dirty="0">
                <a:solidFill>
                  <a:prstClr val="black"/>
                </a:solidFill>
                <a:latin typeface="Cambria"/>
                <a:cs typeface="Cambria"/>
              </a:rPr>
              <a:t> </a:t>
            </a:r>
            <a:r>
              <a:rPr sz="886" spc="-3" dirty="0">
                <a:solidFill>
                  <a:prstClr val="black"/>
                </a:solidFill>
                <a:latin typeface="Cambria"/>
                <a:cs typeface="Cambria"/>
              </a:rPr>
              <a:t>simple.</a:t>
            </a:r>
            <a:r>
              <a:rPr sz="886" spc="-41" dirty="0">
                <a:solidFill>
                  <a:prstClr val="black"/>
                </a:solidFill>
                <a:latin typeface="Cambria"/>
                <a:cs typeface="Cambria"/>
              </a:rPr>
              <a:t> </a:t>
            </a:r>
            <a:r>
              <a:rPr sz="886" spc="-3" dirty="0">
                <a:solidFill>
                  <a:prstClr val="black"/>
                </a:solidFill>
                <a:latin typeface="Cambria"/>
                <a:cs typeface="Cambria"/>
              </a:rPr>
              <a:t>Let’s</a:t>
            </a:r>
            <a:r>
              <a:rPr sz="886" spc="-44" dirty="0">
                <a:solidFill>
                  <a:prstClr val="black"/>
                </a:solidFill>
                <a:latin typeface="Cambria"/>
                <a:cs typeface="Cambria"/>
              </a:rPr>
              <a:t> </a:t>
            </a:r>
            <a:r>
              <a:rPr sz="886" spc="-3" dirty="0">
                <a:solidFill>
                  <a:prstClr val="black"/>
                </a:solidFill>
                <a:latin typeface="Cambria"/>
                <a:cs typeface="Cambria"/>
              </a:rPr>
              <a:t>go</a:t>
            </a:r>
            <a:r>
              <a:rPr sz="886" spc="-37" dirty="0">
                <a:solidFill>
                  <a:prstClr val="black"/>
                </a:solidFill>
                <a:latin typeface="Cambria"/>
                <a:cs typeface="Cambria"/>
              </a:rPr>
              <a:t> </a:t>
            </a:r>
            <a:r>
              <a:rPr sz="886" spc="-3" dirty="0">
                <a:solidFill>
                  <a:prstClr val="black"/>
                </a:solidFill>
                <a:latin typeface="Cambria"/>
                <a:cs typeface="Cambria"/>
              </a:rPr>
              <a:t>get</a:t>
            </a:r>
            <a:r>
              <a:rPr sz="886" spc="-37" dirty="0">
                <a:solidFill>
                  <a:prstClr val="black"/>
                </a:solidFill>
                <a:latin typeface="Cambria"/>
                <a:cs typeface="Cambria"/>
              </a:rPr>
              <a:t> </a:t>
            </a:r>
            <a:r>
              <a:rPr sz="886" spc="-3" dirty="0">
                <a:solidFill>
                  <a:prstClr val="black"/>
                </a:solidFill>
                <a:latin typeface="Cambria"/>
                <a:cs typeface="Cambria"/>
              </a:rPr>
              <a:t>a</a:t>
            </a:r>
            <a:r>
              <a:rPr sz="886" spc="-34" dirty="0">
                <a:solidFill>
                  <a:prstClr val="black"/>
                </a:solidFill>
                <a:latin typeface="Cambria"/>
                <a:cs typeface="Cambria"/>
              </a:rPr>
              <a:t> </a:t>
            </a:r>
            <a:r>
              <a:rPr sz="886" spc="-3" dirty="0">
                <a:solidFill>
                  <a:prstClr val="black"/>
                </a:solidFill>
                <a:latin typeface="Cambria"/>
                <a:cs typeface="Cambria"/>
              </a:rPr>
              <a:t>hot</a:t>
            </a:r>
            <a:r>
              <a:rPr sz="886" spc="-37" dirty="0">
                <a:solidFill>
                  <a:prstClr val="black"/>
                </a:solidFill>
                <a:latin typeface="Cambria"/>
                <a:cs typeface="Cambria"/>
              </a:rPr>
              <a:t> </a:t>
            </a:r>
            <a:r>
              <a:rPr sz="886" spc="-3" dirty="0">
                <a:solidFill>
                  <a:prstClr val="black"/>
                </a:solidFill>
                <a:latin typeface="Cambria"/>
                <a:cs typeface="Cambria"/>
              </a:rPr>
              <a:t>dog;</a:t>
            </a:r>
            <a:r>
              <a:rPr sz="886" spc="-44" dirty="0">
                <a:solidFill>
                  <a:prstClr val="black"/>
                </a:solidFill>
                <a:latin typeface="Cambria"/>
                <a:cs typeface="Cambria"/>
              </a:rPr>
              <a:t> </a:t>
            </a:r>
            <a:r>
              <a:rPr sz="886" b="1" spc="-3" dirty="0">
                <a:solidFill>
                  <a:prstClr val="black"/>
                </a:solidFill>
                <a:latin typeface="Cambria"/>
                <a:cs typeface="Cambria"/>
              </a:rPr>
              <a:t>I’m</a:t>
            </a:r>
            <a:r>
              <a:rPr sz="886" b="1" spc="-34" dirty="0">
                <a:solidFill>
                  <a:prstClr val="black"/>
                </a:solidFill>
                <a:latin typeface="Cambria"/>
                <a:cs typeface="Cambria"/>
              </a:rPr>
              <a:t> </a:t>
            </a:r>
            <a:r>
              <a:rPr sz="886" b="1" spc="-3" dirty="0">
                <a:solidFill>
                  <a:prstClr val="black"/>
                </a:solidFill>
                <a:latin typeface="Cambria"/>
                <a:cs typeface="Cambria"/>
              </a:rPr>
              <a:t>starving.</a:t>
            </a:r>
            <a:endParaRPr sz="886">
              <a:solidFill>
                <a:prstClr val="black"/>
              </a:solidFill>
              <a:latin typeface="Cambria"/>
              <a:cs typeface="Cambria"/>
            </a:endParaRPr>
          </a:p>
        </p:txBody>
      </p:sp>
      <p:sp>
        <p:nvSpPr>
          <p:cNvPr id="10" name="object 10"/>
          <p:cNvSpPr txBox="1"/>
          <p:nvPr/>
        </p:nvSpPr>
        <p:spPr>
          <a:xfrm>
            <a:off x="4061321" y="4575949"/>
            <a:ext cx="2576080"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Ben: </a:t>
            </a:r>
            <a:r>
              <a:rPr sz="886" spc="-3" dirty="0">
                <a:solidFill>
                  <a:prstClr val="black"/>
                </a:solidFill>
                <a:latin typeface="Cambria"/>
                <a:cs typeface="Cambria"/>
              </a:rPr>
              <a:t>Me too, but I’d </a:t>
            </a:r>
            <a:r>
              <a:rPr sz="886" dirty="0">
                <a:solidFill>
                  <a:prstClr val="black"/>
                </a:solidFill>
                <a:latin typeface="Cambria"/>
                <a:cs typeface="Cambria"/>
              </a:rPr>
              <a:t>rather </a:t>
            </a:r>
            <a:r>
              <a:rPr sz="886" spc="-3" dirty="0">
                <a:solidFill>
                  <a:prstClr val="black"/>
                </a:solidFill>
                <a:latin typeface="Cambria"/>
                <a:cs typeface="Cambria"/>
              </a:rPr>
              <a:t>ride </a:t>
            </a:r>
            <a:r>
              <a:rPr sz="886" spc="-7" dirty="0">
                <a:solidFill>
                  <a:prstClr val="black"/>
                </a:solidFill>
                <a:latin typeface="Cambria"/>
                <a:cs typeface="Cambria"/>
              </a:rPr>
              <a:t>the </a:t>
            </a:r>
            <a:r>
              <a:rPr sz="886" spc="-3" dirty="0">
                <a:solidFill>
                  <a:prstClr val="black"/>
                </a:solidFill>
                <a:latin typeface="Cambria"/>
                <a:cs typeface="Cambria"/>
              </a:rPr>
              <a:t>‘Screamer’ on </a:t>
            </a:r>
            <a:r>
              <a:rPr sz="886" dirty="0">
                <a:solidFill>
                  <a:prstClr val="black"/>
                </a:solidFill>
                <a:latin typeface="Cambria"/>
                <a:cs typeface="Cambria"/>
              </a:rPr>
              <a:t>an  </a:t>
            </a:r>
            <a:r>
              <a:rPr sz="886" spc="-3" dirty="0">
                <a:solidFill>
                  <a:prstClr val="black"/>
                </a:solidFill>
                <a:latin typeface="Cambria"/>
                <a:cs typeface="Cambria"/>
              </a:rPr>
              <a:t>empty </a:t>
            </a:r>
            <a:r>
              <a:rPr sz="886" dirty="0">
                <a:solidFill>
                  <a:prstClr val="black"/>
                </a:solidFill>
                <a:latin typeface="Cambria"/>
                <a:cs typeface="Cambria"/>
              </a:rPr>
              <a:t>stomach. </a:t>
            </a:r>
            <a:r>
              <a:rPr sz="886" spc="-3" dirty="0">
                <a:solidFill>
                  <a:prstClr val="black"/>
                </a:solidFill>
                <a:latin typeface="Cambria"/>
                <a:cs typeface="Cambria"/>
              </a:rPr>
              <a:t>Maybe afterwards we can </a:t>
            </a:r>
            <a:r>
              <a:rPr sz="886" b="1" spc="-3" dirty="0">
                <a:solidFill>
                  <a:prstClr val="black"/>
                </a:solidFill>
                <a:latin typeface="Cambria"/>
                <a:cs typeface="Cambria"/>
              </a:rPr>
              <a:t>grab </a:t>
            </a:r>
            <a:r>
              <a:rPr sz="886" spc="-3" dirty="0">
                <a:solidFill>
                  <a:prstClr val="black"/>
                </a:solidFill>
                <a:latin typeface="Cambria"/>
                <a:cs typeface="Cambria"/>
              </a:rPr>
              <a:t>a  snack.</a:t>
            </a:r>
            <a:endParaRPr sz="886">
              <a:solidFill>
                <a:prstClr val="black"/>
              </a:solidFill>
              <a:latin typeface="Cambria"/>
              <a:cs typeface="Cambria"/>
            </a:endParaRPr>
          </a:p>
        </p:txBody>
      </p:sp>
      <p:sp>
        <p:nvSpPr>
          <p:cNvPr id="11" name="object 11"/>
          <p:cNvSpPr txBox="1"/>
          <p:nvPr/>
        </p:nvSpPr>
        <p:spPr>
          <a:xfrm>
            <a:off x="4061321" y="5256948"/>
            <a:ext cx="2577378" cy="772199"/>
          </a:xfrm>
          <a:prstGeom prst="rect">
            <a:avLst/>
          </a:prstGeom>
        </p:spPr>
        <p:txBody>
          <a:bodyPr vert="horz" wrap="square" lIns="0" tIns="0" rIns="0" bIns="0" rtlCol="0">
            <a:spAutoFit/>
          </a:bodyPr>
          <a:lstStyle/>
          <a:p>
            <a:pPr marL="8659" marR="3464" defTabSz="623438">
              <a:lnSpc>
                <a:spcPct val="146200"/>
              </a:lnSpc>
            </a:pPr>
            <a:r>
              <a:rPr sz="886" b="1" spc="-3" dirty="0">
                <a:solidFill>
                  <a:prstClr val="black"/>
                </a:solidFill>
                <a:latin typeface="Cambria"/>
                <a:cs typeface="Cambria"/>
              </a:rPr>
              <a:t>Jennifer: </a:t>
            </a:r>
            <a:r>
              <a:rPr sz="886" spc="-3" dirty="0">
                <a:solidFill>
                  <a:prstClr val="black"/>
                </a:solidFill>
                <a:latin typeface="Cambria"/>
                <a:cs typeface="Cambria"/>
              </a:rPr>
              <a:t>That’s </a:t>
            </a:r>
            <a:r>
              <a:rPr sz="886" dirty="0">
                <a:solidFill>
                  <a:prstClr val="black"/>
                </a:solidFill>
                <a:latin typeface="Cambria"/>
                <a:cs typeface="Cambria"/>
              </a:rPr>
              <a:t>exactly </a:t>
            </a:r>
            <a:r>
              <a:rPr sz="886" spc="-3" dirty="0">
                <a:solidFill>
                  <a:prstClr val="black"/>
                </a:solidFill>
                <a:latin typeface="Cambria"/>
                <a:cs typeface="Cambria"/>
              </a:rPr>
              <a:t>what I’m talking about – why  on </a:t>
            </a:r>
            <a:r>
              <a:rPr sz="886" dirty="0">
                <a:solidFill>
                  <a:prstClr val="black"/>
                </a:solidFill>
                <a:latin typeface="Cambria"/>
                <a:cs typeface="Cambria"/>
              </a:rPr>
              <a:t>earth </a:t>
            </a:r>
            <a:r>
              <a:rPr sz="886" spc="-3" dirty="0">
                <a:solidFill>
                  <a:prstClr val="black"/>
                </a:solidFill>
                <a:latin typeface="Cambria"/>
                <a:cs typeface="Cambria"/>
              </a:rPr>
              <a:t>would </a:t>
            </a:r>
            <a:r>
              <a:rPr sz="886" spc="-7" dirty="0">
                <a:solidFill>
                  <a:prstClr val="black"/>
                </a:solidFill>
                <a:latin typeface="Cambria"/>
                <a:cs typeface="Cambria"/>
              </a:rPr>
              <a:t>you </a:t>
            </a:r>
            <a:r>
              <a:rPr sz="886" dirty="0">
                <a:solidFill>
                  <a:prstClr val="black"/>
                </a:solidFill>
                <a:latin typeface="Cambria"/>
                <a:cs typeface="Cambria"/>
              </a:rPr>
              <a:t>want to </a:t>
            </a:r>
            <a:r>
              <a:rPr sz="886" spc="-3" dirty="0">
                <a:solidFill>
                  <a:prstClr val="black"/>
                </a:solidFill>
                <a:latin typeface="Cambria"/>
                <a:cs typeface="Cambria"/>
              </a:rPr>
              <a:t>go </a:t>
            </a:r>
            <a:r>
              <a:rPr sz="886" dirty="0">
                <a:solidFill>
                  <a:prstClr val="black"/>
                </a:solidFill>
                <a:latin typeface="Cambria"/>
                <a:cs typeface="Cambria"/>
              </a:rPr>
              <a:t>on </a:t>
            </a:r>
            <a:r>
              <a:rPr sz="886" spc="-3" dirty="0">
                <a:solidFill>
                  <a:prstClr val="black"/>
                </a:solidFill>
                <a:latin typeface="Cambria"/>
                <a:cs typeface="Cambria"/>
              </a:rPr>
              <a:t>a ride that’s </a:t>
            </a:r>
            <a:r>
              <a:rPr sz="886" spc="68" dirty="0">
                <a:solidFill>
                  <a:prstClr val="black"/>
                </a:solidFill>
                <a:latin typeface="Cambria"/>
                <a:cs typeface="Cambria"/>
              </a:rPr>
              <a:t> </a:t>
            </a:r>
            <a:r>
              <a:rPr sz="886" dirty="0">
                <a:solidFill>
                  <a:prstClr val="black"/>
                </a:solidFill>
                <a:latin typeface="Cambria"/>
                <a:cs typeface="Cambria"/>
              </a:rPr>
              <a:t>pretty</a:t>
            </a:r>
            <a:endParaRPr sz="886">
              <a:solidFill>
                <a:prstClr val="black"/>
              </a:solidFill>
              <a:latin typeface="Cambria"/>
              <a:cs typeface="Cambria"/>
            </a:endParaRPr>
          </a:p>
          <a:p>
            <a:pPr marL="8659" marR="5195" defTabSz="623438">
              <a:lnSpc>
                <a:spcPct val="146100"/>
              </a:lnSpc>
              <a:spcBef>
                <a:spcPts val="7"/>
              </a:spcBef>
            </a:pPr>
            <a:r>
              <a:rPr sz="886" spc="-3" dirty="0">
                <a:solidFill>
                  <a:prstClr val="black"/>
                </a:solidFill>
                <a:latin typeface="Cambria"/>
                <a:cs typeface="Cambria"/>
              </a:rPr>
              <a:t>much guaranteed to make </a:t>
            </a:r>
            <a:r>
              <a:rPr sz="886" spc="-7" dirty="0">
                <a:solidFill>
                  <a:prstClr val="black"/>
                </a:solidFill>
                <a:latin typeface="Cambria"/>
                <a:cs typeface="Cambria"/>
              </a:rPr>
              <a:t>you </a:t>
            </a:r>
            <a:r>
              <a:rPr sz="886" b="1" spc="-7" dirty="0">
                <a:solidFill>
                  <a:prstClr val="black"/>
                </a:solidFill>
                <a:latin typeface="Cambria"/>
                <a:cs typeface="Cambria"/>
              </a:rPr>
              <a:t>puke</a:t>
            </a:r>
            <a:r>
              <a:rPr sz="886" spc="-7" dirty="0">
                <a:solidFill>
                  <a:prstClr val="black"/>
                </a:solidFill>
                <a:latin typeface="Cambria"/>
                <a:cs typeface="Cambria"/>
              </a:rPr>
              <a:t>? </a:t>
            </a:r>
            <a:r>
              <a:rPr sz="886" spc="-3" dirty="0">
                <a:solidFill>
                  <a:prstClr val="black"/>
                </a:solidFill>
                <a:latin typeface="Cambria"/>
                <a:cs typeface="Cambria"/>
              </a:rPr>
              <a:t>I’m going </a:t>
            </a:r>
            <a:r>
              <a:rPr sz="886" dirty="0">
                <a:solidFill>
                  <a:prstClr val="black"/>
                </a:solidFill>
                <a:latin typeface="Cambria"/>
                <a:cs typeface="Cambria"/>
              </a:rPr>
              <a:t>to go  </a:t>
            </a:r>
            <a:r>
              <a:rPr sz="886" spc="-3" dirty="0">
                <a:solidFill>
                  <a:prstClr val="black"/>
                </a:solidFill>
                <a:latin typeface="Cambria"/>
                <a:cs typeface="Cambria"/>
              </a:rPr>
              <a:t>watch </a:t>
            </a:r>
            <a:r>
              <a:rPr sz="886" spc="-7" dirty="0">
                <a:solidFill>
                  <a:prstClr val="black"/>
                </a:solidFill>
                <a:latin typeface="Cambria"/>
                <a:cs typeface="Cambria"/>
              </a:rPr>
              <a:t>the </a:t>
            </a:r>
            <a:r>
              <a:rPr sz="886" spc="-3" dirty="0">
                <a:solidFill>
                  <a:prstClr val="black"/>
                </a:solidFill>
                <a:latin typeface="Cambria"/>
                <a:cs typeface="Cambria"/>
              </a:rPr>
              <a:t>clowns and </a:t>
            </a:r>
            <a:r>
              <a:rPr sz="886" b="1" spc="-3" dirty="0">
                <a:solidFill>
                  <a:prstClr val="black"/>
                </a:solidFill>
                <a:latin typeface="Cambria"/>
                <a:cs typeface="Cambria"/>
              </a:rPr>
              <a:t>munch </a:t>
            </a:r>
            <a:r>
              <a:rPr sz="886" b="1" dirty="0">
                <a:solidFill>
                  <a:prstClr val="black"/>
                </a:solidFill>
                <a:latin typeface="Cambria"/>
                <a:cs typeface="Cambria"/>
              </a:rPr>
              <a:t>on </a:t>
            </a:r>
            <a:r>
              <a:rPr sz="886" spc="-3" dirty="0">
                <a:solidFill>
                  <a:prstClr val="black"/>
                </a:solidFill>
                <a:latin typeface="Cambria"/>
                <a:cs typeface="Cambria"/>
              </a:rPr>
              <a:t>a corn</a:t>
            </a:r>
            <a:r>
              <a:rPr sz="886" spc="-7" dirty="0">
                <a:solidFill>
                  <a:prstClr val="black"/>
                </a:solidFill>
                <a:latin typeface="Cambria"/>
                <a:cs typeface="Cambria"/>
              </a:rPr>
              <a:t> </a:t>
            </a:r>
            <a:r>
              <a:rPr sz="886" dirty="0">
                <a:solidFill>
                  <a:prstClr val="black"/>
                </a:solidFill>
                <a:latin typeface="Cambria"/>
                <a:cs typeface="Cambria"/>
              </a:rPr>
              <a:t>dog.</a:t>
            </a:r>
            <a:endParaRPr sz="886">
              <a:solidFill>
                <a:prstClr val="black"/>
              </a:solidFill>
              <a:latin typeface="Cambria"/>
              <a:cs typeface="Cambria"/>
            </a:endParaRPr>
          </a:p>
        </p:txBody>
      </p:sp>
      <p:sp>
        <p:nvSpPr>
          <p:cNvPr id="12" name="object 12"/>
          <p:cNvSpPr/>
          <p:nvPr/>
        </p:nvSpPr>
        <p:spPr>
          <a:xfrm>
            <a:off x="6883285" y="1233730"/>
            <a:ext cx="1235911" cy="4994131"/>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6885709" y="1859973"/>
            <a:ext cx="1231322" cy="4241568"/>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4" name="object 14"/>
          <p:cNvSpPr txBox="1"/>
          <p:nvPr/>
        </p:nvSpPr>
        <p:spPr>
          <a:xfrm>
            <a:off x="7002347" y="1854950"/>
            <a:ext cx="940377" cy="277384"/>
          </a:xfrm>
          <a:prstGeom prst="rect">
            <a:avLst/>
          </a:prstGeom>
        </p:spPr>
        <p:txBody>
          <a:bodyPr vert="horz" wrap="square" lIns="0" tIns="0" rIns="0" bIns="0" rtlCol="0">
            <a:spAutoFit/>
          </a:bodyPr>
          <a:lstStyle/>
          <a:p>
            <a:pPr marL="8659" defTabSz="623438"/>
            <a:r>
              <a:rPr sz="818" b="1" dirty="0">
                <a:solidFill>
                  <a:prstClr val="black"/>
                </a:solidFill>
                <a:latin typeface="Calibri"/>
                <a:cs typeface="Calibri"/>
              </a:rPr>
              <a:t>a </a:t>
            </a:r>
            <a:r>
              <a:rPr sz="818" b="1" spc="-3" dirty="0">
                <a:solidFill>
                  <a:prstClr val="black"/>
                </a:solidFill>
                <a:latin typeface="Calibri"/>
                <a:cs typeface="Calibri"/>
              </a:rPr>
              <a:t>blast </a:t>
            </a:r>
            <a:r>
              <a:rPr sz="818" dirty="0">
                <a:solidFill>
                  <a:prstClr val="black"/>
                </a:solidFill>
                <a:latin typeface="Calibri"/>
                <a:cs typeface="Calibri"/>
              </a:rPr>
              <a:t>= a </a:t>
            </a:r>
            <a:r>
              <a:rPr sz="818" spc="-3" dirty="0">
                <a:solidFill>
                  <a:prstClr val="black"/>
                </a:solidFill>
                <a:latin typeface="Calibri"/>
                <a:cs typeface="Calibri"/>
              </a:rPr>
              <a:t>great</a:t>
            </a:r>
            <a:r>
              <a:rPr sz="818" spc="-44" dirty="0">
                <a:solidFill>
                  <a:prstClr val="black"/>
                </a:solidFill>
                <a:latin typeface="Calibri"/>
                <a:cs typeface="Calibri"/>
              </a:rPr>
              <a:t> </a:t>
            </a:r>
            <a:r>
              <a:rPr sz="818" spc="-3" dirty="0">
                <a:solidFill>
                  <a:prstClr val="black"/>
                </a:solidFill>
                <a:latin typeface="Calibri"/>
                <a:cs typeface="Calibri"/>
              </a:rPr>
              <a:t>time;</a:t>
            </a:r>
            <a:endParaRPr sz="818">
              <a:solidFill>
                <a:prstClr val="black"/>
              </a:solidFill>
              <a:latin typeface="Calibri"/>
              <a:cs typeface="Calibri"/>
            </a:endParaRPr>
          </a:p>
          <a:p>
            <a:pPr marL="8659" defTabSz="623438">
              <a:spcBef>
                <a:spcPts val="164"/>
              </a:spcBef>
            </a:pPr>
            <a:r>
              <a:rPr sz="818" dirty="0">
                <a:solidFill>
                  <a:prstClr val="black"/>
                </a:solidFill>
                <a:latin typeface="Calibri"/>
                <a:cs typeface="Calibri"/>
              </a:rPr>
              <a:t>lots </a:t>
            </a:r>
            <a:r>
              <a:rPr sz="818" spc="-3" dirty="0">
                <a:solidFill>
                  <a:prstClr val="black"/>
                </a:solidFill>
                <a:latin typeface="Calibri"/>
                <a:cs typeface="Calibri"/>
              </a:rPr>
              <a:t>of</a:t>
            </a:r>
            <a:r>
              <a:rPr sz="818" spc="-61" dirty="0">
                <a:solidFill>
                  <a:prstClr val="black"/>
                </a:solidFill>
                <a:latin typeface="Calibri"/>
                <a:cs typeface="Calibri"/>
              </a:rPr>
              <a:t> </a:t>
            </a:r>
            <a:r>
              <a:rPr sz="818" spc="-3" dirty="0">
                <a:solidFill>
                  <a:prstClr val="black"/>
                </a:solidFill>
                <a:latin typeface="Calibri"/>
                <a:cs typeface="Calibri"/>
              </a:rPr>
              <a:t>fun</a:t>
            </a:r>
            <a:endParaRPr sz="818">
              <a:solidFill>
                <a:prstClr val="black"/>
              </a:solidFill>
              <a:latin typeface="Calibri"/>
              <a:cs typeface="Calibri"/>
            </a:endParaRPr>
          </a:p>
        </p:txBody>
      </p:sp>
      <p:sp>
        <p:nvSpPr>
          <p:cNvPr id="15" name="object 15"/>
          <p:cNvSpPr txBox="1"/>
          <p:nvPr/>
        </p:nvSpPr>
        <p:spPr>
          <a:xfrm>
            <a:off x="7002348" y="2212616"/>
            <a:ext cx="997960"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count me </a:t>
            </a:r>
            <a:r>
              <a:rPr sz="818" b="1" dirty="0">
                <a:solidFill>
                  <a:prstClr val="black"/>
                </a:solidFill>
                <a:latin typeface="Calibri"/>
                <a:cs typeface="Calibri"/>
              </a:rPr>
              <a:t>out </a:t>
            </a:r>
            <a:r>
              <a:rPr sz="818" dirty="0">
                <a:solidFill>
                  <a:prstClr val="black"/>
                </a:solidFill>
                <a:latin typeface="Calibri"/>
                <a:cs typeface="Calibri"/>
              </a:rPr>
              <a:t>= I’m</a:t>
            </a:r>
            <a:r>
              <a:rPr sz="818" spc="-44" dirty="0">
                <a:solidFill>
                  <a:prstClr val="black"/>
                </a:solidFill>
                <a:latin typeface="Calibri"/>
                <a:cs typeface="Calibri"/>
              </a:rPr>
              <a:t> </a:t>
            </a:r>
            <a:r>
              <a:rPr sz="818" spc="-3" dirty="0">
                <a:solidFill>
                  <a:prstClr val="black"/>
                </a:solidFill>
                <a:latin typeface="Calibri"/>
                <a:cs typeface="Calibri"/>
              </a:rPr>
              <a:t>not  </a:t>
            </a:r>
            <a:r>
              <a:rPr sz="818" dirty="0">
                <a:solidFill>
                  <a:prstClr val="black"/>
                </a:solidFill>
                <a:latin typeface="Calibri"/>
                <a:cs typeface="Calibri"/>
              </a:rPr>
              <a:t>going to</a:t>
            </a:r>
            <a:r>
              <a:rPr sz="818" spc="-44" dirty="0">
                <a:solidFill>
                  <a:prstClr val="black"/>
                </a:solidFill>
                <a:latin typeface="Calibri"/>
                <a:cs typeface="Calibri"/>
              </a:rPr>
              <a:t> </a:t>
            </a:r>
            <a:r>
              <a:rPr sz="818" spc="-3" dirty="0">
                <a:solidFill>
                  <a:prstClr val="black"/>
                </a:solidFill>
                <a:latin typeface="Calibri"/>
                <a:cs typeface="Calibri"/>
              </a:rPr>
              <a:t>participate</a:t>
            </a:r>
            <a:endParaRPr sz="818">
              <a:solidFill>
                <a:prstClr val="black"/>
              </a:solidFill>
              <a:latin typeface="Calibri"/>
              <a:cs typeface="Calibri"/>
            </a:endParaRPr>
          </a:p>
        </p:txBody>
      </p:sp>
      <p:sp>
        <p:nvSpPr>
          <p:cNvPr id="16" name="object 16"/>
          <p:cNvSpPr txBox="1"/>
          <p:nvPr/>
        </p:nvSpPr>
        <p:spPr>
          <a:xfrm>
            <a:off x="7002347" y="2590346"/>
            <a:ext cx="914833" cy="432747"/>
          </a:xfrm>
          <a:prstGeom prst="rect">
            <a:avLst/>
          </a:prstGeom>
        </p:spPr>
        <p:txBody>
          <a:bodyPr vert="horz" wrap="square" lIns="0" tIns="0" rIns="0" bIns="0" rtlCol="0">
            <a:spAutoFit/>
          </a:bodyPr>
          <a:lstStyle/>
          <a:p>
            <a:pPr marL="8659" marR="3464" defTabSz="623438">
              <a:lnSpc>
                <a:spcPct val="117100"/>
              </a:lnSpc>
            </a:pPr>
            <a:r>
              <a:rPr sz="818" b="1" spc="-3" dirty="0">
                <a:solidFill>
                  <a:prstClr val="black"/>
                </a:solidFill>
                <a:latin typeface="Calibri"/>
                <a:cs typeface="Calibri"/>
              </a:rPr>
              <a:t>waiver </a:t>
            </a:r>
            <a:r>
              <a:rPr sz="818" dirty="0">
                <a:solidFill>
                  <a:prstClr val="black"/>
                </a:solidFill>
                <a:latin typeface="Calibri"/>
                <a:cs typeface="Calibri"/>
              </a:rPr>
              <a:t>= a</a:t>
            </a:r>
            <a:r>
              <a:rPr sz="818" spc="-37" dirty="0">
                <a:solidFill>
                  <a:prstClr val="black"/>
                </a:solidFill>
                <a:latin typeface="Calibri"/>
                <a:cs typeface="Calibri"/>
              </a:rPr>
              <a:t> </a:t>
            </a:r>
            <a:r>
              <a:rPr sz="818" spc="-3" dirty="0">
                <a:solidFill>
                  <a:prstClr val="black"/>
                </a:solidFill>
                <a:latin typeface="Calibri"/>
                <a:cs typeface="Calibri"/>
              </a:rPr>
              <a:t>document  where </a:t>
            </a:r>
            <a:r>
              <a:rPr sz="818" dirty="0">
                <a:solidFill>
                  <a:prstClr val="black"/>
                </a:solidFill>
                <a:latin typeface="Calibri"/>
                <a:cs typeface="Calibri"/>
              </a:rPr>
              <a:t>you agree </a:t>
            </a:r>
            <a:r>
              <a:rPr sz="818" spc="-3" dirty="0">
                <a:solidFill>
                  <a:prstClr val="black"/>
                </a:solidFill>
                <a:latin typeface="Calibri"/>
                <a:cs typeface="Calibri"/>
              </a:rPr>
              <a:t>to  give </a:t>
            </a:r>
            <a:r>
              <a:rPr sz="818" dirty="0">
                <a:solidFill>
                  <a:prstClr val="black"/>
                </a:solidFill>
                <a:latin typeface="Calibri"/>
                <a:cs typeface="Calibri"/>
              </a:rPr>
              <a:t>up </a:t>
            </a:r>
            <a:r>
              <a:rPr sz="818" spc="-3" dirty="0">
                <a:solidFill>
                  <a:prstClr val="black"/>
                </a:solidFill>
                <a:latin typeface="Calibri"/>
                <a:cs typeface="Calibri"/>
              </a:rPr>
              <a:t>some</a:t>
            </a:r>
            <a:r>
              <a:rPr sz="818" spc="-41" dirty="0">
                <a:solidFill>
                  <a:prstClr val="black"/>
                </a:solidFill>
                <a:latin typeface="Calibri"/>
                <a:cs typeface="Calibri"/>
              </a:rPr>
              <a:t> </a:t>
            </a:r>
            <a:r>
              <a:rPr sz="818" spc="-3" dirty="0">
                <a:solidFill>
                  <a:prstClr val="black"/>
                </a:solidFill>
                <a:latin typeface="Calibri"/>
                <a:cs typeface="Calibri"/>
              </a:rPr>
              <a:t>rights</a:t>
            </a:r>
            <a:endParaRPr sz="818">
              <a:solidFill>
                <a:prstClr val="black"/>
              </a:solidFill>
              <a:latin typeface="Calibri"/>
              <a:cs typeface="Calibri"/>
            </a:endParaRPr>
          </a:p>
        </p:txBody>
      </p:sp>
      <p:sp>
        <p:nvSpPr>
          <p:cNvPr id="17" name="object 17"/>
          <p:cNvSpPr txBox="1"/>
          <p:nvPr/>
        </p:nvSpPr>
        <p:spPr>
          <a:xfrm>
            <a:off x="7002347" y="3113549"/>
            <a:ext cx="817418" cy="287579"/>
          </a:xfrm>
          <a:prstGeom prst="rect">
            <a:avLst/>
          </a:prstGeom>
        </p:spPr>
        <p:txBody>
          <a:bodyPr vert="horz" wrap="square" lIns="0" tIns="0" rIns="0" bIns="0" rtlCol="0">
            <a:spAutoFit/>
          </a:bodyPr>
          <a:lstStyle/>
          <a:p>
            <a:pPr marL="8659" marR="3464" defTabSz="623438">
              <a:lnSpc>
                <a:spcPct val="117500"/>
              </a:lnSpc>
            </a:pPr>
            <a:r>
              <a:rPr sz="818" b="1" spc="-3" dirty="0">
                <a:solidFill>
                  <a:prstClr val="black"/>
                </a:solidFill>
                <a:latin typeface="Calibri"/>
                <a:cs typeface="Calibri"/>
              </a:rPr>
              <a:t>pumping </a:t>
            </a:r>
            <a:r>
              <a:rPr sz="818" dirty="0">
                <a:solidFill>
                  <a:prstClr val="black"/>
                </a:solidFill>
                <a:latin typeface="Calibri"/>
                <a:cs typeface="Calibri"/>
              </a:rPr>
              <a:t>=</a:t>
            </a:r>
            <a:r>
              <a:rPr sz="818" spc="-37" dirty="0">
                <a:solidFill>
                  <a:prstClr val="black"/>
                </a:solidFill>
                <a:latin typeface="Calibri"/>
                <a:cs typeface="Calibri"/>
              </a:rPr>
              <a:t> </a:t>
            </a:r>
            <a:r>
              <a:rPr sz="818" spc="-3" dirty="0">
                <a:solidFill>
                  <a:prstClr val="black"/>
                </a:solidFill>
                <a:latin typeface="Calibri"/>
                <a:cs typeface="Calibri"/>
              </a:rPr>
              <a:t>beating  </a:t>
            </a:r>
            <a:r>
              <a:rPr sz="818" dirty="0">
                <a:solidFill>
                  <a:prstClr val="black"/>
                </a:solidFill>
                <a:latin typeface="Calibri"/>
                <a:cs typeface="Calibri"/>
              </a:rPr>
              <a:t>very</a:t>
            </a:r>
            <a:r>
              <a:rPr sz="818" spc="-68" dirty="0">
                <a:solidFill>
                  <a:prstClr val="black"/>
                </a:solidFill>
                <a:latin typeface="Calibri"/>
                <a:cs typeface="Calibri"/>
              </a:rPr>
              <a:t> </a:t>
            </a:r>
            <a:r>
              <a:rPr sz="818" dirty="0">
                <a:solidFill>
                  <a:prstClr val="black"/>
                </a:solidFill>
                <a:latin typeface="Calibri"/>
                <a:cs typeface="Calibri"/>
              </a:rPr>
              <a:t>fast</a:t>
            </a:r>
            <a:endParaRPr sz="818">
              <a:solidFill>
                <a:prstClr val="black"/>
              </a:solidFill>
              <a:latin typeface="Calibri"/>
              <a:cs typeface="Calibri"/>
            </a:endParaRPr>
          </a:p>
        </p:txBody>
      </p:sp>
      <p:sp>
        <p:nvSpPr>
          <p:cNvPr id="18" name="object 18"/>
          <p:cNvSpPr txBox="1"/>
          <p:nvPr/>
        </p:nvSpPr>
        <p:spPr>
          <a:xfrm>
            <a:off x="7002347" y="3492152"/>
            <a:ext cx="953799" cy="432747"/>
          </a:xfrm>
          <a:prstGeom prst="rect">
            <a:avLst/>
          </a:prstGeom>
        </p:spPr>
        <p:txBody>
          <a:bodyPr vert="horz" wrap="square" lIns="0" tIns="0" rIns="0" bIns="0" rtlCol="0">
            <a:spAutoFit/>
          </a:bodyPr>
          <a:lstStyle/>
          <a:p>
            <a:pPr marL="8659" marR="3464" defTabSz="623438">
              <a:lnSpc>
                <a:spcPct val="117200"/>
              </a:lnSpc>
            </a:pPr>
            <a:r>
              <a:rPr sz="818" b="1" spc="-3" dirty="0">
                <a:solidFill>
                  <a:prstClr val="black"/>
                </a:solidFill>
                <a:latin typeface="Calibri"/>
                <a:cs typeface="Calibri"/>
              </a:rPr>
              <a:t>adrenaline </a:t>
            </a:r>
            <a:r>
              <a:rPr sz="818" dirty="0">
                <a:solidFill>
                  <a:prstClr val="black"/>
                </a:solidFill>
                <a:latin typeface="Calibri"/>
                <a:cs typeface="Calibri"/>
              </a:rPr>
              <a:t>=  </a:t>
            </a:r>
            <a:r>
              <a:rPr sz="818" spc="-3" dirty="0">
                <a:solidFill>
                  <a:prstClr val="black"/>
                </a:solidFill>
                <a:latin typeface="Calibri"/>
                <a:cs typeface="Calibri"/>
              </a:rPr>
              <a:t>excitement, especially  </a:t>
            </a:r>
            <a:r>
              <a:rPr sz="818" dirty="0">
                <a:solidFill>
                  <a:prstClr val="black"/>
                </a:solidFill>
                <a:latin typeface="Calibri"/>
                <a:cs typeface="Calibri"/>
              </a:rPr>
              <a:t>from</a:t>
            </a:r>
            <a:r>
              <a:rPr sz="818" spc="-61" dirty="0">
                <a:solidFill>
                  <a:prstClr val="black"/>
                </a:solidFill>
                <a:latin typeface="Calibri"/>
                <a:cs typeface="Calibri"/>
              </a:rPr>
              <a:t> </a:t>
            </a:r>
            <a:r>
              <a:rPr sz="818" spc="-3" dirty="0">
                <a:solidFill>
                  <a:prstClr val="black"/>
                </a:solidFill>
                <a:latin typeface="Calibri"/>
                <a:cs typeface="Calibri"/>
              </a:rPr>
              <a:t>danger</a:t>
            </a:r>
            <a:endParaRPr sz="818">
              <a:solidFill>
                <a:prstClr val="black"/>
              </a:solidFill>
              <a:latin typeface="Calibri"/>
              <a:cs typeface="Calibri"/>
            </a:endParaRPr>
          </a:p>
        </p:txBody>
      </p:sp>
      <p:sp>
        <p:nvSpPr>
          <p:cNvPr id="19" name="object 19"/>
          <p:cNvSpPr txBox="1"/>
          <p:nvPr/>
        </p:nvSpPr>
        <p:spPr>
          <a:xfrm>
            <a:off x="7002347" y="4017441"/>
            <a:ext cx="875434" cy="580031"/>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whiplash </a:t>
            </a:r>
            <a:r>
              <a:rPr sz="818" dirty="0">
                <a:solidFill>
                  <a:prstClr val="black"/>
                </a:solidFill>
                <a:latin typeface="Calibri"/>
                <a:cs typeface="Calibri"/>
              </a:rPr>
              <a:t>= </a:t>
            </a:r>
            <a:r>
              <a:rPr sz="818" spc="-3" dirty="0">
                <a:solidFill>
                  <a:prstClr val="black"/>
                </a:solidFill>
                <a:latin typeface="Calibri"/>
                <a:cs typeface="Calibri"/>
              </a:rPr>
              <a:t>injury </a:t>
            </a:r>
            <a:r>
              <a:rPr sz="818" dirty="0">
                <a:solidFill>
                  <a:prstClr val="black"/>
                </a:solidFill>
                <a:latin typeface="Calibri"/>
                <a:cs typeface="Calibri"/>
              </a:rPr>
              <a:t>to  your </a:t>
            </a:r>
            <a:r>
              <a:rPr sz="818" spc="-3" dirty="0">
                <a:solidFill>
                  <a:prstClr val="black"/>
                </a:solidFill>
                <a:latin typeface="Calibri"/>
                <a:cs typeface="Calibri"/>
              </a:rPr>
              <a:t>neck caused</a:t>
            </a:r>
            <a:r>
              <a:rPr sz="818" spc="-48" dirty="0">
                <a:solidFill>
                  <a:prstClr val="black"/>
                </a:solidFill>
                <a:latin typeface="Calibri"/>
                <a:cs typeface="Calibri"/>
              </a:rPr>
              <a:t> </a:t>
            </a:r>
            <a:r>
              <a:rPr sz="818" dirty="0">
                <a:solidFill>
                  <a:prstClr val="black"/>
                </a:solidFill>
                <a:latin typeface="Calibri"/>
                <a:cs typeface="Calibri"/>
              </a:rPr>
              <a:t>by</a:t>
            </a:r>
            <a:endParaRPr sz="818">
              <a:solidFill>
                <a:prstClr val="black"/>
              </a:solidFill>
              <a:latin typeface="Calibri"/>
              <a:cs typeface="Calibri"/>
            </a:endParaRPr>
          </a:p>
          <a:p>
            <a:pPr marL="8659" marR="8659" defTabSz="623438">
              <a:lnSpc>
                <a:spcPct val="116700"/>
              </a:lnSpc>
              <a:spcBef>
                <a:spcPts val="3"/>
              </a:spcBef>
            </a:pPr>
            <a:r>
              <a:rPr sz="818" spc="-3" dirty="0">
                <a:solidFill>
                  <a:prstClr val="black"/>
                </a:solidFill>
                <a:latin typeface="Calibri"/>
                <a:cs typeface="Calibri"/>
              </a:rPr>
              <a:t>sudden start or</a:t>
            </a:r>
            <a:r>
              <a:rPr sz="818" spc="-37" dirty="0">
                <a:solidFill>
                  <a:prstClr val="black"/>
                </a:solidFill>
                <a:latin typeface="Calibri"/>
                <a:cs typeface="Calibri"/>
              </a:rPr>
              <a:t> </a:t>
            </a:r>
            <a:r>
              <a:rPr sz="818" spc="-3" dirty="0">
                <a:solidFill>
                  <a:prstClr val="black"/>
                </a:solidFill>
                <a:latin typeface="Calibri"/>
                <a:cs typeface="Calibri"/>
              </a:rPr>
              <a:t>stop  motion</a:t>
            </a:r>
            <a:endParaRPr sz="818">
              <a:solidFill>
                <a:prstClr val="black"/>
              </a:solidFill>
              <a:latin typeface="Calibri"/>
              <a:cs typeface="Calibri"/>
            </a:endParaRPr>
          </a:p>
        </p:txBody>
      </p:sp>
      <p:sp>
        <p:nvSpPr>
          <p:cNvPr id="20" name="object 20"/>
          <p:cNvSpPr txBox="1"/>
          <p:nvPr/>
        </p:nvSpPr>
        <p:spPr>
          <a:xfrm>
            <a:off x="7002347" y="4687903"/>
            <a:ext cx="762433" cy="285463"/>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I’m </a:t>
            </a:r>
            <a:r>
              <a:rPr sz="818" b="1" spc="-3" dirty="0">
                <a:solidFill>
                  <a:prstClr val="black"/>
                </a:solidFill>
                <a:latin typeface="Calibri"/>
                <a:cs typeface="Calibri"/>
              </a:rPr>
              <a:t>starving </a:t>
            </a:r>
            <a:r>
              <a:rPr sz="818" dirty="0">
                <a:solidFill>
                  <a:prstClr val="black"/>
                </a:solidFill>
                <a:latin typeface="Calibri"/>
                <a:cs typeface="Calibri"/>
              </a:rPr>
              <a:t>=</a:t>
            </a:r>
            <a:r>
              <a:rPr sz="818" spc="-41" dirty="0">
                <a:solidFill>
                  <a:prstClr val="black"/>
                </a:solidFill>
                <a:latin typeface="Calibri"/>
                <a:cs typeface="Calibri"/>
              </a:rPr>
              <a:t> </a:t>
            </a:r>
            <a:r>
              <a:rPr sz="818" dirty="0">
                <a:solidFill>
                  <a:prstClr val="black"/>
                </a:solidFill>
                <a:latin typeface="Calibri"/>
                <a:cs typeface="Calibri"/>
              </a:rPr>
              <a:t>I’m  extremely</a:t>
            </a:r>
            <a:r>
              <a:rPr sz="818" spc="-61" dirty="0">
                <a:solidFill>
                  <a:prstClr val="black"/>
                </a:solidFill>
                <a:latin typeface="Calibri"/>
                <a:cs typeface="Calibri"/>
              </a:rPr>
              <a:t> </a:t>
            </a:r>
            <a:r>
              <a:rPr sz="818" spc="-3" dirty="0">
                <a:solidFill>
                  <a:prstClr val="black"/>
                </a:solidFill>
                <a:latin typeface="Calibri"/>
                <a:cs typeface="Calibri"/>
              </a:rPr>
              <a:t>hungry</a:t>
            </a:r>
            <a:endParaRPr sz="818">
              <a:solidFill>
                <a:prstClr val="black"/>
              </a:solidFill>
              <a:latin typeface="Calibri"/>
              <a:cs typeface="Calibri"/>
            </a:endParaRPr>
          </a:p>
        </p:txBody>
      </p:sp>
      <p:sp>
        <p:nvSpPr>
          <p:cNvPr id="21" name="object 21"/>
          <p:cNvSpPr txBox="1"/>
          <p:nvPr/>
        </p:nvSpPr>
        <p:spPr>
          <a:xfrm>
            <a:off x="7002347" y="5066393"/>
            <a:ext cx="795338"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grab </a:t>
            </a:r>
            <a:r>
              <a:rPr sz="818" dirty="0">
                <a:solidFill>
                  <a:prstClr val="black"/>
                </a:solidFill>
                <a:latin typeface="Calibri"/>
                <a:cs typeface="Calibri"/>
              </a:rPr>
              <a:t>= </a:t>
            </a:r>
            <a:r>
              <a:rPr sz="818" spc="-7" dirty="0">
                <a:solidFill>
                  <a:prstClr val="black"/>
                </a:solidFill>
                <a:latin typeface="Calibri"/>
                <a:cs typeface="Calibri"/>
              </a:rPr>
              <a:t>an</a:t>
            </a:r>
            <a:r>
              <a:rPr sz="818" spc="-34" dirty="0">
                <a:solidFill>
                  <a:prstClr val="black"/>
                </a:solidFill>
                <a:latin typeface="Calibri"/>
                <a:cs typeface="Calibri"/>
              </a:rPr>
              <a:t> </a:t>
            </a:r>
            <a:r>
              <a:rPr sz="818" spc="-3" dirty="0">
                <a:solidFill>
                  <a:prstClr val="black"/>
                </a:solidFill>
                <a:latin typeface="Calibri"/>
                <a:cs typeface="Calibri"/>
              </a:rPr>
              <a:t>informal  word for</a:t>
            </a:r>
            <a:r>
              <a:rPr sz="818" spc="-44" dirty="0">
                <a:solidFill>
                  <a:prstClr val="black"/>
                </a:solidFill>
                <a:latin typeface="Calibri"/>
                <a:cs typeface="Calibri"/>
              </a:rPr>
              <a:t> </a:t>
            </a:r>
            <a:r>
              <a:rPr sz="818" spc="-3" dirty="0">
                <a:solidFill>
                  <a:prstClr val="black"/>
                </a:solidFill>
                <a:latin typeface="Calibri"/>
                <a:cs typeface="Calibri"/>
              </a:rPr>
              <a:t>“get”</a:t>
            </a:r>
            <a:endParaRPr sz="818">
              <a:solidFill>
                <a:prstClr val="black"/>
              </a:solidFill>
              <a:latin typeface="Calibri"/>
              <a:cs typeface="Calibri"/>
            </a:endParaRPr>
          </a:p>
        </p:txBody>
      </p:sp>
      <p:sp>
        <p:nvSpPr>
          <p:cNvPr id="22" name="object 22"/>
          <p:cNvSpPr txBox="1"/>
          <p:nvPr/>
        </p:nvSpPr>
        <p:spPr>
          <a:xfrm>
            <a:off x="7002347" y="5465444"/>
            <a:ext cx="574098" cy="125868"/>
          </a:xfrm>
          <a:prstGeom prst="rect">
            <a:avLst/>
          </a:prstGeom>
        </p:spPr>
        <p:txBody>
          <a:bodyPr vert="horz" wrap="square" lIns="0" tIns="0" rIns="0" bIns="0" rtlCol="0">
            <a:spAutoFit/>
          </a:bodyPr>
          <a:lstStyle/>
          <a:p>
            <a:pPr marL="8659" defTabSz="623438"/>
            <a:r>
              <a:rPr sz="818" b="1" dirty="0">
                <a:solidFill>
                  <a:prstClr val="black"/>
                </a:solidFill>
                <a:latin typeface="Calibri"/>
                <a:cs typeface="Calibri"/>
              </a:rPr>
              <a:t>puke </a:t>
            </a:r>
            <a:r>
              <a:rPr sz="818" dirty="0">
                <a:solidFill>
                  <a:prstClr val="black"/>
                </a:solidFill>
                <a:latin typeface="Calibri"/>
                <a:cs typeface="Calibri"/>
              </a:rPr>
              <a:t>=</a:t>
            </a:r>
            <a:r>
              <a:rPr sz="818" spc="-58" dirty="0">
                <a:solidFill>
                  <a:prstClr val="black"/>
                </a:solidFill>
                <a:latin typeface="Calibri"/>
                <a:cs typeface="Calibri"/>
              </a:rPr>
              <a:t> </a:t>
            </a:r>
            <a:r>
              <a:rPr sz="818" spc="-3" dirty="0">
                <a:solidFill>
                  <a:prstClr val="black"/>
                </a:solidFill>
                <a:latin typeface="Calibri"/>
                <a:cs typeface="Calibri"/>
              </a:rPr>
              <a:t>vomit</a:t>
            </a:r>
            <a:endParaRPr sz="818">
              <a:solidFill>
                <a:prstClr val="black"/>
              </a:solidFill>
              <a:latin typeface="Calibri"/>
              <a:cs typeface="Calibri"/>
            </a:endParaRPr>
          </a:p>
        </p:txBody>
      </p:sp>
      <p:sp>
        <p:nvSpPr>
          <p:cNvPr id="23" name="object 23"/>
          <p:cNvSpPr txBox="1"/>
          <p:nvPr/>
        </p:nvSpPr>
        <p:spPr>
          <a:xfrm>
            <a:off x="7002347" y="5678500"/>
            <a:ext cx="682769" cy="283219"/>
          </a:xfrm>
          <a:prstGeom prst="rect">
            <a:avLst/>
          </a:prstGeom>
        </p:spPr>
        <p:txBody>
          <a:bodyPr vert="horz" wrap="square" lIns="0" tIns="0" rIns="0" bIns="0" rtlCol="0">
            <a:spAutoFit/>
          </a:bodyPr>
          <a:lstStyle/>
          <a:p>
            <a:pPr marL="8659" marR="3464" defTabSz="623438">
              <a:lnSpc>
                <a:spcPct val="115799"/>
              </a:lnSpc>
            </a:pPr>
            <a:r>
              <a:rPr sz="818" b="1" spc="-3" dirty="0">
                <a:solidFill>
                  <a:prstClr val="black"/>
                </a:solidFill>
                <a:latin typeface="Calibri"/>
                <a:cs typeface="Calibri"/>
              </a:rPr>
              <a:t>munch on </a:t>
            </a:r>
            <a:r>
              <a:rPr sz="818" dirty="0">
                <a:solidFill>
                  <a:prstClr val="black"/>
                </a:solidFill>
                <a:latin typeface="Calibri"/>
                <a:cs typeface="Calibri"/>
              </a:rPr>
              <a:t>=</a:t>
            </a:r>
            <a:r>
              <a:rPr sz="818" spc="-44" dirty="0">
                <a:solidFill>
                  <a:prstClr val="black"/>
                </a:solidFill>
                <a:latin typeface="Calibri"/>
                <a:cs typeface="Calibri"/>
              </a:rPr>
              <a:t> </a:t>
            </a:r>
            <a:r>
              <a:rPr sz="818" spc="-3" dirty="0">
                <a:solidFill>
                  <a:prstClr val="black"/>
                </a:solidFill>
                <a:latin typeface="Calibri"/>
                <a:cs typeface="Calibri"/>
              </a:rPr>
              <a:t>eat  casually</a:t>
            </a:r>
            <a:endParaRPr sz="818">
              <a:solidFill>
                <a:prstClr val="black"/>
              </a:solidFill>
              <a:latin typeface="Calibri"/>
              <a:cs typeface="Calibri"/>
            </a:endParaRPr>
          </a:p>
        </p:txBody>
      </p:sp>
      <p:sp>
        <p:nvSpPr>
          <p:cNvPr id="24" name="object 24"/>
          <p:cNvSpPr/>
          <p:nvPr/>
        </p:nvSpPr>
        <p:spPr>
          <a:xfrm>
            <a:off x="6784398" y="1233730"/>
            <a:ext cx="99147" cy="4994131"/>
          </a:xfrm>
          <a:custGeom>
            <a:avLst/>
            <a:gdLst/>
            <a:ahLst/>
            <a:cxnLst/>
            <a:rect l="l" t="t" r="r" b="b"/>
            <a:pathLst>
              <a:path w="145414" h="7324725">
                <a:moveTo>
                  <a:pt x="0" y="7324725"/>
                </a:moveTo>
                <a:lnTo>
                  <a:pt x="145021" y="7324725"/>
                </a:lnTo>
                <a:lnTo>
                  <a:pt x="145021" y="0"/>
                </a:lnTo>
                <a:lnTo>
                  <a:pt x="0" y="0"/>
                </a:lnTo>
                <a:lnTo>
                  <a:pt x="0" y="7324725"/>
                </a:lnTo>
                <a:close/>
              </a:path>
            </a:pathLst>
          </a:custGeom>
          <a:solidFill>
            <a:srgbClr val="C0504D"/>
          </a:solidFill>
        </p:spPr>
        <p:txBody>
          <a:bodyPr wrap="square" lIns="0" tIns="0" rIns="0" bIns="0" rtlCol="0"/>
          <a:lstStyle/>
          <a:p>
            <a:pPr defTabSz="623438"/>
            <a:endParaRPr sz="1227">
              <a:solidFill>
                <a:prstClr val="black"/>
              </a:solidFill>
              <a:latin typeface="Calibri"/>
            </a:endParaRPr>
          </a:p>
        </p:txBody>
      </p:sp>
      <p:sp>
        <p:nvSpPr>
          <p:cNvPr id="25" name="object 25"/>
          <p:cNvSpPr/>
          <p:nvPr/>
        </p:nvSpPr>
        <p:spPr>
          <a:xfrm>
            <a:off x="6784398" y="1430222"/>
            <a:ext cx="1280247" cy="233795"/>
          </a:xfrm>
          <a:custGeom>
            <a:avLst/>
            <a:gdLst/>
            <a:ahLst/>
            <a:cxnLst/>
            <a:rect l="l" t="t" r="r" b="b"/>
            <a:pathLst>
              <a:path w="1877695" h="342900">
                <a:moveTo>
                  <a:pt x="1706372" y="0"/>
                </a:moveTo>
                <a:lnTo>
                  <a:pt x="0" y="0"/>
                </a:lnTo>
                <a:lnTo>
                  <a:pt x="0" y="342519"/>
                </a:lnTo>
                <a:lnTo>
                  <a:pt x="1706372" y="342519"/>
                </a:lnTo>
                <a:lnTo>
                  <a:pt x="1877568" y="171323"/>
                </a:lnTo>
                <a:lnTo>
                  <a:pt x="1706372" y="0"/>
                </a:lnTo>
                <a:close/>
              </a:path>
            </a:pathLst>
          </a:custGeom>
          <a:solidFill>
            <a:srgbClr val="622422"/>
          </a:solidFill>
        </p:spPr>
        <p:txBody>
          <a:bodyPr wrap="square" lIns="0" tIns="0" rIns="0" bIns="0" rtlCol="0"/>
          <a:lstStyle/>
          <a:p>
            <a:pPr defTabSz="623438"/>
            <a:endParaRPr sz="1227">
              <a:solidFill>
                <a:prstClr val="black"/>
              </a:solidFill>
              <a:latin typeface="Calibri"/>
            </a:endParaRPr>
          </a:p>
        </p:txBody>
      </p:sp>
      <p:sp>
        <p:nvSpPr>
          <p:cNvPr id="26" name="object 26"/>
          <p:cNvSpPr/>
          <p:nvPr/>
        </p:nvSpPr>
        <p:spPr>
          <a:xfrm>
            <a:off x="6793230" y="1439140"/>
            <a:ext cx="1204306" cy="216131"/>
          </a:xfrm>
          <a:prstGeom prst="rect">
            <a:avLst/>
          </a:prstGeom>
          <a:blipFill>
            <a:blip r:embed="rId4" cstate="print"/>
            <a:stretch>
              <a:fillRect/>
            </a:stretch>
          </a:blipFill>
        </p:spPr>
        <p:txBody>
          <a:bodyPr wrap="square" lIns="0" tIns="0" rIns="0" bIns="0" rtlCol="0"/>
          <a:lstStyle/>
          <a:p>
            <a:pPr defTabSz="623438"/>
            <a:endParaRPr sz="1227">
              <a:solidFill>
                <a:prstClr val="black"/>
              </a:solidFill>
              <a:latin typeface="Calibri"/>
            </a:endParaRPr>
          </a:p>
        </p:txBody>
      </p:sp>
      <p:sp>
        <p:nvSpPr>
          <p:cNvPr id="27" name="object 27"/>
          <p:cNvSpPr txBox="1"/>
          <p:nvPr/>
        </p:nvSpPr>
        <p:spPr>
          <a:xfrm>
            <a:off x="7034559" y="1443471"/>
            <a:ext cx="747280" cy="188834"/>
          </a:xfrm>
          <a:prstGeom prst="rect">
            <a:avLst/>
          </a:prstGeom>
        </p:spPr>
        <p:txBody>
          <a:bodyPr vert="horz" wrap="square" lIns="0" tIns="0" rIns="0" bIns="0" rtlCol="0">
            <a:spAutoFit/>
          </a:bodyPr>
          <a:lstStyle/>
          <a:p>
            <a:pPr marL="8659" defTabSz="623438"/>
            <a:r>
              <a:rPr sz="1227" b="1" spc="-3" dirty="0">
                <a:solidFill>
                  <a:srgbClr val="FFFFFF"/>
                </a:solidFill>
                <a:latin typeface="Calibri"/>
                <a:cs typeface="Calibri"/>
              </a:rPr>
              <a:t>Vocabulary</a:t>
            </a:r>
            <a:endParaRPr sz="1227">
              <a:solidFill>
                <a:prstClr val="black"/>
              </a:solidFill>
              <a:latin typeface="Calibri"/>
              <a:cs typeface="Calibri"/>
            </a:endParaRPr>
          </a:p>
        </p:txBody>
      </p:sp>
      <p:sp>
        <p:nvSpPr>
          <p:cNvPr id="28" name="object 28"/>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9" name="object 29"/>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0" name="object 30"/>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1" name="object 31"/>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2" name="object 32"/>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3" name="object 33"/>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4" name="object 34"/>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5" name="object 35"/>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36" name="object 36"/>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7" name="object 37"/>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8" name="object 38"/>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9" name="object 39"/>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40" name="object 40"/>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41" name="object 41"/>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42" name="object 42"/>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43" name="object 43"/>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83081"/>
            <a:ext cx="2390775" cy="975267"/>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Ben: </a:t>
            </a:r>
            <a:r>
              <a:rPr sz="886" spc="-7" dirty="0">
                <a:solidFill>
                  <a:prstClr val="black"/>
                </a:solidFill>
                <a:latin typeface="Cambria"/>
                <a:cs typeface="Cambria"/>
              </a:rPr>
              <a:t>Are </a:t>
            </a:r>
            <a:r>
              <a:rPr sz="886" spc="-3" dirty="0">
                <a:solidFill>
                  <a:prstClr val="black"/>
                </a:solidFill>
                <a:latin typeface="Cambria"/>
                <a:cs typeface="Cambria"/>
              </a:rPr>
              <a:t>you really going to </a:t>
            </a:r>
            <a:r>
              <a:rPr sz="886" b="1" spc="-3" dirty="0">
                <a:solidFill>
                  <a:prstClr val="black"/>
                </a:solidFill>
                <a:latin typeface="Cambria"/>
                <a:cs typeface="Cambria"/>
              </a:rPr>
              <a:t>pass </a:t>
            </a:r>
            <a:r>
              <a:rPr sz="886" b="1" dirty="0">
                <a:solidFill>
                  <a:prstClr val="black"/>
                </a:solidFill>
                <a:latin typeface="Cambria"/>
                <a:cs typeface="Cambria"/>
              </a:rPr>
              <a:t>up </a:t>
            </a:r>
            <a:r>
              <a:rPr sz="886" b="1" spc="-3" dirty="0">
                <a:solidFill>
                  <a:prstClr val="black"/>
                </a:solidFill>
                <a:latin typeface="Cambria"/>
                <a:cs typeface="Cambria"/>
              </a:rPr>
              <a:t>the chance  </a:t>
            </a:r>
            <a:r>
              <a:rPr sz="886" spc="-3" dirty="0">
                <a:solidFill>
                  <a:prstClr val="black"/>
                </a:solidFill>
                <a:latin typeface="Cambria"/>
                <a:cs typeface="Cambria"/>
              </a:rPr>
              <a:t>to go </a:t>
            </a:r>
            <a:r>
              <a:rPr sz="886" dirty="0">
                <a:solidFill>
                  <a:prstClr val="black"/>
                </a:solidFill>
                <a:latin typeface="Cambria"/>
                <a:cs typeface="Cambria"/>
              </a:rPr>
              <a:t>on </a:t>
            </a:r>
            <a:r>
              <a:rPr sz="886" spc="-3" dirty="0">
                <a:solidFill>
                  <a:prstClr val="black"/>
                </a:solidFill>
                <a:latin typeface="Cambria"/>
                <a:cs typeface="Cambria"/>
              </a:rPr>
              <a:t>the “Screamer”? It’s the </a:t>
            </a:r>
            <a:r>
              <a:rPr sz="886" i="1" spc="-3" dirty="0">
                <a:solidFill>
                  <a:prstClr val="black"/>
                </a:solidFill>
                <a:latin typeface="Cambria"/>
                <a:cs typeface="Cambria"/>
              </a:rPr>
              <a:t>world’s fastest  </a:t>
            </a:r>
            <a:r>
              <a:rPr sz="886" i="1" spc="-7" dirty="0">
                <a:solidFill>
                  <a:prstClr val="black"/>
                </a:solidFill>
                <a:latin typeface="Cambria"/>
                <a:cs typeface="Cambria"/>
              </a:rPr>
              <a:t>ride  </a:t>
            </a:r>
            <a:r>
              <a:rPr sz="886" spc="-3" dirty="0">
                <a:solidFill>
                  <a:prstClr val="black"/>
                </a:solidFill>
                <a:latin typeface="Cambria"/>
                <a:cs typeface="Cambria"/>
              </a:rPr>
              <a:t>where you’re  </a:t>
            </a:r>
            <a:r>
              <a:rPr sz="886" b="1" i="1" spc="-3" dirty="0">
                <a:solidFill>
                  <a:prstClr val="black"/>
                </a:solidFill>
                <a:latin typeface="Cambria"/>
                <a:cs typeface="Cambria"/>
              </a:rPr>
              <a:t>upside down  </a:t>
            </a:r>
            <a:r>
              <a:rPr sz="886" i="1" spc="-3" dirty="0">
                <a:solidFill>
                  <a:prstClr val="black"/>
                </a:solidFill>
                <a:latin typeface="Cambria"/>
                <a:cs typeface="Cambria"/>
              </a:rPr>
              <a:t>the whole </a:t>
            </a:r>
            <a:r>
              <a:rPr sz="886" i="1" spc="181" dirty="0">
                <a:solidFill>
                  <a:prstClr val="black"/>
                </a:solidFill>
                <a:latin typeface="Cambria"/>
                <a:cs typeface="Cambria"/>
              </a:rPr>
              <a:t> </a:t>
            </a:r>
            <a:r>
              <a:rPr sz="886" i="1" spc="-3" dirty="0">
                <a:solidFill>
                  <a:prstClr val="black"/>
                </a:solidFill>
                <a:latin typeface="Cambria"/>
                <a:cs typeface="Cambria"/>
              </a:rPr>
              <a:t>time</a:t>
            </a:r>
            <a:r>
              <a:rPr sz="886" spc="-3" dirty="0">
                <a:solidFill>
                  <a:prstClr val="black"/>
                </a:solidFill>
                <a:latin typeface="Cambria"/>
                <a:cs typeface="Cambria"/>
              </a:rPr>
              <a:t>!</a:t>
            </a:r>
            <a:endParaRPr sz="886">
              <a:solidFill>
                <a:prstClr val="black"/>
              </a:solidFill>
              <a:latin typeface="Cambria"/>
              <a:cs typeface="Cambria"/>
            </a:endParaRPr>
          </a:p>
          <a:p>
            <a:pPr marL="8659" marR="3464" algn="just" defTabSz="623438">
              <a:lnSpc>
                <a:spcPct val="146200"/>
              </a:lnSpc>
              <a:spcBef>
                <a:spcPts val="7"/>
              </a:spcBef>
            </a:pPr>
            <a:r>
              <a:rPr sz="886" spc="-3" dirty="0">
                <a:solidFill>
                  <a:prstClr val="black"/>
                </a:solidFill>
                <a:latin typeface="Cambria"/>
                <a:cs typeface="Cambria"/>
              </a:rPr>
              <a:t>People </a:t>
            </a:r>
            <a:r>
              <a:rPr sz="886" b="1" spc="-7" dirty="0">
                <a:solidFill>
                  <a:prstClr val="black"/>
                </a:solidFill>
                <a:latin typeface="Cambria"/>
                <a:cs typeface="Cambria"/>
              </a:rPr>
              <a:t>flock </a:t>
            </a:r>
            <a:r>
              <a:rPr sz="886" spc="-3" dirty="0">
                <a:solidFill>
                  <a:prstClr val="black"/>
                </a:solidFill>
                <a:latin typeface="Cambria"/>
                <a:cs typeface="Cambria"/>
              </a:rPr>
              <a:t>to this </a:t>
            </a:r>
            <a:r>
              <a:rPr sz="886" dirty="0">
                <a:solidFill>
                  <a:prstClr val="black"/>
                </a:solidFill>
                <a:latin typeface="Cambria"/>
                <a:cs typeface="Cambria"/>
              </a:rPr>
              <a:t>park </a:t>
            </a:r>
            <a:r>
              <a:rPr sz="886" spc="-3" dirty="0">
                <a:solidFill>
                  <a:prstClr val="black"/>
                </a:solidFill>
                <a:latin typeface="Cambria"/>
                <a:cs typeface="Cambria"/>
              </a:rPr>
              <a:t>from miles away just to  ride</a:t>
            </a:r>
            <a:r>
              <a:rPr sz="886" spc="-61" dirty="0">
                <a:solidFill>
                  <a:prstClr val="black"/>
                </a:solidFill>
                <a:latin typeface="Cambria"/>
                <a:cs typeface="Cambria"/>
              </a:rPr>
              <a:t> </a:t>
            </a:r>
            <a:r>
              <a:rPr sz="886" dirty="0">
                <a:solidFill>
                  <a:prstClr val="black"/>
                </a:solidFill>
                <a:latin typeface="Cambria"/>
                <a:cs typeface="Cambria"/>
              </a:rPr>
              <a:t>it.</a:t>
            </a:r>
            <a:endParaRPr sz="886">
              <a:solidFill>
                <a:prstClr val="black"/>
              </a:solidFill>
              <a:latin typeface="Cambria"/>
              <a:cs typeface="Cambria"/>
            </a:endParaRPr>
          </a:p>
        </p:txBody>
      </p:sp>
      <p:sp>
        <p:nvSpPr>
          <p:cNvPr id="3" name="object 3"/>
          <p:cNvSpPr txBox="1"/>
          <p:nvPr/>
        </p:nvSpPr>
        <p:spPr>
          <a:xfrm>
            <a:off x="4061321" y="1759444"/>
            <a:ext cx="2391207" cy="975267"/>
          </a:xfrm>
          <a:prstGeom prst="rect">
            <a:avLst/>
          </a:prstGeom>
        </p:spPr>
        <p:txBody>
          <a:bodyPr vert="horz" wrap="square" lIns="0" tIns="0" rIns="0" bIns="0" rtlCol="0">
            <a:spAutoFit/>
          </a:bodyPr>
          <a:lstStyle/>
          <a:p>
            <a:pPr marL="8659" marR="3464" algn="just" defTabSz="623438">
              <a:lnSpc>
                <a:spcPct val="146600"/>
              </a:lnSpc>
            </a:pPr>
            <a:r>
              <a:rPr sz="886" b="1" spc="-3" dirty="0">
                <a:solidFill>
                  <a:prstClr val="black"/>
                </a:solidFill>
                <a:latin typeface="Cambria"/>
                <a:cs typeface="Cambria"/>
              </a:rPr>
              <a:t>Jennifer: </a:t>
            </a:r>
            <a:r>
              <a:rPr sz="886" spc="-7" dirty="0">
                <a:solidFill>
                  <a:prstClr val="black"/>
                </a:solidFill>
                <a:latin typeface="Cambria"/>
                <a:cs typeface="Cambria"/>
              </a:rPr>
              <a:t>Ben, </a:t>
            </a:r>
            <a:r>
              <a:rPr sz="886" spc="-3" dirty="0">
                <a:solidFill>
                  <a:prstClr val="black"/>
                </a:solidFill>
                <a:latin typeface="Cambria"/>
                <a:cs typeface="Cambria"/>
              </a:rPr>
              <a:t>I like to enjoy myself at </a:t>
            </a:r>
            <a:r>
              <a:rPr sz="886" spc="-7" dirty="0">
                <a:solidFill>
                  <a:prstClr val="black"/>
                </a:solidFill>
                <a:latin typeface="Cambria"/>
                <a:cs typeface="Cambria"/>
              </a:rPr>
              <a:t>the  </a:t>
            </a:r>
            <a:r>
              <a:rPr sz="886" spc="-3" dirty="0">
                <a:solidFill>
                  <a:prstClr val="black"/>
                </a:solidFill>
                <a:latin typeface="Cambria"/>
                <a:cs typeface="Cambria"/>
              </a:rPr>
              <a:t>amusement park – meaning I will </a:t>
            </a:r>
            <a:r>
              <a:rPr sz="886" spc="-7" dirty="0">
                <a:solidFill>
                  <a:prstClr val="black"/>
                </a:solidFill>
                <a:latin typeface="Cambria"/>
                <a:cs typeface="Cambria"/>
              </a:rPr>
              <a:t>not </a:t>
            </a:r>
            <a:r>
              <a:rPr sz="886" dirty="0">
                <a:solidFill>
                  <a:prstClr val="black"/>
                </a:solidFill>
                <a:latin typeface="Cambria"/>
                <a:cs typeface="Cambria"/>
              </a:rPr>
              <a:t>get </a:t>
            </a:r>
            <a:r>
              <a:rPr sz="886" spc="-3" dirty="0">
                <a:solidFill>
                  <a:prstClr val="black"/>
                </a:solidFill>
                <a:latin typeface="Cambria"/>
                <a:cs typeface="Cambria"/>
              </a:rPr>
              <a:t>on a  roller</a:t>
            </a:r>
            <a:r>
              <a:rPr sz="886" spc="-24" dirty="0">
                <a:solidFill>
                  <a:prstClr val="black"/>
                </a:solidFill>
                <a:latin typeface="Cambria"/>
                <a:cs typeface="Cambria"/>
              </a:rPr>
              <a:t> </a:t>
            </a:r>
            <a:r>
              <a:rPr sz="886" spc="-3" dirty="0">
                <a:solidFill>
                  <a:prstClr val="black"/>
                </a:solidFill>
                <a:latin typeface="Cambria"/>
                <a:cs typeface="Cambria"/>
              </a:rPr>
              <a:t>coaster</a:t>
            </a:r>
            <a:r>
              <a:rPr sz="886" spc="-20" dirty="0">
                <a:solidFill>
                  <a:prstClr val="black"/>
                </a:solidFill>
                <a:latin typeface="Cambria"/>
                <a:cs typeface="Cambria"/>
              </a:rPr>
              <a:t> </a:t>
            </a:r>
            <a:r>
              <a:rPr sz="886" dirty="0">
                <a:solidFill>
                  <a:prstClr val="black"/>
                </a:solidFill>
                <a:latin typeface="Cambria"/>
                <a:cs typeface="Cambria"/>
              </a:rPr>
              <a:t>that’s</a:t>
            </a:r>
            <a:r>
              <a:rPr sz="886" spc="-31" dirty="0">
                <a:solidFill>
                  <a:prstClr val="black"/>
                </a:solidFill>
                <a:latin typeface="Cambria"/>
                <a:cs typeface="Cambria"/>
              </a:rPr>
              <a:t> </a:t>
            </a:r>
            <a:r>
              <a:rPr sz="886" spc="-3" dirty="0">
                <a:solidFill>
                  <a:prstClr val="black"/>
                </a:solidFill>
                <a:latin typeface="Cambria"/>
                <a:cs typeface="Cambria"/>
              </a:rPr>
              <a:t>basically</a:t>
            </a:r>
            <a:r>
              <a:rPr sz="886" spc="-27" dirty="0">
                <a:solidFill>
                  <a:prstClr val="black"/>
                </a:solidFill>
                <a:latin typeface="Cambria"/>
                <a:cs typeface="Cambria"/>
              </a:rPr>
              <a:t> </a:t>
            </a:r>
            <a:r>
              <a:rPr sz="886" b="1" spc="-3" dirty="0">
                <a:solidFill>
                  <a:prstClr val="black"/>
                </a:solidFill>
                <a:latin typeface="Cambria"/>
                <a:cs typeface="Cambria"/>
              </a:rPr>
              <a:t>a</a:t>
            </a:r>
            <a:r>
              <a:rPr sz="886" b="1" spc="-27" dirty="0">
                <a:solidFill>
                  <a:prstClr val="black"/>
                </a:solidFill>
                <a:latin typeface="Cambria"/>
                <a:cs typeface="Cambria"/>
              </a:rPr>
              <a:t> </a:t>
            </a:r>
            <a:r>
              <a:rPr sz="886" b="1" spc="-7" dirty="0">
                <a:solidFill>
                  <a:prstClr val="black"/>
                </a:solidFill>
                <a:latin typeface="Cambria"/>
                <a:cs typeface="Cambria"/>
              </a:rPr>
              <a:t>brush</a:t>
            </a:r>
            <a:r>
              <a:rPr sz="886" b="1" spc="-31" dirty="0">
                <a:solidFill>
                  <a:prstClr val="black"/>
                </a:solidFill>
                <a:latin typeface="Cambria"/>
                <a:cs typeface="Cambria"/>
              </a:rPr>
              <a:t> </a:t>
            </a:r>
            <a:r>
              <a:rPr sz="886" b="1" spc="-3" dirty="0">
                <a:solidFill>
                  <a:prstClr val="black"/>
                </a:solidFill>
                <a:latin typeface="Cambria"/>
                <a:cs typeface="Cambria"/>
              </a:rPr>
              <a:t>with</a:t>
            </a:r>
            <a:r>
              <a:rPr sz="886" b="1" spc="-24" dirty="0">
                <a:solidFill>
                  <a:prstClr val="black"/>
                </a:solidFill>
                <a:latin typeface="Cambria"/>
                <a:cs typeface="Cambria"/>
              </a:rPr>
              <a:t> </a:t>
            </a:r>
            <a:r>
              <a:rPr sz="886" b="1" spc="-3" dirty="0">
                <a:solidFill>
                  <a:prstClr val="black"/>
                </a:solidFill>
                <a:latin typeface="Cambria"/>
                <a:cs typeface="Cambria"/>
              </a:rPr>
              <a:t>death</a:t>
            </a:r>
            <a:r>
              <a:rPr sz="886" spc="-3" dirty="0">
                <a:solidFill>
                  <a:prstClr val="black"/>
                </a:solidFill>
                <a:latin typeface="Cambria"/>
                <a:cs typeface="Cambria"/>
              </a:rPr>
              <a:t>.</a:t>
            </a:r>
            <a:endParaRPr sz="886">
              <a:solidFill>
                <a:prstClr val="black"/>
              </a:solidFill>
              <a:latin typeface="Cambria"/>
              <a:cs typeface="Cambria"/>
            </a:endParaRPr>
          </a:p>
          <a:p>
            <a:pPr marL="8659" marR="3464" algn="just" defTabSz="623438">
              <a:lnSpc>
                <a:spcPct val="146200"/>
              </a:lnSpc>
              <a:spcBef>
                <a:spcPts val="7"/>
              </a:spcBef>
            </a:pPr>
            <a:r>
              <a:rPr sz="886" spc="-3" dirty="0">
                <a:solidFill>
                  <a:prstClr val="black"/>
                </a:solidFill>
                <a:latin typeface="Cambria"/>
                <a:cs typeface="Cambria"/>
              </a:rPr>
              <a:t>But if </a:t>
            </a:r>
            <a:r>
              <a:rPr sz="886" dirty="0">
                <a:solidFill>
                  <a:prstClr val="black"/>
                </a:solidFill>
                <a:latin typeface="Cambria"/>
                <a:cs typeface="Cambria"/>
              </a:rPr>
              <a:t>that’s </a:t>
            </a:r>
            <a:r>
              <a:rPr sz="886" spc="-7" dirty="0">
                <a:solidFill>
                  <a:prstClr val="black"/>
                </a:solidFill>
                <a:latin typeface="Cambria"/>
                <a:cs typeface="Cambria"/>
              </a:rPr>
              <a:t>your </a:t>
            </a:r>
            <a:r>
              <a:rPr sz="886" spc="-3" dirty="0">
                <a:solidFill>
                  <a:prstClr val="black"/>
                </a:solidFill>
                <a:latin typeface="Cambria"/>
                <a:cs typeface="Cambria"/>
              </a:rPr>
              <a:t>idea of fun, then… go </a:t>
            </a:r>
            <a:r>
              <a:rPr sz="886" dirty="0">
                <a:solidFill>
                  <a:prstClr val="black"/>
                </a:solidFill>
                <a:latin typeface="Cambria"/>
                <a:cs typeface="Cambria"/>
              </a:rPr>
              <a:t>ahead. </a:t>
            </a:r>
            <a:r>
              <a:rPr sz="886" b="1" dirty="0">
                <a:solidFill>
                  <a:prstClr val="black"/>
                </a:solidFill>
                <a:latin typeface="Cambria"/>
                <a:cs typeface="Cambria"/>
              </a:rPr>
              <a:t>Be  </a:t>
            </a:r>
            <a:r>
              <a:rPr sz="886" b="1" spc="-7" dirty="0">
                <a:solidFill>
                  <a:prstClr val="black"/>
                </a:solidFill>
                <a:latin typeface="Cambria"/>
                <a:cs typeface="Cambria"/>
              </a:rPr>
              <a:t>my</a:t>
            </a:r>
            <a:r>
              <a:rPr sz="886" b="1" spc="-58" dirty="0">
                <a:solidFill>
                  <a:prstClr val="black"/>
                </a:solidFill>
                <a:latin typeface="Cambria"/>
                <a:cs typeface="Cambria"/>
              </a:rPr>
              <a:t> </a:t>
            </a:r>
            <a:r>
              <a:rPr sz="886" b="1" spc="-3" dirty="0">
                <a:solidFill>
                  <a:prstClr val="black"/>
                </a:solidFill>
                <a:latin typeface="Cambria"/>
                <a:cs typeface="Cambria"/>
              </a:rPr>
              <a:t>guest.</a:t>
            </a:r>
            <a:endParaRPr sz="886">
              <a:solidFill>
                <a:prstClr val="black"/>
              </a:solidFill>
              <a:latin typeface="Cambria"/>
              <a:cs typeface="Cambria"/>
            </a:endParaRPr>
          </a:p>
        </p:txBody>
      </p:sp>
      <p:sp>
        <p:nvSpPr>
          <p:cNvPr id="4" name="object 4"/>
          <p:cNvSpPr txBox="1"/>
          <p:nvPr/>
        </p:nvSpPr>
        <p:spPr>
          <a:xfrm>
            <a:off x="4061321" y="2835797"/>
            <a:ext cx="2389909" cy="376513"/>
          </a:xfrm>
          <a:prstGeom prst="rect">
            <a:avLst/>
          </a:prstGeom>
        </p:spPr>
        <p:txBody>
          <a:bodyPr vert="horz" wrap="square" lIns="0" tIns="0" rIns="0" bIns="0" rtlCol="0">
            <a:spAutoFit/>
          </a:bodyPr>
          <a:lstStyle/>
          <a:p>
            <a:pPr marL="8659" marR="3464" defTabSz="623438">
              <a:lnSpc>
                <a:spcPct val="146900"/>
              </a:lnSpc>
            </a:pPr>
            <a:r>
              <a:rPr sz="886" b="1" spc="-3" dirty="0">
                <a:solidFill>
                  <a:prstClr val="black"/>
                </a:solidFill>
                <a:latin typeface="Cambria"/>
                <a:cs typeface="Cambria"/>
              </a:rPr>
              <a:t>Ben: </a:t>
            </a:r>
            <a:r>
              <a:rPr sz="886" spc="-3" dirty="0">
                <a:solidFill>
                  <a:prstClr val="black"/>
                </a:solidFill>
                <a:latin typeface="Cambria"/>
                <a:cs typeface="Cambria"/>
              </a:rPr>
              <a:t>Come on, </a:t>
            </a:r>
            <a:r>
              <a:rPr sz="886" spc="-7" dirty="0">
                <a:solidFill>
                  <a:prstClr val="black"/>
                </a:solidFill>
                <a:latin typeface="Cambria"/>
                <a:cs typeface="Cambria"/>
              </a:rPr>
              <a:t>you </a:t>
            </a:r>
            <a:r>
              <a:rPr sz="886" spc="-3" dirty="0">
                <a:solidFill>
                  <a:prstClr val="black"/>
                </a:solidFill>
                <a:latin typeface="Cambria"/>
                <a:cs typeface="Cambria"/>
              </a:rPr>
              <a:t>gotta </a:t>
            </a:r>
            <a:r>
              <a:rPr sz="886" b="1" spc="-7" dirty="0">
                <a:solidFill>
                  <a:prstClr val="black"/>
                </a:solidFill>
                <a:latin typeface="Cambria"/>
                <a:cs typeface="Cambria"/>
              </a:rPr>
              <a:t>get </a:t>
            </a:r>
            <a:r>
              <a:rPr sz="886" b="1" spc="-3" dirty="0">
                <a:solidFill>
                  <a:prstClr val="black"/>
                </a:solidFill>
                <a:latin typeface="Cambria"/>
                <a:cs typeface="Cambria"/>
              </a:rPr>
              <a:t>out of </a:t>
            </a:r>
            <a:r>
              <a:rPr sz="886" b="1" spc="-7" dirty="0">
                <a:solidFill>
                  <a:prstClr val="black"/>
                </a:solidFill>
                <a:latin typeface="Cambria"/>
                <a:cs typeface="Cambria"/>
              </a:rPr>
              <a:t>your </a:t>
            </a:r>
            <a:r>
              <a:rPr sz="886" b="1" spc="-3" dirty="0">
                <a:solidFill>
                  <a:prstClr val="black"/>
                </a:solidFill>
                <a:latin typeface="Cambria"/>
                <a:cs typeface="Cambria"/>
              </a:rPr>
              <a:t>comfort  zone! Live </a:t>
            </a:r>
            <a:r>
              <a:rPr sz="886" b="1" dirty="0">
                <a:solidFill>
                  <a:prstClr val="black"/>
                </a:solidFill>
                <a:latin typeface="Cambria"/>
                <a:cs typeface="Cambria"/>
              </a:rPr>
              <a:t>it up </a:t>
            </a:r>
            <a:r>
              <a:rPr sz="886" spc="-3" dirty="0">
                <a:solidFill>
                  <a:prstClr val="black"/>
                </a:solidFill>
                <a:latin typeface="Cambria"/>
                <a:cs typeface="Cambria"/>
              </a:rPr>
              <a:t>a</a:t>
            </a:r>
            <a:r>
              <a:rPr sz="886" spc="-37" dirty="0">
                <a:solidFill>
                  <a:prstClr val="black"/>
                </a:solidFill>
                <a:latin typeface="Cambria"/>
                <a:cs typeface="Cambria"/>
              </a:rPr>
              <a:t> </a:t>
            </a:r>
            <a:r>
              <a:rPr sz="886" spc="-3" dirty="0">
                <a:solidFill>
                  <a:prstClr val="black"/>
                </a:solidFill>
                <a:latin typeface="Cambria"/>
                <a:cs typeface="Cambria"/>
              </a:rPr>
              <a:t>little!</a:t>
            </a:r>
            <a:endParaRPr sz="886">
              <a:solidFill>
                <a:prstClr val="black"/>
              </a:solidFill>
              <a:latin typeface="Cambria"/>
              <a:cs typeface="Cambria"/>
            </a:endParaRPr>
          </a:p>
        </p:txBody>
      </p:sp>
      <p:sp>
        <p:nvSpPr>
          <p:cNvPr id="5" name="object 5"/>
          <p:cNvSpPr txBox="1"/>
          <p:nvPr/>
        </p:nvSpPr>
        <p:spPr>
          <a:xfrm>
            <a:off x="4061321" y="3319379"/>
            <a:ext cx="2390342" cy="977640"/>
          </a:xfrm>
          <a:prstGeom prst="rect">
            <a:avLst/>
          </a:prstGeom>
        </p:spPr>
        <p:txBody>
          <a:bodyPr vert="horz" wrap="square" lIns="0" tIns="0" rIns="0" bIns="0" rtlCol="0">
            <a:spAutoFit/>
          </a:bodyPr>
          <a:lstStyle/>
          <a:p>
            <a:pPr marL="8659" marR="3464" algn="just" defTabSz="623438">
              <a:lnSpc>
                <a:spcPct val="146600"/>
              </a:lnSpc>
            </a:pPr>
            <a:r>
              <a:rPr sz="886" b="1" spc="-3" dirty="0">
                <a:solidFill>
                  <a:prstClr val="black"/>
                </a:solidFill>
                <a:latin typeface="Cambria"/>
                <a:cs typeface="Cambria"/>
              </a:rPr>
              <a:t>Jennifer: </a:t>
            </a:r>
            <a:r>
              <a:rPr sz="886" spc="-3" dirty="0">
                <a:solidFill>
                  <a:prstClr val="black"/>
                </a:solidFill>
                <a:latin typeface="Cambria"/>
                <a:cs typeface="Cambria"/>
              </a:rPr>
              <a:t>This year </a:t>
            </a:r>
            <a:r>
              <a:rPr sz="886" dirty="0">
                <a:solidFill>
                  <a:prstClr val="black"/>
                </a:solidFill>
                <a:latin typeface="Cambria"/>
                <a:cs typeface="Cambria"/>
              </a:rPr>
              <a:t>it’s </a:t>
            </a:r>
            <a:r>
              <a:rPr sz="886" spc="-3" dirty="0">
                <a:solidFill>
                  <a:prstClr val="black"/>
                </a:solidFill>
                <a:latin typeface="Cambria"/>
                <a:cs typeface="Cambria"/>
              </a:rPr>
              <a:t>the ‘Screamer’ </a:t>
            </a:r>
            <a:r>
              <a:rPr sz="886" spc="-7" dirty="0">
                <a:solidFill>
                  <a:prstClr val="black"/>
                </a:solidFill>
                <a:latin typeface="Cambria"/>
                <a:cs typeface="Cambria"/>
              </a:rPr>
              <a:t>and </a:t>
            </a:r>
            <a:r>
              <a:rPr sz="886" spc="-3" dirty="0">
                <a:solidFill>
                  <a:prstClr val="black"/>
                </a:solidFill>
                <a:latin typeface="Cambria"/>
                <a:cs typeface="Cambria"/>
              </a:rPr>
              <a:t>next  year it’ll be something else. What was </a:t>
            </a:r>
            <a:r>
              <a:rPr sz="886" spc="-7" dirty="0">
                <a:solidFill>
                  <a:prstClr val="black"/>
                </a:solidFill>
                <a:latin typeface="Cambria"/>
                <a:cs typeface="Cambria"/>
              </a:rPr>
              <a:t>it </a:t>
            </a:r>
            <a:r>
              <a:rPr sz="886" spc="-3" dirty="0">
                <a:solidFill>
                  <a:prstClr val="black"/>
                </a:solidFill>
                <a:latin typeface="Cambria"/>
                <a:cs typeface="Cambria"/>
              </a:rPr>
              <a:t>last  time…oh yeah…the ‘Ozone Drop’. </a:t>
            </a:r>
            <a:r>
              <a:rPr sz="886" spc="-7" dirty="0">
                <a:solidFill>
                  <a:prstClr val="black"/>
                </a:solidFill>
                <a:latin typeface="Cambria"/>
                <a:cs typeface="Cambria"/>
              </a:rPr>
              <a:t>And </a:t>
            </a:r>
            <a:r>
              <a:rPr sz="886" spc="-3" dirty="0">
                <a:solidFill>
                  <a:prstClr val="black"/>
                </a:solidFill>
                <a:latin typeface="Cambria"/>
                <a:cs typeface="Cambria"/>
              </a:rPr>
              <a:t>if I recall  correctly, after </a:t>
            </a:r>
            <a:r>
              <a:rPr sz="886" spc="-7" dirty="0">
                <a:solidFill>
                  <a:prstClr val="black"/>
                </a:solidFill>
                <a:latin typeface="Cambria"/>
                <a:cs typeface="Cambria"/>
              </a:rPr>
              <a:t>you got </a:t>
            </a:r>
            <a:r>
              <a:rPr sz="886" spc="-3" dirty="0">
                <a:solidFill>
                  <a:prstClr val="black"/>
                </a:solidFill>
                <a:latin typeface="Cambria"/>
                <a:cs typeface="Cambria"/>
              </a:rPr>
              <a:t>off that ride </a:t>
            </a:r>
            <a:r>
              <a:rPr sz="886" spc="-7" dirty="0">
                <a:solidFill>
                  <a:prstClr val="black"/>
                </a:solidFill>
                <a:latin typeface="Cambria"/>
                <a:cs typeface="Cambria"/>
              </a:rPr>
              <a:t>you </a:t>
            </a:r>
            <a:r>
              <a:rPr sz="886" spc="-3" dirty="0">
                <a:solidFill>
                  <a:prstClr val="black"/>
                </a:solidFill>
                <a:latin typeface="Cambria"/>
                <a:cs typeface="Cambria"/>
              </a:rPr>
              <a:t>nearly  </a:t>
            </a:r>
            <a:r>
              <a:rPr sz="886" b="1" spc="-3" dirty="0">
                <a:solidFill>
                  <a:prstClr val="black"/>
                </a:solidFill>
                <a:latin typeface="Cambria"/>
                <a:cs typeface="Cambria"/>
              </a:rPr>
              <a:t>passed</a:t>
            </a:r>
            <a:r>
              <a:rPr sz="886" b="1" spc="-51" dirty="0">
                <a:solidFill>
                  <a:prstClr val="black"/>
                </a:solidFill>
                <a:latin typeface="Cambria"/>
                <a:cs typeface="Cambria"/>
              </a:rPr>
              <a:t> </a:t>
            </a:r>
            <a:r>
              <a:rPr sz="886" b="1" spc="-7" dirty="0">
                <a:solidFill>
                  <a:prstClr val="black"/>
                </a:solidFill>
                <a:latin typeface="Cambria"/>
                <a:cs typeface="Cambria"/>
              </a:rPr>
              <a:t>out</a:t>
            </a:r>
            <a:r>
              <a:rPr sz="886" spc="-7" dirty="0">
                <a:solidFill>
                  <a:prstClr val="black"/>
                </a:solidFill>
                <a:latin typeface="Cambria"/>
                <a:cs typeface="Cambria"/>
              </a:rPr>
              <a:t>.</a:t>
            </a:r>
            <a:endParaRPr sz="886">
              <a:solidFill>
                <a:prstClr val="black"/>
              </a:solidFill>
              <a:latin typeface="Cambria"/>
              <a:cs typeface="Cambria"/>
            </a:endParaRPr>
          </a:p>
        </p:txBody>
      </p:sp>
      <p:sp>
        <p:nvSpPr>
          <p:cNvPr id="6" name="object 6"/>
          <p:cNvSpPr txBox="1"/>
          <p:nvPr/>
        </p:nvSpPr>
        <p:spPr>
          <a:xfrm>
            <a:off x="4061321" y="4395147"/>
            <a:ext cx="2390775"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Ben:</a:t>
            </a:r>
            <a:r>
              <a:rPr sz="886" b="1" spc="-31" dirty="0">
                <a:solidFill>
                  <a:prstClr val="black"/>
                </a:solidFill>
                <a:latin typeface="Cambria"/>
                <a:cs typeface="Cambria"/>
              </a:rPr>
              <a:t> </a:t>
            </a:r>
            <a:r>
              <a:rPr sz="886" spc="-3" dirty="0">
                <a:solidFill>
                  <a:prstClr val="black"/>
                </a:solidFill>
                <a:latin typeface="Cambria"/>
                <a:cs typeface="Cambria"/>
              </a:rPr>
              <a:t>Yeah,</a:t>
            </a:r>
            <a:r>
              <a:rPr sz="886" spc="-31" dirty="0">
                <a:solidFill>
                  <a:prstClr val="black"/>
                </a:solidFill>
                <a:latin typeface="Cambria"/>
                <a:cs typeface="Cambria"/>
              </a:rPr>
              <a:t> </a:t>
            </a:r>
            <a:r>
              <a:rPr sz="886" spc="-7" dirty="0">
                <a:solidFill>
                  <a:prstClr val="black"/>
                </a:solidFill>
                <a:latin typeface="Cambria"/>
                <a:cs typeface="Cambria"/>
              </a:rPr>
              <a:t>but</a:t>
            </a:r>
            <a:r>
              <a:rPr sz="886" spc="-31" dirty="0">
                <a:solidFill>
                  <a:prstClr val="black"/>
                </a:solidFill>
                <a:latin typeface="Cambria"/>
                <a:cs typeface="Cambria"/>
              </a:rPr>
              <a:t> </a:t>
            </a:r>
            <a:r>
              <a:rPr sz="886" spc="-3" dirty="0">
                <a:solidFill>
                  <a:prstClr val="black"/>
                </a:solidFill>
                <a:latin typeface="Cambria"/>
                <a:cs typeface="Cambria"/>
              </a:rPr>
              <a:t>man,</a:t>
            </a:r>
            <a:r>
              <a:rPr sz="886" spc="-34" dirty="0">
                <a:solidFill>
                  <a:prstClr val="black"/>
                </a:solidFill>
                <a:latin typeface="Cambria"/>
                <a:cs typeface="Cambria"/>
              </a:rPr>
              <a:t> </a:t>
            </a:r>
            <a:r>
              <a:rPr sz="886" spc="-3" dirty="0">
                <a:solidFill>
                  <a:prstClr val="black"/>
                </a:solidFill>
                <a:latin typeface="Cambria"/>
                <a:cs typeface="Cambria"/>
              </a:rPr>
              <a:t>what</a:t>
            </a:r>
            <a:r>
              <a:rPr sz="886" spc="-24" dirty="0">
                <a:solidFill>
                  <a:prstClr val="black"/>
                </a:solidFill>
                <a:latin typeface="Cambria"/>
                <a:cs typeface="Cambria"/>
              </a:rPr>
              <a:t> </a:t>
            </a:r>
            <a:r>
              <a:rPr sz="886" spc="-3" dirty="0">
                <a:solidFill>
                  <a:prstClr val="black"/>
                </a:solidFill>
                <a:latin typeface="Cambria"/>
                <a:cs typeface="Cambria"/>
              </a:rPr>
              <a:t>a</a:t>
            </a:r>
            <a:r>
              <a:rPr sz="886" spc="-34" dirty="0">
                <a:solidFill>
                  <a:prstClr val="black"/>
                </a:solidFill>
                <a:latin typeface="Cambria"/>
                <a:cs typeface="Cambria"/>
              </a:rPr>
              <a:t> </a:t>
            </a:r>
            <a:r>
              <a:rPr sz="886" spc="-3" dirty="0">
                <a:solidFill>
                  <a:prstClr val="black"/>
                </a:solidFill>
                <a:latin typeface="Cambria"/>
                <a:cs typeface="Cambria"/>
              </a:rPr>
              <a:t>ride.</a:t>
            </a:r>
            <a:r>
              <a:rPr sz="886" spc="-27" dirty="0">
                <a:solidFill>
                  <a:prstClr val="black"/>
                </a:solidFill>
                <a:latin typeface="Cambria"/>
                <a:cs typeface="Cambria"/>
              </a:rPr>
              <a:t> </a:t>
            </a:r>
            <a:r>
              <a:rPr sz="886" spc="-3" dirty="0">
                <a:solidFill>
                  <a:prstClr val="black"/>
                </a:solidFill>
                <a:latin typeface="Cambria"/>
                <a:cs typeface="Cambria"/>
              </a:rPr>
              <a:t>I</a:t>
            </a:r>
            <a:r>
              <a:rPr sz="886" spc="-37" dirty="0">
                <a:solidFill>
                  <a:prstClr val="black"/>
                </a:solidFill>
                <a:latin typeface="Cambria"/>
                <a:cs typeface="Cambria"/>
              </a:rPr>
              <a:t> </a:t>
            </a:r>
            <a:r>
              <a:rPr sz="886" spc="-7" dirty="0">
                <a:solidFill>
                  <a:prstClr val="black"/>
                </a:solidFill>
                <a:latin typeface="Cambria"/>
                <a:cs typeface="Cambria"/>
              </a:rPr>
              <a:t>got</a:t>
            </a:r>
            <a:r>
              <a:rPr sz="886" spc="-27" dirty="0">
                <a:solidFill>
                  <a:prstClr val="black"/>
                </a:solidFill>
                <a:latin typeface="Cambria"/>
                <a:cs typeface="Cambria"/>
              </a:rPr>
              <a:t> </a:t>
            </a:r>
            <a:r>
              <a:rPr sz="886" spc="-3" dirty="0">
                <a:solidFill>
                  <a:prstClr val="black"/>
                </a:solidFill>
                <a:latin typeface="Cambria"/>
                <a:cs typeface="Cambria"/>
              </a:rPr>
              <a:t>dropped</a:t>
            </a:r>
            <a:r>
              <a:rPr sz="886" spc="-24" dirty="0">
                <a:solidFill>
                  <a:prstClr val="black"/>
                </a:solidFill>
                <a:latin typeface="Cambria"/>
                <a:cs typeface="Cambria"/>
              </a:rPr>
              <a:t> </a:t>
            </a:r>
            <a:r>
              <a:rPr sz="886" spc="-3" dirty="0">
                <a:solidFill>
                  <a:prstClr val="black"/>
                </a:solidFill>
                <a:latin typeface="Cambria"/>
                <a:cs typeface="Cambria"/>
              </a:rPr>
              <a:t>ten  </a:t>
            </a:r>
            <a:r>
              <a:rPr sz="886" b="1" spc="-3" dirty="0">
                <a:solidFill>
                  <a:prstClr val="black"/>
                </a:solidFill>
                <a:latin typeface="Cambria"/>
                <a:cs typeface="Cambria"/>
              </a:rPr>
              <a:t>stories </a:t>
            </a:r>
            <a:r>
              <a:rPr sz="886" spc="-3" dirty="0">
                <a:solidFill>
                  <a:prstClr val="black"/>
                </a:solidFill>
                <a:latin typeface="Cambria"/>
                <a:cs typeface="Cambria"/>
              </a:rPr>
              <a:t>at a hundred </a:t>
            </a:r>
            <a:r>
              <a:rPr sz="886" spc="-7" dirty="0">
                <a:solidFill>
                  <a:prstClr val="black"/>
                </a:solidFill>
                <a:latin typeface="Cambria"/>
                <a:cs typeface="Cambria"/>
              </a:rPr>
              <a:t>and </a:t>
            </a:r>
            <a:r>
              <a:rPr sz="886" spc="-3" dirty="0">
                <a:solidFill>
                  <a:prstClr val="black"/>
                </a:solidFill>
                <a:latin typeface="Cambria"/>
                <a:cs typeface="Cambria"/>
              </a:rPr>
              <a:t>fifty miles an hour.</a:t>
            </a:r>
            <a:r>
              <a:rPr sz="886" spc="-136" dirty="0">
                <a:solidFill>
                  <a:prstClr val="black"/>
                </a:solidFill>
                <a:latin typeface="Cambria"/>
                <a:cs typeface="Cambria"/>
              </a:rPr>
              <a:t> </a:t>
            </a:r>
            <a:r>
              <a:rPr sz="886" spc="-3" dirty="0">
                <a:solidFill>
                  <a:prstClr val="black"/>
                </a:solidFill>
                <a:latin typeface="Cambria"/>
                <a:cs typeface="Cambria"/>
              </a:rPr>
              <a:t>Good  times.</a:t>
            </a:r>
            <a:endParaRPr sz="886">
              <a:solidFill>
                <a:prstClr val="black"/>
              </a:solidFill>
              <a:latin typeface="Cambria"/>
              <a:cs typeface="Cambria"/>
            </a:endParaRPr>
          </a:p>
        </p:txBody>
      </p:sp>
      <p:sp>
        <p:nvSpPr>
          <p:cNvPr id="7" name="object 7"/>
          <p:cNvSpPr txBox="1"/>
          <p:nvPr/>
        </p:nvSpPr>
        <p:spPr>
          <a:xfrm>
            <a:off x="4061321" y="5075741"/>
            <a:ext cx="2391207" cy="777264"/>
          </a:xfrm>
          <a:prstGeom prst="rect">
            <a:avLst/>
          </a:prstGeom>
        </p:spPr>
        <p:txBody>
          <a:bodyPr vert="horz" wrap="square" lIns="0" tIns="0" rIns="0" bIns="0" rtlCol="0">
            <a:spAutoFit/>
          </a:bodyPr>
          <a:lstStyle/>
          <a:p>
            <a:pPr marL="8659" marR="3464" algn="just" defTabSz="623438">
              <a:lnSpc>
                <a:spcPct val="146700"/>
              </a:lnSpc>
            </a:pPr>
            <a:r>
              <a:rPr sz="886" b="1" spc="-3" dirty="0">
                <a:solidFill>
                  <a:prstClr val="black"/>
                </a:solidFill>
                <a:latin typeface="Cambria"/>
                <a:cs typeface="Cambria"/>
              </a:rPr>
              <a:t>Jennifer: Whatever floats </a:t>
            </a:r>
            <a:r>
              <a:rPr sz="886" b="1" spc="-7" dirty="0">
                <a:solidFill>
                  <a:prstClr val="black"/>
                </a:solidFill>
                <a:latin typeface="Cambria"/>
                <a:cs typeface="Cambria"/>
              </a:rPr>
              <a:t>your </a:t>
            </a:r>
            <a:r>
              <a:rPr sz="886" b="1" dirty="0">
                <a:solidFill>
                  <a:prstClr val="black"/>
                </a:solidFill>
                <a:latin typeface="Cambria"/>
                <a:cs typeface="Cambria"/>
              </a:rPr>
              <a:t>boat. </a:t>
            </a:r>
            <a:r>
              <a:rPr sz="886" spc="-3" dirty="0">
                <a:solidFill>
                  <a:prstClr val="black"/>
                </a:solidFill>
                <a:latin typeface="Cambria"/>
                <a:cs typeface="Cambria"/>
              </a:rPr>
              <a:t>Go on, </a:t>
            </a:r>
            <a:r>
              <a:rPr sz="886" dirty="0">
                <a:solidFill>
                  <a:prstClr val="black"/>
                </a:solidFill>
                <a:latin typeface="Cambria"/>
                <a:cs typeface="Cambria"/>
              </a:rPr>
              <a:t>go  </a:t>
            </a:r>
            <a:r>
              <a:rPr sz="886" spc="-3" dirty="0">
                <a:solidFill>
                  <a:prstClr val="black"/>
                </a:solidFill>
                <a:latin typeface="Cambria"/>
                <a:cs typeface="Cambria"/>
              </a:rPr>
              <a:t>ride the ‘Screamer’ </a:t>
            </a:r>
            <a:r>
              <a:rPr sz="886" spc="-7" dirty="0">
                <a:solidFill>
                  <a:prstClr val="black"/>
                </a:solidFill>
                <a:latin typeface="Cambria"/>
                <a:cs typeface="Cambria"/>
              </a:rPr>
              <a:t>and </a:t>
            </a:r>
            <a:r>
              <a:rPr sz="886" spc="-3" dirty="0">
                <a:solidFill>
                  <a:prstClr val="black"/>
                </a:solidFill>
                <a:latin typeface="Cambria"/>
                <a:cs typeface="Cambria"/>
              </a:rPr>
              <a:t>meet me back here in an  hour. I’ll be here with my feet firmly planted on  the</a:t>
            </a:r>
            <a:r>
              <a:rPr sz="886" spc="-55" dirty="0">
                <a:solidFill>
                  <a:prstClr val="black"/>
                </a:solidFill>
                <a:latin typeface="Cambria"/>
                <a:cs typeface="Cambria"/>
              </a:rPr>
              <a:t> </a:t>
            </a:r>
            <a:r>
              <a:rPr sz="886" spc="-3" dirty="0">
                <a:solidFill>
                  <a:prstClr val="black"/>
                </a:solidFill>
                <a:latin typeface="Cambria"/>
                <a:cs typeface="Cambria"/>
              </a:rPr>
              <a:t>ground.</a:t>
            </a:r>
            <a:endParaRPr sz="886">
              <a:solidFill>
                <a:prstClr val="black"/>
              </a:solidFill>
              <a:latin typeface="Cambria"/>
              <a:cs typeface="Cambria"/>
            </a:endParaRPr>
          </a:p>
        </p:txBody>
      </p:sp>
      <p:sp>
        <p:nvSpPr>
          <p:cNvPr id="8" name="object 8"/>
          <p:cNvSpPr/>
          <p:nvPr/>
        </p:nvSpPr>
        <p:spPr>
          <a:xfrm>
            <a:off x="6711922" y="766139"/>
            <a:ext cx="1410306" cy="5468216"/>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6714258" y="1392382"/>
            <a:ext cx="1405890" cy="4715394"/>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0" name="object 10"/>
          <p:cNvSpPr txBox="1"/>
          <p:nvPr/>
        </p:nvSpPr>
        <p:spPr>
          <a:xfrm>
            <a:off x="6830896" y="1366536"/>
            <a:ext cx="1078923" cy="432747"/>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pass </a:t>
            </a:r>
            <a:r>
              <a:rPr sz="818" b="1" dirty="0">
                <a:solidFill>
                  <a:prstClr val="black"/>
                </a:solidFill>
                <a:latin typeface="Calibri"/>
                <a:cs typeface="Calibri"/>
              </a:rPr>
              <a:t>up the </a:t>
            </a:r>
            <a:r>
              <a:rPr sz="818" b="1" spc="-3" dirty="0">
                <a:solidFill>
                  <a:prstClr val="black"/>
                </a:solidFill>
                <a:latin typeface="Calibri"/>
                <a:cs typeface="Calibri"/>
              </a:rPr>
              <a:t>chance </a:t>
            </a:r>
            <a:r>
              <a:rPr sz="818" dirty="0">
                <a:solidFill>
                  <a:prstClr val="black"/>
                </a:solidFill>
                <a:latin typeface="Calibri"/>
                <a:cs typeface="Calibri"/>
              </a:rPr>
              <a:t>=</a:t>
            </a:r>
            <a:r>
              <a:rPr sz="818" spc="-41" dirty="0">
                <a:solidFill>
                  <a:prstClr val="black"/>
                </a:solidFill>
                <a:latin typeface="Calibri"/>
                <a:cs typeface="Calibri"/>
              </a:rPr>
              <a:t> </a:t>
            </a:r>
            <a:r>
              <a:rPr sz="818" spc="-3" dirty="0">
                <a:solidFill>
                  <a:prstClr val="black"/>
                </a:solidFill>
                <a:latin typeface="Calibri"/>
                <a:cs typeface="Calibri"/>
              </a:rPr>
              <a:t>not  take advantage of the  opportunity</a:t>
            </a:r>
            <a:endParaRPr sz="818">
              <a:solidFill>
                <a:prstClr val="black"/>
              </a:solidFill>
              <a:latin typeface="Calibri"/>
              <a:cs typeface="Calibri"/>
            </a:endParaRPr>
          </a:p>
        </p:txBody>
      </p:sp>
      <p:sp>
        <p:nvSpPr>
          <p:cNvPr id="11" name="object 11"/>
          <p:cNvSpPr txBox="1"/>
          <p:nvPr/>
        </p:nvSpPr>
        <p:spPr>
          <a:xfrm>
            <a:off x="6830897" y="1911061"/>
            <a:ext cx="1025669" cy="125868"/>
          </a:xfrm>
          <a:prstGeom prst="rect">
            <a:avLst/>
          </a:prstGeom>
        </p:spPr>
        <p:txBody>
          <a:bodyPr vert="horz" wrap="square" lIns="0" tIns="0" rIns="0" bIns="0" rtlCol="0">
            <a:spAutoFit/>
          </a:bodyPr>
          <a:lstStyle/>
          <a:p>
            <a:pPr marL="8659" defTabSz="623438"/>
            <a:r>
              <a:rPr sz="818" b="1" spc="-3" dirty="0">
                <a:solidFill>
                  <a:prstClr val="black"/>
                </a:solidFill>
                <a:latin typeface="Calibri"/>
                <a:cs typeface="Calibri"/>
              </a:rPr>
              <a:t>upside down </a:t>
            </a:r>
            <a:r>
              <a:rPr sz="818" dirty="0">
                <a:solidFill>
                  <a:prstClr val="black"/>
                </a:solidFill>
                <a:latin typeface="Calibri"/>
                <a:cs typeface="Calibri"/>
              </a:rPr>
              <a:t>=</a:t>
            </a:r>
            <a:r>
              <a:rPr sz="818" spc="-31" dirty="0">
                <a:solidFill>
                  <a:prstClr val="black"/>
                </a:solidFill>
                <a:latin typeface="Calibri"/>
                <a:cs typeface="Calibri"/>
              </a:rPr>
              <a:t> </a:t>
            </a:r>
            <a:r>
              <a:rPr sz="818" spc="-3" dirty="0">
                <a:solidFill>
                  <a:prstClr val="black"/>
                </a:solidFill>
                <a:latin typeface="Calibri"/>
                <a:cs typeface="Calibri"/>
              </a:rPr>
              <a:t>inverted</a:t>
            </a:r>
            <a:endParaRPr sz="818">
              <a:solidFill>
                <a:prstClr val="black"/>
              </a:solidFill>
              <a:latin typeface="Calibri"/>
              <a:cs typeface="Calibri"/>
            </a:endParaRPr>
          </a:p>
        </p:txBody>
      </p:sp>
      <p:sp>
        <p:nvSpPr>
          <p:cNvPr id="12" name="object 12"/>
          <p:cNvSpPr txBox="1"/>
          <p:nvPr/>
        </p:nvSpPr>
        <p:spPr>
          <a:xfrm>
            <a:off x="6830897" y="2123254"/>
            <a:ext cx="1140835" cy="285463"/>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flock </a:t>
            </a:r>
            <a:r>
              <a:rPr sz="818" dirty="0">
                <a:solidFill>
                  <a:prstClr val="black"/>
                </a:solidFill>
                <a:latin typeface="Calibri"/>
                <a:cs typeface="Calibri"/>
              </a:rPr>
              <a:t>= </a:t>
            </a:r>
            <a:r>
              <a:rPr sz="818" spc="-3" dirty="0">
                <a:solidFill>
                  <a:prstClr val="black"/>
                </a:solidFill>
                <a:latin typeface="Calibri"/>
                <a:cs typeface="Calibri"/>
              </a:rPr>
              <a:t>come and gather</a:t>
            </a:r>
            <a:r>
              <a:rPr sz="818" spc="-58" dirty="0">
                <a:solidFill>
                  <a:prstClr val="black"/>
                </a:solidFill>
                <a:latin typeface="Calibri"/>
                <a:cs typeface="Calibri"/>
              </a:rPr>
              <a:t> </a:t>
            </a:r>
            <a:r>
              <a:rPr sz="818" dirty="0">
                <a:solidFill>
                  <a:prstClr val="black"/>
                </a:solidFill>
                <a:latin typeface="Calibri"/>
                <a:cs typeface="Calibri"/>
              </a:rPr>
              <a:t>in  large</a:t>
            </a:r>
            <a:r>
              <a:rPr sz="818" spc="-55" dirty="0">
                <a:solidFill>
                  <a:prstClr val="black"/>
                </a:solidFill>
                <a:latin typeface="Calibri"/>
                <a:cs typeface="Calibri"/>
              </a:rPr>
              <a:t> </a:t>
            </a:r>
            <a:r>
              <a:rPr sz="818" spc="-3" dirty="0">
                <a:solidFill>
                  <a:prstClr val="black"/>
                </a:solidFill>
                <a:latin typeface="Calibri"/>
                <a:cs typeface="Calibri"/>
              </a:rPr>
              <a:t>numbers</a:t>
            </a:r>
            <a:endParaRPr sz="818">
              <a:solidFill>
                <a:prstClr val="black"/>
              </a:solidFill>
              <a:latin typeface="Calibri"/>
              <a:cs typeface="Calibri"/>
            </a:endParaRPr>
          </a:p>
        </p:txBody>
      </p:sp>
      <p:sp>
        <p:nvSpPr>
          <p:cNvPr id="13" name="object 13"/>
          <p:cNvSpPr txBox="1"/>
          <p:nvPr/>
        </p:nvSpPr>
        <p:spPr>
          <a:xfrm>
            <a:off x="6830897" y="2501483"/>
            <a:ext cx="1034328" cy="285463"/>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a </a:t>
            </a:r>
            <a:r>
              <a:rPr sz="818" b="1" spc="-3" dirty="0">
                <a:solidFill>
                  <a:prstClr val="black"/>
                </a:solidFill>
                <a:latin typeface="Calibri"/>
                <a:cs typeface="Calibri"/>
              </a:rPr>
              <a:t>brush with death </a:t>
            </a:r>
            <a:r>
              <a:rPr sz="818" dirty="0">
                <a:solidFill>
                  <a:prstClr val="black"/>
                </a:solidFill>
                <a:latin typeface="Calibri"/>
                <a:cs typeface="Calibri"/>
              </a:rPr>
              <a:t>= </a:t>
            </a:r>
            <a:r>
              <a:rPr sz="818" spc="-7" dirty="0">
                <a:solidFill>
                  <a:prstClr val="black"/>
                </a:solidFill>
                <a:latin typeface="Calibri"/>
                <a:cs typeface="Calibri"/>
              </a:rPr>
              <a:t>an  </a:t>
            </a:r>
            <a:r>
              <a:rPr sz="818" spc="-3" dirty="0">
                <a:solidFill>
                  <a:prstClr val="black"/>
                </a:solidFill>
                <a:latin typeface="Calibri"/>
                <a:cs typeface="Calibri"/>
              </a:rPr>
              <a:t>instance of nearly</a:t>
            </a:r>
            <a:r>
              <a:rPr sz="818" spc="-20" dirty="0">
                <a:solidFill>
                  <a:prstClr val="black"/>
                </a:solidFill>
                <a:latin typeface="Calibri"/>
                <a:cs typeface="Calibri"/>
              </a:rPr>
              <a:t> </a:t>
            </a:r>
            <a:r>
              <a:rPr sz="818" spc="-3" dirty="0">
                <a:solidFill>
                  <a:prstClr val="black"/>
                </a:solidFill>
                <a:latin typeface="Calibri"/>
                <a:cs typeface="Calibri"/>
              </a:rPr>
              <a:t>dying</a:t>
            </a:r>
            <a:endParaRPr sz="818">
              <a:solidFill>
                <a:prstClr val="black"/>
              </a:solidFill>
              <a:latin typeface="Calibri"/>
              <a:cs typeface="Calibri"/>
            </a:endParaRPr>
          </a:p>
        </p:txBody>
      </p:sp>
      <p:sp>
        <p:nvSpPr>
          <p:cNvPr id="14" name="object 14"/>
          <p:cNvSpPr txBox="1"/>
          <p:nvPr/>
        </p:nvSpPr>
        <p:spPr>
          <a:xfrm>
            <a:off x="6830897" y="2879713"/>
            <a:ext cx="1165947" cy="285463"/>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be </a:t>
            </a:r>
            <a:r>
              <a:rPr sz="818" b="1" spc="-3" dirty="0">
                <a:solidFill>
                  <a:prstClr val="black"/>
                </a:solidFill>
                <a:latin typeface="Calibri"/>
                <a:cs typeface="Calibri"/>
              </a:rPr>
              <a:t>my guest </a:t>
            </a:r>
            <a:r>
              <a:rPr sz="818" dirty="0">
                <a:solidFill>
                  <a:prstClr val="black"/>
                </a:solidFill>
                <a:latin typeface="Calibri"/>
                <a:cs typeface="Calibri"/>
              </a:rPr>
              <a:t>= </a:t>
            </a:r>
            <a:r>
              <a:rPr sz="818" spc="-3" dirty="0">
                <a:solidFill>
                  <a:prstClr val="black"/>
                </a:solidFill>
                <a:latin typeface="Calibri"/>
                <a:cs typeface="Calibri"/>
              </a:rPr>
              <a:t>do what </a:t>
            </a:r>
            <a:r>
              <a:rPr sz="818" spc="-7" dirty="0">
                <a:solidFill>
                  <a:prstClr val="black"/>
                </a:solidFill>
                <a:latin typeface="Calibri"/>
                <a:cs typeface="Calibri"/>
              </a:rPr>
              <a:t>you  </a:t>
            </a:r>
            <a:r>
              <a:rPr sz="818" spc="-3" dirty="0">
                <a:solidFill>
                  <a:prstClr val="black"/>
                </a:solidFill>
                <a:latin typeface="Calibri"/>
                <a:cs typeface="Calibri"/>
              </a:rPr>
              <a:t>want</a:t>
            </a:r>
            <a:endParaRPr sz="818">
              <a:solidFill>
                <a:prstClr val="black"/>
              </a:solidFill>
              <a:latin typeface="Calibri"/>
              <a:cs typeface="Calibri"/>
            </a:endParaRPr>
          </a:p>
        </p:txBody>
      </p:sp>
      <p:sp>
        <p:nvSpPr>
          <p:cNvPr id="15" name="object 15"/>
          <p:cNvSpPr txBox="1"/>
          <p:nvPr/>
        </p:nvSpPr>
        <p:spPr>
          <a:xfrm>
            <a:off x="6830897" y="3257567"/>
            <a:ext cx="1113992" cy="580468"/>
          </a:xfrm>
          <a:prstGeom prst="rect">
            <a:avLst/>
          </a:prstGeom>
        </p:spPr>
        <p:txBody>
          <a:bodyPr vert="horz" wrap="square" lIns="0" tIns="433" rIns="0" bIns="0" rtlCol="0">
            <a:spAutoFit/>
          </a:bodyPr>
          <a:lstStyle/>
          <a:p>
            <a:pPr marL="8659" marR="3464" defTabSz="623438">
              <a:lnSpc>
                <a:spcPct val="116700"/>
              </a:lnSpc>
              <a:spcBef>
                <a:spcPts val="3"/>
              </a:spcBef>
            </a:pPr>
            <a:r>
              <a:rPr sz="818" b="1" spc="-3" dirty="0">
                <a:solidFill>
                  <a:prstClr val="black"/>
                </a:solidFill>
                <a:latin typeface="Calibri"/>
                <a:cs typeface="Calibri"/>
              </a:rPr>
              <a:t>get </a:t>
            </a:r>
            <a:r>
              <a:rPr sz="818" b="1" dirty="0">
                <a:solidFill>
                  <a:prstClr val="black"/>
                </a:solidFill>
                <a:latin typeface="Calibri"/>
                <a:cs typeface="Calibri"/>
              </a:rPr>
              <a:t>out </a:t>
            </a:r>
            <a:r>
              <a:rPr sz="818" b="1" spc="-3" dirty="0">
                <a:solidFill>
                  <a:prstClr val="black"/>
                </a:solidFill>
                <a:latin typeface="Calibri"/>
                <a:cs typeface="Calibri"/>
              </a:rPr>
              <a:t>of your comfort  </a:t>
            </a:r>
            <a:r>
              <a:rPr sz="818" b="1" dirty="0">
                <a:solidFill>
                  <a:prstClr val="black"/>
                </a:solidFill>
                <a:latin typeface="Calibri"/>
                <a:cs typeface="Calibri"/>
              </a:rPr>
              <a:t>zone </a:t>
            </a:r>
            <a:r>
              <a:rPr sz="818" dirty="0">
                <a:solidFill>
                  <a:prstClr val="black"/>
                </a:solidFill>
                <a:latin typeface="Calibri"/>
                <a:cs typeface="Calibri"/>
              </a:rPr>
              <a:t>= try </a:t>
            </a:r>
            <a:r>
              <a:rPr sz="818" spc="-3" dirty="0">
                <a:solidFill>
                  <a:prstClr val="black"/>
                </a:solidFill>
                <a:latin typeface="Calibri"/>
                <a:cs typeface="Calibri"/>
              </a:rPr>
              <a:t>different</a:t>
            </a:r>
            <a:r>
              <a:rPr sz="818" spc="-61" dirty="0">
                <a:solidFill>
                  <a:prstClr val="black"/>
                </a:solidFill>
                <a:latin typeface="Calibri"/>
                <a:cs typeface="Calibri"/>
              </a:rPr>
              <a:t> </a:t>
            </a:r>
            <a:r>
              <a:rPr sz="818" spc="-3" dirty="0">
                <a:solidFill>
                  <a:prstClr val="black"/>
                </a:solidFill>
                <a:latin typeface="Calibri"/>
                <a:cs typeface="Calibri"/>
              </a:rPr>
              <a:t>things</a:t>
            </a:r>
            <a:endParaRPr sz="818">
              <a:solidFill>
                <a:prstClr val="black"/>
              </a:solidFill>
              <a:latin typeface="Calibri"/>
              <a:cs typeface="Calibri"/>
            </a:endParaRPr>
          </a:p>
          <a:p>
            <a:pPr marL="8659" marR="287041" defTabSz="623438">
              <a:lnSpc>
                <a:spcPct val="116700"/>
              </a:lnSpc>
              <a:spcBef>
                <a:spcPts val="10"/>
              </a:spcBef>
            </a:pPr>
            <a:r>
              <a:rPr sz="818" spc="-3" dirty="0">
                <a:solidFill>
                  <a:prstClr val="black"/>
                </a:solidFill>
                <a:latin typeface="Calibri"/>
                <a:cs typeface="Calibri"/>
              </a:rPr>
              <a:t>that </a:t>
            </a:r>
            <a:r>
              <a:rPr sz="818" dirty="0">
                <a:solidFill>
                  <a:prstClr val="black"/>
                </a:solidFill>
                <a:latin typeface="Calibri"/>
                <a:cs typeface="Calibri"/>
              </a:rPr>
              <a:t>may </a:t>
            </a:r>
            <a:r>
              <a:rPr sz="818" spc="-3" dirty="0">
                <a:solidFill>
                  <a:prstClr val="black"/>
                </a:solidFill>
                <a:latin typeface="Calibri"/>
                <a:cs typeface="Calibri"/>
              </a:rPr>
              <a:t>make</a:t>
            </a:r>
            <a:r>
              <a:rPr sz="818" spc="-55" dirty="0">
                <a:solidFill>
                  <a:prstClr val="black"/>
                </a:solidFill>
                <a:latin typeface="Calibri"/>
                <a:cs typeface="Calibri"/>
              </a:rPr>
              <a:t> </a:t>
            </a:r>
            <a:r>
              <a:rPr sz="818" dirty="0">
                <a:solidFill>
                  <a:prstClr val="black"/>
                </a:solidFill>
                <a:latin typeface="Calibri"/>
                <a:cs typeface="Calibri"/>
              </a:rPr>
              <a:t>you  </a:t>
            </a:r>
            <a:r>
              <a:rPr sz="818" spc="-3" dirty="0">
                <a:solidFill>
                  <a:prstClr val="black"/>
                </a:solidFill>
                <a:latin typeface="Calibri"/>
                <a:cs typeface="Calibri"/>
              </a:rPr>
              <a:t>uncomfortable</a:t>
            </a:r>
            <a:endParaRPr sz="818">
              <a:solidFill>
                <a:prstClr val="black"/>
              </a:solidFill>
              <a:latin typeface="Calibri"/>
              <a:cs typeface="Calibri"/>
            </a:endParaRPr>
          </a:p>
        </p:txBody>
      </p:sp>
      <p:sp>
        <p:nvSpPr>
          <p:cNvPr id="16" name="object 16"/>
          <p:cNvSpPr txBox="1"/>
          <p:nvPr/>
        </p:nvSpPr>
        <p:spPr>
          <a:xfrm>
            <a:off x="6830896" y="3928328"/>
            <a:ext cx="1112260"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live </a:t>
            </a:r>
            <a:r>
              <a:rPr sz="818" b="1" dirty="0">
                <a:solidFill>
                  <a:prstClr val="black"/>
                </a:solidFill>
                <a:latin typeface="Calibri"/>
                <a:cs typeface="Calibri"/>
              </a:rPr>
              <a:t>it up </a:t>
            </a:r>
            <a:r>
              <a:rPr sz="818" dirty="0">
                <a:solidFill>
                  <a:prstClr val="black"/>
                </a:solidFill>
                <a:latin typeface="Calibri"/>
                <a:cs typeface="Calibri"/>
              </a:rPr>
              <a:t>= enjoy</a:t>
            </a:r>
            <a:r>
              <a:rPr sz="818" spc="-51" dirty="0">
                <a:solidFill>
                  <a:prstClr val="black"/>
                </a:solidFill>
                <a:latin typeface="Calibri"/>
                <a:cs typeface="Calibri"/>
              </a:rPr>
              <a:t> </a:t>
            </a:r>
            <a:r>
              <a:rPr sz="818" spc="-3" dirty="0">
                <a:solidFill>
                  <a:prstClr val="black"/>
                </a:solidFill>
                <a:latin typeface="Calibri"/>
                <a:cs typeface="Calibri"/>
              </a:rPr>
              <a:t>yourself,  often</a:t>
            </a:r>
            <a:r>
              <a:rPr sz="818" spc="-24" dirty="0">
                <a:solidFill>
                  <a:prstClr val="black"/>
                </a:solidFill>
                <a:latin typeface="Calibri"/>
                <a:cs typeface="Calibri"/>
              </a:rPr>
              <a:t> </a:t>
            </a:r>
            <a:r>
              <a:rPr sz="818" spc="-3" dirty="0">
                <a:solidFill>
                  <a:prstClr val="black"/>
                </a:solidFill>
                <a:latin typeface="Calibri"/>
                <a:cs typeface="Calibri"/>
              </a:rPr>
              <a:t>extravagantly</a:t>
            </a:r>
            <a:endParaRPr sz="818">
              <a:solidFill>
                <a:prstClr val="black"/>
              </a:solidFill>
              <a:latin typeface="Calibri"/>
              <a:cs typeface="Calibri"/>
            </a:endParaRPr>
          </a:p>
        </p:txBody>
      </p:sp>
      <p:sp>
        <p:nvSpPr>
          <p:cNvPr id="17" name="object 17"/>
          <p:cNvSpPr txBox="1"/>
          <p:nvPr/>
        </p:nvSpPr>
        <p:spPr>
          <a:xfrm>
            <a:off x="6830897" y="4306558"/>
            <a:ext cx="1091045"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passed </a:t>
            </a:r>
            <a:r>
              <a:rPr sz="818" b="1" dirty="0">
                <a:solidFill>
                  <a:prstClr val="black"/>
                </a:solidFill>
                <a:latin typeface="Calibri"/>
                <a:cs typeface="Calibri"/>
              </a:rPr>
              <a:t>out </a:t>
            </a:r>
            <a:r>
              <a:rPr sz="818" dirty="0">
                <a:solidFill>
                  <a:prstClr val="black"/>
                </a:solidFill>
                <a:latin typeface="Calibri"/>
                <a:cs typeface="Calibri"/>
              </a:rPr>
              <a:t>= </a:t>
            </a:r>
            <a:r>
              <a:rPr sz="818" spc="-3" dirty="0">
                <a:solidFill>
                  <a:prstClr val="black"/>
                </a:solidFill>
                <a:latin typeface="Calibri"/>
                <a:cs typeface="Calibri"/>
              </a:rPr>
              <a:t>fainted; </a:t>
            </a:r>
            <a:r>
              <a:rPr sz="818" spc="-7" dirty="0">
                <a:solidFill>
                  <a:prstClr val="black"/>
                </a:solidFill>
                <a:latin typeface="Calibri"/>
                <a:cs typeface="Calibri"/>
              </a:rPr>
              <a:t>lost  </a:t>
            </a:r>
            <a:r>
              <a:rPr sz="818" spc="-3" dirty="0">
                <a:solidFill>
                  <a:prstClr val="black"/>
                </a:solidFill>
                <a:latin typeface="Calibri"/>
                <a:cs typeface="Calibri"/>
              </a:rPr>
              <a:t>consciousness</a:t>
            </a:r>
            <a:endParaRPr sz="818">
              <a:solidFill>
                <a:prstClr val="black"/>
              </a:solidFill>
              <a:latin typeface="Calibri"/>
              <a:cs typeface="Calibri"/>
            </a:endParaRPr>
          </a:p>
        </p:txBody>
      </p:sp>
      <p:sp>
        <p:nvSpPr>
          <p:cNvPr id="18" name="object 18"/>
          <p:cNvSpPr txBox="1"/>
          <p:nvPr/>
        </p:nvSpPr>
        <p:spPr>
          <a:xfrm>
            <a:off x="6830896" y="4684787"/>
            <a:ext cx="1109230"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stories </a:t>
            </a:r>
            <a:r>
              <a:rPr sz="818" dirty="0">
                <a:solidFill>
                  <a:prstClr val="black"/>
                </a:solidFill>
                <a:latin typeface="Calibri"/>
                <a:cs typeface="Calibri"/>
              </a:rPr>
              <a:t>= </a:t>
            </a:r>
            <a:r>
              <a:rPr sz="818" spc="-3" dirty="0">
                <a:solidFill>
                  <a:prstClr val="black"/>
                </a:solidFill>
                <a:latin typeface="Calibri"/>
                <a:cs typeface="Calibri"/>
              </a:rPr>
              <a:t>floors/levels of </a:t>
            </a:r>
            <a:r>
              <a:rPr sz="818" dirty="0">
                <a:solidFill>
                  <a:prstClr val="black"/>
                </a:solidFill>
                <a:latin typeface="Calibri"/>
                <a:cs typeface="Calibri"/>
              </a:rPr>
              <a:t>a  </a:t>
            </a:r>
            <a:r>
              <a:rPr sz="818" spc="-3" dirty="0">
                <a:solidFill>
                  <a:prstClr val="black"/>
                </a:solidFill>
                <a:latin typeface="Calibri"/>
                <a:cs typeface="Calibri"/>
              </a:rPr>
              <a:t>building</a:t>
            </a:r>
            <a:endParaRPr sz="818">
              <a:solidFill>
                <a:prstClr val="black"/>
              </a:solidFill>
              <a:latin typeface="Calibri"/>
              <a:cs typeface="Calibri"/>
            </a:endParaRPr>
          </a:p>
        </p:txBody>
      </p:sp>
      <p:sp>
        <p:nvSpPr>
          <p:cNvPr id="19" name="object 19"/>
          <p:cNvSpPr txBox="1"/>
          <p:nvPr/>
        </p:nvSpPr>
        <p:spPr>
          <a:xfrm>
            <a:off x="6830897" y="5084099"/>
            <a:ext cx="1137372" cy="558614"/>
          </a:xfrm>
          <a:prstGeom prst="rect">
            <a:avLst/>
          </a:prstGeom>
        </p:spPr>
        <p:txBody>
          <a:bodyPr vert="horz" wrap="square" lIns="0" tIns="0" rIns="0" bIns="0" rtlCol="0">
            <a:spAutoFit/>
          </a:bodyPr>
          <a:lstStyle/>
          <a:p>
            <a:pPr marL="8659" defTabSz="623438"/>
            <a:r>
              <a:rPr sz="818" b="1" spc="-3" dirty="0">
                <a:solidFill>
                  <a:prstClr val="black"/>
                </a:solidFill>
                <a:latin typeface="Calibri"/>
                <a:cs typeface="Calibri"/>
              </a:rPr>
              <a:t>whatever floats your</a:t>
            </a:r>
            <a:r>
              <a:rPr sz="818" b="1" spc="-10" dirty="0">
                <a:solidFill>
                  <a:prstClr val="black"/>
                </a:solidFill>
                <a:latin typeface="Calibri"/>
                <a:cs typeface="Calibri"/>
              </a:rPr>
              <a:t> </a:t>
            </a:r>
            <a:r>
              <a:rPr sz="818" b="1" spc="-7" dirty="0">
                <a:solidFill>
                  <a:prstClr val="black"/>
                </a:solidFill>
                <a:latin typeface="Calibri"/>
                <a:cs typeface="Calibri"/>
              </a:rPr>
              <a:t>boat</a:t>
            </a:r>
            <a:endParaRPr sz="818">
              <a:solidFill>
                <a:prstClr val="black"/>
              </a:solidFill>
              <a:latin typeface="Calibri"/>
              <a:cs typeface="Calibri"/>
            </a:endParaRPr>
          </a:p>
          <a:p>
            <a:pPr marL="8659" marR="125121" defTabSz="623438">
              <a:lnSpc>
                <a:spcPct val="116700"/>
              </a:lnSpc>
              <a:spcBef>
                <a:spcPts val="7"/>
              </a:spcBef>
            </a:pPr>
            <a:r>
              <a:rPr sz="818" dirty="0">
                <a:solidFill>
                  <a:prstClr val="black"/>
                </a:solidFill>
                <a:latin typeface="Calibri"/>
                <a:cs typeface="Calibri"/>
              </a:rPr>
              <a:t>= </a:t>
            </a:r>
            <a:r>
              <a:rPr sz="818" spc="-3" dirty="0">
                <a:solidFill>
                  <a:prstClr val="black"/>
                </a:solidFill>
                <a:latin typeface="Calibri"/>
                <a:cs typeface="Calibri"/>
              </a:rPr>
              <a:t>whatever makes you  </a:t>
            </a:r>
            <a:r>
              <a:rPr sz="818" dirty="0">
                <a:solidFill>
                  <a:prstClr val="black"/>
                </a:solidFill>
                <a:latin typeface="Calibri"/>
                <a:cs typeface="Calibri"/>
              </a:rPr>
              <a:t>happy… even if it’s a</a:t>
            </a:r>
            <a:r>
              <a:rPr sz="818" spc="-85" dirty="0">
                <a:solidFill>
                  <a:prstClr val="black"/>
                </a:solidFill>
                <a:latin typeface="Calibri"/>
                <a:cs typeface="Calibri"/>
              </a:rPr>
              <a:t> </a:t>
            </a:r>
            <a:r>
              <a:rPr sz="818" spc="-3" dirty="0">
                <a:solidFill>
                  <a:prstClr val="black"/>
                </a:solidFill>
                <a:latin typeface="Calibri"/>
                <a:cs typeface="Calibri"/>
              </a:rPr>
              <a:t>bit  </a:t>
            </a:r>
            <a:r>
              <a:rPr sz="818" dirty="0">
                <a:solidFill>
                  <a:prstClr val="black"/>
                </a:solidFill>
                <a:latin typeface="Calibri"/>
                <a:cs typeface="Calibri"/>
              </a:rPr>
              <a:t>strange</a:t>
            </a:r>
            <a:endParaRPr sz="818">
              <a:solidFill>
                <a:prstClr val="black"/>
              </a:solidFill>
              <a:latin typeface="Calibri"/>
              <a:cs typeface="Calibri"/>
            </a:endParaRPr>
          </a:p>
        </p:txBody>
      </p:sp>
      <p:sp>
        <p:nvSpPr>
          <p:cNvPr id="20" name="object 20"/>
          <p:cNvSpPr/>
          <p:nvPr/>
        </p:nvSpPr>
        <p:spPr>
          <a:xfrm>
            <a:off x="6599094" y="766139"/>
            <a:ext cx="113001" cy="5468216"/>
          </a:xfrm>
          <a:custGeom>
            <a:avLst/>
            <a:gdLst/>
            <a:ahLst/>
            <a:cxnLst/>
            <a:rect l="l" t="t" r="r" b="b"/>
            <a:pathLst>
              <a:path w="165735" h="8020050">
                <a:moveTo>
                  <a:pt x="0" y="8020050"/>
                </a:moveTo>
                <a:lnTo>
                  <a:pt x="165480" y="8020050"/>
                </a:lnTo>
                <a:lnTo>
                  <a:pt x="165480" y="0"/>
                </a:lnTo>
                <a:lnTo>
                  <a:pt x="0" y="0"/>
                </a:lnTo>
                <a:lnTo>
                  <a:pt x="0" y="8020050"/>
                </a:lnTo>
                <a:close/>
              </a:path>
            </a:pathLst>
          </a:custGeom>
          <a:solidFill>
            <a:srgbClr val="C0504D"/>
          </a:solidFill>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6599093" y="981335"/>
            <a:ext cx="1460789" cy="255876"/>
          </a:xfrm>
          <a:custGeom>
            <a:avLst/>
            <a:gdLst/>
            <a:ahLst/>
            <a:cxnLst/>
            <a:rect l="l" t="t" r="r" b="b"/>
            <a:pathLst>
              <a:path w="2142490" h="375285">
                <a:moveTo>
                  <a:pt x="1955037" y="0"/>
                </a:moveTo>
                <a:lnTo>
                  <a:pt x="0" y="0"/>
                </a:lnTo>
                <a:lnTo>
                  <a:pt x="0" y="375030"/>
                </a:lnTo>
                <a:lnTo>
                  <a:pt x="1955037" y="375030"/>
                </a:lnTo>
                <a:lnTo>
                  <a:pt x="2142489" y="187451"/>
                </a:lnTo>
                <a:lnTo>
                  <a:pt x="1955037" y="0"/>
                </a:lnTo>
                <a:close/>
              </a:path>
            </a:pathLst>
          </a:custGeom>
          <a:solidFill>
            <a:srgbClr val="622422"/>
          </a:solidFill>
        </p:spPr>
        <p:txBody>
          <a:bodyPr wrap="square" lIns="0" tIns="0" rIns="0" bIns="0" rtlCol="0"/>
          <a:lstStyle/>
          <a:p>
            <a:pPr defTabSz="623438"/>
            <a:endParaRPr sz="1227">
              <a:solidFill>
                <a:prstClr val="black"/>
              </a:solidFill>
              <a:latin typeface="Calibri"/>
            </a:endParaRPr>
          </a:p>
        </p:txBody>
      </p:sp>
      <p:sp>
        <p:nvSpPr>
          <p:cNvPr id="22" name="object 22"/>
          <p:cNvSpPr/>
          <p:nvPr/>
        </p:nvSpPr>
        <p:spPr>
          <a:xfrm>
            <a:off x="6608272" y="990254"/>
            <a:ext cx="1378874" cy="238991"/>
          </a:xfrm>
          <a:prstGeom prst="rect">
            <a:avLst/>
          </a:prstGeom>
          <a:blipFill>
            <a:blip r:embed="rId4" cstate="print"/>
            <a:stretch>
              <a:fillRect/>
            </a:stretch>
          </a:blipFill>
        </p:spPr>
        <p:txBody>
          <a:bodyPr wrap="square" lIns="0" tIns="0" rIns="0" bIns="0" rtlCol="0"/>
          <a:lstStyle/>
          <a:p>
            <a:pPr defTabSz="623438"/>
            <a:endParaRPr sz="1227">
              <a:solidFill>
                <a:prstClr val="black"/>
              </a:solidFill>
              <a:latin typeface="Calibri"/>
            </a:endParaRPr>
          </a:p>
        </p:txBody>
      </p:sp>
      <p:sp>
        <p:nvSpPr>
          <p:cNvPr id="23" name="object 23"/>
          <p:cNvSpPr txBox="1"/>
          <p:nvPr/>
        </p:nvSpPr>
        <p:spPr>
          <a:xfrm>
            <a:off x="6848561" y="1006013"/>
            <a:ext cx="747280" cy="188834"/>
          </a:xfrm>
          <a:prstGeom prst="rect">
            <a:avLst/>
          </a:prstGeom>
        </p:spPr>
        <p:txBody>
          <a:bodyPr vert="horz" wrap="square" lIns="0" tIns="0" rIns="0" bIns="0" rtlCol="0">
            <a:spAutoFit/>
          </a:bodyPr>
          <a:lstStyle/>
          <a:p>
            <a:pPr marL="8659" defTabSz="623438"/>
            <a:r>
              <a:rPr sz="1227" b="1" spc="-3" dirty="0">
                <a:solidFill>
                  <a:srgbClr val="FFFFFF"/>
                </a:solidFill>
                <a:latin typeface="Calibri"/>
                <a:cs typeface="Calibri"/>
              </a:rPr>
              <a:t>Vocabulary</a:t>
            </a:r>
            <a:endParaRPr sz="1227">
              <a:solidFill>
                <a:prstClr val="black"/>
              </a:solidFill>
              <a:latin typeface="Calibri"/>
              <a:cs typeface="Calibri"/>
            </a:endParaRPr>
          </a:p>
        </p:txBody>
      </p:sp>
      <p:sp>
        <p:nvSpPr>
          <p:cNvPr id="24" name="object 24"/>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5" name="object 25"/>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6" name="object 26"/>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7" name="object 27"/>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8" name="object 28"/>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9" name="object 29"/>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0" name="object 30"/>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1" name="object 31"/>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32" name="object 32"/>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3" name="object 33"/>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4" name="object 34"/>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5" name="object 35"/>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36" name="object 36"/>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37" name="object 37"/>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8" name="object 38"/>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9" name="object 39"/>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83081"/>
            <a:ext cx="2391641"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Ben: </a:t>
            </a:r>
            <a:r>
              <a:rPr sz="886" spc="-3" dirty="0">
                <a:solidFill>
                  <a:prstClr val="black"/>
                </a:solidFill>
                <a:latin typeface="Cambria"/>
                <a:cs typeface="Cambria"/>
              </a:rPr>
              <a:t>You’ll be here with a </a:t>
            </a:r>
            <a:r>
              <a:rPr sz="886" dirty="0">
                <a:solidFill>
                  <a:prstClr val="black"/>
                </a:solidFill>
                <a:latin typeface="Cambria"/>
                <a:cs typeface="Cambria"/>
              </a:rPr>
              <a:t>red </a:t>
            </a:r>
            <a:r>
              <a:rPr sz="886" spc="-3" dirty="0">
                <a:solidFill>
                  <a:prstClr val="black"/>
                </a:solidFill>
                <a:latin typeface="Cambria"/>
                <a:cs typeface="Cambria"/>
              </a:rPr>
              <a:t>balloon </a:t>
            </a:r>
            <a:r>
              <a:rPr sz="886" b="1" spc="-3" dirty="0">
                <a:solidFill>
                  <a:prstClr val="black"/>
                </a:solidFill>
                <a:latin typeface="Cambria"/>
                <a:cs typeface="Cambria"/>
              </a:rPr>
              <a:t>giggling  </a:t>
            </a:r>
            <a:r>
              <a:rPr sz="886" spc="-7" dirty="0">
                <a:solidFill>
                  <a:prstClr val="black"/>
                </a:solidFill>
                <a:latin typeface="Cambria"/>
                <a:cs typeface="Cambria"/>
              </a:rPr>
              <a:t>about </a:t>
            </a:r>
            <a:r>
              <a:rPr sz="886" spc="-3" dirty="0">
                <a:solidFill>
                  <a:prstClr val="black"/>
                </a:solidFill>
                <a:latin typeface="Cambria"/>
                <a:cs typeface="Cambria"/>
              </a:rPr>
              <a:t>the </a:t>
            </a:r>
            <a:r>
              <a:rPr sz="886" b="1" spc="-7" dirty="0">
                <a:solidFill>
                  <a:prstClr val="black"/>
                </a:solidFill>
                <a:latin typeface="Cambria"/>
                <a:cs typeface="Cambria"/>
              </a:rPr>
              <a:t>dorky </a:t>
            </a:r>
            <a:r>
              <a:rPr sz="886" spc="-3" dirty="0">
                <a:solidFill>
                  <a:prstClr val="black"/>
                </a:solidFill>
                <a:latin typeface="Cambria"/>
                <a:cs typeface="Cambria"/>
              </a:rPr>
              <a:t>clowns. Oh well – </a:t>
            </a:r>
            <a:r>
              <a:rPr sz="886" b="1" spc="-7" dirty="0">
                <a:solidFill>
                  <a:prstClr val="black"/>
                </a:solidFill>
                <a:latin typeface="Cambria"/>
                <a:cs typeface="Cambria"/>
              </a:rPr>
              <a:t>your </a:t>
            </a:r>
            <a:r>
              <a:rPr sz="886" b="1" dirty="0">
                <a:solidFill>
                  <a:prstClr val="black"/>
                </a:solidFill>
                <a:latin typeface="Cambria"/>
                <a:cs typeface="Cambria"/>
              </a:rPr>
              <a:t>loss. </a:t>
            </a:r>
            <a:r>
              <a:rPr sz="886" spc="-3" dirty="0">
                <a:solidFill>
                  <a:prstClr val="black"/>
                </a:solidFill>
                <a:latin typeface="Cambria"/>
                <a:cs typeface="Cambria"/>
              </a:rPr>
              <a:t>I’m  gonna get in </a:t>
            </a:r>
            <a:r>
              <a:rPr sz="886" dirty="0">
                <a:solidFill>
                  <a:prstClr val="black"/>
                </a:solidFill>
                <a:latin typeface="Cambria"/>
                <a:cs typeface="Cambria"/>
              </a:rPr>
              <a:t>line </a:t>
            </a:r>
            <a:r>
              <a:rPr sz="886" spc="-3" dirty="0">
                <a:solidFill>
                  <a:prstClr val="black"/>
                </a:solidFill>
                <a:latin typeface="Cambria"/>
                <a:cs typeface="Cambria"/>
              </a:rPr>
              <a:t>for the</a:t>
            </a:r>
            <a:r>
              <a:rPr sz="886" spc="3" dirty="0">
                <a:solidFill>
                  <a:prstClr val="black"/>
                </a:solidFill>
                <a:latin typeface="Cambria"/>
                <a:cs typeface="Cambria"/>
              </a:rPr>
              <a:t> </a:t>
            </a:r>
            <a:r>
              <a:rPr sz="886" spc="-3" dirty="0">
                <a:solidFill>
                  <a:prstClr val="black"/>
                </a:solidFill>
                <a:latin typeface="Cambria"/>
                <a:cs typeface="Cambria"/>
              </a:rPr>
              <a:t>“Screamer.”</a:t>
            </a:r>
            <a:endParaRPr sz="886">
              <a:solidFill>
                <a:prstClr val="black"/>
              </a:solidFill>
              <a:latin typeface="Cambria"/>
              <a:cs typeface="Cambria"/>
            </a:endParaRPr>
          </a:p>
        </p:txBody>
      </p:sp>
      <p:sp>
        <p:nvSpPr>
          <p:cNvPr id="3" name="object 3"/>
          <p:cNvSpPr txBox="1"/>
          <p:nvPr/>
        </p:nvSpPr>
        <p:spPr>
          <a:xfrm>
            <a:off x="4061321" y="1363686"/>
            <a:ext cx="2391641"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Jennifer: </a:t>
            </a:r>
            <a:r>
              <a:rPr sz="886" spc="-3" dirty="0">
                <a:solidFill>
                  <a:prstClr val="black"/>
                </a:solidFill>
                <a:latin typeface="Cambria"/>
                <a:cs typeface="Cambria"/>
              </a:rPr>
              <a:t>And I’m gonna </a:t>
            </a:r>
            <a:r>
              <a:rPr sz="886" dirty="0">
                <a:solidFill>
                  <a:prstClr val="black"/>
                </a:solidFill>
                <a:latin typeface="Cambria"/>
                <a:cs typeface="Cambria"/>
              </a:rPr>
              <a:t>enjoy my </a:t>
            </a:r>
            <a:r>
              <a:rPr sz="886" spc="-3" dirty="0">
                <a:solidFill>
                  <a:prstClr val="black"/>
                </a:solidFill>
                <a:latin typeface="Cambria"/>
                <a:cs typeface="Cambria"/>
              </a:rPr>
              <a:t>clowns </a:t>
            </a:r>
            <a:r>
              <a:rPr sz="886" dirty="0">
                <a:solidFill>
                  <a:prstClr val="black"/>
                </a:solidFill>
                <a:latin typeface="Cambria"/>
                <a:cs typeface="Cambria"/>
              </a:rPr>
              <a:t>and</a:t>
            </a:r>
            <a:r>
              <a:rPr sz="886" spc="-123" dirty="0">
                <a:solidFill>
                  <a:prstClr val="black"/>
                </a:solidFill>
                <a:latin typeface="Cambria"/>
                <a:cs typeface="Cambria"/>
              </a:rPr>
              <a:t> </a:t>
            </a:r>
            <a:r>
              <a:rPr sz="886" spc="-3" dirty="0">
                <a:solidFill>
                  <a:prstClr val="black"/>
                </a:solidFill>
                <a:latin typeface="Cambria"/>
                <a:cs typeface="Cambria"/>
              </a:rPr>
              <a:t>hot  dogs. Don’t </a:t>
            </a:r>
            <a:r>
              <a:rPr sz="886" spc="-7" dirty="0">
                <a:solidFill>
                  <a:prstClr val="black"/>
                </a:solidFill>
                <a:latin typeface="Cambria"/>
                <a:cs typeface="Cambria"/>
              </a:rPr>
              <a:t>you </a:t>
            </a:r>
            <a:r>
              <a:rPr sz="886" spc="-3" dirty="0">
                <a:solidFill>
                  <a:prstClr val="black"/>
                </a:solidFill>
                <a:latin typeface="Cambria"/>
                <a:cs typeface="Cambria"/>
              </a:rPr>
              <a:t>just love the amusement </a:t>
            </a:r>
            <a:r>
              <a:rPr sz="886" dirty="0">
                <a:solidFill>
                  <a:prstClr val="black"/>
                </a:solidFill>
                <a:latin typeface="Cambria"/>
                <a:cs typeface="Cambria"/>
              </a:rPr>
              <a:t>park? </a:t>
            </a:r>
            <a:r>
              <a:rPr sz="886" spc="-7" dirty="0">
                <a:solidFill>
                  <a:prstClr val="black"/>
                </a:solidFill>
                <a:latin typeface="Cambria"/>
                <a:cs typeface="Cambria"/>
              </a:rPr>
              <a:t>It  </a:t>
            </a:r>
            <a:r>
              <a:rPr sz="886" spc="-3" dirty="0">
                <a:solidFill>
                  <a:prstClr val="black"/>
                </a:solidFill>
                <a:latin typeface="Cambria"/>
                <a:cs typeface="Cambria"/>
              </a:rPr>
              <a:t>has something for</a:t>
            </a:r>
            <a:r>
              <a:rPr sz="886" spc="-41" dirty="0">
                <a:solidFill>
                  <a:prstClr val="black"/>
                </a:solidFill>
                <a:latin typeface="Cambria"/>
                <a:cs typeface="Cambria"/>
              </a:rPr>
              <a:t> </a:t>
            </a:r>
            <a:r>
              <a:rPr sz="886" spc="-3" dirty="0">
                <a:solidFill>
                  <a:prstClr val="black"/>
                </a:solidFill>
                <a:latin typeface="Cambria"/>
                <a:cs typeface="Cambria"/>
              </a:rPr>
              <a:t>everyone.</a:t>
            </a:r>
            <a:endParaRPr sz="886">
              <a:solidFill>
                <a:prstClr val="black"/>
              </a:solidFill>
              <a:latin typeface="Cambria"/>
              <a:cs typeface="Cambria"/>
            </a:endParaRPr>
          </a:p>
        </p:txBody>
      </p:sp>
      <p:sp>
        <p:nvSpPr>
          <p:cNvPr id="4" name="object 4"/>
          <p:cNvSpPr txBox="1"/>
          <p:nvPr/>
        </p:nvSpPr>
        <p:spPr>
          <a:xfrm>
            <a:off x="4061321" y="2107363"/>
            <a:ext cx="1654752" cy="136319"/>
          </a:xfrm>
          <a:prstGeom prst="rect">
            <a:avLst/>
          </a:prstGeom>
        </p:spPr>
        <p:txBody>
          <a:bodyPr vert="horz" wrap="square" lIns="0" tIns="0" rIns="0" bIns="0" rtlCol="0">
            <a:spAutoFit/>
          </a:bodyPr>
          <a:lstStyle/>
          <a:p>
            <a:pPr marL="8659" defTabSz="623438"/>
            <a:r>
              <a:rPr sz="886" b="1" spc="-3" dirty="0">
                <a:solidFill>
                  <a:prstClr val="black"/>
                </a:solidFill>
                <a:latin typeface="Cambria"/>
                <a:cs typeface="Cambria"/>
              </a:rPr>
              <a:t>Ben: </a:t>
            </a:r>
            <a:r>
              <a:rPr sz="886" spc="-3" dirty="0">
                <a:solidFill>
                  <a:prstClr val="black"/>
                </a:solidFill>
                <a:latin typeface="Cambria"/>
                <a:cs typeface="Cambria"/>
              </a:rPr>
              <a:t>True. OK, see </a:t>
            </a:r>
            <a:r>
              <a:rPr sz="886" dirty="0">
                <a:solidFill>
                  <a:prstClr val="black"/>
                </a:solidFill>
                <a:latin typeface="Cambria"/>
                <a:cs typeface="Cambria"/>
              </a:rPr>
              <a:t>you </a:t>
            </a:r>
            <a:r>
              <a:rPr sz="886" spc="-3" dirty="0">
                <a:solidFill>
                  <a:prstClr val="black"/>
                </a:solidFill>
                <a:latin typeface="Cambria"/>
                <a:cs typeface="Cambria"/>
              </a:rPr>
              <a:t>in an</a:t>
            </a:r>
            <a:r>
              <a:rPr sz="886" spc="-20" dirty="0">
                <a:solidFill>
                  <a:prstClr val="black"/>
                </a:solidFill>
                <a:latin typeface="Cambria"/>
                <a:cs typeface="Cambria"/>
              </a:rPr>
              <a:t> </a:t>
            </a:r>
            <a:r>
              <a:rPr sz="886" spc="-3" dirty="0">
                <a:solidFill>
                  <a:prstClr val="black"/>
                </a:solidFill>
                <a:latin typeface="Cambria"/>
                <a:cs typeface="Cambria"/>
              </a:rPr>
              <a:t>hour!</a:t>
            </a:r>
            <a:endParaRPr sz="886">
              <a:solidFill>
                <a:prstClr val="black"/>
              </a:solidFill>
              <a:latin typeface="Cambria"/>
              <a:cs typeface="Cambria"/>
            </a:endParaRPr>
          </a:p>
        </p:txBody>
      </p:sp>
      <p:sp>
        <p:nvSpPr>
          <p:cNvPr id="5" name="object 5"/>
          <p:cNvSpPr/>
          <p:nvPr/>
        </p:nvSpPr>
        <p:spPr>
          <a:xfrm>
            <a:off x="6711922" y="759211"/>
            <a:ext cx="1410306" cy="5468216"/>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6" name="object 6"/>
          <p:cNvSpPr/>
          <p:nvPr/>
        </p:nvSpPr>
        <p:spPr>
          <a:xfrm>
            <a:off x="6714258" y="1385108"/>
            <a:ext cx="1405890" cy="4715394"/>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7" name="object 7"/>
          <p:cNvSpPr txBox="1"/>
          <p:nvPr/>
        </p:nvSpPr>
        <p:spPr>
          <a:xfrm>
            <a:off x="6830897" y="1359263"/>
            <a:ext cx="1143433"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giggling </a:t>
            </a:r>
            <a:r>
              <a:rPr sz="818" dirty="0">
                <a:solidFill>
                  <a:prstClr val="black"/>
                </a:solidFill>
                <a:latin typeface="Calibri"/>
                <a:cs typeface="Calibri"/>
              </a:rPr>
              <a:t>= </a:t>
            </a:r>
            <a:r>
              <a:rPr sz="818" spc="-3" dirty="0">
                <a:solidFill>
                  <a:prstClr val="black"/>
                </a:solidFill>
                <a:latin typeface="Calibri"/>
                <a:cs typeface="Calibri"/>
              </a:rPr>
              <a:t>laughing with  short, high-pitched</a:t>
            </a:r>
            <a:r>
              <a:rPr sz="818" spc="-34" dirty="0">
                <a:solidFill>
                  <a:prstClr val="black"/>
                </a:solidFill>
                <a:latin typeface="Calibri"/>
                <a:cs typeface="Calibri"/>
              </a:rPr>
              <a:t> </a:t>
            </a:r>
            <a:r>
              <a:rPr sz="818" spc="-3" dirty="0">
                <a:solidFill>
                  <a:prstClr val="black"/>
                </a:solidFill>
                <a:latin typeface="Calibri"/>
                <a:cs typeface="Calibri"/>
              </a:rPr>
              <a:t>sounds</a:t>
            </a:r>
            <a:endParaRPr sz="818">
              <a:solidFill>
                <a:prstClr val="black"/>
              </a:solidFill>
              <a:latin typeface="Calibri"/>
              <a:cs typeface="Calibri"/>
            </a:endParaRPr>
          </a:p>
        </p:txBody>
      </p:sp>
      <p:sp>
        <p:nvSpPr>
          <p:cNvPr id="8" name="object 8"/>
          <p:cNvSpPr txBox="1"/>
          <p:nvPr/>
        </p:nvSpPr>
        <p:spPr>
          <a:xfrm>
            <a:off x="6830897" y="1758314"/>
            <a:ext cx="836035" cy="125868"/>
          </a:xfrm>
          <a:prstGeom prst="rect">
            <a:avLst/>
          </a:prstGeom>
        </p:spPr>
        <p:txBody>
          <a:bodyPr vert="horz" wrap="square" lIns="0" tIns="0" rIns="0" bIns="0" rtlCol="0">
            <a:spAutoFit/>
          </a:bodyPr>
          <a:lstStyle/>
          <a:p>
            <a:pPr marL="8659" defTabSz="623438"/>
            <a:r>
              <a:rPr sz="818" b="1" dirty="0">
                <a:solidFill>
                  <a:prstClr val="black"/>
                </a:solidFill>
                <a:latin typeface="Calibri"/>
                <a:cs typeface="Calibri"/>
              </a:rPr>
              <a:t>dorky </a:t>
            </a:r>
            <a:r>
              <a:rPr sz="818" dirty="0">
                <a:solidFill>
                  <a:prstClr val="black"/>
                </a:solidFill>
                <a:latin typeface="Calibri"/>
                <a:cs typeface="Calibri"/>
              </a:rPr>
              <a:t>= </a:t>
            </a:r>
            <a:r>
              <a:rPr sz="818" spc="-3" dirty="0">
                <a:solidFill>
                  <a:prstClr val="black"/>
                </a:solidFill>
                <a:latin typeface="Calibri"/>
                <a:cs typeface="Calibri"/>
              </a:rPr>
              <a:t>stupid,</a:t>
            </a:r>
            <a:r>
              <a:rPr sz="818" spc="-61" dirty="0">
                <a:solidFill>
                  <a:prstClr val="black"/>
                </a:solidFill>
                <a:latin typeface="Calibri"/>
                <a:cs typeface="Calibri"/>
              </a:rPr>
              <a:t> </a:t>
            </a:r>
            <a:r>
              <a:rPr sz="818" spc="-3" dirty="0">
                <a:solidFill>
                  <a:prstClr val="black"/>
                </a:solidFill>
                <a:latin typeface="Calibri"/>
                <a:cs typeface="Calibri"/>
              </a:rPr>
              <a:t>silly</a:t>
            </a:r>
            <a:endParaRPr sz="818">
              <a:solidFill>
                <a:prstClr val="black"/>
              </a:solidFill>
              <a:latin typeface="Calibri"/>
              <a:cs typeface="Calibri"/>
            </a:endParaRPr>
          </a:p>
        </p:txBody>
      </p:sp>
      <p:sp>
        <p:nvSpPr>
          <p:cNvPr id="9" name="object 9"/>
          <p:cNvSpPr txBox="1"/>
          <p:nvPr/>
        </p:nvSpPr>
        <p:spPr>
          <a:xfrm>
            <a:off x="6830897" y="1970123"/>
            <a:ext cx="1169410" cy="432747"/>
          </a:xfrm>
          <a:prstGeom prst="rect">
            <a:avLst/>
          </a:prstGeom>
        </p:spPr>
        <p:txBody>
          <a:bodyPr vert="horz" wrap="square" lIns="0" tIns="0" rIns="0" bIns="0" rtlCol="0">
            <a:spAutoFit/>
          </a:bodyPr>
          <a:lstStyle/>
          <a:p>
            <a:pPr marL="8659" marR="3464" defTabSz="623438">
              <a:lnSpc>
                <a:spcPct val="116799"/>
              </a:lnSpc>
            </a:pPr>
            <a:r>
              <a:rPr sz="818" b="1" spc="-3" dirty="0">
                <a:solidFill>
                  <a:prstClr val="black"/>
                </a:solidFill>
                <a:latin typeface="Calibri"/>
                <a:cs typeface="Calibri"/>
              </a:rPr>
              <a:t>your loss </a:t>
            </a:r>
            <a:r>
              <a:rPr sz="818" dirty="0">
                <a:solidFill>
                  <a:prstClr val="black"/>
                </a:solidFill>
                <a:latin typeface="Calibri"/>
                <a:cs typeface="Calibri"/>
              </a:rPr>
              <a:t>= </a:t>
            </a:r>
            <a:r>
              <a:rPr sz="818" spc="-3" dirty="0">
                <a:solidFill>
                  <a:prstClr val="black"/>
                </a:solidFill>
                <a:latin typeface="Calibri"/>
                <a:cs typeface="Calibri"/>
              </a:rPr>
              <a:t>you </a:t>
            </a:r>
            <a:r>
              <a:rPr sz="818" dirty="0">
                <a:solidFill>
                  <a:prstClr val="black"/>
                </a:solidFill>
                <a:latin typeface="Calibri"/>
                <a:cs typeface="Calibri"/>
              </a:rPr>
              <a:t>are </a:t>
            </a:r>
            <a:r>
              <a:rPr sz="818" spc="-3" dirty="0">
                <a:solidFill>
                  <a:prstClr val="black"/>
                </a:solidFill>
                <a:latin typeface="Calibri"/>
                <a:cs typeface="Calibri"/>
              </a:rPr>
              <a:t>the one  who </a:t>
            </a:r>
            <a:r>
              <a:rPr sz="818" dirty="0">
                <a:solidFill>
                  <a:prstClr val="black"/>
                </a:solidFill>
                <a:latin typeface="Calibri"/>
                <a:cs typeface="Calibri"/>
              </a:rPr>
              <a:t>is missing a </a:t>
            </a:r>
            <a:r>
              <a:rPr sz="818" spc="-3" dirty="0">
                <a:solidFill>
                  <a:prstClr val="black"/>
                </a:solidFill>
                <a:latin typeface="Calibri"/>
                <a:cs typeface="Calibri"/>
              </a:rPr>
              <a:t>good  opportunity</a:t>
            </a:r>
            <a:endParaRPr sz="818">
              <a:solidFill>
                <a:prstClr val="black"/>
              </a:solidFill>
              <a:latin typeface="Calibri"/>
              <a:cs typeface="Calibri"/>
            </a:endParaRPr>
          </a:p>
        </p:txBody>
      </p:sp>
      <p:sp>
        <p:nvSpPr>
          <p:cNvPr id="10" name="object 10"/>
          <p:cNvSpPr/>
          <p:nvPr/>
        </p:nvSpPr>
        <p:spPr>
          <a:xfrm>
            <a:off x="6599094" y="759211"/>
            <a:ext cx="113001" cy="5468216"/>
          </a:xfrm>
          <a:custGeom>
            <a:avLst/>
            <a:gdLst/>
            <a:ahLst/>
            <a:cxnLst/>
            <a:rect l="l" t="t" r="r" b="b"/>
            <a:pathLst>
              <a:path w="165735" h="8020050">
                <a:moveTo>
                  <a:pt x="0" y="8020050"/>
                </a:moveTo>
                <a:lnTo>
                  <a:pt x="165480" y="8020050"/>
                </a:lnTo>
                <a:lnTo>
                  <a:pt x="165480" y="0"/>
                </a:lnTo>
                <a:lnTo>
                  <a:pt x="0" y="0"/>
                </a:lnTo>
                <a:lnTo>
                  <a:pt x="0" y="8020050"/>
                </a:lnTo>
                <a:close/>
              </a:path>
            </a:pathLst>
          </a:custGeom>
          <a:solidFill>
            <a:srgbClr val="C0504D"/>
          </a:solidFill>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6599093" y="974407"/>
            <a:ext cx="1460789" cy="255876"/>
          </a:xfrm>
          <a:custGeom>
            <a:avLst/>
            <a:gdLst/>
            <a:ahLst/>
            <a:cxnLst/>
            <a:rect l="l" t="t" r="r" b="b"/>
            <a:pathLst>
              <a:path w="2142490" h="375285">
                <a:moveTo>
                  <a:pt x="1955037" y="0"/>
                </a:moveTo>
                <a:lnTo>
                  <a:pt x="0" y="0"/>
                </a:lnTo>
                <a:lnTo>
                  <a:pt x="0" y="375030"/>
                </a:lnTo>
                <a:lnTo>
                  <a:pt x="1955037" y="375030"/>
                </a:lnTo>
                <a:lnTo>
                  <a:pt x="2142489" y="187451"/>
                </a:lnTo>
                <a:lnTo>
                  <a:pt x="1955037" y="0"/>
                </a:lnTo>
                <a:close/>
              </a:path>
            </a:pathLst>
          </a:custGeom>
          <a:solidFill>
            <a:srgbClr val="622422"/>
          </a:solidFill>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6608272" y="982979"/>
            <a:ext cx="1378874" cy="238991"/>
          </a:xfrm>
          <a:prstGeom prst="rect">
            <a:avLst/>
          </a:prstGeom>
          <a:blipFill>
            <a:blip r:embed="rId4"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3" name="object 13"/>
          <p:cNvSpPr txBox="1"/>
          <p:nvPr/>
        </p:nvSpPr>
        <p:spPr>
          <a:xfrm>
            <a:off x="6848561" y="998740"/>
            <a:ext cx="747280" cy="188834"/>
          </a:xfrm>
          <a:prstGeom prst="rect">
            <a:avLst/>
          </a:prstGeom>
        </p:spPr>
        <p:txBody>
          <a:bodyPr vert="horz" wrap="square" lIns="0" tIns="0" rIns="0" bIns="0" rtlCol="0">
            <a:spAutoFit/>
          </a:bodyPr>
          <a:lstStyle/>
          <a:p>
            <a:pPr marL="8659" defTabSz="623438"/>
            <a:r>
              <a:rPr sz="1227" b="1" spc="-3" dirty="0">
                <a:solidFill>
                  <a:srgbClr val="FFFFFF"/>
                </a:solidFill>
                <a:latin typeface="Calibri"/>
                <a:cs typeface="Calibri"/>
              </a:rPr>
              <a:t>Vocabulary</a:t>
            </a:r>
            <a:endParaRPr sz="1227">
              <a:solidFill>
                <a:prstClr val="black"/>
              </a:solidFill>
              <a:latin typeface="Calibri"/>
              <a:cs typeface="Calibri"/>
            </a:endParaRPr>
          </a:p>
        </p:txBody>
      </p:sp>
      <p:sp>
        <p:nvSpPr>
          <p:cNvPr id="14" name="object 14"/>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22" name="object 22"/>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3" name="object 23"/>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4" name="object 24"/>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5" name="object 25"/>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6" name="object 26"/>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7" name="object 27"/>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8" name="object 28"/>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9" name="object 29"/>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323975" cy="209929"/>
          </a:xfrm>
          <a:prstGeom prst="rect">
            <a:avLst/>
          </a:prstGeom>
        </p:spPr>
        <p:txBody>
          <a:bodyPr vert="horz" wrap="square" lIns="0" tIns="0" rIns="0" bIns="0" rtlCol="0">
            <a:spAutoFit/>
          </a:bodyPr>
          <a:lstStyle/>
          <a:p>
            <a:pPr marL="8659" defTabSz="623438"/>
            <a:r>
              <a:rPr sz="1364" b="1" u="heavy" spc="-3" dirty="0">
                <a:solidFill>
                  <a:prstClr val="black"/>
                </a:solidFill>
                <a:latin typeface="Cambria"/>
                <a:cs typeface="Cambria"/>
              </a:rPr>
              <a:t>Vocabulary</a:t>
            </a:r>
            <a:r>
              <a:rPr sz="1364" b="1" u="heavy" spc="-51" dirty="0">
                <a:solidFill>
                  <a:prstClr val="black"/>
                </a:solidFill>
                <a:latin typeface="Cambria"/>
                <a:cs typeface="Cambria"/>
              </a:rPr>
              <a:t> </a:t>
            </a:r>
            <a:r>
              <a:rPr sz="1364" b="1" u="heavy" spc="-3" dirty="0">
                <a:solidFill>
                  <a:prstClr val="black"/>
                </a:solidFill>
                <a:latin typeface="Cambria"/>
                <a:cs typeface="Cambria"/>
              </a:rPr>
              <a:t>Quiz</a:t>
            </a:r>
            <a:endParaRPr sz="1364">
              <a:solidFill>
                <a:prstClr val="black"/>
              </a:solidFill>
              <a:latin typeface="Cambria"/>
              <a:cs typeface="Cambria"/>
            </a:endParaRPr>
          </a:p>
        </p:txBody>
      </p:sp>
      <p:sp>
        <p:nvSpPr>
          <p:cNvPr id="3" name="object 3"/>
          <p:cNvSpPr txBox="1"/>
          <p:nvPr/>
        </p:nvSpPr>
        <p:spPr>
          <a:xfrm>
            <a:off x="4061321" y="1137632"/>
            <a:ext cx="3518622" cy="136319"/>
          </a:xfrm>
          <a:prstGeom prst="rect">
            <a:avLst/>
          </a:prstGeom>
        </p:spPr>
        <p:txBody>
          <a:bodyPr vert="horz" wrap="square" lIns="0" tIns="0" rIns="0" bIns="0" rtlCol="0">
            <a:spAutoFit/>
          </a:bodyPr>
          <a:lstStyle/>
          <a:p>
            <a:pPr marL="8659" defTabSz="623438"/>
            <a:r>
              <a:rPr sz="886" i="1" spc="-3" dirty="0">
                <a:solidFill>
                  <a:prstClr val="black"/>
                </a:solidFill>
                <a:latin typeface="Cambria"/>
                <a:cs typeface="Cambria"/>
              </a:rPr>
              <a:t>Complete each sentence with a word from </a:t>
            </a:r>
            <a:r>
              <a:rPr sz="886" i="1" dirty="0">
                <a:solidFill>
                  <a:prstClr val="black"/>
                </a:solidFill>
                <a:latin typeface="Cambria"/>
                <a:cs typeface="Cambria"/>
              </a:rPr>
              <a:t>the </a:t>
            </a:r>
            <a:r>
              <a:rPr sz="886" i="1" spc="-3" dirty="0">
                <a:solidFill>
                  <a:prstClr val="black"/>
                </a:solidFill>
                <a:latin typeface="Cambria"/>
                <a:cs typeface="Cambria"/>
              </a:rPr>
              <a:t>box. Two words are not</a:t>
            </a:r>
            <a:r>
              <a:rPr sz="886" i="1" spc="65" dirty="0">
                <a:solidFill>
                  <a:prstClr val="black"/>
                </a:solidFill>
                <a:latin typeface="Cambria"/>
                <a:cs typeface="Cambria"/>
              </a:rPr>
              <a:t> </a:t>
            </a:r>
            <a:r>
              <a:rPr sz="886" i="1" spc="-3" dirty="0">
                <a:solidFill>
                  <a:prstClr val="black"/>
                </a:solidFill>
                <a:latin typeface="Cambria"/>
                <a:cs typeface="Cambria"/>
              </a:rPr>
              <a:t>used.</a:t>
            </a:r>
            <a:endParaRPr sz="886">
              <a:solidFill>
                <a:prstClr val="black"/>
              </a:solidFill>
              <a:latin typeface="Cambria"/>
              <a:cs typeface="Cambria"/>
            </a:endParaRPr>
          </a:p>
        </p:txBody>
      </p:sp>
      <p:graphicFrame>
        <p:nvGraphicFramePr>
          <p:cNvPr id="4" name="object 4"/>
          <p:cNvGraphicFramePr>
            <a:graphicFrameLocks noGrp="1"/>
          </p:cNvGraphicFramePr>
          <p:nvPr/>
        </p:nvGraphicFramePr>
        <p:xfrm>
          <a:off x="4030148" y="1483215"/>
          <a:ext cx="3746077" cy="856807"/>
        </p:xfrm>
        <a:graphic>
          <a:graphicData uri="http://schemas.openxmlformats.org/drawingml/2006/table">
            <a:tbl>
              <a:tblPr firstRow="1" bandRow="1">
                <a:tableStyleId>{2D5ABB26-0587-4C30-8999-92F81FD0307C}</a:tableStyleId>
              </a:tblPr>
              <a:tblGrid>
                <a:gridCol w="907362">
                  <a:extLst>
                    <a:ext uri="{9D8B030D-6E8A-4147-A177-3AD203B41FA5}">
                      <a16:colId xmlns:a16="http://schemas.microsoft.com/office/drawing/2014/main" val="20000"/>
                    </a:ext>
                  </a:extLst>
                </a:gridCol>
                <a:gridCol w="980917">
                  <a:extLst>
                    <a:ext uri="{9D8B030D-6E8A-4147-A177-3AD203B41FA5}">
                      <a16:colId xmlns:a16="http://schemas.microsoft.com/office/drawing/2014/main" val="20001"/>
                    </a:ext>
                  </a:extLst>
                </a:gridCol>
                <a:gridCol w="799986">
                  <a:extLst>
                    <a:ext uri="{9D8B030D-6E8A-4147-A177-3AD203B41FA5}">
                      <a16:colId xmlns:a16="http://schemas.microsoft.com/office/drawing/2014/main" val="20002"/>
                    </a:ext>
                  </a:extLst>
                </a:gridCol>
                <a:gridCol w="1057812">
                  <a:extLst>
                    <a:ext uri="{9D8B030D-6E8A-4147-A177-3AD203B41FA5}">
                      <a16:colId xmlns:a16="http://schemas.microsoft.com/office/drawing/2014/main" val="20003"/>
                    </a:ext>
                  </a:extLst>
                </a:gridCol>
              </a:tblGrid>
              <a:tr h="167294">
                <a:tc>
                  <a:txBody>
                    <a:bodyPr/>
                    <a:lstStyle/>
                    <a:p>
                      <a:pPr marL="127000">
                        <a:lnSpc>
                          <a:spcPts val="1515"/>
                        </a:lnSpc>
                      </a:pPr>
                      <a:r>
                        <a:rPr sz="1100" b="1" spc="-5" dirty="0">
                          <a:latin typeface="Calibri"/>
                          <a:cs typeface="Calibri"/>
                        </a:rPr>
                        <a:t>be my</a:t>
                      </a:r>
                      <a:r>
                        <a:rPr sz="1100" b="1" spc="-95" dirty="0">
                          <a:latin typeface="Calibri"/>
                          <a:cs typeface="Calibri"/>
                        </a:rPr>
                        <a:t> </a:t>
                      </a:r>
                      <a:r>
                        <a:rPr sz="1100" b="1" spc="-5" dirty="0">
                          <a:latin typeface="Calibri"/>
                          <a:cs typeface="Calibri"/>
                        </a:rPr>
                        <a:t>guest</a:t>
                      </a:r>
                      <a:endParaRPr sz="1100">
                        <a:latin typeface="Calibri"/>
                        <a:cs typeface="Calibri"/>
                      </a:endParaRPr>
                    </a:p>
                  </a:txBody>
                  <a:tcPr marL="0" marR="0" marT="0" marB="0"/>
                </a:tc>
                <a:tc>
                  <a:txBody>
                    <a:bodyPr/>
                    <a:lstStyle/>
                    <a:p>
                      <a:pPr marL="180975">
                        <a:lnSpc>
                          <a:spcPts val="1515"/>
                        </a:lnSpc>
                      </a:pPr>
                      <a:r>
                        <a:rPr sz="1100" b="1" spc="-5" dirty="0">
                          <a:latin typeface="Calibri"/>
                          <a:cs typeface="Calibri"/>
                        </a:rPr>
                        <a:t>count me</a:t>
                      </a:r>
                      <a:r>
                        <a:rPr sz="1100" b="1" spc="-85" dirty="0">
                          <a:latin typeface="Calibri"/>
                          <a:cs typeface="Calibri"/>
                        </a:rPr>
                        <a:t> </a:t>
                      </a:r>
                      <a:r>
                        <a:rPr sz="1100" b="1" spc="-5" dirty="0">
                          <a:latin typeface="Calibri"/>
                          <a:cs typeface="Calibri"/>
                        </a:rPr>
                        <a:t>out</a:t>
                      </a:r>
                      <a:endParaRPr sz="1100">
                        <a:latin typeface="Calibri"/>
                        <a:cs typeface="Calibri"/>
                      </a:endParaRPr>
                    </a:p>
                  </a:txBody>
                  <a:tcPr marL="0" marR="0" marT="0" marB="0"/>
                </a:tc>
                <a:tc>
                  <a:txBody>
                    <a:bodyPr/>
                    <a:lstStyle/>
                    <a:p>
                      <a:pPr marL="128270">
                        <a:lnSpc>
                          <a:spcPts val="1515"/>
                        </a:lnSpc>
                      </a:pPr>
                      <a:r>
                        <a:rPr sz="1100" b="1" spc="-10" dirty="0">
                          <a:latin typeface="Calibri"/>
                          <a:cs typeface="Calibri"/>
                        </a:rPr>
                        <a:t>grab</a:t>
                      </a:r>
                      <a:endParaRPr sz="1100">
                        <a:latin typeface="Calibri"/>
                        <a:cs typeface="Calibri"/>
                      </a:endParaRPr>
                    </a:p>
                  </a:txBody>
                  <a:tcPr marL="0" marR="0" marT="0" marB="0"/>
                </a:tc>
                <a:tc>
                  <a:txBody>
                    <a:bodyPr/>
                    <a:lstStyle/>
                    <a:p>
                      <a:pPr marL="340360">
                        <a:lnSpc>
                          <a:spcPts val="1515"/>
                        </a:lnSpc>
                      </a:pPr>
                      <a:r>
                        <a:rPr sz="1100" b="1" spc="-5" dirty="0">
                          <a:latin typeface="Calibri"/>
                          <a:cs typeface="Calibri"/>
                        </a:rPr>
                        <a:t>starving</a:t>
                      </a:r>
                      <a:endParaRPr sz="1100">
                        <a:latin typeface="Calibri"/>
                        <a:cs typeface="Calibri"/>
                      </a:endParaRPr>
                    </a:p>
                  </a:txBody>
                  <a:tcPr marL="0" marR="0" marT="0" marB="0"/>
                </a:tc>
                <a:extLst>
                  <a:ext uri="{0D108BD9-81ED-4DB2-BD59-A6C34878D82A}">
                    <a16:rowId xmlns:a16="http://schemas.microsoft.com/office/drawing/2014/main" val="10000"/>
                  </a:ext>
                </a:extLst>
              </a:tr>
              <a:tr h="196388">
                <a:tc>
                  <a:txBody>
                    <a:bodyPr/>
                    <a:lstStyle/>
                    <a:p>
                      <a:pPr marL="127000">
                        <a:lnSpc>
                          <a:spcPts val="1855"/>
                        </a:lnSpc>
                      </a:pPr>
                      <a:r>
                        <a:rPr sz="1100" b="1" spc="-5" dirty="0">
                          <a:latin typeface="Calibri"/>
                          <a:cs typeface="Calibri"/>
                        </a:rPr>
                        <a:t>blast</a:t>
                      </a:r>
                      <a:endParaRPr sz="1100">
                        <a:latin typeface="Calibri"/>
                        <a:cs typeface="Calibri"/>
                      </a:endParaRPr>
                    </a:p>
                  </a:txBody>
                  <a:tcPr marL="0" marR="0" marT="0" marB="0"/>
                </a:tc>
                <a:tc>
                  <a:txBody>
                    <a:bodyPr/>
                    <a:lstStyle/>
                    <a:p>
                      <a:pPr marL="180975">
                        <a:lnSpc>
                          <a:spcPts val="1855"/>
                        </a:lnSpc>
                      </a:pPr>
                      <a:r>
                        <a:rPr sz="1100" b="1" spc="-5" dirty="0">
                          <a:latin typeface="Calibri"/>
                          <a:cs typeface="Calibri"/>
                        </a:rPr>
                        <a:t>flocks</a:t>
                      </a:r>
                      <a:endParaRPr sz="1100">
                        <a:latin typeface="Calibri"/>
                        <a:cs typeface="Calibri"/>
                      </a:endParaRPr>
                    </a:p>
                  </a:txBody>
                  <a:tcPr marL="0" marR="0" marT="0" marB="0"/>
                </a:tc>
                <a:tc>
                  <a:txBody>
                    <a:bodyPr/>
                    <a:lstStyle/>
                    <a:p>
                      <a:pPr marL="128270">
                        <a:lnSpc>
                          <a:spcPts val="1855"/>
                        </a:lnSpc>
                      </a:pPr>
                      <a:r>
                        <a:rPr sz="1100" b="1" spc="-5" dirty="0">
                          <a:latin typeface="Calibri"/>
                          <a:cs typeface="Calibri"/>
                        </a:rPr>
                        <a:t>pass</a:t>
                      </a:r>
                      <a:r>
                        <a:rPr sz="1100" b="1" spc="-90" dirty="0">
                          <a:latin typeface="Calibri"/>
                          <a:cs typeface="Calibri"/>
                        </a:rPr>
                        <a:t> </a:t>
                      </a:r>
                      <a:r>
                        <a:rPr sz="1100" b="1" spc="-5" dirty="0">
                          <a:latin typeface="Calibri"/>
                          <a:cs typeface="Calibri"/>
                        </a:rPr>
                        <a:t>out</a:t>
                      </a:r>
                      <a:endParaRPr sz="1100">
                        <a:latin typeface="Calibri"/>
                        <a:cs typeface="Calibri"/>
                      </a:endParaRPr>
                    </a:p>
                  </a:txBody>
                  <a:tcPr marL="0" marR="0" marT="0" marB="0"/>
                </a:tc>
                <a:tc>
                  <a:txBody>
                    <a:bodyPr/>
                    <a:lstStyle/>
                    <a:p>
                      <a:pPr marL="340360">
                        <a:lnSpc>
                          <a:spcPts val="1855"/>
                        </a:lnSpc>
                      </a:pPr>
                      <a:r>
                        <a:rPr sz="1100" b="1" spc="-5" dirty="0">
                          <a:latin typeface="Calibri"/>
                          <a:cs typeface="Calibri"/>
                        </a:rPr>
                        <a:t>upside</a:t>
                      </a:r>
                      <a:r>
                        <a:rPr sz="1100" b="1" spc="-80" dirty="0">
                          <a:latin typeface="Calibri"/>
                          <a:cs typeface="Calibri"/>
                        </a:rPr>
                        <a:t> </a:t>
                      </a:r>
                      <a:r>
                        <a:rPr sz="1100" b="1" spc="-5" dirty="0">
                          <a:latin typeface="Calibri"/>
                          <a:cs typeface="Calibri"/>
                        </a:rPr>
                        <a:t>down</a:t>
                      </a:r>
                      <a:endParaRPr sz="1100">
                        <a:latin typeface="Calibri"/>
                        <a:cs typeface="Calibri"/>
                      </a:endParaRPr>
                    </a:p>
                  </a:txBody>
                  <a:tcPr marL="0" marR="0" marT="0" marB="0"/>
                </a:tc>
                <a:extLst>
                  <a:ext uri="{0D108BD9-81ED-4DB2-BD59-A6C34878D82A}">
                    <a16:rowId xmlns:a16="http://schemas.microsoft.com/office/drawing/2014/main" val="10001"/>
                  </a:ext>
                </a:extLst>
              </a:tr>
              <a:tr h="167294">
                <a:tc>
                  <a:txBody>
                    <a:bodyPr/>
                    <a:lstStyle/>
                    <a:p>
                      <a:pPr marL="127000">
                        <a:lnSpc>
                          <a:spcPts val="1855"/>
                        </a:lnSpc>
                      </a:pPr>
                      <a:r>
                        <a:rPr sz="1100" b="1" spc="-5" dirty="0">
                          <a:latin typeface="Calibri"/>
                          <a:cs typeface="Calibri"/>
                        </a:rPr>
                        <a:t>brush</a:t>
                      </a:r>
                      <a:endParaRPr sz="1100">
                        <a:latin typeface="Calibri"/>
                        <a:cs typeface="Calibri"/>
                      </a:endParaRPr>
                    </a:p>
                  </a:txBody>
                  <a:tcPr marL="0" marR="0" marT="0" marB="0"/>
                </a:tc>
                <a:tc>
                  <a:txBody>
                    <a:bodyPr/>
                    <a:lstStyle/>
                    <a:p>
                      <a:pPr marL="180975">
                        <a:lnSpc>
                          <a:spcPts val="1855"/>
                        </a:lnSpc>
                      </a:pPr>
                      <a:r>
                        <a:rPr sz="1100" b="1" spc="-5" dirty="0">
                          <a:latin typeface="Calibri"/>
                          <a:cs typeface="Calibri"/>
                        </a:rPr>
                        <a:t>giggling</a:t>
                      </a:r>
                      <a:endParaRPr sz="1100">
                        <a:latin typeface="Calibri"/>
                        <a:cs typeface="Calibri"/>
                      </a:endParaRPr>
                    </a:p>
                  </a:txBody>
                  <a:tcPr marL="0" marR="0" marT="0" marB="0"/>
                </a:tc>
                <a:tc>
                  <a:txBody>
                    <a:bodyPr/>
                    <a:lstStyle/>
                    <a:p>
                      <a:pPr marL="128270">
                        <a:lnSpc>
                          <a:spcPts val="1855"/>
                        </a:lnSpc>
                      </a:pPr>
                      <a:r>
                        <a:rPr sz="1100" b="1" spc="-5" dirty="0">
                          <a:latin typeface="Calibri"/>
                          <a:cs typeface="Calibri"/>
                        </a:rPr>
                        <a:t>pukes</a:t>
                      </a:r>
                      <a:endParaRPr sz="1100">
                        <a:latin typeface="Calibri"/>
                        <a:cs typeface="Calibri"/>
                      </a:endParaRPr>
                    </a:p>
                  </a:txBody>
                  <a:tcPr marL="0" marR="0" marT="0" marB="0"/>
                </a:tc>
                <a:tc>
                  <a:txBody>
                    <a:bodyPr/>
                    <a:lstStyle/>
                    <a:p>
                      <a:pPr marL="340360">
                        <a:lnSpc>
                          <a:spcPts val="1855"/>
                        </a:lnSpc>
                      </a:pPr>
                      <a:r>
                        <a:rPr sz="1100" b="1" spc="-5" dirty="0">
                          <a:latin typeface="Calibri"/>
                          <a:cs typeface="Calibri"/>
                        </a:rPr>
                        <a:t>whiplash</a:t>
                      </a:r>
                      <a:endParaRPr sz="110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
        <p:nvSpPr>
          <p:cNvPr id="5" name="object 5"/>
          <p:cNvSpPr txBox="1"/>
          <p:nvPr/>
        </p:nvSpPr>
        <p:spPr>
          <a:xfrm>
            <a:off x="4217185" y="2233124"/>
            <a:ext cx="3896591" cy="3608808"/>
          </a:xfrm>
          <a:prstGeom prst="rect">
            <a:avLst/>
          </a:prstGeom>
        </p:spPr>
        <p:txBody>
          <a:bodyPr vert="horz" wrap="square" lIns="0" tIns="0" rIns="0" bIns="0" rtlCol="0">
            <a:spAutoFit/>
          </a:bodyPr>
          <a:lstStyle/>
          <a:p>
            <a:pPr marL="164085" marR="1898888" indent="-155427" defTabSz="623438">
              <a:lnSpc>
                <a:spcPct val="146900"/>
              </a:lnSpc>
              <a:buFontTx/>
              <a:buAutoNum type="arabicPeriod"/>
              <a:tabLst>
                <a:tab pos="164518" algn="l"/>
                <a:tab pos="1585870" algn="l"/>
              </a:tabLst>
            </a:pPr>
            <a:r>
              <a:rPr sz="886" spc="-3" dirty="0">
                <a:solidFill>
                  <a:prstClr val="black"/>
                </a:solidFill>
                <a:latin typeface="Cambria"/>
                <a:cs typeface="Cambria"/>
              </a:rPr>
              <a:t>“Could I use your computer for a </a:t>
            </a:r>
            <a:r>
              <a:rPr sz="886" dirty="0">
                <a:solidFill>
                  <a:prstClr val="black"/>
                </a:solidFill>
                <a:latin typeface="Cambria"/>
                <a:cs typeface="Cambria"/>
              </a:rPr>
              <a:t>sec?”  </a:t>
            </a:r>
            <a:r>
              <a:rPr sz="886" spc="-3" dirty="0">
                <a:solidFill>
                  <a:prstClr val="black"/>
                </a:solidFill>
                <a:latin typeface="Cambria"/>
                <a:cs typeface="Cambria"/>
              </a:rPr>
              <a:t>“Oh</a:t>
            </a:r>
            <a:r>
              <a:rPr sz="886" spc="17" dirty="0">
                <a:solidFill>
                  <a:prstClr val="black"/>
                </a:solidFill>
                <a:latin typeface="Cambria"/>
                <a:cs typeface="Cambria"/>
              </a:rPr>
              <a:t> </a:t>
            </a:r>
            <a:r>
              <a:rPr sz="886" spc="-3" dirty="0">
                <a:solidFill>
                  <a:prstClr val="black"/>
                </a:solidFill>
                <a:latin typeface="Cambria"/>
                <a:cs typeface="Cambria"/>
              </a:rPr>
              <a:t>sure,</a:t>
            </a:r>
            <a:r>
              <a:rPr sz="886" u="sng" spc="-3" dirty="0">
                <a:solidFill>
                  <a:prstClr val="black"/>
                </a:solidFill>
                <a:latin typeface="Cambria"/>
                <a:cs typeface="Cambria"/>
              </a:rPr>
              <a:t> 	</a:t>
            </a:r>
            <a:r>
              <a:rPr sz="886" spc="-3" dirty="0">
                <a:solidFill>
                  <a:prstClr val="black"/>
                </a:solidFill>
                <a:latin typeface="Cambria"/>
                <a:cs typeface="Cambria"/>
              </a:rPr>
              <a:t>.”</a:t>
            </a:r>
            <a:endParaRPr sz="886">
              <a:solidFill>
                <a:prstClr val="black"/>
              </a:solidFill>
              <a:latin typeface="Cambria"/>
              <a:cs typeface="Cambria"/>
            </a:endParaRPr>
          </a:p>
          <a:p>
            <a:pPr marL="164085" indent="-155427" defTabSz="623438">
              <a:spcBef>
                <a:spcPts val="491"/>
              </a:spcBef>
              <a:buFontTx/>
              <a:buAutoNum type="arabicPeriod"/>
              <a:tabLst>
                <a:tab pos="164518" algn="l"/>
                <a:tab pos="1627866" algn="l"/>
              </a:tabLst>
            </a:pPr>
            <a:r>
              <a:rPr sz="886" spc="-3" dirty="0">
                <a:solidFill>
                  <a:prstClr val="black"/>
                </a:solidFill>
                <a:latin typeface="Cambria"/>
                <a:cs typeface="Cambria"/>
              </a:rPr>
              <a:t>Everyone</a:t>
            </a:r>
            <a:r>
              <a:rPr sz="886" u="sng" spc="-3" dirty="0">
                <a:solidFill>
                  <a:prstClr val="black"/>
                </a:solidFill>
                <a:latin typeface="Cambria"/>
                <a:cs typeface="Cambria"/>
              </a:rPr>
              <a:t> 	</a:t>
            </a:r>
            <a:r>
              <a:rPr sz="886" spc="-3" dirty="0">
                <a:solidFill>
                  <a:prstClr val="black"/>
                </a:solidFill>
                <a:latin typeface="Cambria"/>
                <a:cs typeface="Cambria"/>
              </a:rPr>
              <a:t>to the ice cream </a:t>
            </a:r>
            <a:r>
              <a:rPr sz="886" dirty="0">
                <a:solidFill>
                  <a:prstClr val="black"/>
                </a:solidFill>
                <a:latin typeface="Cambria"/>
                <a:cs typeface="Cambria"/>
              </a:rPr>
              <a:t>truck </a:t>
            </a:r>
            <a:r>
              <a:rPr sz="886" spc="-3" dirty="0">
                <a:solidFill>
                  <a:prstClr val="black"/>
                </a:solidFill>
                <a:latin typeface="Cambria"/>
                <a:cs typeface="Cambria"/>
              </a:rPr>
              <a:t>on a hot summer</a:t>
            </a:r>
            <a:r>
              <a:rPr sz="886" spc="-10" dirty="0">
                <a:solidFill>
                  <a:prstClr val="black"/>
                </a:solidFill>
                <a:latin typeface="Cambria"/>
                <a:cs typeface="Cambria"/>
              </a:rPr>
              <a:t> </a:t>
            </a:r>
            <a:r>
              <a:rPr sz="886" spc="-3" dirty="0">
                <a:solidFill>
                  <a:prstClr val="black"/>
                </a:solidFill>
                <a:latin typeface="Cambria"/>
                <a:cs typeface="Cambria"/>
              </a:rPr>
              <a:t>day.</a:t>
            </a:r>
            <a:endParaRPr sz="886">
              <a:solidFill>
                <a:prstClr val="black"/>
              </a:solidFill>
              <a:latin typeface="Cambria"/>
              <a:cs typeface="Cambria"/>
            </a:endParaRPr>
          </a:p>
          <a:p>
            <a:pPr marL="164085" indent="-155427" defTabSz="623438">
              <a:spcBef>
                <a:spcPts val="498"/>
              </a:spcBef>
              <a:buFontTx/>
              <a:buAutoNum type="arabicPeriod"/>
              <a:tabLst>
                <a:tab pos="164518" algn="l"/>
              </a:tabLst>
            </a:pPr>
            <a:r>
              <a:rPr sz="886" spc="-3" dirty="0">
                <a:solidFill>
                  <a:prstClr val="black"/>
                </a:solidFill>
                <a:latin typeface="Cambria"/>
                <a:cs typeface="Cambria"/>
              </a:rPr>
              <a:t>I can't see anything; </a:t>
            </a:r>
            <a:r>
              <a:rPr sz="886" dirty="0">
                <a:solidFill>
                  <a:prstClr val="black"/>
                </a:solidFill>
                <a:latin typeface="Cambria"/>
                <a:cs typeface="Cambria"/>
              </a:rPr>
              <a:t>the </a:t>
            </a:r>
            <a:r>
              <a:rPr sz="886" spc="-7" dirty="0">
                <a:solidFill>
                  <a:prstClr val="black"/>
                </a:solidFill>
                <a:latin typeface="Cambria"/>
                <a:cs typeface="Cambria"/>
              </a:rPr>
              <a:t>basement light </a:t>
            </a:r>
            <a:r>
              <a:rPr sz="886" spc="-3" dirty="0">
                <a:solidFill>
                  <a:prstClr val="black"/>
                </a:solidFill>
                <a:latin typeface="Cambria"/>
                <a:cs typeface="Cambria"/>
              </a:rPr>
              <a:t>isn't working. Can</a:t>
            </a:r>
            <a:r>
              <a:rPr sz="886" spc="51" dirty="0">
                <a:solidFill>
                  <a:prstClr val="black"/>
                </a:solidFill>
                <a:latin typeface="Cambria"/>
                <a:cs typeface="Cambria"/>
              </a:rPr>
              <a:t> </a:t>
            </a:r>
            <a:r>
              <a:rPr sz="886" spc="-3" dirty="0">
                <a:solidFill>
                  <a:prstClr val="black"/>
                </a:solidFill>
                <a:latin typeface="Cambria"/>
                <a:cs typeface="Cambria"/>
              </a:rPr>
              <a:t>you</a:t>
            </a:r>
            <a:endParaRPr sz="886">
              <a:solidFill>
                <a:prstClr val="black"/>
              </a:solidFill>
              <a:latin typeface="Cambria"/>
              <a:cs typeface="Cambria"/>
            </a:endParaRPr>
          </a:p>
          <a:p>
            <a:pPr marL="164085" defTabSz="623438">
              <a:spcBef>
                <a:spcPts val="487"/>
              </a:spcBef>
              <a:tabLst>
                <a:tab pos="1145134" algn="l"/>
              </a:tabLst>
            </a:pPr>
            <a:r>
              <a:rPr sz="886" u="sng" spc="-3" dirty="0">
                <a:solidFill>
                  <a:prstClr val="black"/>
                </a:solidFill>
                <a:latin typeface="Cambria"/>
                <a:cs typeface="Cambria"/>
              </a:rPr>
              <a:t> 	</a:t>
            </a:r>
            <a:r>
              <a:rPr sz="886" spc="-3" dirty="0">
                <a:solidFill>
                  <a:prstClr val="black"/>
                </a:solidFill>
                <a:latin typeface="Cambria"/>
                <a:cs typeface="Cambria"/>
              </a:rPr>
              <a:t>a flashlight for</a:t>
            </a:r>
            <a:r>
              <a:rPr sz="886" spc="-37" dirty="0">
                <a:solidFill>
                  <a:prstClr val="black"/>
                </a:solidFill>
                <a:latin typeface="Cambria"/>
                <a:cs typeface="Cambria"/>
              </a:rPr>
              <a:t> </a:t>
            </a:r>
            <a:r>
              <a:rPr sz="886" spc="-3" dirty="0">
                <a:solidFill>
                  <a:prstClr val="black"/>
                </a:solidFill>
                <a:latin typeface="Cambria"/>
                <a:cs typeface="Cambria"/>
              </a:rPr>
              <a:t>me?</a:t>
            </a:r>
            <a:endParaRPr sz="886">
              <a:solidFill>
                <a:prstClr val="black"/>
              </a:solidFill>
              <a:latin typeface="Cambria"/>
              <a:cs typeface="Cambria"/>
            </a:endParaRPr>
          </a:p>
          <a:p>
            <a:pPr marL="164085" marR="360209" indent="-155427" defTabSz="623438">
              <a:lnSpc>
                <a:spcPct val="146200"/>
              </a:lnSpc>
              <a:spcBef>
                <a:spcPts val="3"/>
              </a:spcBef>
              <a:buFontTx/>
              <a:buAutoNum type="arabicPeriod" startAt="4"/>
              <a:tabLst>
                <a:tab pos="164518" algn="l"/>
                <a:tab pos="2916304" algn="l"/>
              </a:tabLst>
            </a:pPr>
            <a:r>
              <a:rPr sz="886" spc="-3" dirty="0">
                <a:solidFill>
                  <a:prstClr val="black"/>
                </a:solidFill>
                <a:latin typeface="Cambria"/>
                <a:cs typeface="Cambria"/>
              </a:rPr>
              <a:t>If you're going </a:t>
            </a:r>
            <a:r>
              <a:rPr sz="886" dirty="0">
                <a:solidFill>
                  <a:prstClr val="black"/>
                </a:solidFill>
                <a:latin typeface="Cambria"/>
                <a:cs typeface="Cambria"/>
              </a:rPr>
              <a:t>to </a:t>
            </a:r>
            <a:r>
              <a:rPr sz="886" spc="-3" dirty="0">
                <a:solidFill>
                  <a:prstClr val="black"/>
                </a:solidFill>
                <a:latin typeface="Cambria"/>
                <a:cs typeface="Cambria"/>
              </a:rPr>
              <a:t>see a</a:t>
            </a:r>
            <a:r>
              <a:rPr sz="886" spc="37" dirty="0">
                <a:solidFill>
                  <a:prstClr val="black"/>
                </a:solidFill>
                <a:latin typeface="Cambria"/>
                <a:cs typeface="Cambria"/>
              </a:rPr>
              <a:t> </a:t>
            </a:r>
            <a:r>
              <a:rPr sz="886" spc="-3" dirty="0">
                <a:solidFill>
                  <a:prstClr val="black"/>
                </a:solidFill>
                <a:latin typeface="Cambria"/>
                <a:cs typeface="Cambria"/>
              </a:rPr>
              <a:t>horror</a:t>
            </a:r>
            <a:r>
              <a:rPr sz="886" spc="3" dirty="0">
                <a:solidFill>
                  <a:prstClr val="black"/>
                </a:solidFill>
                <a:latin typeface="Cambria"/>
                <a:cs typeface="Cambria"/>
              </a:rPr>
              <a:t> </a:t>
            </a:r>
            <a:r>
              <a:rPr sz="886" spc="-3" dirty="0">
                <a:solidFill>
                  <a:prstClr val="black"/>
                </a:solidFill>
                <a:latin typeface="Cambria"/>
                <a:cs typeface="Cambria"/>
              </a:rPr>
              <a:t>movie,</a:t>
            </a:r>
            <a:r>
              <a:rPr sz="886" u="sng" spc="-3" dirty="0">
                <a:solidFill>
                  <a:prstClr val="black"/>
                </a:solidFill>
                <a:latin typeface="Cambria"/>
                <a:cs typeface="Cambria"/>
              </a:rPr>
              <a:t> 	</a:t>
            </a:r>
            <a:r>
              <a:rPr sz="886" spc="-3" dirty="0">
                <a:solidFill>
                  <a:prstClr val="black"/>
                </a:solidFill>
                <a:latin typeface="Cambria"/>
                <a:cs typeface="Cambria"/>
              </a:rPr>
              <a:t>. I</a:t>
            </a:r>
            <a:r>
              <a:rPr sz="886" spc="-34" dirty="0">
                <a:solidFill>
                  <a:prstClr val="black"/>
                </a:solidFill>
                <a:latin typeface="Cambria"/>
                <a:cs typeface="Cambria"/>
              </a:rPr>
              <a:t> </a:t>
            </a:r>
            <a:r>
              <a:rPr sz="886" spc="-3" dirty="0">
                <a:solidFill>
                  <a:prstClr val="black"/>
                </a:solidFill>
                <a:latin typeface="Cambria"/>
                <a:cs typeface="Cambria"/>
              </a:rPr>
              <a:t>always</a:t>
            </a:r>
            <a:r>
              <a:rPr sz="886" spc="-24" dirty="0">
                <a:solidFill>
                  <a:prstClr val="black"/>
                </a:solidFill>
                <a:latin typeface="Cambria"/>
                <a:cs typeface="Cambria"/>
              </a:rPr>
              <a:t> </a:t>
            </a:r>
            <a:r>
              <a:rPr sz="886" spc="-7" dirty="0">
                <a:solidFill>
                  <a:prstClr val="black"/>
                </a:solidFill>
                <a:latin typeface="Cambria"/>
                <a:cs typeface="Cambria"/>
              </a:rPr>
              <a:t>get  </a:t>
            </a:r>
            <a:r>
              <a:rPr sz="886" spc="-3" dirty="0">
                <a:solidFill>
                  <a:prstClr val="black"/>
                </a:solidFill>
                <a:latin typeface="Cambria"/>
                <a:cs typeface="Cambria"/>
              </a:rPr>
              <a:t>nightmares from </a:t>
            </a:r>
            <a:r>
              <a:rPr sz="886" dirty="0">
                <a:solidFill>
                  <a:prstClr val="black"/>
                </a:solidFill>
                <a:latin typeface="Cambria"/>
                <a:cs typeface="Cambria"/>
              </a:rPr>
              <a:t>films </a:t>
            </a:r>
            <a:r>
              <a:rPr sz="886" spc="-3" dirty="0">
                <a:solidFill>
                  <a:prstClr val="black"/>
                </a:solidFill>
                <a:latin typeface="Cambria"/>
                <a:cs typeface="Cambria"/>
              </a:rPr>
              <a:t>like</a:t>
            </a:r>
            <a:r>
              <a:rPr sz="886" spc="-44" dirty="0">
                <a:solidFill>
                  <a:prstClr val="black"/>
                </a:solidFill>
                <a:latin typeface="Cambria"/>
                <a:cs typeface="Cambria"/>
              </a:rPr>
              <a:t> </a:t>
            </a:r>
            <a:r>
              <a:rPr sz="886" spc="-3" dirty="0">
                <a:solidFill>
                  <a:prstClr val="black"/>
                </a:solidFill>
                <a:latin typeface="Cambria"/>
                <a:cs typeface="Cambria"/>
              </a:rPr>
              <a:t>that.</a:t>
            </a:r>
            <a:endParaRPr sz="886">
              <a:solidFill>
                <a:prstClr val="black"/>
              </a:solidFill>
              <a:latin typeface="Cambria"/>
              <a:cs typeface="Cambria"/>
            </a:endParaRPr>
          </a:p>
          <a:p>
            <a:pPr marL="164085" marR="210843" indent="-155427" defTabSz="623438">
              <a:lnSpc>
                <a:spcPct val="146200"/>
              </a:lnSpc>
              <a:spcBef>
                <a:spcPts val="7"/>
              </a:spcBef>
              <a:buFontTx/>
              <a:buAutoNum type="arabicPeriod" startAt="4"/>
              <a:tabLst>
                <a:tab pos="164518" algn="l"/>
                <a:tab pos="2033966" algn="l"/>
              </a:tabLst>
            </a:pPr>
            <a:r>
              <a:rPr sz="886" spc="-3" dirty="0">
                <a:solidFill>
                  <a:prstClr val="black"/>
                </a:solidFill>
                <a:latin typeface="Cambria"/>
                <a:cs typeface="Cambria"/>
              </a:rPr>
              <a:t>The</a:t>
            </a:r>
            <a:r>
              <a:rPr sz="886" dirty="0">
                <a:solidFill>
                  <a:prstClr val="black"/>
                </a:solidFill>
                <a:latin typeface="Cambria"/>
                <a:cs typeface="Cambria"/>
              </a:rPr>
              <a:t> </a:t>
            </a:r>
            <a:r>
              <a:rPr sz="886" spc="-3" dirty="0">
                <a:solidFill>
                  <a:prstClr val="black"/>
                </a:solidFill>
                <a:latin typeface="Cambria"/>
                <a:cs typeface="Cambria"/>
              </a:rPr>
              <a:t>monkey </a:t>
            </a:r>
            <a:r>
              <a:rPr sz="886" dirty="0">
                <a:solidFill>
                  <a:prstClr val="black"/>
                </a:solidFill>
                <a:latin typeface="Cambria"/>
                <a:cs typeface="Cambria"/>
              </a:rPr>
              <a:t>hung</a:t>
            </a:r>
            <a:r>
              <a:rPr sz="886" u="sng" dirty="0">
                <a:solidFill>
                  <a:prstClr val="black"/>
                </a:solidFill>
                <a:latin typeface="Cambria"/>
                <a:cs typeface="Cambria"/>
              </a:rPr>
              <a:t> 	</a:t>
            </a:r>
            <a:r>
              <a:rPr sz="886" spc="-3" dirty="0">
                <a:solidFill>
                  <a:prstClr val="black"/>
                </a:solidFill>
                <a:latin typeface="Cambria"/>
                <a:cs typeface="Cambria"/>
              </a:rPr>
              <a:t>from the tree, using only </a:t>
            </a:r>
            <a:r>
              <a:rPr sz="886" dirty="0">
                <a:solidFill>
                  <a:prstClr val="black"/>
                </a:solidFill>
                <a:latin typeface="Cambria"/>
                <a:cs typeface="Cambria"/>
              </a:rPr>
              <a:t>his</a:t>
            </a:r>
            <a:r>
              <a:rPr sz="886" spc="-14" dirty="0">
                <a:solidFill>
                  <a:prstClr val="black"/>
                </a:solidFill>
                <a:latin typeface="Cambria"/>
                <a:cs typeface="Cambria"/>
              </a:rPr>
              <a:t> </a:t>
            </a:r>
            <a:r>
              <a:rPr sz="886" spc="-3" dirty="0">
                <a:solidFill>
                  <a:prstClr val="black"/>
                </a:solidFill>
                <a:latin typeface="Cambria"/>
                <a:cs typeface="Cambria"/>
              </a:rPr>
              <a:t>tail</a:t>
            </a:r>
            <a:r>
              <a:rPr sz="886" spc="-7" dirty="0">
                <a:solidFill>
                  <a:prstClr val="black"/>
                </a:solidFill>
                <a:latin typeface="Cambria"/>
                <a:cs typeface="Cambria"/>
              </a:rPr>
              <a:t> </a:t>
            </a:r>
            <a:r>
              <a:rPr sz="886" dirty="0">
                <a:solidFill>
                  <a:prstClr val="black"/>
                </a:solidFill>
                <a:latin typeface="Cambria"/>
                <a:cs typeface="Cambria"/>
              </a:rPr>
              <a:t>to </a:t>
            </a:r>
            <a:r>
              <a:rPr sz="886" spc="-3" dirty="0">
                <a:solidFill>
                  <a:prstClr val="black"/>
                </a:solidFill>
                <a:latin typeface="Cambria"/>
                <a:cs typeface="Cambria"/>
              </a:rPr>
              <a:t> hold onto the</a:t>
            </a:r>
            <a:r>
              <a:rPr sz="886" spc="-44" dirty="0">
                <a:solidFill>
                  <a:prstClr val="black"/>
                </a:solidFill>
                <a:latin typeface="Cambria"/>
                <a:cs typeface="Cambria"/>
              </a:rPr>
              <a:t> </a:t>
            </a:r>
            <a:r>
              <a:rPr sz="886" spc="-3" dirty="0">
                <a:solidFill>
                  <a:prstClr val="black"/>
                </a:solidFill>
                <a:latin typeface="Cambria"/>
                <a:cs typeface="Cambria"/>
              </a:rPr>
              <a:t>branch.</a:t>
            </a:r>
            <a:endParaRPr sz="886">
              <a:solidFill>
                <a:prstClr val="black"/>
              </a:solidFill>
              <a:latin typeface="Cambria"/>
              <a:cs typeface="Cambria"/>
            </a:endParaRPr>
          </a:p>
          <a:p>
            <a:pPr marL="164085" marR="13421" indent="-155427" defTabSz="623438">
              <a:lnSpc>
                <a:spcPct val="146200"/>
              </a:lnSpc>
              <a:spcBef>
                <a:spcPts val="7"/>
              </a:spcBef>
              <a:buFontTx/>
              <a:buAutoNum type="arabicPeriod" startAt="4"/>
              <a:tabLst>
                <a:tab pos="164518" algn="l"/>
                <a:tab pos="2201082" algn="l"/>
              </a:tabLst>
            </a:pPr>
            <a:r>
              <a:rPr sz="886" spc="-7" dirty="0">
                <a:solidFill>
                  <a:prstClr val="black"/>
                </a:solidFill>
                <a:latin typeface="Cambria"/>
                <a:cs typeface="Cambria"/>
              </a:rPr>
              <a:t>My </a:t>
            </a:r>
            <a:r>
              <a:rPr sz="886" spc="-3" dirty="0">
                <a:solidFill>
                  <a:prstClr val="black"/>
                </a:solidFill>
                <a:latin typeface="Cambria"/>
                <a:cs typeface="Cambria"/>
              </a:rPr>
              <a:t>grandfather</a:t>
            </a:r>
            <a:r>
              <a:rPr sz="886" spc="10" dirty="0">
                <a:solidFill>
                  <a:prstClr val="black"/>
                </a:solidFill>
                <a:latin typeface="Cambria"/>
                <a:cs typeface="Cambria"/>
              </a:rPr>
              <a:t> </a:t>
            </a:r>
            <a:r>
              <a:rPr sz="886" spc="-3" dirty="0">
                <a:solidFill>
                  <a:prstClr val="black"/>
                </a:solidFill>
                <a:latin typeface="Cambria"/>
                <a:cs typeface="Cambria"/>
              </a:rPr>
              <a:t>had</a:t>
            </a:r>
            <a:r>
              <a:rPr sz="886" spc="3" dirty="0">
                <a:solidFill>
                  <a:prstClr val="black"/>
                </a:solidFill>
                <a:latin typeface="Cambria"/>
                <a:cs typeface="Cambria"/>
              </a:rPr>
              <a:t> </a:t>
            </a:r>
            <a:r>
              <a:rPr sz="886" spc="-3" dirty="0">
                <a:solidFill>
                  <a:prstClr val="black"/>
                </a:solidFill>
                <a:latin typeface="Cambria"/>
                <a:cs typeface="Cambria"/>
              </a:rPr>
              <a:t>a</a:t>
            </a:r>
            <a:r>
              <a:rPr sz="886" u="sng" spc="-3" dirty="0">
                <a:solidFill>
                  <a:prstClr val="black"/>
                </a:solidFill>
                <a:latin typeface="Cambria"/>
                <a:cs typeface="Cambria"/>
              </a:rPr>
              <a:t> 	</a:t>
            </a:r>
            <a:r>
              <a:rPr sz="886" spc="-3" dirty="0">
                <a:solidFill>
                  <a:prstClr val="black"/>
                </a:solidFill>
                <a:latin typeface="Cambria"/>
                <a:cs typeface="Cambria"/>
              </a:rPr>
              <a:t>with death on the</a:t>
            </a:r>
            <a:r>
              <a:rPr sz="886" spc="-17" dirty="0">
                <a:solidFill>
                  <a:prstClr val="black"/>
                </a:solidFill>
                <a:latin typeface="Cambria"/>
                <a:cs typeface="Cambria"/>
              </a:rPr>
              <a:t> </a:t>
            </a:r>
            <a:r>
              <a:rPr sz="886" spc="-3" dirty="0">
                <a:solidFill>
                  <a:prstClr val="black"/>
                </a:solidFill>
                <a:latin typeface="Cambria"/>
                <a:cs typeface="Cambria"/>
              </a:rPr>
              <a:t>battlefield,</a:t>
            </a:r>
            <a:r>
              <a:rPr sz="886" spc="-7" dirty="0">
                <a:solidFill>
                  <a:prstClr val="black"/>
                </a:solidFill>
                <a:latin typeface="Cambria"/>
                <a:cs typeface="Cambria"/>
              </a:rPr>
              <a:t> </a:t>
            </a:r>
            <a:r>
              <a:rPr sz="886" spc="-3" dirty="0">
                <a:solidFill>
                  <a:prstClr val="black"/>
                </a:solidFill>
                <a:latin typeface="Cambria"/>
                <a:cs typeface="Cambria"/>
              </a:rPr>
              <a:t>when  a </a:t>
            </a:r>
            <a:r>
              <a:rPr sz="886" spc="-7" dirty="0">
                <a:solidFill>
                  <a:prstClr val="black"/>
                </a:solidFill>
                <a:latin typeface="Cambria"/>
                <a:cs typeface="Cambria"/>
              </a:rPr>
              <a:t>bullet </a:t>
            </a:r>
            <a:r>
              <a:rPr sz="886" spc="-3" dirty="0">
                <a:solidFill>
                  <a:prstClr val="black"/>
                </a:solidFill>
                <a:latin typeface="Cambria"/>
                <a:cs typeface="Cambria"/>
              </a:rPr>
              <a:t>narrowly </a:t>
            </a:r>
            <a:r>
              <a:rPr sz="886" dirty="0">
                <a:solidFill>
                  <a:prstClr val="black"/>
                </a:solidFill>
                <a:latin typeface="Cambria"/>
                <a:cs typeface="Cambria"/>
              </a:rPr>
              <a:t>missed his</a:t>
            </a:r>
            <a:r>
              <a:rPr sz="886" spc="-37" dirty="0">
                <a:solidFill>
                  <a:prstClr val="black"/>
                </a:solidFill>
                <a:latin typeface="Cambria"/>
                <a:cs typeface="Cambria"/>
              </a:rPr>
              <a:t> </a:t>
            </a:r>
            <a:r>
              <a:rPr sz="886" dirty="0">
                <a:solidFill>
                  <a:prstClr val="black"/>
                </a:solidFill>
                <a:latin typeface="Cambria"/>
                <a:cs typeface="Cambria"/>
              </a:rPr>
              <a:t>heart.</a:t>
            </a:r>
            <a:endParaRPr sz="886">
              <a:solidFill>
                <a:prstClr val="black"/>
              </a:solidFill>
              <a:latin typeface="Cambria"/>
              <a:cs typeface="Cambria"/>
            </a:endParaRPr>
          </a:p>
          <a:p>
            <a:pPr marL="164085" indent="-155427" defTabSz="623438">
              <a:spcBef>
                <a:spcPts val="498"/>
              </a:spcBef>
              <a:buFontTx/>
              <a:buAutoNum type="arabicPeriod" startAt="4"/>
              <a:tabLst>
                <a:tab pos="164518" algn="l"/>
                <a:tab pos="2337026" algn="l"/>
              </a:tabLst>
            </a:pPr>
            <a:r>
              <a:rPr sz="886" spc="-3" dirty="0">
                <a:solidFill>
                  <a:prstClr val="black"/>
                </a:solidFill>
                <a:latin typeface="Cambria"/>
                <a:cs typeface="Cambria"/>
              </a:rPr>
              <a:t>She's still</a:t>
            </a:r>
            <a:r>
              <a:rPr sz="886" spc="17" dirty="0">
                <a:solidFill>
                  <a:prstClr val="black"/>
                </a:solidFill>
                <a:latin typeface="Cambria"/>
                <a:cs typeface="Cambria"/>
              </a:rPr>
              <a:t> </a:t>
            </a:r>
            <a:r>
              <a:rPr sz="886" spc="-3" dirty="0">
                <a:solidFill>
                  <a:prstClr val="black"/>
                </a:solidFill>
                <a:latin typeface="Cambria"/>
                <a:cs typeface="Cambria"/>
              </a:rPr>
              <a:t>suffering</a:t>
            </a:r>
            <a:r>
              <a:rPr sz="886" spc="7" dirty="0">
                <a:solidFill>
                  <a:prstClr val="black"/>
                </a:solidFill>
                <a:latin typeface="Cambria"/>
                <a:cs typeface="Cambria"/>
              </a:rPr>
              <a:t> </a:t>
            </a:r>
            <a:r>
              <a:rPr sz="886" dirty="0">
                <a:solidFill>
                  <a:prstClr val="black"/>
                </a:solidFill>
                <a:latin typeface="Cambria"/>
                <a:cs typeface="Cambria"/>
              </a:rPr>
              <a:t>from</a:t>
            </a:r>
            <a:r>
              <a:rPr sz="886" u="sng" dirty="0">
                <a:solidFill>
                  <a:prstClr val="black"/>
                </a:solidFill>
                <a:latin typeface="Cambria"/>
                <a:cs typeface="Cambria"/>
              </a:rPr>
              <a:t> 	</a:t>
            </a:r>
            <a:r>
              <a:rPr sz="886" spc="-3" dirty="0">
                <a:solidFill>
                  <a:prstClr val="black"/>
                </a:solidFill>
                <a:latin typeface="Cambria"/>
                <a:cs typeface="Cambria"/>
              </a:rPr>
              <a:t>after </a:t>
            </a:r>
            <a:r>
              <a:rPr sz="886" spc="-7" dirty="0">
                <a:solidFill>
                  <a:prstClr val="black"/>
                </a:solidFill>
                <a:latin typeface="Cambria"/>
                <a:cs typeface="Cambria"/>
              </a:rPr>
              <a:t>her </a:t>
            </a:r>
            <a:r>
              <a:rPr sz="886" spc="-3" dirty="0">
                <a:solidFill>
                  <a:prstClr val="black"/>
                </a:solidFill>
                <a:latin typeface="Cambria"/>
                <a:cs typeface="Cambria"/>
              </a:rPr>
              <a:t>car hit a tree </a:t>
            </a:r>
            <a:r>
              <a:rPr sz="886" spc="-7" dirty="0">
                <a:solidFill>
                  <a:prstClr val="black"/>
                </a:solidFill>
                <a:latin typeface="Cambria"/>
                <a:cs typeface="Cambria"/>
              </a:rPr>
              <a:t>last</a:t>
            </a:r>
            <a:r>
              <a:rPr sz="886" spc="24" dirty="0">
                <a:solidFill>
                  <a:prstClr val="black"/>
                </a:solidFill>
                <a:latin typeface="Cambria"/>
                <a:cs typeface="Cambria"/>
              </a:rPr>
              <a:t> </a:t>
            </a:r>
            <a:r>
              <a:rPr sz="886" spc="-3" dirty="0">
                <a:solidFill>
                  <a:prstClr val="black"/>
                </a:solidFill>
                <a:latin typeface="Cambria"/>
                <a:cs typeface="Cambria"/>
              </a:rPr>
              <a:t>week.</a:t>
            </a:r>
            <a:endParaRPr sz="886">
              <a:solidFill>
                <a:prstClr val="black"/>
              </a:solidFill>
              <a:latin typeface="Cambria"/>
              <a:cs typeface="Cambria"/>
            </a:endParaRPr>
          </a:p>
          <a:p>
            <a:pPr marL="164085" marR="396143" indent="-155427" defTabSz="623438">
              <a:lnSpc>
                <a:spcPts val="1561"/>
              </a:lnSpc>
              <a:spcBef>
                <a:spcPts val="126"/>
              </a:spcBef>
              <a:buFontTx/>
              <a:buAutoNum type="arabicPeriod" startAt="4"/>
              <a:tabLst>
                <a:tab pos="164518" algn="l"/>
                <a:tab pos="1612713" algn="l"/>
              </a:tabLst>
            </a:pPr>
            <a:r>
              <a:rPr sz="886" spc="-3" dirty="0">
                <a:solidFill>
                  <a:prstClr val="black"/>
                </a:solidFill>
                <a:latin typeface="Cambria"/>
                <a:cs typeface="Cambria"/>
              </a:rPr>
              <a:t>We</a:t>
            </a:r>
            <a:r>
              <a:rPr sz="886" dirty="0">
                <a:solidFill>
                  <a:prstClr val="black"/>
                </a:solidFill>
                <a:latin typeface="Cambria"/>
                <a:cs typeface="Cambria"/>
              </a:rPr>
              <a:t> </a:t>
            </a:r>
            <a:r>
              <a:rPr sz="886" spc="-3" dirty="0">
                <a:solidFill>
                  <a:prstClr val="black"/>
                </a:solidFill>
                <a:latin typeface="Cambria"/>
                <a:cs typeface="Cambria"/>
              </a:rPr>
              <a:t>had</a:t>
            </a:r>
            <a:r>
              <a:rPr sz="886" dirty="0">
                <a:solidFill>
                  <a:prstClr val="black"/>
                </a:solidFill>
                <a:latin typeface="Cambria"/>
                <a:cs typeface="Cambria"/>
              </a:rPr>
              <a:t> </a:t>
            </a:r>
            <a:r>
              <a:rPr sz="886" spc="-3" dirty="0">
                <a:solidFill>
                  <a:prstClr val="black"/>
                </a:solidFill>
                <a:latin typeface="Cambria"/>
                <a:cs typeface="Cambria"/>
              </a:rPr>
              <a:t>a</a:t>
            </a:r>
            <a:r>
              <a:rPr sz="886" u="sng" spc="-3" dirty="0">
                <a:solidFill>
                  <a:prstClr val="black"/>
                </a:solidFill>
                <a:latin typeface="Cambria"/>
                <a:cs typeface="Cambria"/>
              </a:rPr>
              <a:t> 	</a:t>
            </a:r>
            <a:r>
              <a:rPr sz="886" spc="-3" dirty="0">
                <a:solidFill>
                  <a:prstClr val="black"/>
                </a:solidFill>
                <a:latin typeface="Cambria"/>
                <a:cs typeface="Cambria"/>
              </a:rPr>
              <a:t>at the </a:t>
            </a:r>
            <a:r>
              <a:rPr sz="886" spc="-7" dirty="0">
                <a:solidFill>
                  <a:prstClr val="black"/>
                </a:solidFill>
                <a:latin typeface="Cambria"/>
                <a:cs typeface="Cambria"/>
              </a:rPr>
              <a:t>zoo </a:t>
            </a:r>
            <a:r>
              <a:rPr sz="886" spc="-3" dirty="0">
                <a:solidFill>
                  <a:prstClr val="black"/>
                </a:solidFill>
                <a:latin typeface="Cambria"/>
                <a:cs typeface="Cambria"/>
              </a:rPr>
              <a:t>- the kids loved seeing</a:t>
            </a:r>
            <a:r>
              <a:rPr sz="886" spc="20" dirty="0">
                <a:solidFill>
                  <a:prstClr val="black"/>
                </a:solidFill>
                <a:latin typeface="Cambria"/>
                <a:cs typeface="Cambria"/>
              </a:rPr>
              <a:t> </a:t>
            </a:r>
            <a:r>
              <a:rPr sz="886" spc="-3" dirty="0">
                <a:solidFill>
                  <a:prstClr val="black"/>
                </a:solidFill>
                <a:latin typeface="Cambria"/>
                <a:cs typeface="Cambria"/>
              </a:rPr>
              <a:t>all</a:t>
            </a:r>
            <a:r>
              <a:rPr sz="886" dirty="0">
                <a:solidFill>
                  <a:prstClr val="black"/>
                </a:solidFill>
                <a:latin typeface="Cambria"/>
                <a:cs typeface="Cambria"/>
              </a:rPr>
              <a:t> </a:t>
            </a:r>
            <a:r>
              <a:rPr sz="886" spc="-3" dirty="0">
                <a:solidFill>
                  <a:prstClr val="black"/>
                </a:solidFill>
                <a:latin typeface="Cambria"/>
                <a:cs typeface="Cambria"/>
              </a:rPr>
              <a:t>the  different kinds of</a:t>
            </a:r>
            <a:r>
              <a:rPr sz="886" spc="-10" dirty="0">
                <a:solidFill>
                  <a:prstClr val="black"/>
                </a:solidFill>
                <a:latin typeface="Cambria"/>
                <a:cs typeface="Cambria"/>
              </a:rPr>
              <a:t> </a:t>
            </a:r>
            <a:r>
              <a:rPr sz="886" spc="-3" dirty="0">
                <a:solidFill>
                  <a:prstClr val="black"/>
                </a:solidFill>
                <a:latin typeface="Cambria"/>
                <a:cs typeface="Cambria"/>
              </a:rPr>
              <a:t>animals.</a:t>
            </a:r>
            <a:endParaRPr sz="886">
              <a:solidFill>
                <a:prstClr val="black"/>
              </a:solidFill>
              <a:latin typeface="Cambria"/>
              <a:cs typeface="Cambria"/>
            </a:endParaRPr>
          </a:p>
          <a:p>
            <a:pPr marL="164085" indent="-155427" defTabSz="623438">
              <a:spcBef>
                <a:spcPts val="355"/>
              </a:spcBef>
              <a:buFontTx/>
              <a:buAutoNum type="arabicPeriod" startAt="4"/>
              <a:tabLst>
                <a:tab pos="164518" algn="l"/>
              </a:tabLst>
            </a:pPr>
            <a:r>
              <a:rPr sz="886" spc="-7" dirty="0">
                <a:solidFill>
                  <a:prstClr val="black"/>
                </a:solidFill>
                <a:latin typeface="Cambria"/>
                <a:cs typeface="Cambria"/>
              </a:rPr>
              <a:t>My </a:t>
            </a:r>
            <a:r>
              <a:rPr sz="886" spc="-3" dirty="0">
                <a:solidFill>
                  <a:prstClr val="black"/>
                </a:solidFill>
                <a:latin typeface="Cambria"/>
                <a:cs typeface="Cambria"/>
              </a:rPr>
              <a:t>friend doesn't like </a:t>
            </a:r>
            <a:r>
              <a:rPr sz="886" spc="-7" dirty="0">
                <a:solidFill>
                  <a:prstClr val="black"/>
                </a:solidFill>
                <a:latin typeface="Cambria"/>
                <a:cs typeface="Cambria"/>
              </a:rPr>
              <a:t>boat </a:t>
            </a:r>
            <a:r>
              <a:rPr sz="886" spc="-3" dirty="0">
                <a:solidFill>
                  <a:prstClr val="black"/>
                </a:solidFill>
                <a:latin typeface="Cambria"/>
                <a:cs typeface="Cambria"/>
              </a:rPr>
              <a:t>trips at all; </a:t>
            </a:r>
            <a:r>
              <a:rPr sz="886" dirty="0">
                <a:solidFill>
                  <a:prstClr val="black"/>
                </a:solidFill>
                <a:latin typeface="Cambria"/>
                <a:cs typeface="Cambria"/>
              </a:rPr>
              <a:t>he </a:t>
            </a:r>
            <a:r>
              <a:rPr sz="886" spc="-3" dirty="0">
                <a:solidFill>
                  <a:prstClr val="black"/>
                </a:solidFill>
                <a:latin typeface="Cambria"/>
                <a:cs typeface="Cambria"/>
              </a:rPr>
              <a:t>gets seasick and sometimes</a:t>
            </a:r>
            <a:r>
              <a:rPr sz="886" spc="72" dirty="0">
                <a:solidFill>
                  <a:prstClr val="black"/>
                </a:solidFill>
                <a:latin typeface="Cambria"/>
                <a:cs typeface="Cambria"/>
              </a:rPr>
              <a:t> </a:t>
            </a:r>
            <a:r>
              <a:rPr sz="886" dirty="0">
                <a:solidFill>
                  <a:prstClr val="black"/>
                </a:solidFill>
                <a:latin typeface="Cambria"/>
                <a:cs typeface="Cambria"/>
              </a:rPr>
              <a:t>he</a:t>
            </a:r>
            <a:endParaRPr sz="886">
              <a:solidFill>
                <a:prstClr val="black"/>
              </a:solidFill>
              <a:latin typeface="Cambria"/>
              <a:cs typeface="Cambria"/>
            </a:endParaRPr>
          </a:p>
          <a:p>
            <a:pPr marL="164085" defTabSz="623438">
              <a:spcBef>
                <a:spcPts val="498"/>
              </a:spcBef>
              <a:tabLst>
                <a:tab pos="1123487" algn="l"/>
              </a:tabLst>
            </a:pPr>
            <a:r>
              <a:rPr sz="886" u="sng" spc="-3" dirty="0">
                <a:solidFill>
                  <a:prstClr val="black"/>
                </a:solidFill>
                <a:latin typeface="Cambria"/>
                <a:cs typeface="Cambria"/>
              </a:rPr>
              <a:t> 	</a:t>
            </a:r>
            <a:r>
              <a:rPr sz="886" spc="-3" dirty="0">
                <a:solidFill>
                  <a:prstClr val="black"/>
                </a:solidFill>
                <a:latin typeface="Cambria"/>
                <a:cs typeface="Cambria"/>
              </a:rPr>
              <a:t>.</a:t>
            </a:r>
            <a:endParaRPr sz="886">
              <a:solidFill>
                <a:prstClr val="black"/>
              </a:solidFill>
              <a:latin typeface="Cambria"/>
              <a:cs typeface="Cambria"/>
            </a:endParaRPr>
          </a:p>
          <a:p>
            <a:pPr marL="164085" indent="-155427" defTabSz="623438">
              <a:spcBef>
                <a:spcPts val="491"/>
              </a:spcBef>
              <a:buFontTx/>
              <a:buAutoNum type="arabicPeriod" startAt="10"/>
              <a:tabLst>
                <a:tab pos="164518" algn="l"/>
              </a:tabLst>
            </a:pPr>
            <a:r>
              <a:rPr sz="886" spc="-3" dirty="0">
                <a:solidFill>
                  <a:prstClr val="black"/>
                </a:solidFill>
                <a:latin typeface="Cambria"/>
                <a:cs typeface="Cambria"/>
              </a:rPr>
              <a:t>The restaurant took over an hour to prepare our food! We</a:t>
            </a:r>
            <a:r>
              <a:rPr sz="886" spc="37" dirty="0">
                <a:solidFill>
                  <a:prstClr val="black"/>
                </a:solidFill>
                <a:latin typeface="Cambria"/>
                <a:cs typeface="Cambria"/>
              </a:rPr>
              <a:t> </a:t>
            </a:r>
            <a:r>
              <a:rPr sz="886" spc="-3" dirty="0">
                <a:solidFill>
                  <a:prstClr val="black"/>
                </a:solidFill>
                <a:latin typeface="Cambria"/>
                <a:cs typeface="Cambria"/>
              </a:rPr>
              <a:t>were</a:t>
            </a:r>
            <a:endParaRPr sz="886">
              <a:solidFill>
                <a:prstClr val="black"/>
              </a:solidFill>
              <a:latin typeface="Cambria"/>
              <a:cs typeface="Cambria"/>
            </a:endParaRPr>
          </a:p>
          <a:p>
            <a:pPr marL="164085" defTabSz="623438">
              <a:spcBef>
                <a:spcPts val="498"/>
              </a:spcBef>
              <a:tabLst>
                <a:tab pos="1145134" algn="l"/>
              </a:tabLst>
            </a:pPr>
            <a:r>
              <a:rPr sz="886" u="sng" spc="-3" dirty="0">
                <a:solidFill>
                  <a:prstClr val="black"/>
                </a:solidFill>
                <a:latin typeface="Cambria"/>
                <a:cs typeface="Cambria"/>
              </a:rPr>
              <a:t> 	</a:t>
            </a:r>
            <a:r>
              <a:rPr sz="886" spc="-3" dirty="0">
                <a:solidFill>
                  <a:prstClr val="black"/>
                </a:solidFill>
                <a:latin typeface="Cambria"/>
                <a:cs typeface="Cambria"/>
              </a:rPr>
              <a:t>by the time it was</a:t>
            </a:r>
            <a:r>
              <a:rPr sz="886" spc="-24" dirty="0">
                <a:solidFill>
                  <a:prstClr val="black"/>
                </a:solidFill>
                <a:latin typeface="Cambria"/>
                <a:cs typeface="Cambria"/>
              </a:rPr>
              <a:t> </a:t>
            </a:r>
            <a:r>
              <a:rPr sz="886" spc="-3" dirty="0">
                <a:solidFill>
                  <a:prstClr val="black"/>
                </a:solidFill>
                <a:latin typeface="Cambria"/>
                <a:cs typeface="Cambria"/>
              </a:rPr>
              <a:t>served.</a:t>
            </a:r>
            <a:endParaRPr sz="886">
              <a:solidFill>
                <a:prstClr val="black"/>
              </a:solidFill>
              <a:latin typeface="Cambria"/>
              <a:cs typeface="Cambria"/>
            </a:endParaRPr>
          </a:p>
        </p:txBody>
      </p:sp>
      <p:sp>
        <p:nvSpPr>
          <p:cNvPr id="6" name="object 6"/>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7" name="object 7"/>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169843" cy="209929"/>
          </a:xfrm>
          <a:prstGeom prst="rect">
            <a:avLst/>
          </a:prstGeom>
        </p:spPr>
        <p:txBody>
          <a:bodyPr vert="horz" wrap="square" lIns="0" tIns="0" rIns="0" bIns="0" rtlCol="0">
            <a:spAutoFit/>
          </a:bodyPr>
          <a:lstStyle/>
          <a:p>
            <a:pPr marL="8659" defTabSz="623438"/>
            <a:r>
              <a:rPr sz="1364" b="1" u="heavy" dirty="0">
                <a:solidFill>
                  <a:prstClr val="black"/>
                </a:solidFill>
                <a:latin typeface="Cambria"/>
                <a:cs typeface="Cambria"/>
              </a:rPr>
              <a:t>Speaking</a:t>
            </a:r>
            <a:r>
              <a:rPr sz="1364" b="1" u="heavy" spc="-68" dirty="0">
                <a:solidFill>
                  <a:prstClr val="black"/>
                </a:solidFill>
                <a:latin typeface="Cambria"/>
                <a:cs typeface="Cambria"/>
              </a:rPr>
              <a:t> </a:t>
            </a:r>
            <a:r>
              <a:rPr sz="1364" b="1" u="heavy" spc="-3" dirty="0">
                <a:solidFill>
                  <a:prstClr val="black"/>
                </a:solidFill>
                <a:latin typeface="Cambria"/>
                <a:cs typeface="Cambria"/>
              </a:rPr>
              <a:t>Task</a:t>
            </a:r>
            <a:endParaRPr sz="1364">
              <a:solidFill>
                <a:prstClr val="black"/>
              </a:solidFill>
              <a:latin typeface="Cambria"/>
              <a:cs typeface="Cambria"/>
            </a:endParaRPr>
          </a:p>
        </p:txBody>
      </p:sp>
      <p:sp>
        <p:nvSpPr>
          <p:cNvPr id="3" name="object 3"/>
          <p:cNvSpPr txBox="1"/>
          <p:nvPr/>
        </p:nvSpPr>
        <p:spPr>
          <a:xfrm>
            <a:off x="4061321" y="1074819"/>
            <a:ext cx="4069773" cy="576889"/>
          </a:xfrm>
          <a:prstGeom prst="rect">
            <a:avLst/>
          </a:prstGeom>
        </p:spPr>
        <p:txBody>
          <a:bodyPr vert="horz" wrap="square" lIns="0" tIns="0" rIns="0" bIns="0" rtlCol="0">
            <a:spAutoFit/>
          </a:bodyPr>
          <a:lstStyle/>
          <a:p>
            <a:pPr marL="8659" marR="3464" algn="just" defTabSz="623438">
              <a:lnSpc>
                <a:spcPct val="146500"/>
              </a:lnSpc>
            </a:pPr>
            <a:r>
              <a:rPr sz="886" spc="-3" dirty="0">
                <a:solidFill>
                  <a:prstClr val="black"/>
                </a:solidFill>
                <a:latin typeface="Cambria"/>
                <a:cs typeface="Cambria"/>
              </a:rPr>
              <a:t>Talk </a:t>
            </a:r>
            <a:r>
              <a:rPr sz="886" spc="-7" dirty="0">
                <a:solidFill>
                  <a:prstClr val="black"/>
                </a:solidFill>
                <a:latin typeface="Cambria"/>
                <a:cs typeface="Cambria"/>
              </a:rPr>
              <a:t>about </a:t>
            </a:r>
            <a:r>
              <a:rPr sz="886" spc="-3" dirty="0">
                <a:solidFill>
                  <a:prstClr val="black"/>
                </a:solidFill>
                <a:latin typeface="Cambria"/>
                <a:cs typeface="Cambria"/>
              </a:rPr>
              <a:t>a time when you’ve </a:t>
            </a:r>
            <a:r>
              <a:rPr sz="886" b="1" spc="-3" dirty="0">
                <a:solidFill>
                  <a:prstClr val="black"/>
                </a:solidFill>
                <a:latin typeface="Cambria"/>
                <a:cs typeface="Cambria"/>
              </a:rPr>
              <a:t>gotten </a:t>
            </a:r>
            <a:r>
              <a:rPr sz="886" b="1" spc="-7" dirty="0">
                <a:solidFill>
                  <a:prstClr val="black"/>
                </a:solidFill>
                <a:latin typeface="Cambria"/>
                <a:cs typeface="Cambria"/>
              </a:rPr>
              <a:t>out of your </a:t>
            </a:r>
            <a:r>
              <a:rPr sz="886" b="1" spc="-3" dirty="0">
                <a:solidFill>
                  <a:prstClr val="black"/>
                </a:solidFill>
                <a:latin typeface="Cambria"/>
                <a:cs typeface="Cambria"/>
              </a:rPr>
              <a:t>comfort zone </a:t>
            </a:r>
            <a:r>
              <a:rPr sz="886" spc="-3" dirty="0">
                <a:solidFill>
                  <a:prstClr val="black"/>
                </a:solidFill>
                <a:latin typeface="Cambria"/>
                <a:cs typeface="Cambria"/>
              </a:rPr>
              <a:t>– done something  that</a:t>
            </a:r>
            <a:r>
              <a:rPr sz="886" spc="-24" dirty="0">
                <a:solidFill>
                  <a:prstClr val="black"/>
                </a:solidFill>
                <a:latin typeface="Cambria"/>
                <a:cs typeface="Cambria"/>
              </a:rPr>
              <a:t> </a:t>
            </a:r>
            <a:r>
              <a:rPr sz="886" spc="-3" dirty="0">
                <a:solidFill>
                  <a:prstClr val="black"/>
                </a:solidFill>
                <a:latin typeface="Cambria"/>
                <a:cs typeface="Cambria"/>
              </a:rPr>
              <a:t>initially</a:t>
            </a:r>
            <a:r>
              <a:rPr sz="886" spc="-34" dirty="0">
                <a:solidFill>
                  <a:prstClr val="black"/>
                </a:solidFill>
                <a:latin typeface="Cambria"/>
                <a:cs typeface="Cambria"/>
              </a:rPr>
              <a:t> </a:t>
            </a:r>
            <a:r>
              <a:rPr sz="886" spc="-3" dirty="0">
                <a:solidFill>
                  <a:prstClr val="black"/>
                </a:solidFill>
                <a:latin typeface="Cambria"/>
                <a:cs typeface="Cambria"/>
              </a:rPr>
              <a:t>made</a:t>
            </a:r>
            <a:r>
              <a:rPr sz="886" spc="-20" dirty="0">
                <a:solidFill>
                  <a:prstClr val="black"/>
                </a:solidFill>
                <a:latin typeface="Cambria"/>
                <a:cs typeface="Cambria"/>
              </a:rPr>
              <a:t> </a:t>
            </a:r>
            <a:r>
              <a:rPr sz="886" dirty="0">
                <a:solidFill>
                  <a:prstClr val="black"/>
                </a:solidFill>
                <a:latin typeface="Cambria"/>
                <a:cs typeface="Cambria"/>
              </a:rPr>
              <a:t>you</a:t>
            </a:r>
            <a:r>
              <a:rPr sz="886" spc="-24" dirty="0">
                <a:solidFill>
                  <a:prstClr val="black"/>
                </a:solidFill>
                <a:latin typeface="Cambria"/>
                <a:cs typeface="Cambria"/>
              </a:rPr>
              <a:t> </a:t>
            </a:r>
            <a:r>
              <a:rPr sz="886" spc="-3" dirty="0">
                <a:solidFill>
                  <a:prstClr val="black"/>
                </a:solidFill>
                <a:latin typeface="Cambria"/>
                <a:cs typeface="Cambria"/>
              </a:rPr>
              <a:t>afraid</a:t>
            </a:r>
            <a:r>
              <a:rPr sz="886" spc="-27" dirty="0">
                <a:solidFill>
                  <a:prstClr val="black"/>
                </a:solidFill>
                <a:latin typeface="Cambria"/>
                <a:cs typeface="Cambria"/>
              </a:rPr>
              <a:t> </a:t>
            </a:r>
            <a:r>
              <a:rPr sz="886" spc="-3" dirty="0">
                <a:solidFill>
                  <a:prstClr val="black"/>
                </a:solidFill>
                <a:latin typeface="Cambria"/>
                <a:cs typeface="Cambria"/>
              </a:rPr>
              <a:t>or</a:t>
            </a:r>
            <a:r>
              <a:rPr sz="886" spc="-27" dirty="0">
                <a:solidFill>
                  <a:prstClr val="black"/>
                </a:solidFill>
                <a:latin typeface="Cambria"/>
                <a:cs typeface="Cambria"/>
              </a:rPr>
              <a:t> </a:t>
            </a:r>
            <a:r>
              <a:rPr sz="886" spc="-3" dirty="0">
                <a:solidFill>
                  <a:prstClr val="black"/>
                </a:solidFill>
                <a:latin typeface="Cambria"/>
                <a:cs typeface="Cambria"/>
              </a:rPr>
              <a:t>uncomfortable.</a:t>
            </a:r>
            <a:r>
              <a:rPr sz="886" spc="-20" dirty="0">
                <a:solidFill>
                  <a:prstClr val="black"/>
                </a:solidFill>
                <a:latin typeface="Cambria"/>
                <a:cs typeface="Cambria"/>
              </a:rPr>
              <a:t> </a:t>
            </a:r>
            <a:r>
              <a:rPr sz="886" spc="-3" dirty="0">
                <a:solidFill>
                  <a:prstClr val="black"/>
                </a:solidFill>
                <a:latin typeface="Cambria"/>
                <a:cs typeface="Cambria"/>
              </a:rPr>
              <a:t>Describe</a:t>
            </a:r>
            <a:r>
              <a:rPr sz="886" spc="-27" dirty="0">
                <a:solidFill>
                  <a:prstClr val="black"/>
                </a:solidFill>
                <a:latin typeface="Cambria"/>
                <a:cs typeface="Cambria"/>
              </a:rPr>
              <a:t> </a:t>
            </a:r>
            <a:r>
              <a:rPr sz="886" spc="-3" dirty="0">
                <a:solidFill>
                  <a:prstClr val="black"/>
                </a:solidFill>
                <a:latin typeface="Cambria"/>
                <a:cs typeface="Cambria"/>
              </a:rPr>
              <a:t>the</a:t>
            </a:r>
            <a:r>
              <a:rPr sz="886" spc="-27" dirty="0">
                <a:solidFill>
                  <a:prstClr val="black"/>
                </a:solidFill>
                <a:latin typeface="Cambria"/>
                <a:cs typeface="Cambria"/>
              </a:rPr>
              <a:t> </a:t>
            </a:r>
            <a:r>
              <a:rPr sz="886" spc="-3" dirty="0">
                <a:solidFill>
                  <a:prstClr val="black"/>
                </a:solidFill>
                <a:latin typeface="Cambria"/>
                <a:cs typeface="Cambria"/>
              </a:rPr>
              <a:t>experience,</a:t>
            </a:r>
            <a:r>
              <a:rPr sz="886" spc="-27" dirty="0">
                <a:solidFill>
                  <a:prstClr val="black"/>
                </a:solidFill>
                <a:latin typeface="Cambria"/>
                <a:cs typeface="Cambria"/>
              </a:rPr>
              <a:t> </a:t>
            </a:r>
            <a:r>
              <a:rPr sz="886" spc="-3" dirty="0">
                <a:solidFill>
                  <a:prstClr val="black"/>
                </a:solidFill>
                <a:latin typeface="Cambria"/>
                <a:cs typeface="Cambria"/>
              </a:rPr>
              <a:t>how</a:t>
            </a:r>
            <a:r>
              <a:rPr sz="886" spc="-27" dirty="0">
                <a:solidFill>
                  <a:prstClr val="black"/>
                </a:solidFill>
                <a:latin typeface="Cambria"/>
                <a:cs typeface="Cambria"/>
              </a:rPr>
              <a:t> </a:t>
            </a:r>
            <a:r>
              <a:rPr sz="886" spc="-3" dirty="0">
                <a:solidFill>
                  <a:prstClr val="black"/>
                </a:solidFill>
                <a:latin typeface="Cambria"/>
                <a:cs typeface="Cambria"/>
              </a:rPr>
              <a:t>you</a:t>
            </a:r>
            <a:r>
              <a:rPr sz="886" spc="-27" dirty="0">
                <a:solidFill>
                  <a:prstClr val="black"/>
                </a:solidFill>
                <a:latin typeface="Cambria"/>
                <a:cs typeface="Cambria"/>
              </a:rPr>
              <a:t> </a:t>
            </a:r>
            <a:r>
              <a:rPr sz="886" spc="-3" dirty="0">
                <a:solidFill>
                  <a:prstClr val="black"/>
                </a:solidFill>
                <a:latin typeface="Cambria"/>
                <a:cs typeface="Cambria"/>
              </a:rPr>
              <a:t>felt  </a:t>
            </a:r>
            <a:r>
              <a:rPr sz="886" spc="-7" dirty="0">
                <a:solidFill>
                  <a:prstClr val="black"/>
                </a:solidFill>
                <a:latin typeface="Cambria"/>
                <a:cs typeface="Cambria"/>
              </a:rPr>
              <a:t>about </a:t>
            </a:r>
            <a:r>
              <a:rPr sz="886" spc="-3" dirty="0">
                <a:solidFill>
                  <a:prstClr val="black"/>
                </a:solidFill>
                <a:latin typeface="Cambria"/>
                <a:cs typeface="Cambria"/>
              </a:rPr>
              <a:t>it before, and how </a:t>
            </a:r>
            <a:r>
              <a:rPr sz="886" spc="-7" dirty="0">
                <a:solidFill>
                  <a:prstClr val="black"/>
                </a:solidFill>
                <a:latin typeface="Cambria"/>
                <a:cs typeface="Cambria"/>
              </a:rPr>
              <a:t>you </a:t>
            </a:r>
            <a:r>
              <a:rPr sz="886" spc="-3" dirty="0">
                <a:solidFill>
                  <a:prstClr val="black"/>
                </a:solidFill>
                <a:latin typeface="Cambria"/>
                <a:cs typeface="Cambria"/>
              </a:rPr>
              <a:t>felt about it afterwards. Would </a:t>
            </a:r>
            <a:r>
              <a:rPr sz="886" spc="-7" dirty="0">
                <a:solidFill>
                  <a:prstClr val="black"/>
                </a:solidFill>
                <a:latin typeface="Cambria"/>
                <a:cs typeface="Cambria"/>
              </a:rPr>
              <a:t>you </a:t>
            </a:r>
            <a:r>
              <a:rPr sz="886" spc="-3" dirty="0">
                <a:solidFill>
                  <a:prstClr val="black"/>
                </a:solidFill>
                <a:latin typeface="Cambria"/>
                <a:cs typeface="Cambria"/>
              </a:rPr>
              <a:t>do it</a:t>
            </a:r>
            <a:r>
              <a:rPr sz="886" spc="126" dirty="0">
                <a:solidFill>
                  <a:prstClr val="black"/>
                </a:solidFill>
                <a:latin typeface="Cambria"/>
                <a:cs typeface="Cambria"/>
              </a:rPr>
              <a:t> </a:t>
            </a:r>
            <a:r>
              <a:rPr sz="886" spc="-7" dirty="0">
                <a:solidFill>
                  <a:prstClr val="black"/>
                </a:solidFill>
                <a:latin typeface="Cambria"/>
                <a:cs typeface="Cambria"/>
              </a:rPr>
              <a:t>again?</a:t>
            </a:r>
            <a:endParaRPr sz="886" dirty="0">
              <a:solidFill>
                <a:prstClr val="black"/>
              </a:solidFill>
              <a:latin typeface="Cambria"/>
              <a:cs typeface="Cambria"/>
            </a:endParaRPr>
          </a:p>
        </p:txBody>
      </p:sp>
      <p:sp>
        <p:nvSpPr>
          <p:cNvPr id="4" name="object 4"/>
          <p:cNvSpPr txBox="1"/>
          <p:nvPr/>
        </p:nvSpPr>
        <p:spPr>
          <a:xfrm>
            <a:off x="4061321" y="2582921"/>
            <a:ext cx="704850" cy="209929"/>
          </a:xfrm>
          <a:prstGeom prst="rect">
            <a:avLst/>
          </a:prstGeom>
        </p:spPr>
        <p:txBody>
          <a:bodyPr vert="horz" wrap="square" lIns="0" tIns="0" rIns="0" bIns="0" rtlCol="0">
            <a:spAutoFit/>
          </a:bodyPr>
          <a:lstStyle/>
          <a:p>
            <a:pPr marL="8659" defTabSz="623438"/>
            <a:r>
              <a:rPr sz="1364" b="1" u="heavy" dirty="0">
                <a:solidFill>
                  <a:prstClr val="black"/>
                </a:solidFill>
                <a:latin typeface="Cambria"/>
                <a:cs typeface="Cambria"/>
              </a:rPr>
              <a:t>An</a:t>
            </a:r>
            <a:r>
              <a:rPr sz="1364" b="1" u="heavy" spc="3" dirty="0">
                <a:solidFill>
                  <a:prstClr val="black"/>
                </a:solidFill>
                <a:latin typeface="Cambria"/>
                <a:cs typeface="Cambria"/>
              </a:rPr>
              <a:t>s</a:t>
            </a:r>
            <a:r>
              <a:rPr sz="1364" b="1" u="heavy" spc="-14" dirty="0">
                <a:solidFill>
                  <a:prstClr val="black"/>
                </a:solidFill>
                <a:latin typeface="Cambria"/>
                <a:cs typeface="Cambria"/>
              </a:rPr>
              <a:t>w</a:t>
            </a:r>
            <a:r>
              <a:rPr sz="1364" b="1" u="heavy" dirty="0">
                <a:solidFill>
                  <a:prstClr val="black"/>
                </a:solidFill>
                <a:latin typeface="Cambria"/>
                <a:cs typeface="Cambria"/>
              </a:rPr>
              <a:t>ers</a:t>
            </a:r>
            <a:endParaRPr sz="1364">
              <a:solidFill>
                <a:prstClr val="black"/>
              </a:solidFill>
              <a:latin typeface="Cambria"/>
              <a:cs typeface="Cambria"/>
            </a:endParaRPr>
          </a:p>
        </p:txBody>
      </p:sp>
      <p:graphicFrame>
        <p:nvGraphicFramePr>
          <p:cNvPr id="5" name="object 5"/>
          <p:cNvGraphicFramePr>
            <a:graphicFrameLocks noGrp="1"/>
          </p:cNvGraphicFramePr>
          <p:nvPr/>
        </p:nvGraphicFramePr>
        <p:xfrm>
          <a:off x="4030148" y="2982444"/>
          <a:ext cx="3145681" cy="3091180"/>
        </p:xfrm>
        <a:graphic>
          <a:graphicData uri="http://schemas.openxmlformats.org/drawingml/2006/table">
            <a:tbl>
              <a:tblPr firstRow="1" bandRow="1">
                <a:tableStyleId>{2D5ABB26-0587-4C30-8999-92F81FD0307C}</a:tableStyleId>
              </a:tblPr>
              <a:tblGrid>
                <a:gridCol w="1849725">
                  <a:extLst>
                    <a:ext uri="{9D8B030D-6E8A-4147-A177-3AD203B41FA5}">
                      <a16:colId xmlns:a16="http://schemas.microsoft.com/office/drawing/2014/main" val="20000"/>
                    </a:ext>
                  </a:extLst>
                </a:gridCol>
                <a:gridCol w="1295956">
                  <a:extLst>
                    <a:ext uri="{9D8B030D-6E8A-4147-A177-3AD203B41FA5}">
                      <a16:colId xmlns:a16="http://schemas.microsoft.com/office/drawing/2014/main" val="20001"/>
                    </a:ext>
                  </a:extLst>
                </a:gridCol>
              </a:tblGrid>
              <a:tr h="2126326">
                <a:tc>
                  <a:txBody>
                    <a:bodyPr/>
                    <a:lstStyle/>
                    <a:p>
                      <a:pPr marL="127000">
                        <a:lnSpc>
                          <a:spcPts val="1614"/>
                        </a:lnSpc>
                      </a:pPr>
                      <a:r>
                        <a:rPr sz="1000" b="1" spc="-5" dirty="0">
                          <a:latin typeface="Cambria"/>
                          <a:cs typeface="Cambria"/>
                        </a:rPr>
                        <a:t>Comprehension</a:t>
                      </a:r>
                      <a:r>
                        <a:rPr sz="1000" b="1" spc="-65" dirty="0">
                          <a:latin typeface="Cambria"/>
                          <a:cs typeface="Cambria"/>
                        </a:rPr>
                        <a:t> </a:t>
                      </a:r>
                      <a:r>
                        <a:rPr sz="1000" b="1" spc="-5" dirty="0">
                          <a:latin typeface="Cambria"/>
                          <a:cs typeface="Cambria"/>
                        </a:rPr>
                        <a:t>Questions:</a:t>
                      </a:r>
                      <a:endParaRPr sz="1000">
                        <a:latin typeface="Cambria"/>
                        <a:cs typeface="Cambria"/>
                      </a:endParaRPr>
                    </a:p>
                    <a:p>
                      <a:pPr marL="583565" indent="-227965">
                        <a:lnSpc>
                          <a:spcPct val="100000"/>
                        </a:lnSpc>
                        <a:spcBef>
                          <a:spcPts val="770"/>
                        </a:spcBef>
                        <a:buAutoNum type="arabicPeriod"/>
                        <a:tabLst>
                          <a:tab pos="584200" algn="l"/>
                        </a:tabLst>
                      </a:pPr>
                      <a:r>
                        <a:rPr sz="900" spc="-5" dirty="0">
                          <a:latin typeface="Cambria"/>
                          <a:cs typeface="Cambria"/>
                        </a:rPr>
                        <a:t>True</a:t>
                      </a:r>
                      <a:endParaRPr sz="900">
                        <a:latin typeface="Cambria"/>
                        <a:cs typeface="Cambria"/>
                      </a:endParaRPr>
                    </a:p>
                    <a:p>
                      <a:pPr marL="583565" indent="-227965">
                        <a:lnSpc>
                          <a:spcPct val="100000"/>
                        </a:lnSpc>
                        <a:spcBef>
                          <a:spcPts val="730"/>
                        </a:spcBef>
                        <a:buAutoNum type="arabicPeriod"/>
                        <a:tabLst>
                          <a:tab pos="584200" algn="l"/>
                        </a:tabLst>
                      </a:pPr>
                      <a:r>
                        <a:rPr sz="900" spc="-5" dirty="0">
                          <a:latin typeface="Cambria"/>
                          <a:cs typeface="Cambria"/>
                        </a:rPr>
                        <a:t>False</a:t>
                      </a:r>
                      <a:endParaRPr sz="900">
                        <a:latin typeface="Cambria"/>
                        <a:cs typeface="Cambria"/>
                      </a:endParaRPr>
                    </a:p>
                    <a:p>
                      <a:pPr marL="583565" indent="-227965">
                        <a:lnSpc>
                          <a:spcPct val="100000"/>
                        </a:lnSpc>
                        <a:spcBef>
                          <a:spcPts val="720"/>
                        </a:spcBef>
                        <a:buAutoNum type="arabicPeriod"/>
                        <a:tabLst>
                          <a:tab pos="584200" algn="l"/>
                        </a:tabLst>
                      </a:pPr>
                      <a:r>
                        <a:rPr sz="900" spc="-5" dirty="0">
                          <a:latin typeface="Cambria"/>
                          <a:cs typeface="Cambria"/>
                        </a:rPr>
                        <a:t>False</a:t>
                      </a:r>
                      <a:endParaRPr sz="900">
                        <a:latin typeface="Cambria"/>
                        <a:cs typeface="Cambria"/>
                      </a:endParaRPr>
                    </a:p>
                    <a:p>
                      <a:pPr marL="583565" indent="-227965">
                        <a:lnSpc>
                          <a:spcPct val="100000"/>
                        </a:lnSpc>
                        <a:spcBef>
                          <a:spcPts val="730"/>
                        </a:spcBef>
                        <a:buAutoNum type="arabicPeriod"/>
                        <a:tabLst>
                          <a:tab pos="584200" algn="l"/>
                        </a:tabLst>
                      </a:pPr>
                      <a:r>
                        <a:rPr sz="900" spc="-5" dirty="0">
                          <a:latin typeface="Cambria"/>
                          <a:cs typeface="Cambria"/>
                        </a:rPr>
                        <a:t>True</a:t>
                      </a:r>
                      <a:endParaRPr sz="900">
                        <a:latin typeface="Cambria"/>
                        <a:cs typeface="Cambria"/>
                      </a:endParaRPr>
                    </a:p>
                    <a:p>
                      <a:pPr marL="583565" indent="-227965">
                        <a:lnSpc>
                          <a:spcPct val="100000"/>
                        </a:lnSpc>
                        <a:spcBef>
                          <a:spcPts val="730"/>
                        </a:spcBef>
                        <a:buAutoNum type="arabicPeriod"/>
                        <a:tabLst>
                          <a:tab pos="584200" algn="l"/>
                        </a:tabLst>
                      </a:pPr>
                      <a:r>
                        <a:rPr sz="900" spc="-5" dirty="0">
                          <a:latin typeface="Cambria"/>
                          <a:cs typeface="Cambria"/>
                        </a:rPr>
                        <a:t>True</a:t>
                      </a:r>
                      <a:endParaRPr sz="900">
                        <a:latin typeface="Cambria"/>
                        <a:cs typeface="Cambria"/>
                      </a:endParaRPr>
                    </a:p>
                    <a:p>
                      <a:pPr marL="583565" indent="-227965">
                        <a:lnSpc>
                          <a:spcPct val="100000"/>
                        </a:lnSpc>
                        <a:spcBef>
                          <a:spcPts val="715"/>
                        </a:spcBef>
                        <a:buAutoNum type="arabicPeriod"/>
                        <a:tabLst>
                          <a:tab pos="584200" algn="l"/>
                        </a:tabLst>
                      </a:pPr>
                      <a:r>
                        <a:rPr sz="900" spc="-5" dirty="0">
                          <a:latin typeface="Cambria"/>
                          <a:cs typeface="Cambria"/>
                        </a:rPr>
                        <a:t>False</a:t>
                      </a:r>
                      <a:endParaRPr sz="900">
                        <a:latin typeface="Cambria"/>
                        <a:cs typeface="Cambria"/>
                      </a:endParaRPr>
                    </a:p>
                    <a:p>
                      <a:pPr marL="583565" indent="-227965">
                        <a:lnSpc>
                          <a:spcPct val="100000"/>
                        </a:lnSpc>
                        <a:spcBef>
                          <a:spcPts val="725"/>
                        </a:spcBef>
                        <a:buAutoNum type="arabicPeriod"/>
                        <a:tabLst>
                          <a:tab pos="584200" algn="l"/>
                        </a:tabLst>
                      </a:pPr>
                      <a:r>
                        <a:rPr sz="900" spc="-5" dirty="0">
                          <a:latin typeface="Cambria"/>
                          <a:cs typeface="Cambria"/>
                        </a:rPr>
                        <a:t>True</a:t>
                      </a:r>
                      <a:endParaRPr sz="900">
                        <a:latin typeface="Cambria"/>
                        <a:cs typeface="Cambria"/>
                      </a:endParaRPr>
                    </a:p>
                    <a:p>
                      <a:pPr marL="583565" indent="-227965">
                        <a:lnSpc>
                          <a:spcPct val="100000"/>
                        </a:lnSpc>
                        <a:spcBef>
                          <a:spcPts val="715"/>
                        </a:spcBef>
                        <a:buAutoNum type="arabicPeriod"/>
                        <a:tabLst>
                          <a:tab pos="584200" algn="l"/>
                        </a:tabLst>
                      </a:pPr>
                      <a:r>
                        <a:rPr sz="900" spc="-5" dirty="0">
                          <a:latin typeface="Cambria"/>
                          <a:cs typeface="Cambria"/>
                        </a:rPr>
                        <a:t>False</a:t>
                      </a:r>
                      <a:endParaRPr sz="900">
                        <a:latin typeface="Cambria"/>
                        <a:cs typeface="Cambria"/>
                      </a:endParaRPr>
                    </a:p>
                    <a:p>
                      <a:pPr marL="583565" indent="-227965">
                        <a:lnSpc>
                          <a:spcPct val="100000"/>
                        </a:lnSpc>
                        <a:spcBef>
                          <a:spcPts val="730"/>
                        </a:spcBef>
                        <a:buAutoNum type="arabicPeriod"/>
                        <a:tabLst>
                          <a:tab pos="584200" algn="l"/>
                        </a:tabLst>
                      </a:pPr>
                      <a:r>
                        <a:rPr sz="900" spc="-5" dirty="0">
                          <a:latin typeface="Cambria"/>
                          <a:cs typeface="Cambria"/>
                        </a:rPr>
                        <a:t>False</a:t>
                      </a:r>
                      <a:endParaRPr sz="900">
                        <a:latin typeface="Cambria"/>
                        <a:cs typeface="Cambria"/>
                      </a:endParaRPr>
                    </a:p>
                  </a:txBody>
                  <a:tcPr marL="0" marR="0" marT="0" marB="0"/>
                </a:tc>
                <a:tc>
                  <a:txBody>
                    <a:bodyPr/>
                    <a:lstStyle/>
                    <a:p>
                      <a:pPr marL="382905">
                        <a:lnSpc>
                          <a:spcPts val="1614"/>
                        </a:lnSpc>
                      </a:pPr>
                      <a:r>
                        <a:rPr sz="1000" b="1" spc="-5" dirty="0">
                          <a:latin typeface="Cambria"/>
                          <a:cs typeface="Cambria"/>
                        </a:rPr>
                        <a:t>Vocabulary</a:t>
                      </a:r>
                      <a:r>
                        <a:rPr sz="1000" b="1" spc="-65" dirty="0">
                          <a:latin typeface="Cambria"/>
                          <a:cs typeface="Cambria"/>
                        </a:rPr>
                        <a:t> </a:t>
                      </a:r>
                      <a:r>
                        <a:rPr sz="1000" b="1" spc="-5" dirty="0">
                          <a:latin typeface="Cambria"/>
                          <a:cs typeface="Cambria"/>
                        </a:rPr>
                        <a:t>Quiz:</a:t>
                      </a:r>
                      <a:endParaRPr sz="1000" dirty="0">
                        <a:latin typeface="Cambria"/>
                        <a:cs typeface="Cambria"/>
                      </a:endParaRPr>
                    </a:p>
                    <a:p>
                      <a:pPr marL="840105" indent="-228600">
                        <a:lnSpc>
                          <a:spcPct val="100000"/>
                        </a:lnSpc>
                        <a:spcBef>
                          <a:spcPts val="770"/>
                        </a:spcBef>
                        <a:buAutoNum type="arabicPeriod"/>
                        <a:tabLst>
                          <a:tab pos="840740" algn="l"/>
                        </a:tabLst>
                      </a:pPr>
                      <a:r>
                        <a:rPr sz="900" spc="-5" dirty="0">
                          <a:latin typeface="Cambria"/>
                          <a:cs typeface="Cambria"/>
                        </a:rPr>
                        <a:t>be my</a:t>
                      </a:r>
                      <a:r>
                        <a:rPr sz="900" spc="-90" dirty="0">
                          <a:latin typeface="Cambria"/>
                          <a:cs typeface="Cambria"/>
                        </a:rPr>
                        <a:t> </a:t>
                      </a:r>
                      <a:r>
                        <a:rPr sz="900" spc="-5" dirty="0">
                          <a:latin typeface="Cambria"/>
                          <a:cs typeface="Cambria"/>
                        </a:rPr>
                        <a:t>guest</a:t>
                      </a:r>
                      <a:endParaRPr sz="900" dirty="0">
                        <a:latin typeface="Cambria"/>
                        <a:cs typeface="Cambria"/>
                      </a:endParaRPr>
                    </a:p>
                    <a:p>
                      <a:pPr marL="840105" indent="-228600">
                        <a:lnSpc>
                          <a:spcPct val="100000"/>
                        </a:lnSpc>
                        <a:spcBef>
                          <a:spcPts val="730"/>
                        </a:spcBef>
                        <a:buAutoNum type="arabicPeriod"/>
                        <a:tabLst>
                          <a:tab pos="840740" algn="l"/>
                        </a:tabLst>
                      </a:pPr>
                      <a:r>
                        <a:rPr sz="900" spc="-5" dirty="0">
                          <a:latin typeface="Cambria"/>
                          <a:cs typeface="Cambria"/>
                        </a:rPr>
                        <a:t>flocks</a:t>
                      </a:r>
                      <a:endParaRPr sz="900" dirty="0">
                        <a:latin typeface="Cambria"/>
                        <a:cs typeface="Cambria"/>
                      </a:endParaRPr>
                    </a:p>
                    <a:p>
                      <a:pPr marL="840105" indent="-228600">
                        <a:lnSpc>
                          <a:spcPct val="100000"/>
                        </a:lnSpc>
                        <a:spcBef>
                          <a:spcPts val="720"/>
                        </a:spcBef>
                        <a:buAutoNum type="arabicPeriod"/>
                        <a:tabLst>
                          <a:tab pos="840740" algn="l"/>
                        </a:tabLst>
                      </a:pPr>
                      <a:r>
                        <a:rPr sz="900" spc="-5" dirty="0">
                          <a:latin typeface="Cambria"/>
                          <a:cs typeface="Cambria"/>
                        </a:rPr>
                        <a:t>grab</a:t>
                      </a:r>
                      <a:endParaRPr sz="900" dirty="0">
                        <a:latin typeface="Cambria"/>
                        <a:cs typeface="Cambria"/>
                      </a:endParaRPr>
                    </a:p>
                    <a:p>
                      <a:pPr marL="840105" indent="-228600">
                        <a:lnSpc>
                          <a:spcPct val="100000"/>
                        </a:lnSpc>
                        <a:spcBef>
                          <a:spcPts val="730"/>
                        </a:spcBef>
                        <a:buAutoNum type="arabicPeriod"/>
                        <a:tabLst>
                          <a:tab pos="840740" algn="l"/>
                        </a:tabLst>
                      </a:pPr>
                      <a:r>
                        <a:rPr sz="900" spc="-5" dirty="0">
                          <a:latin typeface="Cambria"/>
                          <a:cs typeface="Cambria"/>
                        </a:rPr>
                        <a:t>count me</a:t>
                      </a:r>
                      <a:r>
                        <a:rPr sz="900" spc="-80" dirty="0">
                          <a:latin typeface="Cambria"/>
                          <a:cs typeface="Cambria"/>
                        </a:rPr>
                        <a:t> </a:t>
                      </a:r>
                      <a:r>
                        <a:rPr sz="900" spc="-5" dirty="0">
                          <a:latin typeface="Cambria"/>
                          <a:cs typeface="Cambria"/>
                        </a:rPr>
                        <a:t>out</a:t>
                      </a:r>
                      <a:endParaRPr sz="900" dirty="0">
                        <a:latin typeface="Cambria"/>
                        <a:cs typeface="Cambria"/>
                      </a:endParaRPr>
                    </a:p>
                    <a:p>
                      <a:pPr marL="840105" indent="-228600">
                        <a:lnSpc>
                          <a:spcPct val="100000"/>
                        </a:lnSpc>
                        <a:spcBef>
                          <a:spcPts val="730"/>
                        </a:spcBef>
                        <a:buAutoNum type="arabicPeriod"/>
                        <a:tabLst>
                          <a:tab pos="840740" algn="l"/>
                        </a:tabLst>
                      </a:pPr>
                      <a:r>
                        <a:rPr sz="900" spc="-5" dirty="0">
                          <a:latin typeface="Cambria"/>
                          <a:cs typeface="Cambria"/>
                        </a:rPr>
                        <a:t>upside</a:t>
                      </a:r>
                      <a:r>
                        <a:rPr sz="900" spc="-95" dirty="0">
                          <a:latin typeface="Cambria"/>
                          <a:cs typeface="Cambria"/>
                        </a:rPr>
                        <a:t> </a:t>
                      </a:r>
                      <a:r>
                        <a:rPr sz="900" dirty="0">
                          <a:latin typeface="Cambria"/>
                          <a:cs typeface="Cambria"/>
                        </a:rPr>
                        <a:t>down</a:t>
                      </a:r>
                    </a:p>
                    <a:p>
                      <a:pPr marL="840105" indent="-228600">
                        <a:lnSpc>
                          <a:spcPct val="100000"/>
                        </a:lnSpc>
                        <a:spcBef>
                          <a:spcPts val="715"/>
                        </a:spcBef>
                        <a:buAutoNum type="arabicPeriod"/>
                        <a:tabLst>
                          <a:tab pos="840740" algn="l"/>
                        </a:tabLst>
                      </a:pPr>
                      <a:r>
                        <a:rPr sz="900" spc="-5" dirty="0">
                          <a:latin typeface="Cambria"/>
                          <a:cs typeface="Cambria"/>
                        </a:rPr>
                        <a:t>brush</a:t>
                      </a:r>
                      <a:endParaRPr sz="900" dirty="0">
                        <a:latin typeface="Cambria"/>
                        <a:cs typeface="Cambria"/>
                      </a:endParaRPr>
                    </a:p>
                    <a:p>
                      <a:pPr marL="840105" indent="-228600">
                        <a:lnSpc>
                          <a:spcPct val="100000"/>
                        </a:lnSpc>
                        <a:spcBef>
                          <a:spcPts val="725"/>
                        </a:spcBef>
                        <a:buAutoNum type="arabicPeriod"/>
                        <a:tabLst>
                          <a:tab pos="840740" algn="l"/>
                        </a:tabLst>
                      </a:pPr>
                      <a:r>
                        <a:rPr sz="900" spc="-5" dirty="0">
                          <a:latin typeface="Cambria"/>
                          <a:cs typeface="Cambria"/>
                        </a:rPr>
                        <a:t>whiplash</a:t>
                      </a:r>
                      <a:endParaRPr sz="900" dirty="0">
                        <a:latin typeface="Cambria"/>
                        <a:cs typeface="Cambria"/>
                      </a:endParaRPr>
                    </a:p>
                    <a:p>
                      <a:pPr marL="840105" indent="-228600">
                        <a:lnSpc>
                          <a:spcPct val="100000"/>
                        </a:lnSpc>
                        <a:spcBef>
                          <a:spcPts val="715"/>
                        </a:spcBef>
                        <a:buAutoNum type="arabicPeriod"/>
                        <a:tabLst>
                          <a:tab pos="840740" algn="l"/>
                        </a:tabLst>
                      </a:pPr>
                      <a:r>
                        <a:rPr sz="900" spc="-10" dirty="0">
                          <a:latin typeface="Cambria"/>
                          <a:cs typeface="Cambria"/>
                        </a:rPr>
                        <a:t>blast</a:t>
                      </a:r>
                      <a:endParaRPr sz="900" dirty="0">
                        <a:latin typeface="Cambria"/>
                        <a:cs typeface="Cambria"/>
                      </a:endParaRPr>
                    </a:p>
                    <a:p>
                      <a:pPr marL="840105" indent="-228600">
                        <a:lnSpc>
                          <a:spcPct val="100000"/>
                        </a:lnSpc>
                        <a:spcBef>
                          <a:spcPts val="730"/>
                        </a:spcBef>
                        <a:buAutoNum type="arabicPeriod"/>
                        <a:tabLst>
                          <a:tab pos="840740" algn="l"/>
                        </a:tabLst>
                      </a:pPr>
                      <a:r>
                        <a:rPr sz="900" spc="-5" dirty="0">
                          <a:latin typeface="Cambria"/>
                          <a:cs typeface="Cambria"/>
                        </a:rPr>
                        <a:t>pukes</a:t>
                      </a:r>
                      <a:endParaRPr sz="900" dirty="0">
                        <a:latin typeface="Cambria"/>
                        <a:cs typeface="Cambria"/>
                      </a:endParaRPr>
                    </a:p>
                    <a:p>
                      <a:pPr marL="840105" indent="-228600">
                        <a:lnSpc>
                          <a:spcPct val="100000"/>
                        </a:lnSpc>
                        <a:spcBef>
                          <a:spcPts val="720"/>
                        </a:spcBef>
                        <a:buAutoNum type="arabicPeriod"/>
                        <a:tabLst>
                          <a:tab pos="840740" algn="l"/>
                        </a:tabLst>
                      </a:pPr>
                      <a:r>
                        <a:rPr sz="900" spc="-5" dirty="0">
                          <a:latin typeface="Cambria"/>
                          <a:cs typeface="Cambria"/>
                        </a:rPr>
                        <a:t>starving</a:t>
                      </a:r>
                      <a:endParaRPr sz="900" dirty="0">
                        <a:latin typeface="Cambria"/>
                        <a:cs typeface="Cambria"/>
                      </a:endParaRPr>
                    </a:p>
                  </a:txBody>
                  <a:tcPr marL="0" marR="0" marT="0" marB="0"/>
                </a:tc>
                <a:extLst>
                  <a:ext uri="{0D108BD9-81ED-4DB2-BD59-A6C34878D82A}">
                    <a16:rowId xmlns:a16="http://schemas.microsoft.com/office/drawing/2014/main" val="10000"/>
                  </a:ext>
                </a:extLst>
              </a:tr>
            </a:tbl>
          </a:graphicData>
        </a:graphic>
      </p:graphicFrame>
      <p:sp>
        <p:nvSpPr>
          <p:cNvPr id="6" name="object 6"/>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7" name="object 7"/>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3180</TotalTime>
  <Words>2291</Words>
  <Application>Microsoft Office PowerPoint</Application>
  <PresentationFormat>Widescreen</PresentationFormat>
  <Paragraphs>181</Paragraphs>
  <Slides>16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Calibri</vt:lpstr>
      <vt:lpstr>Cambria</vt:lpstr>
      <vt:lpstr>Century Gothic</vt:lpstr>
      <vt:lpstr>Comic Sans MS</vt:lpstr>
      <vt:lpstr>Helvetica Neue</vt:lpstr>
      <vt:lpstr>Open Sans</vt:lpstr>
      <vt:lpstr>Times New Roman</vt:lpstr>
      <vt:lpstr>Wingdings 3</vt:lpstr>
      <vt:lpstr>Slice</vt:lpstr>
      <vt:lpstr>Office Theme</vt:lpstr>
      <vt:lpstr> Speak Fluently &amp; Confidently  B2- Course 1</vt:lpstr>
      <vt:lpstr>Session 8- Having Fun</vt:lpstr>
      <vt:lpstr>Session 8- Having Fun</vt:lpstr>
      <vt:lpstr>PowerPoint Presentation</vt:lpstr>
      <vt:lpstr>PowerPoint Presentation</vt:lpstr>
      <vt:lpstr>PowerPoint Presentation</vt:lpstr>
      <vt:lpstr>PowerPoint Presentation</vt:lpstr>
      <vt:lpstr>PowerPoint Presentation</vt:lpstr>
      <vt:lpstr>PowerPoint Presentation</vt:lpstr>
      <vt:lpstr>Session 8- Having Fun</vt:lpstr>
      <vt:lpstr>Let your hair down This expression is more often used as advice to tell someone to rest or relax. For instance: “It’s Saturday night, you can let your hair down!” (It’s Saturday night, you can relax!)  Have the time of your life Literally, this phrase means “the moment of your life”. The idiomatic meaning is similar: to have a lot of fun, or to have the best day of your life. For example: “My son had the time of his life at Disney World.” (My son had the best day at Disney World.)  With bells on Are you going to a party? Go “with bells on.” In other words, go with enthusiasm, ready to have fun. “Is it your birthday party? I’ll be there with bells on!” (Is it your birthday party? You can count on me to be there and have fun!)  Take it easy This expression is commonly used as a suggestion or request, to ask someone to relax or calm down. For example: “Hey, take it easy, you can’t work 12 hours a day, every day.” (Hey, relax, you can´t work 12 hours a day every day.)  The world is your oyster This is another funny phrase if taken literally. After all, if the world were an oyster, you would be stuck in a shell. As an idiomatic expression, however, this phrase means that you are free to enjoy the pleasures of life and the opportunities it offers; the sky is the limit.  For fun ( also for the fun of it): for pleasure: I ran but just for fun.  Make fun of (somebody or something)  : to make a joke about someone or something in a way that is not kind: The other children were always making fun of him because he was fat and wore glasses.      </vt:lpstr>
      <vt:lpstr> To get along like a house on fire This expression can be misleading, as a “house on fire” certainly doesn’t sound positive. However, if two people “get along like a house on fire,” they actually like each other and get along really well.  More fun than a barrel of monkeys If you imagine a big group of monkeys, you’d probably think of them as energetic, excitable and probably quite entertaining. Something that is “more fun than a barrel of monkeys” is very entertaining.  Chill out If someone says “I’m going to chill out,” it means they’re going to relax and enjoy life. For example: “After working late, at the end of the day, I go home where I can chill out.” (After working late, at the end of the day, I go home where I can relax.)  Have a ball / have a blast These two expressions have the same meaning: to really enjoy something and have fun. “The party was great, I had a blast!” (The party was great, I really enjoyed it!)  Paint the town (red) Would you like to go out and have fun, or do something exciting? You can invite someone to join you by saying: “Let’s go out and paint the town red!” (Let´s go out and have fun!) The “red” in the phrase is optional. Today, the term is more common without it    </vt:lpstr>
      <vt:lpstr>Session 8- Having Fun</vt:lpstr>
      <vt:lpstr>Session 8- Having Fun</vt:lpstr>
      <vt:lpstr>Session 8- Having Fun</vt:lpstr>
      <vt:lpstr>Session 8- Having Fun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122</cp:revision>
  <cp:lastPrinted>2021-05-18T05:21:02Z</cp:lastPrinted>
  <dcterms:created xsi:type="dcterms:W3CDTF">2020-10-01T06:52:49Z</dcterms:created>
  <dcterms:modified xsi:type="dcterms:W3CDTF">2022-04-28T04:37:56Z</dcterms:modified>
</cp:coreProperties>
</file>