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3" r:id="rId3"/>
    <p:sldId id="264" r:id="rId4"/>
    <p:sldId id="333" r:id="rId5"/>
    <p:sldId id="338" r:id="rId6"/>
    <p:sldId id="339" r:id="rId7"/>
    <p:sldId id="340" r:id="rId8"/>
    <p:sldId id="341" r:id="rId9"/>
    <p:sldId id="342" r:id="rId10"/>
    <p:sldId id="343" r:id="rId11"/>
    <p:sldId id="359" r:id="rId12"/>
    <p:sldId id="344" r:id="rId13"/>
    <p:sldId id="345" r:id="rId14"/>
    <p:sldId id="268" r:id="rId15"/>
    <p:sldId id="257" r:id="rId16"/>
    <p:sldId id="357" r:id="rId17"/>
    <p:sldId id="258" r:id="rId18"/>
    <p:sldId id="358" r:id="rId19"/>
    <p:sldId id="360" r:id="rId20"/>
    <p:sldId id="259" r:id="rId21"/>
    <p:sldId id="260" r:id="rId22"/>
    <p:sldId id="262" r:id="rId23"/>
    <p:sldId id="269" r:id="rId24"/>
    <p:sldId id="337" r:id="rId25"/>
    <p:sldId id="336" r:id="rId26"/>
    <p:sldId id="273" r:id="rId27"/>
    <p:sldId id="332" r:id="rId28"/>
    <p:sldId id="346" r:id="rId29"/>
    <p:sldId id="347" r:id="rId30"/>
    <p:sldId id="352" r:id="rId31"/>
    <p:sldId id="353" r:id="rId32"/>
    <p:sldId id="334" r:id="rId33"/>
    <p:sldId id="348" r:id="rId34"/>
    <p:sldId id="356" r:id="rId35"/>
    <p:sldId id="349" r:id="rId36"/>
    <p:sldId id="354" r:id="rId37"/>
    <p:sldId id="335" r:id="rId38"/>
    <p:sldId id="350" r:id="rId39"/>
    <p:sldId id="351" r:id="rId40"/>
    <p:sldId id="355" r:id="rId41"/>
    <p:sldId id="271" r:id="rId4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93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A2- 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0"/>
            <a:ext cx="4434002" cy="280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lang="en-US" sz="1773" b="1" spc="10" dirty="0">
                <a:solidFill>
                  <a:srgbClr val="17365D"/>
                </a:solidFill>
                <a:latin typeface="Cambria"/>
                <a:cs typeface="Cambria"/>
              </a:rPr>
              <a:t>1</a:t>
            </a: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: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Likes, Dislikes,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FC37E-44E1-4E99-8A2B-D82B16C48C27}"/>
              </a:ext>
            </a:extLst>
          </p:cNvPr>
          <p:cNvSpPr txBox="1"/>
          <p:nvPr/>
        </p:nvSpPr>
        <p:spPr>
          <a:xfrm>
            <a:off x="3051907" y="1697239"/>
            <a:ext cx="6990861" cy="3404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Vocabulary Quiz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especially • with you • either</a:t>
            </a:r>
            <a:b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mind • takes forever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Top of Form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 people don’t     waiting in line, but not for too long .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agree. I’m            on that point.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like surfing, but it         to get to the beach.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love sports,          team sports like soccer.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do not like golf, and my wife does not like it               .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8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0"/>
            <a:ext cx="4434002" cy="280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lang="en-US" sz="1773" b="1" spc="10" dirty="0">
                <a:solidFill>
                  <a:srgbClr val="17365D"/>
                </a:solidFill>
                <a:latin typeface="Cambria"/>
                <a:cs typeface="Cambria"/>
              </a:rPr>
              <a:t>1</a:t>
            </a: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: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Likes, Dislikes,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FC37E-44E1-4E99-8A2B-D82B16C48C27}"/>
              </a:ext>
            </a:extLst>
          </p:cNvPr>
          <p:cNvSpPr txBox="1"/>
          <p:nvPr/>
        </p:nvSpPr>
        <p:spPr>
          <a:xfrm>
            <a:off x="3051907" y="1697239"/>
            <a:ext cx="6990861" cy="3745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Vocabulary Quiz Answers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especially • with you • either</a:t>
            </a:r>
            <a:b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mind • takes forever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Top of Form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 people don’t  </a:t>
            </a: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mind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 waiting in line, but not for too long .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agree. I’m  </a:t>
            </a: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 you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 on that point.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like surfing, but it   </a:t>
            </a: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takes forever 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 to get to the beach.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love sports,   </a:t>
            </a: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especially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team sports like soccer.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 do not like golf, and my wife does not like it  </a:t>
            </a: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either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 .</a:t>
            </a:r>
            <a:endParaRPr lang="en-US" sz="16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671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0"/>
            <a:ext cx="4434002" cy="280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lang="en-US" sz="1773" b="1" spc="10" dirty="0">
                <a:solidFill>
                  <a:srgbClr val="17365D"/>
                </a:solidFill>
                <a:latin typeface="Cambria"/>
                <a:cs typeface="Cambria"/>
              </a:rPr>
              <a:t>1</a:t>
            </a: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: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Likes, Dislikes,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sz="1773" dirty="0">
              <a:latin typeface="Cambria"/>
              <a:cs typeface="Cambri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8ABC5-D672-4D39-888F-F69AA19F6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38" y="348996"/>
            <a:ext cx="5957316" cy="650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78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0"/>
            <a:ext cx="4434002" cy="280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lang="en-US" sz="1773" b="1" spc="10" dirty="0">
                <a:solidFill>
                  <a:srgbClr val="17365D"/>
                </a:solidFill>
                <a:latin typeface="Cambria"/>
                <a:cs typeface="Cambria"/>
              </a:rPr>
              <a:t>1</a:t>
            </a: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: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Likes, Dislikes,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sz="1773" dirty="0">
              <a:latin typeface="Cambria"/>
              <a:cs typeface="Cambr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4B860-7B0A-46A3-A2FB-5C670AB7E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707" y="0"/>
            <a:ext cx="5642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39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3- Likes &amp; Dislikes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6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6800" y="0"/>
            <a:ext cx="7924799" cy="5613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spcBef>
                <a:spcPts val="808"/>
              </a:spcBef>
            </a:pPr>
            <a:r>
              <a:rPr b="1" spc="-3" dirty="0">
                <a:solidFill>
                  <a:srgbClr val="365F91"/>
                </a:solidFill>
                <a:latin typeface="Cambria"/>
                <a:cs typeface="Cambria"/>
              </a:rPr>
              <a:t>Phrases for </a:t>
            </a:r>
            <a:r>
              <a:rPr b="1" u="sng" spc="-3" dirty="0">
                <a:solidFill>
                  <a:srgbClr val="365F91"/>
                </a:solidFill>
                <a:latin typeface="Cambria"/>
                <a:cs typeface="Cambria"/>
              </a:rPr>
              <a:t>liking</a:t>
            </a:r>
            <a:r>
              <a:rPr b="1" spc="-4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b="1" spc="-3" dirty="0">
                <a:solidFill>
                  <a:srgbClr val="365F91"/>
                </a:solidFill>
                <a:latin typeface="Cambria"/>
                <a:cs typeface="Cambria"/>
              </a:rPr>
              <a:t>something:</a:t>
            </a:r>
            <a:endParaRPr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“I</a:t>
            </a:r>
            <a:r>
              <a:rPr sz="1600" b="1" spc="-5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like...”</a:t>
            </a:r>
            <a:endParaRPr sz="1600" b="1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1600" b="1" i="1" spc="-3" dirty="0">
                <a:solidFill>
                  <a:schemeClr val="bg1"/>
                </a:solidFill>
                <a:latin typeface="Cambria"/>
                <a:cs typeface="Cambria"/>
              </a:rPr>
              <a:t>I like… Italian food / rock music / learning</a:t>
            </a:r>
            <a:r>
              <a:rPr sz="1600" b="1" i="1" spc="58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i="1" spc="-3" dirty="0">
                <a:solidFill>
                  <a:schemeClr val="bg1"/>
                </a:solidFill>
                <a:latin typeface="Cambria"/>
                <a:cs typeface="Cambria"/>
              </a:rPr>
              <a:t>languages.</a:t>
            </a:r>
            <a:endParaRPr sz="1600" b="1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1971622" algn="l"/>
              </a:tabLst>
            </a:pPr>
            <a:endParaRPr lang="en-US" sz="1600" b="1" i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1971622" algn="l"/>
              </a:tabLst>
            </a:pPr>
            <a:r>
              <a:rPr sz="1600" b="1" i="1" spc="-3" dirty="0">
                <a:solidFill>
                  <a:srgbClr val="FF0000"/>
                </a:solidFill>
                <a:latin typeface="Cambria"/>
                <a:cs typeface="Cambria"/>
              </a:rPr>
              <a:t>Your sentence: I</a:t>
            </a:r>
            <a:r>
              <a:rPr sz="1600" b="1" i="1" spc="-3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b="1" i="1" spc="-3" dirty="0">
                <a:solidFill>
                  <a:srgbClr val="FF0000"/>
                </a:solidFill>
                <a:latin typeface="Cambria"/>
                <a:cs typeface="Cambria"/>
              </a:rPr>
              <a:t>like</a:t>
            </a:r>
            <a:r>
              <a:rPr sz="1600" b="1" i="1" spc="3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b="1" i="1" u="sng" spc="-3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b="1" i="1" u="sng" dirty="0">
                <a:solidFill>
                  <a:srgbClr val="FF0000"/>
                </a:solidFill>
                <a:latin typeface="Cambria"/>
                <a:cs typeface="Cambria"/>
              </a:rPr>
              <a:t>	</a:t>
            </a:r>
            <a:endParaRPr lang="en-US" sz="1600" b="1" i="1" u="sng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1971622" algn="l"/>
              </a:tabLst>
            </a:pPr>
            <a:endParaRPr sz="1600" b="1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8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“I like it a lot.” / “I really like…”  (more</a:t>
            </a:r>
            <a:r>
              <a:rPr sz="1600" b="1" spc="4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common)</a:t>
            </a:r>
            <a:endParaRPr sz="1600" b="1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1600" b="1" i="1" spc="-3" dirty="0">
                <a:solidFill>
                  <a:schemeClr val="bg1"/>
                </a:solidFill>
                <a:latin typeface="Cambria"/>
                <a:cs typeface="Cambria"/>
              </a:rPr>
              <a:t>I like… this restaurant / my teacher </a:t>
            </a:r>
            <a:r>
              <a:rPr sz="1600" b="1" i="1" dirty="0">
                <a:solidFill>
                  <a:schemeClr val="bg1"/>
                </a:solidFill>
                <a:latin typeface="Cambria"/>
                <a:cs typeface="Cambria"/>
              </a:rPr>
              <a:t>…a</a:t>
            </a:r>
            <a:r>
              <a:rPr sz="1600" b="1" i="1" spc="2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i="1" spc="-3" dirty="0">
                <a:solidFill>
                  <a:schemeClr val="bg1"/>
                </a:solidFill>
                <a:latin typeface="Cambria"/>
                <a:cs typeface="Cambria"/>
              </a:rPr>
              <a:t>lot.</a:t>
            </a:r>
            <a:endParaRPr sz="1600" b="1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1600" b="1" i="1" spc="-3" dirty="0">
                <a:solidFill>
                  <a:schemeClr val="bg1"/>
                </a:solidFill>
                <a:latin typeface="Cambria"/>
                <a:cs typeface="Cambria"/>
              </a:rPr>
              <a:t>I really like… my new apartment / </a:t>
            </a:r>
            <a:r>
              <a:rPr sz="1600" b="1" i="1" dirty="0">
                <a:solidFill>
                  <a:schemeClr val="bg1"/>
                </a:solidFill>
                <a:latin typeface="Cambria"/>
                <a:cs typeface="Cambria"/>
              </a:rPr>
              <a:t>playing </a:t>
            </a:r>
            <a:r>
              <a:rPr sz="1600" b="1" i="1" spc="-3" dirty="0">
                <a:solidFill>
                  <a:schemeClr val="bg1"/>
                </a:solidFill>
                <a:latin typeface="Cambria"/>
                <a:cs typeface="Cambria"/>
              </a:rPr>
              <a:t>tennis / my boyfriend’s</a:t>
            </a:r>
            <a:r>
              <a:rPr sz="1600" b="1" i="1" spc="82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i="1" spc="-3" dirty="0">
                <a:solidFill>
                  <a:schemeClr val="bg1"/>
                </a:solidFill>
                <a:latin typeface="Cambria"/>
                <a:cs typeface="Cambria"/>
              </a:rPr>
              <a:t>parents.</a:t>
            </a:r>
            <a:endParaRPr sz="1600" b="1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222729" algn="l"/>
              </a:tabLst>
            </a:pPr>
            <a:endParaRPr lang="en-US" sz="1600" b="1" i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1971622" algn="l"/>
              </a:tabLst>
            </a:pPr>
            <a:r>
              <a:rPr sz="1600" b="1" i="1" spc="-3" dirty="0">
                <a:solidFill>
                  <a:srgbClr val="FF0000"/>
                </a:solidFill>
                <a:latin typeface="Cambria"/>
              </a:rPr>
              <a:t>Your sentence: I really like  	</a:t>
            </a: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lang="en-US" sz="1600" b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“I</a:t>
            </a:r>
            <a:r>
              <a:rPr sz="1600" b="1" spc="-58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love…”</a:t>
            </a:r>
            <a:endParaRPr sz="1600" b="1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marR="719118">
              <a:lnSpc>
                <a:spcPct val="112300"/>
              </a:lnSpc>
              <a:tabLst>
                <a:tab pos="1910577" algn="l"/>
              </a:tabLst>
            </a:pPr>
            <a:r>
              <a:rPr sz="1600" b="1" i="1" spc="-3" dirty="0">
                <a:solidFill>
                  <a:schemeClr val="bg1"/>
                </a:solidFill>
                <a:latin typeface="Cambria"/>
                <a:cs typeface="Cambria"/>
              </a:rPr>
              <a:t>I love your </a:t>
            </a:r>
            <a:r>
              <a:rPr sz="1600" b="1" i="1" spc="-7" dirty="0">
                <a:solidFill>
                  <a:schemeClr val="bg1"/>
                </a:solidFill>
                <a:latin typeface="Cambria"/>
                <a:cs typeface="Cambria"/>
              </a:rPr>
              <a:t>haircut! </a:t>
            </a:r>
            <a:r>
              <a:rPr sz="1600" b="1" i="1" spc="-3" dirty="0">
                <a:solidFill>
                  <a:schemeClr val="bg1"/>
                </a:solidFill>
                <a:latin typeface="Cambria"/>
                <a:cs typeface="Cambria"/>
              </a:rPr>
              <a:t>/ I love to </a:t>
            </a:r>
            <a:r>
              <a:rPr sz="1600" b="1" i="1" spc="-7" dirty="0">
                <a:solidFill>
                  <a:schemeClr val="bg1"/>
                </a:solidFill>
                <a:latin typeface="Cambria"/>
                <a:cs typeface="Cambria"/>
              </a:rPr>
              <a:t>read. </a:t>
            </a:r>
            <a:r>
              <a:rPr sz="1600" b="1" i="1" spc="-3" dirty="0">
                <a:solidFill>
                  <a:schemeClr val="bg1"/>
                </a:solidFill>
                <a:latin typeface="Cambria"/>
                <a:cs typeface="Cambria"/>
              </a:rPr>
              <a:t>/ I love the way he writes.  </a:t>
            </a:r>
            <a:endParaRPr lang="en-US" sz="1600" b="1" i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marR="719118">
              <a:lnSpc>
                <a:spcPct val="112300"/>
              </a:lnSpc>
              <a:tabLst>
                <a:tab pos="1910577" algn="l"/>
              </a:tabLst>
            </a:pPr>
            <a:endParaRPr lang="en-US" sz="1600" b="1" i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marR="719118">
              <a:lnSpc>
                <a:spcPct val="112300"/>
              </a:lnSpc>
              <a:spcBef>
                <a:spcPts val="130"/>
              </a:spcBef>
              <a:tabLst>
                <a:tab pos="1971622" algn="l"/>
              </a:tabLst>
            </a:pPr>
            <a:r>
              <a:rPr sz="1600" b="1" i="1" spc="-3" dirty="0">
                <a:solidFill>
                  <a:srgbClr val="FF0000"/>
                </a:solidFill>
                <a:latin typeface="Cambria"/>
              </a:rPr>
              <a:t>Your sentence: I love _ 	</a:t>
            </a: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lang="en-US" sz="1600" b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“I absolutely</a:t>
            </a:r>
            <a:r>
              <a:rPr sz="1600" b="1" spc="-3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love…”</a:t>
            </a:r>
            <a:endParaRPr sz="1600" b="1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marR="271022">
              <a:lnSpc>
                <a:spcPct val="112300"/>
              </a:lnSpc>
              <a:tabLst>
                <a:tab pos="2498947" algn="l"/>
              </a:tabLst>
            </a:pPr>
            <a:r>
              <a:rPr sz="1600" b="1" i="1" spc="-3" dirty="0">
                <a:solidFill>
                  <a:schemeClr val="bg1"/>
                </a:solidFill>
                <a:latin typeface="Cambria"/>
                <a:cs typeface="Cambria"/>
              </a:rPr>
              <a:t>I absolutely love this dress. / I absolutely love traveling with my family.  </a:t>
            </a:r>
            <a:endParaRPr lang="en-US" sz="1600" b="1" i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marR="271022">
              <a:lnSpc>
                <a:spcPct val="112300"/>
              </a:lnSpc>
              <a:tabLst>
                <a:tab pos="2498947" algn="l"/>
              </a:tabLst>
            </a:pPr>
            <a:endParaRPr lang="en-US" sz="1600" b="1" i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marR="719118">
              <a:lnSpc>
                <a:spcPct val="112300"/>
              </a:lnSpc>
              <a:spcBef>
                <a:spcPts val="130"/>
              </a:spcBef>
              <a:tabLst>
                <a:tab pos="1971622" algn="l"/>
              </a:tabLst>
            </a:pPr>
            <a:r>
              <a:rPr sz="1600" b="1" i="1" spc="-3" dirty="0">
                <a:solidFill>
                  <a:srgbClr val="FF0000"/>
                </a:solidFill>
                <a:latin typeface="Cambria"/>
              </a:rPr>
              <a:t>Your sentence: I absolutely love  	</a:t>
            </a:r>
          </a:p>
        </p:txBody>
      </p:sp>
      <p:sp>
        <p:nvSpPr>
          <p:cNvPr id="4" name="object 4"/>
          <p:cNvSpPr/>
          <p:nvPr/>
        </p:nvSpPr>
        <p:spPr>
          <a:xfrm>
            <a:off x="916884" y="2134745"/>
            <a:ext cx="1058574" cy="935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06504" y="1534201"/>
            <a:ext cx="8938234" cy="2727344"/>
          </a:xfrm>
          <a:prstGeom prst="rect">
            <a:avLst/>
          </a:prstGeom>
        </p:spPr>
        <p:txBody>
          <a:bodyPr vert="horz" wrap="square" lIns="0" tIns="16885" rIns="0" bIns="0" rtlCol="0">
            <a:spAutoFit/>
          </a:bodyPr>
          <a:lstStyle/>
          <a:p>
            <a:pPr marL="8659">
              <a:spcBef>
                <a:spcPts val="133"/>
              </a:spcBef>
            </a:pP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These </a:t>
            </a:r>
            <a:r>
              <a:rPr sz="1400" b="1" dirty="0">
                <a:solidFill>
                  <a:schemeClr val="bg1"/>
                </a:solidFill>
                <a:latin typeface="Cambria"/>
                <a:cs typeface="Cambria"/>
              </a:rPr>
              <a:t>are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the most common expressions. </a:t>
            </a:r>
            <a:r>
              <a:rPr sz="1400" b="1" dirty="0">
                <a:solidFill>
                  <a:schemeClr val="bg1"/>
                </a:solidFill>
                <a:latin typeface="Cambria"/>
                <a:cs typeface="Cambria"/>
              </a:rPr>
              <a:t>“I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like” is </a:t>
            </a:r>
            <a:r>
              <a:rPr sz="1400" b="1" u="sng" spc="-3" dirty="0">
                <a:solidFill>
                  <a:schemeClr val="bg1"/>
                </a:solidFill>
                <a:latin typeface="Cambria"/>
                <a:cs typeface="Cambria"/>
              </a:rPr>
              <a:t>the weakest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, </a:t>
            </a:r>
            <a:r>
              <a:rPr sz="1400" b="1" spc="-7" dirty="0">
                <a:solidFill>
                  <a:schemeClr val="bg1"/>
                </a:solidFill>
                <a:latin typeface="Cambria"/>
                <a:cs typeface="Cambria"/>
              </a:rPr>
              <a:t>and </a:t>
            </a:r>
            <a:r>
              <a:rPr sz="1400" b="1" dirty="0">
                <a:solidFill>
                  <a:schemeClr val="bg1"/>
                </a:solidFill>
                <a:latin typeface="Cambria"/>
                <a:cs typeface="Cambria"/>
              </a:rPr>
              <a:t>“I</a:t>
            </a:r>
            <a:r>
              <a:rPr sz="1400" b="1" spc="92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absolutely</a:t>
            </a:r>
            <a:endParaRPr sz="1400" b="1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love…” is </a:t>
            </a:r>
            <a:r>
              <a:rPr sz="1400" b="1" u="sng" spc="-3" dirty="0">
                <a:solidFill>
                  <a:schemeClr val="bg1"/>
                </a:solidFill>
                <a:latin typeface="Cambria"/>
                <a:cs typeface="Cambria"/>
              </a:rPr>
              <a:t>the strongest. </a:t>
            </a:r>
            <a:endParaRPr lang="en-US" sz="1400" b="1" u="sng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endParaRPr lang="en-US" sz="1400" b="1" u="sng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You can use “like” </a:t>
            </a:r>
            <a:r>
              <a:rPr sz="1400" b="1" spc="-7" dirty="0">
                <a:solidFill>
                  <a:schemeClr val="bg1"/>
                </a:solidFill>
                <a:latin typeface="Cambria"/>
                <a:cs typeface="Cambria"/>
              </a:rPr>
              <a:t>and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“love” for both </a:t>
            </a:r>
            <a:r>
              <a:rPr sz="1400" b="1" dirty="0">
                <a:solidFill>
                  <a:srgbClr val="00B050"/>
                </a:solidFill>
                <a:latin typeface="Cambria"/>
                <a:cs typeface="Cambria"/>
              </a:rPr>
              <a:t>nouns</a:t>
            </a:r>
            <a:r>
              <a:rPr sz="1400" b="1" dirty="0">
                <a:solidFill>
                  <a:schemeClr val="bg1"/>
                </a:solidFill>
                <a:latin typeface="Cambria"/>
                <a:cs typeface="Cambria"/>
              </a:rPr>
              <a:t> (like</a:t>
            </a:r>
            <a:r>
              <a:rPr sz="1400" b="1" spc="7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food,</a:t>
            </a:r>
            <a:r>
              <a:rPr lang="en-US" sz="1400" b="1" spc="-3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houses/apartments, music, movies, books, etc.) and </a:t>
            </a:r>
            <a:r>
              <a:rPr sz="1400" b="1" spc="-3" dirty="0">
                <a:solidFill>
                  <a:srgbClr val="00B050"/>
                </a:solidFill>
                <a:latin typeface="Cambria"/>
                <a:cs typeface="Cambria"/>
              </a:rPr>
              <a:t>verbs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(reading, learning, playing  tennis,</a:t>
            </a:r>
            <a:r>
              <a:rPr sz="1400" b="1" spc="-58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etc.)</a:t>
            </a:r>
            <a:endParaRPr sz="1400" b="1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 marR="10391">
              <a:lnSpc>
                <a:spcPct val="112300"/>
              </a:lnSpc>
              <a:spcBef>
                <a:spcPts val="675"/>
              </a:spcBef>
            </a:pP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As mentioned in a </a:t>
            </a:r>
            <a:r>
              <a:rPr sz="1400" b="1" dirty="0">
                <a:solidFill>
                  <a:schemeClr val="bg1"/>
                </a:solidFill>
                <a:latin typeface="Cambria"/>
                <a:cs typeface="Cambria"/>
              </a:rPr>
              <a:t>previous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lesson, </a:t>
            </a:r>
            <a:r>
              <a:rPr sz="1400" b="1" dirty="0">
                <a:solidFill>
                  <a:schemeClr val="bg1"/>
                </a:solidFill>
                <a:latin typeface="Cambria"/>
                <a:cs typeface="Cambria"/>
              </a:rPr>
              <a:t>after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“like” and “love” </a:t>
            </a:r>
            <a:r>
              <a:rPr sz="1400" b="1" spc="-7" dirty="0">
                <a:solidFill>
                  <a:schemeClr val="bg1"/>
                </a:solidFill>
                <a:latin typeface="Cambria"/>
                <a:cs typeface="Cambria"/>
              </a:rPr>
              <a:t>you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can </a:t>
            </a:r>
            <a:r>
              <a:rPr sz="1400" b="1" spc="-7" dirty="0">
                <a:solidFill>
                  <a:schemeClr val="bg1"/>
                </a:solidFill>
                <a:latin typeface="Cambria"/>
                <a:cs typeface="Cambria"/>
              </a:rPr>
              <a:t>use </a:t>
            </a:r>
            <a:r>
              <a:rPr sz="1400" b="1" spc="3" dirty="0">
                <a:solidFill>
                  <a:schemeClr val="bg1"/>
                </a:solidFill>
                <a:latin typeface="Cambria"/>
                <a:cs typeface="Cambria"/>
              </a:rPr>
              <a:t>either </a:t>
            </a:r>
            <a:r>
              <a:rPr sz="1400" b="1" spc="-7" dirty="0">
                <a:solidFill>
                  <a:schemeClr val="bg1"/>
                </a:solidFill>
                <a:latin typeface="Cambria"/>
                <a:cs typeface="Cambria"/>
              </a:rPr>
              <a:t>the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“to”  form or the –ing form of the verb with no difference in meaning. I like to read = I </a:t>
            </a:r>
            <a:r>
              <a:rPr sz="1400" b="1" spc="-7" dirty="0">
                <a:solidFill>
                  <a:schemeClr val="bg1"/>
                </a:solidFill>
                <a:latin typeface="Cambria"/>
                <a:cs typeface="Cambria"/>
              </a:rPr>
              <a:t>like 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reading.</a:t>
            </a:r>
            <a:endParaRPr sz="1400" b="1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 marR="85290">
              <a:lnSpc>
                <a:spcPct val="113100"/>
              </a:lnSpc>
              <a:spcBef>
                <a:spcPts val="668"/>
              </a:spcBef>
            </a:pPr>
            <a:r>
              <a:rPr lang="en-US" sz="2000" b="1" u="sng" spc="-3" dirty="0">
                <a:solidFill>
                  <a:srgbClr val="C00000"/>
                </a:solidFill>
                <a:latin typeface="Cambria"/>
                <a:cs typeface="Cambria"/>
              </a:rPr>
              <a:t>Note: </a:t>
            </a:r>
          </a:p>
          <a:p>
            <a:pPr marL="8659" marR="85290">
              <a:lnSpc>
                <a:spcPct val="113100"/>
              </a:lnSpc>
              <a:spcBef>
                <a:spcPts val="668"/>
              </a:spcBef>
            </a:pPr>
            <a:r>
              <a:rPr lang="en-US" sz="1400" b="1" spc="-3" dirty="0">
                <a:solidFill>
                  <a:schemeClr val="bg1"/>
                </a:solidFill>
                <a:latin typeface="Cambria"/>
                <a:cs typeface="Cambria"/>
              </a:rPr>
              <a:t>B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e careful </a:t>
            </a:r>
            <a:r>
              <a:rPr sz="1400" b="1" spc="-7" dirty="0">
                <a:solidFill>
                  <a:schemeClr val="bg1"/>
                </a:solidFill>
                <a:latin typeface="Cambria"/>
                <a:cs typeface="Cambria"/>
              </a:rPr>
              <a:t>not </a:t>
            </a:r>
            <a:r>
              <a:rPr sz="1400" b="1" dirty="0">
                <a:solidFill>
                  <a:schemeClr val="bg1"/>
                </a:solidFill>
                <a:latin typeface="Cambria"/>
                <a:cs typeface="Cambria"/>
              </a:rPr>
              <a:t>to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make the common mistake of saying </a:t>
            </a:r>
            <a:r>
              <a:rPr sz="1400" b="1" dirty="0">
                <a:solidFill>
                  <a:schemeClr val="bg1"/>
                </a:solidFill>
                <a:latin typeface="Cambria"/>
                <a:cs typeface="Cambria"/>
              </a:rPr>
              <a:t>“I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like very much  this city” – the correct way </a:t>
            </a:r>
            <a:r>
              <a:rPr sz="1400" b="1" dirty="0">
                <a:solidFill>
                  <a:schemeClr val="bg1"/>
                </a:solidFill>
                <a:latin typeface="Cambria"/>
                <a:cs typeface="Cambria"/>
              </a:rPr>
              <a:t>to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say it </a:t>
            </a:r>
            <a:r>
              <a:rPr sz="1400" b="1" dirty="0">
                <a:solidFill>
                  <a:schemeClr val="bg1"/>
                </a:solidFill>
                <a:latin typeface="Cambria"/>
                <a:cs typeface="Cambria"/>
              </a:rPr>
              <a:t>is: “I like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this city very</a:t>
            </a:r>
            <a:r>
              <a:rPr sz="1400" b="1" spc="6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much.”</a:t>
            </a:r>
            <a:endParaRPr sz="1400" b="1" dirty="0">
              <a:solidFill>
                <a:schemeClr val="bg1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6884" y="2134745"/>
            <a:ext cx="1058574" cy="935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  <p:extLst>
      <p:ext uri="{BB962C8B-B14F-4D97-AF65-F5344CB8AC3E}">
        <p14:creationId xmlns:p14="http://schemas.microsoft.com/office/powerpoint/2010/main" val="631520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4216" y="0"/>
            <a:ext cx="10267784" cy="6913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600" spc="-3" dirty="0">
                <a:solidFill>
                  <a:schemeClr val="bg1"/>
                </a:solidFill>
                <a:latin typeface="Cambria"/>
                <a:cs typeface="Cambria"/>
              </a:rPr>
              <a:t>Here are a few phrases for liking things that are </a:t>
            </a:r>
            <a:r>
              <a:rPr sz="1600" b="1" u="sng" spc="-3" dirty="0">
                <a:solidFill>
                  <a:schemeClr val="bg1"/>
                </a:solidFill>
                <a:latin typeface="Cambria"/>
                <a:cs typeface="Cambria"/>
              </a:rPr>
              <a:t>used in more specific</a:t>
            </a:r>
            <a:r>
              <a:rPr sz="1600" b="1" u="sng" spc="8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u="sng" spc="-3" dirty="0">
                <a:solidFill>
                  <a:schemeClr val="bg1"/>
                </a:solidFill>
                <a:latin typeface="Cambria"/>
                <a:cs typeface="Cambria"/>
              </a:rPr>
              <a:t>situations</a:t>
            </a:r>
            <a:r>
              <a:rPr sz="1600" spc="-3" dirty="0">
                <a:solidFill>
                  <a:schemeClr val="bg1"/>
                </a:solidFill>
                <a:latin typeface="Cambria"/>
                <a:cs typeface="Cambria"/>
              </a:rPr>
              <a:t>: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600" b="1" spc="-3" dirty="0">
                <a:solidFill>
                  <a:schemeClr val="bg1"/>
                </a:solidFill>
                <a:latin typeface="Cambria"/>
                <a:cs typeface="Cambria"/>
              </a:rPr>
              <a:t>“I'm fond</a:t>
            </a:r>
            <a:r>
              <a:rPr lang="en-US" sz="1600" b="1" spc="-4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1600" b="1" spc="-3" dirty="0">
                <a:solidFill>
                  <a:schemeClr val="bg1"/>
                </a:solidFill>
                <a:latin typeface="Cambria"/>
                <a:cs typeface="Cambria"/>
              </a:rPr>
              <a:t>of...”</a:t>
            </a:r>
            <a:endParaRPr lang="en-US"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This phrase is used when you </a:t>
            </a:r>
            <a:r>
              <a:rPr sz="1600" i="1" spc="-7" dirty="0">
                <a:solidFill>
                  <a:schemeClr val="bg1"/>
                </a:solidFill>
                <a:latin typeface="Cambria"/>
                <a:cs typeface="Cambria"/>
              </a:rPr>
              <a:t>have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a special, warm, emotional attachment</a:t>
            </a:r>
            <a:r>
              <a:rPr sz="1600" i="1" spc="102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i="1" spc="-7" dirty="0">
                <a:solidFill>
                  <a:schemeClr val="bg1"/>
                </a:solidFill>
                <a:latin typeface="Cambria"/>
                <a:cs typeface="Cambria"/>
              </a:rPr>
              <a:t>to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something. For example, you could say, “I’m fond of this photo. </a:t>
            </a:r>
            <a:r>
              <a:rPr sz="1600" i="1" dirty="0">
                <a:solidFill>
                  <a:schemeClr val="bg1"/>
                </a:solidFill>
                <a:latin typeface="Cambria"/>
                <a:cs typeface="Cambria"/>
              </a:rPr>
              <a:t>It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was </a:t>
            </a:r>
            <a:r>
              <a:rPr sz="1600" i="1" spc="3" dirty="0">
                <a:solidFill>
                  <a:schemeClr val="bg1"/>
                </a:solidFill>
                <a:latin typeface="Cambria"/>
                <a:cs typeface="Cambria"/>
              </a:rPr>
              <a:t>taken</a:t>
            </a:r>
            <a:r>
              <a:rPr sz="1600" i="1" spc="78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on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6"/>
              </a:spcBef>
            </a:pP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our honeymoon.” The expression “I’m fond of…” can also be used for</a:t>
            </a:r>
            <a:r>
              <a:rPr sz="1600" i="1" spc="119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i="1" spc="-3" dirty="0">
                <a:solidFill>
                  <a:schemeClr val="bg1"/>
                </a:solidFill>
                <a:latin typeface="Cambria"/>
                <a:cs typeface="Cambria"/>
              </a:rPr>
              <a:t>people.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536179" algn="l"/>
              </a:tabLst>
            </a:pPr>
            <a:endParaRPr lang="en-US" sz="1600" i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536179" algn="l"/>
              </a:tabLst>
            </a:pP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Your sentence: </a:t>
            </a:r>
            <a:r>
              <a:rPr sz="1600" i="1" dirty="0">
                <a:solidFill>
                  <a:srgbClr val="FF0000"/>
                </a:solidFill>
                <a:latin typeface="Cambria"/>
                <a:cs typeface="Cambria"/>
              </a:rPr>
              <a:t>I’m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fond</a:t>
            </a:r>
            <a:r>
              <a:rPr sz="1600" i="1" spc="-3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of </a:t>
            </a:r>
            <a:r>
              <a:rPr sz="1600" u="sng" spc="-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u="sng" spc="-3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sz="16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lang="en-US" sz="1600" b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“I'm crazy about...” / “I’m really</a:t>
            </a:r>
            <a:r>
              <a:rPr sz="1600" b="1" spc="17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into…”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</a:pP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Both of these phrases are</a:t>
            </a:r>
            <a:r>
              <a:rPr sz="1600" i="1" spc="7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informal.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  <a:tabLst>
                <a:tab pos="2685112" algn="l"/>
              </a:tabLst>
            </a:pPr>
            <a:endParaRPr lang="en-US" sz="1600" i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  <a:tabLst>
                <a:tab pos="2685112" algn="l"/>
              </a:tabLst>
            </a:pP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Your sentence: </a:t>
            </a:r>
            <a:r>
              <a:rPr sz="1600" i="1" dirty="0">
                <a:solidFill>
                  <a:srgbClr val="FF0000"/>
                </a:solidFill>
                <a:latin typeface="Cambria"/>
                <a:cs typeface="Cambria"/>
              </a:rPr>
              <a:t>I’m crazy</a:t>
            </a:r>
            <a:r>
              <a:rPr sz="1600" i="1" spc="-2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about </a:t>
            </a:r>
            <a:r>
              <a:rPr sz="1600" u="sng" spc="-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u="sng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sz="16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lang="en-US" sz="1600" b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“It's right </a:t>
            </a:r>
            <a:r>
              <a:rPr sz="1600" b="1" spc="-7" dirty="0">
                <a:solidFill>
                  <a:schemeClr val="bg1"/>
                </a:solidFill>
                <a:latin typeface="Cambria"/>
                <a:cs typeface="Cambria"/>
              </a:rPr>
              <a:t>up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[one’s] alley.”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marR="92650">
              <a:lnSpc>
                <a:spcPct val="112300"/>
              </a:lnSpc>
            </a:pP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This expression means that </a:t>
            </a:r>
            <a:r>
              <a:rPr sz="1600" i="1" dirty="0">
                <a:solidFill>
                  <a:schemeClr val="bg1"/>
                </a:solidFill>
                <a:latin typeface="Cambria"/>
                <a:cs typeface="Cambria"/>
              </a:rPr>
              <a:t>some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activity </a:t>
            </a:r>
            <a:r>
              <a:rPr sz="1600" i="1" dirty="0">
                <a:solidFill>
                  <a:schemeClr val="bg1"/>
                </a:solidFill>
                <a:latin typeface="Cambria"/>
                <a:cs typeface="Cambria"/>
              </a:rPr>
              <a:t>is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perfect for a person’s personality  and interests. If </a:t>
            </a:r>
            <a:r>
              <a:rPr sz="1600" i="1" spc="-7" dirty="0">
                <a:solidFill>
                  <a:schemeClr val="bg1"/>
                </a:solidFill>
                <a:latin typeface="Cambria"/>
                <a:cs typeface="Cambria"/>
              </a:rPr>
              <a:t>Denise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enjoys marketing and design, </a:t>
            </a:r>
            <a:r>
              <a:rPr sz="1600" i="1" spc="-7" dirty="0">
                <a:solidFill>
                  <a:schemeClr val="bg1"/>
                </a:solidFill>
                <a:latin typeface="Cambria"/>
                <a:cs typeface="Cambria"/>
              </a:rPr>
              <a:t>then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the new website  project is “right up her</a:t>
            </a:r>
            <a:r>
              <a:rPr sz="1600" i="1" spc="3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alley.”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  <a:tabLst>
                <a:tab pos="1320043" algn="l"/>
                <a:tab pos="1760779" algn="l"/>
              </a:tabLst>
            </a:pPr>
            <a:endParaRPr lang="en-US" sz="1600" i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  <a:tabLst>
                <a:tab pos="1320043" algn="l"/>
                <a:tab pos="1760779" algn="l"/>
              </a:tabLst>
            </a:pP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Your</a:t>
            </a:r>
            <a:r>
              <a:rPr sz="1600" i="1" spc="3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sentence:</a:t>
            </a:r>
            <a:r>
              <a:rPr sz="1600" i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3" dirty="0">
                <a:solidFill>
                  <a:srgbClr val="FF0000"/>
                </a:solidFill>
                <a:latin typeface="Cambria"/>
                <a:cs typeface="Cambria"/>
              </a:rPr>
              <a:t>_</a:t>
            </a:r>
            <a:r>
              <a:rPr sz="1600" i="1" u="sng" spc="3" dirty="0">
                <a:solidFill>
                  <a:srgbClr val="FF0000"/>
                </a:solidFill>
                <a:latin typeface="Cambria"/>
                <a:cs typeface="Cambria"/>
              </a:rPr>
              <a:t> 	</a:t>
            </a:r>
            <a:r>
              <a:rPr sz="1600" i="1" spc="3" dirty="0">
                <a:solidFill>
                  <a:srgbClr val="FF0000"/>
                </a:solidFill>
                <a:latin typeface="Cambria"/>
                <a:cs typeface="Cambria"/>
              </a:rPr>
              <a:t>_</a:t>
            </a:r>
            <a:r>
              <a:rPr sz="1600" i="1" u="sng" spc="3" dirty="0">
                <a:solidFill>
                  <a:srgbClr val="FF0000"/>
                </a:solidFill>
                <a:latin typeface="Cambria"/>
                <a:cs typeface="Cambria"/>
              </a:rPr>
              <a:t> 	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is right up my</a:t>
            </a:r>
            <a:r>
              <a:rPr sz="1600" i="1" spc="-2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alley.</a:t>
            </a:r>
            <a:endParaRPr sz="16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lang="en-US" sz="1600" b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“I didn’t </a:t>
            </a:r>
            <a:r>
              <a:rPr sz="1600" b="1" dirty="0">
                <a:solidFill>
                  <a:schemeClr val="bg1"/>
                </a:solidFill>
                <a:latin typeface="Cambria"/>
                <a:cs typeface="Cambria"/>
              </a:rPr>
              <a:t>like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it </a:t>
            </a:r>
            <a:r>
              <a:rPr sz="1600" b="1" spc="3" dirty="0">
                <a:solidFill>
                  <a:schemeClr val="bg1"/>
                </a:solidFill>
                <a:latin typeface="Cambria"/>
                <a:cs typeface="Cambria"/>
              </a:rPr>
              <a:t>at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first, but then it grew </a:t>
            </a:r>
            <a:r>
              <a:rPr sz="1600" b="1" dirty="0">
                <a:solidFill>
                  <a:schemeClr val="bg1"/>
                </a:solidFill>
                <a:latin typeface="Cambria"/>
                <a:cs typeface="Cambria"/>
              </a:rPr>
              <a:t>on</a:t>
            </a:r>
            <a:r>
              <a:rPr sz="1600" b="1" spc="-1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me.”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1600" i="1" spc="-7" dirty="0">
                <a:solidFill>
                  <a:schemeClr val="bg1"/>
                </a:solidFill>
                <a:latin typeface="Cambria"/>
                <a:cs typeface="Cambria"/>
              </a:rPr>
              <a:t>Use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this phrase when </a:t>
            </a:r>
            <a:r>
              <a:rPr sz="1600" i="1" dirty="0">
                <a:solidFill>
                  <a:schemeClr val="bg1"/>
                </a:solidFill>
                <a:latin typeface="Cambria"/>
                <a:cs typeface="Cambria"/>
              </a:rPr>
              <a:t>you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didn’t like something initially, but then </a:t>
            </a:r>
            <a:r>
              <a:rPr sz="1600" i="1" dirty="0">
                <a:solidFill>
                  <a:schemeClr val="bg1"/>
                </a:solidFill>
                <a:latin typeface="Cambria"/>
                <a:cs typeface="Cambria"/>
              </a:rPr>
              <a:t>you </a:t>
            </a:r>
            <a:r>
              <a:rPr sz="1600" i="1" spc="-7" dirty="0">
                <a:solidFill>
                  <a:schemeClr val="bg1"/>
                </a:solidFill>
                <a:latin typeface="Cambria"/>
                <a:cs typeface="Cambria"/>
              </a:rPr>
              <a:t>began</a:t>
            </a:r>
            <a:r>
              <a:rPr sz="1600" i="1" spc="119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to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like it as time</a:t>
            </a:r>
            <a:r>
              <a:rPr sz="1600" i="1" spc="-3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passed.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269054" algn="l"/>
              </a:tabLst>
            </a:pPr>
            <a:endParaRPr lang="en-US" sz="1600" i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269054" algn="l"/>
              </a:tabLst>
            </a:pP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Your sentence: I</a:t>
            </a:r>
            <a:r>
              <a:rPr sz="1600" i="1" spc="2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didn’t</a:t>
            </a:r>
            <a:r>
              <a:rPr sz="1600" i="1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like</a:t>
            </a:r>
            <a:r>
              <a:rPr sz="1600" u="sng" spc="-3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at first, but then it grew on</a:t>
            </a:r>
            <a:r>
              <a:rPr sz="1600" i="1" spc="3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7" dirty="0">
                <a:solidFill>
                  <a:srgbClr val="FF0000"/>
                </a:solidFill>
                <a:latin typeface="Cambria"/>
                <a:cs typeface="Cambria"/>
              </a:rPr>
              <a:t>me.</a:t>
            </a:r>
            <a:endParaRPr sz="1600" dirty="0">
              <a:solidFill>
                <a:srgbClr val="FF0000"/>
              </a:solidFill>
              <a:latin typeface="Cambria"/>
              <a:cs typeface="Cambria"/>
            </a:endParaRPr>
          </a:p>
          <a:p>
            <a:pPr>
              <a:spcBef>
                <a:spcPts val="3"/>
              </a:spcBef>
            </a:pPr>
            <a:endParaRPr sz="126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lang="en-US" dirty="0">
              <a:latin typeface="Cambria"/>
              <a:cs typeface="Cambria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21A6E729-0C51-4DE7-9BE6-80F6F5C474AD}"/>
              </a:ext>
            </a:extLst>
          </p:cNvPr>
          <p:cNvSpPr/>
          <p:nvPr/>
        </p:nvSpPr>
        <p:spPr>
          <a:xfrm>
            <a:off x="760878" y="4833624"/>
            <a:ext cx="1058574" cy="1058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6879" y="0"/>
            <a:ext cx="10267784" cy="4635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3"/>
              </a:spcBef>
            </a:pPr>
            <a:endParaRPr sz="1261" dirty="0">
              <a:latin typeface="Times New Roman"/>
              <a:cs typeface="Times New Roman"/>
            </a:endParaRPr>
          </a:p>
          <a:p>
            <a:pPr marL="8659"/>
            <a:r>
              <a:rPr lang="en-US" b="1" spc="-3" dirty="0">
                <a:solidFill>
                  <a:srgbClr val="365F91"/>
                </a:solidFill>
                <a:latin typeface="Cambria"/>
                <a:cs typeface="Cambria"/>
              </a:rPr>
              <a:t>Phrases for </a:t>
            </a:r>
            <a:r>
              <a:rPr lang="en-US" b="1" u="sng" spc="-3" dirty="0">
                <a:solidFill>
                  <a:srgbClr val="365F91"/>
                </a:solidFill>
                <a:latin typeface="Cambria"/>
                <a:cs typeface="Cambria"/>
              </a:rPr>
              <a:t>disliking</a:t>
            </a:r>
            <a:r>
              <a:rPr lang="en-US" b="1" u="sng" spc="-3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lang="en-US" b="1" spc="-3" dirty="0">
                <a:solidFill>
                  <a:srgbClr val="365F91"/>
                </a:solidFill>
                <a:latin typeface="Cambria"/>
                <a:cs typeface="Cambria"/>
              </a:rPr>
              <a:t>something:</a:t>
            </a:r>
            <a:endParaRPr lang="en-US" dirty="0">
              <a:latin typeface="Cambria"/>
              <a:cs typeface="Cambria"/>
            </a:endParaRPr>
          </a:p>
          <a:p>
            <a:pPr marL="8659" marR="3464">
              <a:lnSpc>
                <a:spcPct val="112300"/>
              </a:lnSpc>
            </a:pPr>
            <a:r>
              <a:rPr lang="en-US" spc="-3" dirty="0">
                <a:solidFill>
                  <a:schemeClr val="bg1"/>
                </a:solidFill>
                <a:latin typeface="Cambria"/>
                <a:cs typeface="Cambria"/>
              </a:rPr>
              <a:t>We don't usually </a:t>
            </a:r>
            <a:r>
              <a:rPr lang="en-US" spc="-7" dirty="0">
                <a:solidFill>
                  <a:schemeClr val="bg1"/>
                </a:solidFill>
                <a:latin typeface="Cambria"/>
                <a:cs typeface="Cambria"/>
              </a:rPr>
              <a:t>say </a:t>
            </a:r>
            <a:r>
              <a:rPr lang="en-US" dirty="0">
                <a:solidFill>
                  <a:schemeClr val="bg1"/>
                </a:solidFill>
                <a:latin typeface="Cambria"/>
                <a:cs typeface="Cambria"/>
              </a:rPr>
              <a:t>"I </a:t>
            </a:r>
            <a:r>
              <a:rPr lang="en-US" spc="-3" dirty="0">
                <a:solidFill>
                  <a:schemeClr val="bg1"/>
                </a:solidFill>
                <a:latin typeface="Cambria"/>
                <a:cs typeface="Cambria"/>
              </a:rPr>
              <a:t>dislike" </a:t>
            </a:r>
            <a:r>
              <a:rPr lang="en-US" dirty="0">
                <a:solidFill>
                  <a:schemeClr val="bg1"/>
                </a:solidFill>
                <a:latin typeface="Cambria"/>
                <a:cs typeface="Cambria"/>
              </a:rPr>
              <a:t>in </a:t>
            </a:r>
            <a:r>
              <a:rPr lang="en-US" spc="-3" dirty="0">
                <a:solidFill>
                  <a:schemeClr val="bg1"/>
                </a:solidFill>
                <a:latin typeface="Cambria"/>
                <a:cs typeface="Cambria"/>
              </a:rPr>
              <a:t>English. </a:t>
            </a:r>
            <a:r>
              <a:rPr lang="en-US" dirty="0">
                <a:solidFill>
                  <a:schemeClr val="bg1"/>
                </a:solidFill>
                <a:latin typeface="Cambria"/>
                <a:cs typeface="Cambria"/>
              </a:rPr>
              <a:t>It's </a:t>
            </a:r>
            <a:r>
              <a:rPr lang="en-US" spc="-3" dirty="0">
                <a:solidFill>
                  <a:schemeClr val="bg1"/>
                </a:solidFill>
                <a:latin typeface="Cambria"/>
                <a:cs typeface="Cambria"/>
              </a:rPr>
              <a:t>more typical to </a:t>
            </a:r>
            <a:r>
              <a:rPr lang="en-US" dirty="0">
                <a:solidFill>
                  <a:schemeClr val="bg1"/>
                </a:solidFill>
                <a:latin typeface="Cambria"/>
                <a:cs typeface="Cambria"/>
              </a:rPr>
              <a:t>say </a:t>
            </a:r>
            <a:r>
              <a:rPr lang="en-US" spc="-7" dirty="0">
                <a:solidFill>
                  <a:schemeClr val="bg1"/>
                </a:solidFill>
                <a:latin typeface="Cambria"/>
                <a:cs typeface="Cambria"/>
              </a:rPr>
              <a:t>"I </a:t>
            </a:r>
            <a:r>
              <a:rPr lang="en-US" spc="-3" dirty="0">
                <a:solidFill>
                  <a:schemeClr val="bg1"/>
                </a:solidFill>
                <a:latin typeface="Cambria"/>
                <a:cs typeface="Cambria"/>
              </a:rPr>
              <a:t>don't like..."  However, depending on the situation, you might want </a:t>
            </a:r>
            <a:r>
              <a:rPr lang="en-US" dirty="0">
                <a:solidFill>
                  <a:schemeClr val="bg1"/>
                </a:solidFill>
                <a:latin typeface="Cambria"/>
                <a:cs typeface="Cambria"/>
              </a:rPr>
              <a:t>to </a:t>
            </a:r>
            <a:r>
              <a:rPr lang="en-US" spc="-3" dirty="0">
                <a:solidFill>
                  <a:schemeClr val="bg1"/>
                </a:solidFill>
                <a:latin typeface="Cambria"/>
                <a:cs typeface="Cambria"/>
              </a:rPr>
              <a:t>express your dislike more  indirectly. These phrases are diplomatic and </a:t>
            </a:r>
            <a:r>
              <a:rPr lang="en-US" dirty="0">
                <a:solidFill>
                  <a:schemeClr val="bg1"/>
                </a:solidFill>
                <a:latin typeface="Cambria"/>
                <a:cs typeface="Cambria"/>
              </a:rPr>
              <a:t>polite ways to </a:t>
            </a:r>
            <a:r>
              <a:rPr lang="en-US" spc="-3" dirty="0">
                <a:solidFill>
                  <a:schemeClr val="bg1"/>
                </a:solidFill>
                <a:latin typeface="Cambria"/>
                <a:cs typeface="Cambria"/>
              </a:rPr>
              <a:t>say you don’t like  something:</a:t>
            </a:r>
          </a:p>
          <a:p>
            <a:pPr marL="8659" marR="3464">
              <a:lnSpc>
                <a:spcPct val="112300"/>
              </a:lnSpc>
            </a:pPr>
            <a:r>
              <a:rPr lang="en-US" b="1" spc="-3" dirty="0">
                <a:solidFill>
                  <a:schemeClr val="bg1"/>
                </a:solidFill>
                <a:latin typeface="Cambria"/>
                <a:cs typeface="Cambria"/>
              </a:rPr>
              <a:t>       “I'm not a big fan</a:t>
            </a:r>
            <a:r>
              <a:rPr lang="en-US" b="1" spc="-3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mbria"/>
                <a:cs typeface="Cambria"/>
              </a:rPr>
              <a:t>of...”</a:t>
            </a:r>
            <a:endParaRPr lang="en-US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lang="en-US" i="1" spc="-3" dirty="0">
                <a:solidFill>
                  <a:schemeClr val="bg1"/>
                </a:solidFill>
                <a:latin typeface="Cambria"/>
                <a:cs typeface="Cambria"/>
              </a:rPr>
              <a:t>I’m not a big fan of horror</a:t>
            </a:r>
            <a:r>
              <a:rPr lang="en-US" i="1" spc="7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i="1" spc="-3" dirty="0">
                <a:solidFill>
                  <a:schemeClr val="bg1"/>
                </a:solidFill>
                <a:latin typeface="Cambria"/>
                <a:cs typeface="Cambria"/>
              </a:rPr>
              <a:t>movies.</a:t>
            </a:r>
            <a:endParaRPr lang="en-US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349149" algn="l"/>
                <a:tab pos="2558260" algn="l"/>
              </a:tabLst>
            </a:pPr>
            <a:r>
              <a:rPr lang="en-US" i="1" spc="-3" dirty="0">
                <a:solidFill>
                  <a:srgbClr val="FF0000"/>
                </a:solidFill>
                <a:latin typeface="Cambria"/>
                <a:cs typeface="Cambria"/>
              </a:rPr>
              <a:t>Your sentence: </a:t>
            </a:r>
            <a:r>
              <a:rPr lang="en-US" i="1" dirty="0">
                <a:solidFill>
                  <a:srgbClr val="FF0000"/>
                </a:solidFill>
                <a:latin typeface="Cambria"/>
                <a:cs typeface="Cambria"/>
              </a:rPr>
              <a:t>I’m </a:t>
            </a:r>
            <a:r>
              <a:rPr lang="en-US" i="1" spc="-3" dirty="0">
                <a:solidFill>
                  <a:srgbClr val="FF0000"/>
                </a:solidFill>
                <a:latin typeface="Cambria"/>
                <a:cs typeface="Cambria"/>
              </a:rPr>
              <a:t>not a big</a:t>
            </a:r>
            <a:r>
              <a:rPr lang="en-US" i="1" spc="3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i="1" spc="-3" dirty="0">
                <a:solidFill>
                  <a:srgbClr val="FF0000"/>
                </a:solidFill>
                <a:latin typeface="Cambria"/>
                <a:cs typeface="Cambria"/>
              </a:rPr>
              <a:t>fan</a:t>
            </a:r>
            <a:r>
              <a:rPr lang="en-US" i="1" spc="3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i="1" spc="-3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lang="en-US" u="sng" spc="-3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lang="en-US" i="1" spc="3" dirty="0">
                <a:solidFill>
                  <a:srgbClr val="FF0000"/>
                </a:solidFill>
                <a:latin typeface="Cambria"/>
                <a:cs typeface="Cambria"/>
              </a:rPr>
              <a:t>_</a:t>
            </a:r>
            <a:r>
              <a:rPr lang="en-US" u="sng" spc="3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lang="en-US" i="1" spc="-3" dirty="0">
                <a:solidFill>
                  <a:srgbClr val="FF0000"/>
                </a:solidFill>
                <a:latin typeface="Cambria"/>
                <a:cs typeface="Cambria"/>
              </a:rPr>
              <a:t>.</a:t>
            </a: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800" b="1" spc="-3" dirty="0">
                <a:solidFill>
                  <a:schemeClr val="bg1"/>
                </a:solidFill>
                <a:latin typeface="Cambria"/>
                <a:cs typeface="Cambria"/>
              </a:rPr>
              <a:t>“I don't </a:t>
            </a:r>
            <a:r>
              <a:rPr lang="en-US" sz="1800" b="1" dirty="0">
                <a:solidFill>
                  <a:schemeClr val="bg1"/>
                </a:solidFill>
                <a:latin typeface="Cambria"/>
                <a:cs typeface="Cambria"/>
              </a:rPr>
              <a:t>care</a:t>
            </a:r>
            <a:r>
              <a:rPr lang="en-US" sz="1800" b="1" spc="-4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1800" b="1" spc="-3" dirty="0">
                <a:solidFill>
                  <a:schemeClr val="bg1"/>
                </a:solidFill>
                <a:latin typeface="Cambria"/>
                <a:cs typeface="Cambria"/>
              </a:rPr>
              <a:t>for...”</a:t>
            </a:r>
            <a:endParaRPr lang="en-US" sz="18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</a:pP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I don’t care for spicy</a:t>
            </a:r>
            <a:r>
              <a:rPr lang="en-US" sz="1800" i="1" spc="-27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1800" i="1" dirty="0">
                <a:solidFill>
                  <a:schemeClr val="bg1"/>
                </a:solidFill>
                <a:latin typeface="Cambria"/>
                <a:cs typeface="Cambria"/>
              </a:rPr>
              <a:t>food.</a:t>
            </a:r>
            <a:endParaRPr lang="en-US" sz="18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  <a:tabLst>
                <a:tab pos="2743127" algn="l"/>
              </a:tabLst>
            </a:pP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Your sentence: I don’t</a:t>
            </a:r>
            <a:r>
              <a:rPr lang="en-US" sz="1800" i="1" spc="4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care</a:t>
            </a:r>
            <a:r>
              <a:rPr lang="en-US" sz="1800" i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for</a:t>
            </a:r>
            <a:r>
              <a:rPr lang="en-US" sz="1800" u="sng" spc="-3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.</a:t>
            </a:r>
            <a:endParaRPr lang="en-US" sz="1800" b="1" i="1" spc="-3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  <a:tabLst>
                <a:tab pos="2743127" algn="l"/>
              </a:tabLst>
            </a:pPr>
            <a:r>
              <a:rPr lang="en-US" sz="1800" b="1" spc="-3" dirty="0">
                <a:solidFill>
                  <a:schemeClr val="bg1"/>
                </a:solidFill>
                <a:latin typeface="Cambria"/>
                <a:cs typeface="Cambria"/>
              </a:rPr>
              <a:t>“I'm not crazy</a:t>
            </a:r>
            <a:r>
              <a:rPr lang="en-US" sz="1800" b="1" spc="-2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1800" b="1" spc="-3" dirty="0">
                <a:solidFill>
                  <a:schemeClr val="bg1"/>
                </a:solidFill>
                <a:latin typeface="Cambria"/>
                <a:cs typeface="Cambria"/>
              </a:rPr>
              <a:t>about...”</a:t>
            </a:r>
            <a:endParaRPr lang="en-US" sz="18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I’m not crazy about this</a:t>
            </a:r>
            <a:r>
              <a:rPr lang="en-US" sz="1800" i="1" spc="-1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painting.</a:t>
            </a:r>
            <a:endParaRPr lang="en-US" sz="18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964794" algn="l"/>
              </a:tabLst>
            </a:pP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Your sentence: </a:t>
            </a:r>
            <a:r>
              <a:rPr lang="en-US" sz="1800" i="1" dirty="0">
                <a:solidFill>
                  <a:srgbClr val="FF0000"/>
                </a:solidFill>
                <a:latin typeface="Cambria"/>
                <a:cs typeface="Cambria"/>
              </a:rPr>
              <a:t>I’m 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not</a:t>
            </a:r>
            <a:r>
              <a:rPr lang="en-US" sz="1800" i="1" spc="3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crazy</a:t>
            </a:r>
            <a:r>
              <a:rPr lang="en-US" sz="1800" i="1" spc="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about</a:t>
            </a:r>
            <a:r>
              <a:rPr lang="en-US" sz="1800" u="sng" spc="-3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.</a:t>
            </a:r>
            <a:endParaRPr lang="en-US" sz="105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349149" algn="l"/>
                <a:tab pos="2558260" algn="l"/>
              </a:tabLst>
            </a:pPr>
            <a:endParaRPr lang="en-US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lang="en-US" dirty="0">
              <a:latin typeface="Cambria"/>
              <a:cs typeface="Cambria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21A6E729-0C51-4DE7-9BE6-80F6F5C474AD}"/>
              </a:ext>
            </a:extLst>
          </p:cNvPr>
          <p:cNvSpPr/>
          <p:nvPr/>
        </p:nvSpPr>
        <p:spPr>
          <a:xfrm>
            <a:off x="291751" y="2583405"/>
            <a:ext cx="1058574" cy="1058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  <p:extLst>
      <p:ext uri="{BB962C8B-B14F-4D97-AF65-F5344CB8AC3E}">
        <p14:creationId xmlns:p14="http://schemas.microsoft.com/office/powerpoint/2010/main" val="2622584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6879" y="0"/>
            <a:ext cx="10267784" cy="5007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3"/>
              </a:spcBef>
            </a:pPr>
            <a:endParaRPr sz="1261" dirty="0">
              <a:latin typeface="Times New Roman"/>
              <a:cs typeface="Times New Roman"/>
            </a:endParaRPr>
          </a:p>
          <a:p>
            <a:pPr marL="8659"/>
            <a:r>
              <a:rPr lang="en-US" b="1" spc="-3" dirty="0">
                <a:solidFill>
                  <a:srgbClr val="365F91"/>
                </a:solidFill>
                <a:latin typeface="Cambria"/>
                <a:cs typeface="Cambria"/>
              </a:rPr>
              <a:t>Phrases for disliking</a:t>
            </a:r>
            <a:r>
              <a:rPr lang="en-US" b="1" spc="-3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lang="en-US" b="1" spc="-3" dirty="0">
                <a:solidFill>
                  <a:srgbClr val="365F91"/>
                </a:solidFill>
                <a:latin typeface="Cambria"/>
                <a:cs typeface="Cambria"/>
              </a:rPr>
              <a:t>something:</a:t>
            </a:r>
            <a:endParaRPr lang="en-US" dirty="0">
              <a:latin typeface="Cambria"/>
              <a:cs typeface="Cambria"/>
            </a:endParaRPr>
          </a:p>
          <a:p>
            <a:pPr marL="164085" marR="371898">
              <a:lnSpc>
                <a:spcPct val="112300"/>
              </a:lnSpc>
            </a:pP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I don’t really like going to parties </a:t>
            </a:r>
            <a:r>
              <a:rPr lang="en-US" sz="1800" i="1" dirty="0">
                <a:solidFill>
                  <a:schemeClr val="bg1"/>
                </a:solidFill>
                <a:latin typeface="Cambria"/>
                <a:cs typeface="Cambria"/>
              </a:rPr>
              <a:t>where </a:t>
            </a: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I don’t know anybody.  I don’t really like my</a:t>
            </a:r>
            <a:r>
              <a:rPr lang="en-US" sz="1800" i="1" spc="7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sister-in-law.</a:t>
            </a:r>
            <a:endParaRPr lang="en-US" sz="18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164085">
              <a:spcBef>
                <a:spcPts val="130"/>
              </a:spcBef>
            </a:pP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I don’t really like video</a:t>
            </a:r>
            <a:r>
              <a:rPr lang="en-US" sz="1800" i="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games.</a:t>
            </a:r>
            <a:endParaRPr lang="en-US" sz="18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164085">
              <a:spcBef>
                <a:spcPts val="130"/>
              </a:spcBef>
              <a:tabLst>
                <a:tab pos="2182899" algn="l"/>
                <a:tab pos="2850063" algn="l"/>
              </a:tabLst>
            </a:pP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Your sentence: I don’t</a:t>
            </a:r>
            <a:r>
              <a:rPr lang="en-US" sz="1800" i="1" spc="4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really</a:t>
            </a:r>
            <a:r>
              <a:rPr lang="en-US" sz="1800" i="1" spc="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like</a:t>
            </a:r>
            <a:r>
              <a:rPr lang="en-US" sz="1800" u="sng" spc="-3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lang="en-US" sz="1800" i="1" spc="3" dirty="0">
                <a:solidFill>
                  <a:srgbClr val="FF0000"/>
                </a:solidFill>
                <a:latin typeface="Cambria"/>
                <a:cs typeface="Cambria"/>
              </a:rPr>
              <a:t>_</a:t>
            </a:r>
            <a:r>
              <a:rPr lang="en-US" sz="1800" u="sng" spc="3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.</a:t>
            </a:r>
            <a:endParaRPr lang="en-US" sz="1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164085" indent="-155427">
              <a:spcBef>
                <a:spcPts val="177"/>
              </a:spcBef>
              <a:buFont typeface="Symbol"/>
              <a:buChar char=""/>
              <a:tabLst>
                <a:tab pos="164085" algn="l"/>
                <a:tab pos="164518" algn="l"/>
              </a:tabLst>
            </a:pPr>
            <a:r>
              <a:rPr lang="en-US" sz="1800" b="1" spc="-3" dirty="0">
                <a:solidFill>
                  <a:schemeClr val="bg1"/>
                </a:solidFill>
                <a:latin typeface="Cambria"/>
                <a:cs typeface="Cambria"/>
              </a:rPr>
              <a:t>“It's not </a:t>
            </a:r>
            <a:r>
              <a:rPr lang="en-US" sz="1800" b="1" dirty="0">
                <a:solidFill>
                  <a:schemeClr val="bg1"/>
                </a:solidFill>
                <a:latin typeface="Cambria"/>
                <a:cs typeface="Cambria"/>
              </a:rPr>
              <a:t>my </a:t>
            </a:r>
            <a:r>
              <a:rPr lang="en-US" sz="1800" b="1" spc="-3" dirty="0">
                <a:solidFill>
                  <a:schemeClr val="bg1"/>
                </a:solidFill>
                <a:latin typeface="Cambria"/>
                <a:cs typeface="Cambria"/>
              </a:rPr>
              <a:t>thing. / It's not </a:t>
            </a:r>
            <a:r>
              <a:rPr lang="en-US" sz="1800" b="1" dirty="0">
                <a:solidFill>
                  <a:schemeClr val="bg1"/>
                </a:solidFill>
                <a:latin typeface="Cambria"/>
                <a:cs typeface="Cambria"/>
              </a:rPr>
              <a:t>my cup of</a:t>
            </a:r>
            <a:r>
              <a:rPr lang="en-US" sz="1800" b="1" spc="-2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Cambria"/>
                <a:cs typeface="Cambria"/>
              </a:rPr>
              <a:t>tea.”</a:t>
            </a:r>
            <a:endParaRPr lang="en-US" sz="18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164085">
              <a:spcBef>
                <a:spcPts val="130"/>
              </a:spcBef>
            </a:pP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Skiing is not my</a:t>
            </a:r>
            <a:r>
              <a:rPr lang="en-US" sz="1800" i="1" spc="-3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thing.</a:t>
            </a:r>
            <a:endParaRPr lang="en-US" sz="18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164085">
              <a:spcBef>
                <a:spcPts val="130"/>
              </a:spcBef>
            </a:pP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Going to nightclubs is not my cup of tea.</a:t>
            </a:r>
            <a:endParaRPr lang="en-US" sz="18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164085" marR="3464">
              <a:lnSpc>
                <a:spcPct val="112300"/>
              </a:lnSpc>
              <a:tabLst>
                <a:tab pos="1164183" algn="l"/>
                <a:tab pos="1771603" algn="l"/>
              </a:tabLst>
            </a:pP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These expressions </a:t>
            </a:r>
            <a:r>
              <a:rPr lang="en-US" sz="1800" i="1" dirty="0">
                <a:solidFill>
                  <a:schemeClr val="bg1"/>
                </a:solidFill>
                <a:latin typeface="Cambria"/>
                <a:cs typeface="Cambria"/>
              </a:rPr>
              <a:t>are </a:t>
            </a: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used only for activities, not </a:t>
            </a:r>
            <a:r>
              <a:rPr lang="en-US" sz="1800" i="1" dirty="0">
                <a:solidFill>
                  <a:schemeClr val="bg1"/>
                </a:solidFill>
                <a:latin typeface="Cambria"/>
                <a:cs typeface="Cambria"/>
              </a:rPr>
              <a:t>for </a:t>
            </a:r>
            <a:r>
              <a:rPr lang="en-US" sz="1800" i="1" spc="-3" dirty="0">
                <a:solidFill>
                  <a:schemeClr val="bg1"/>
                </a:solidFill>
                <a:latin typeface="Cambria"/>
                <a:cs typeface="Cambria"/>
              </a:rPr>
              <a:t>people or objects.  </a:t>
            </a:r>
          </a:p>
          <a:p>
            <a:pPr marL="164085" marR="3464">
              <a:lnSpc>
                <a:spcPct val="112300"/>
              </a:lnSpc>
              <a:tabLst>
                <a:tab pos="1164183" algn="l"/>
                <a:tab pos="1771603" algn="l"/>
              </a:tabLst>
            </a:pP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Your</a:t>
            </a:r>
            <a:r>
              <a:rPr lang="en-US" sz="1800" i="1" spc="3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sentence:</a:t>
            </a:r>
            <a:r>
              <a:rPr lang="en-US" sz="1800" i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i="1" spc="3" dirty="0">
                <a:solidFill>
                  <a:srgbClr val="FF0000"/>
                </a:solidFill>
                <a:latin typeface="Cambria"/>
                <a:cs typeface="Cambria"/>
              </a:rPr>
              <a:t>_</a:t>
            </a:r>
            <a:r>
              <a:rPr lang="en-US" sz="1800" i="1" u="sng" spc="3" dirty="0">
                <a:solidFill>
                  <a:srgbClr val="FF0000"/>
                </a:solidFill>
                <a:latin typeface="Cambria"/>
                <a:cs typeface="Cambria"/>
              </a:rPr>
              <a:t> 	</a:t>
            </a:r>
            <a:r>
              <a:rPr lang="en-US" sz="1800" i="1" spc="3" dirty="0">
                <a:solidFill>
                  <a:srgbClr val="FF0000"/>
                </a:solidFill>
                <a:latin typeface="Cambria"/>
                <a:cs typeface="Cambria"/>
              </a:rPr>
              <a:t>_</a:t>
            </a:r>
            <a:r>
              <a:rPr lang="en-US" sz="1800" i="1" u="sng" spc="3" dirty="0">
                <a:solidFill>
                  <a:srgbClr val="FF0000"/>
                </a:solidFill>
                <a:latin typeface="Cambria"/>
                <a:cs typeface="Cambria"/>
              </a:rPr>
              <a:t> 	</a:t>
            </a:r>
            <a:r>
              <a:rPr lang="en-US" sz="1800" i="1" dirty="0">
                <a:solidFill>
                  <a:srgbClr val="FF0000"/>
                </a:solidFill>
                <a:latin typeface="Cambria"/>
                <a:cs typeface="Cambria"/>
              </a:rPr>
              <a:t>is 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not my</a:t>
            </a:r>
            <a:r>
              <a:rPr lang="en-US" sz="1800" i="1" spc="-68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800" i="1" spc="-3" dirty="0">
                <a:solidFill>
                  <a:srgbClr val="FF0000"/>
                </a:solidFill>
                <a:latin typeface="Cambria"/>
                <a:cs typeface="Cambria"/>
              </a:rPr>
              <a:t>thing.</a:t>
            </a:r>
          </a:p>
          <a:p>
            <a:pPr marL="164085" marR="3464">
              <a:lnSpc>
                <a:spcPct val="112300"/>
              </a:lnSpc>
              <a:tabLst>
                <a:tab pos="1164183" algn="l"/>
                <a:tab pos="1771603" algn="l"/>
              </a:tabLst>
            </a:pPr>
            <a:endParaRPr lang="en-US" sz="1800" i="1" spc="-3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8659" marR="3464">
              <a:lnSpc>
                <a:spcPct val="112400"/>
              </a:lnSpc>
            </a:pPr>
            <a:r>
              <a:rPr lang="en-US" sz="1800" spc="-3" dirty="0">
                <a:solidFill>
                  <a:schemeClr val="bg1"/>
                </a:solidFill>
                <a:latin typeface="Cambria"/>
                <a:cs typeface="Cambria"/>
              </a:rPr>
              <a:t>The first three phrases are most typically </a:t>
            </a:r>
            <a:r>
              <a:rPr lang="en-US" sz="1800" dirty="0">
                <a:solidFill>
                  <a:schemeClr val="bg1"/>
                </a:solidFill>
                <a:latin typeface="Cambria"/>
                <a:cs typeface="Cambria"/>
              </a:rPr>
              <a:t>used </a:t>
            </a:r>
            <a:r>
              <a:rPr lang="en-US" sz="1800" spc="-3" dirty="0">
                <a:solidFill>
                  <a:schemeClr val="bg1"/>
                </a:solidFill>
                <a:latin typeface="Cambria"/>
                <a:cs typeface="Cambria"/>
              </a:rPr>
              <a:t>with </a:t>
            </a:r>
            <a:r>
              <a:rPr lang="en-US" sz="1800" b="1" spc="-7" dirty="0">
                <a:solidFill>
                  <a:schemeClr val="bg1"/>
                </a:solidFill>
                <a:latin typeface="Cambria"/>
                <a:cs typeface="Cambria"/>
              </a:rPr>
              <a:t>objects. </a:t>
            </a:r>
            <a:r>
              <a:rPr lang="en-US" sz="1800" spc="-3" dirty="0">
                <a:solidFill>
                  <a:schemeClr val="bg1"/>
                </a:solidFill>
                <a:latin typeface="Cambria"/>
                <a:cs typeface="Cambria"/>
              </a:rPr>
              <a:t>The </a:t>
            </a:r>
            <a:r>
              <a:rPr lang="en-US" sz="1800" spc="-7" dirty="0">
                <a:solidFill>
                  <a:schemeClr val="bg1"/>
                </a:solidFill>
                <a:latin typeface="Cambria"/>
                <a:cs typeface="Cambria"/>
              </a:rPr>
              <a:t>last </a:t>
            </a:r>
            <a:r>
              <a:rPr lang="en-US" sz="1800" spc="-3" dirty="0">
                <a:solidFill>
                  <a:schemeClr val="bg1"/>
                </a:solidFill>
                <a:latin typeface="Cambria"/>
                <a:cs typeface="Cambria"/>
              </a:rPr>
              <a:t>phrases are  used for </a:t>
            </a:r>
            <a:r>
              <a:rPr lang="en-US" sz="1800" b="1" spc="-7" dirty="0">
                <a:solidFill>
                  <a:schemeClr val="bg1"/>
                </a:solidFill>
                <a:latin typeface="Cambria"/>
                <a:cs typeface="Cambria"/>
              </a:rPr>
              <a:t>activities. </a:t>
            </a:r>
          </a:p>
          <a:p>
            <a:pPr marL="8659" marR="3464">
              <a:lnSpc>
                <a:spcPct val="112400"/>
              </a:lnSpc>
            </a:pPr>
            <a:r>
              <a:rPr lang="en-US" sz="1800" spc="-3" dirty="0">
                <a:solidFill>
                  <a:schemeClr val="bg1"/>
                </a:solidFill>
                <a:latin typeface="Cambria"/>
                <a:cs typeface="Cambria"/>
              </a:rPr>
              <a:t>And the phrase </a:t>
            </a:r>
            <a:r>
              <a:rPr lang="en-US" sz="1800" b="1" dirty="0">
                <a:solidFill>
                  <a:srgbClr val="00B050"/>
                </a:solidFill>
                <a:latin typeface="Cambria"/>
                <a:cs typeface="Cambria"/>
              </a:rPr>
              <a:t>“I </a:t>
            </a:r>
            <a:r>
              <a:rPr lang="en-US" sz="1800" b="1" spc="-3" dirty="0">
                <a:solidFill>
                  <a:srgbClr val="00B050"/>
                </a:solidFill>
                <a:latin typeface="Cambria"/>
                <a:cs typeface="Cambria"/>
              </a:rPr>
              <a:t>don’t really like…” </a:t>
            </a:r>
            <a:r>
              <a:rPr lang="en-US" sz="1800" spc="-3" dirty="0">
                <a:solidFill>
                  <a:schemeClr val="bg1"/>
                </a:solidFill>
                <a:latin typeface="Cambria"/>
                <a:cs typeface="Cambria"/>
              </a:rPr>
              <a:t>can be used for </a:t>
            </a:r>
            <a:r>
              <a:rPr lang="en-US" sz="1800" b="1" spc="-3" dirty="0">
                <a:solidFill>
                  <a:schemeClr val="bg1"/>
                </a:solidFill>
                <a:latin typeface="Cambria"/>
                <a:cs typeface="Cambria"/>
              </a:rPr>
              <a:t>people,  objects, </a:t>
            </a:r>
            <a:r>
              <a:rPr lang="en-US" sz="1800" spc="-3" dirty="0">
                <a:solidFill>
                  <a:schemeClr val="bg1"/>
                </a:solidFill>
                <a:latin typeface="Cambria"/>
                <a:cs typeface="Cambria"/>
              </a:rPr>
              <a:t>or</a:t>
            </a:r>
            <a:r>
              <a:rPr lang="en-US" sz="1800" spc="-2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sz="1800" b="1" spc="-7" dirty="0">
                <a:solidFill>
                  <a:schemeClr val="bg1"/>
                </a:solidFill>
                <a:latin typeface="Cambria"/>
                <a:cs typeface="Cambria"/>
              </a:rPr>
              <a:t>activities.</a:t>
            </a:r>
          </a:p>
          <a:p>
            <a:pPr marL="8659" marR="3464">
              <a:lnSpc>
                <a:spcPct val="112400"/>
              </a:lnSpc>
            </a:pPr>
            <a:endParaRPr lang="en-US" sz="1800" b="1" spc="-7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164085" marR="3464">
              <a:lnSpc>
                <a:spcPct val="112300"/>
              </a:lnSpc>
              <a:tabLst>
                <a:tab pos="1164183" algn="l"/>
                <a:tab pos="1771603" algn="l"/>
              </a:tabLst>
            </a:pPr>
            <a:endParaRPr lang="en-US" sz="18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349149" algn="l"/>
                <a:tab pos="2558260" algn="l"/>
              </a:tabLst>
            </a:pPr>
            <a:endParaRPr lang="en-US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lang="en-US" dirty="0">
              <a:latin typeface="Cambria"/>
              <a:cs typeface="Cambria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21A6E729-0C51-4DE7-9BE6-80F6F5C474AD}"/>
              </a:ext>
            </a:extLst>
          </p:cNvPr>
          <p:cNvSpPr/>
          <p:nvPr/>
        </p:nvSpPr>
        <p:spPr>
          <a:xfrm>
            <a:off x="291751" y="2583405"/>
            <a:ext cx="1058574" cy="1058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  <p:extLst>
      <p:ext uri="{BB962C8B-B14F-4D97-AF65-F5344CB8AC3E}">
        <p14:creationId xmlns:p14="http://schemas.microsoft.com/office/powerpoint/2010/main" val="184968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1- Likes &amp; Dislikes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</a:t>
            </a:r>
            <a:r>
              <a:rPr lang="en-US" sz="3600" b="1" spc="7" dirty="0">
                <a:solidFill>
                  <a:schemeClr val="bg1"/>
                </a:solidFill>
                <a:latin typeface="Cambria"/>
                <a:cs typeface="Cambria"/>
              </a:rPr>
              <a:t>Likes</a:t>
            </a:r>
            <a:r>
              <a:rPr lang="en-US" sz="3600" b="1" spc="7">
                <a:solidFill>
                  <a:schemeClr val="bg1"/>
                </a:solidFill>
                <a:latin typeface="Cambria"/>
                <a:cs typeface="Cambria"/>
              </a:rPr>
              <a:t>, Dislikes </a:t>
            </a:r>
            <a:r>
              <a:rPr lang="en-US" sz="3600" b="1">
                <a:solidFill>
                  <a:schemeClr val="bg1"/>
                </a:solidFill>
              </a:rPr>
              <a:t>( </a:t>
            </a:r>
            <a:r>
              <a:rPr lang="en-US" sz="3600" b="1" dirty="0">
                <a:solidFill>
                  <a:schemeClr val="bg1"/>
                </a:solidFill>
              </a:rPr>
              <a:t>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53871" y="457629"/>
            <a:ext cx="12652127" cy="3635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400"/>
              </a:lnSpc>
            </a:pP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>
              <a:spcBef>
                <a:spcPts val="808"/>
              </a:spcBef>
            </a:pPr>
            <a:r>
              <a:rPr sz="1600" spc="-3" dirty="0">
                <a:solidFill>
                  <a:schemeClr val="bg1"/>
                </a:solidFill>
                <a:latin typeface="Cambria"/>
                <a:cs typeface="Cambria"/>
              </a:rPr>
              <a:t>If </a:t>
            </a:r>
            <a:r>
              <a:rPr sz="1600" spc="-7" dirty="0">
                <a:solidFill>
                  <a:schemeClr val="bg1"/>
                </a:solidFill>
                <a:latin typeface="Cambria"/>
                <a:cs typeface="Cambria"/>
              </a:rPr>
              <a:t>you </a:t>
            </a:r>
            <a:r>
              <a:rPr sz="1600" spc="-3" dirty="0">
                <a:solidFill>
                  <a:schemeClr val="bg1"/>
                </a:solidFill>
                <a:latin typeface="Cambria"/>
                <a:cs typeface="Cambria"/>
              </a:rPr>
              <a:t>want </a:t>
            </a:r>
            <a:r>
              <a:rPr sz="1600" dirty="0">
                <a:solidFill>
                  <a:schemeClr val="bg1"/>
                </a:solidFill>
                <a:latin typeface="Cambria"/>
                <a:cs typeface="Cambria"/>
              </a:rPr>
              <a:t>to </a:t>
            </a:r>
            <a:r>
              <a:rPr sz="1600" spc="-3" dirty="0">
                <a:solidFill>
                  <a:schemeClr val="bg1"/>
                </a:solidFill>
                <a:latin typeface="Cambria"/>
                <a:cs typeface="Cambria"/>
              </a:rPr>
              <a:t>express </a:t>
            </a:r>
            <a:r>
              <a:rPr sz="1600" b="1" i="1" u="sng" spc="-3" dirty="0">
                <a:solidFill>
                  <a:schemeClr val="bg1"/>
                </a:solidFill>
                <a:latin typeface="Cambria"/>
                <a:cs typeface="Cambria"/>
              </a:rPr>
              <a:t>strong </a:t>
            </a:r>
            <a:r>
              <a:rPr sz="1600" b="1" u="sng" spc="-3" dirty="0">
                <a:solidFill>
                  <a:schemeClr val="bg1"/>
                </a:solidFill>
                <a:latin typeface="Cambria"/>
                <a:cs typeface="Cambria"/>
              </a:rPr>
              <a:t>dislike</a:t>
            </a:r>
            <a:r>
              <a:rPr sz="1600" spc="-3" dirty="0">
                <a:solidFill>
                  <a:schemeClr val="bg1"/>
                </a:solidFill>
                <a:latin typeface="Cambria"/>
                <a:cs typeface="Cambria"/>
              </a:rPr>
              <a:t>, </a:t>
            </a:r>
            <a:r>
              <a:rPr sz="1600" spc="-7" dirty="0">
                <a:solidFill>
                  <a:schemeClr val="bg1"/>
                </a:solidFill>
                <a:latin typeface="Cambria"/>
                <a:cs typeface="Cambria"/>
              </a:rPr>
              <a:t>you </a:t>
            </a:r>
            <a:r>
              <a:rPr sz="1600" dirty="0">
                <a:solidFill>
                  <a:schemeClr val="bg1"/>
                </a:solidFill>
                <a:latin typeface="Cambria"/>
                <a:cs typeface="Cambria"/>
              </a:rPr>
              <a:t>can </a:t>
            </a:r>
            <a:r>
              <a:rPr sz="1600" spc="-3" dirty="0">
                <a:solidFill>
                  <a:schemeClr val="bg1"/>
                </a:solidFill>
                <a:latin typeface="Cambria"/>
                <a:cs typeface="Cambria"/>
              </a:rPr>
              <a:t>use these</a:t>
            </a:r>
            <a:r>
              <a:rPr sz="1600" spc="6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schemeClr val="bg1"/>
                </a:solidFill>
                <a:latin typeface="Cambria"/>
                <a:cs typeface="Cambria"/>
              </a:rPr>
              <a:t>phrases: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862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“I can't</a:t>
            </a:r>
            <a:r>
              <a:rPr sz="1600" b="1" spc="-37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stand...”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</a:pP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I can’t stand Margaret. She talks too</a:t>
            </a:r>
            <a:r>
              <a:rPr sz="1600" i="1" spc="1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i="1" dirty="0">
                <a:solidFill>
                  <a:schemeClr val="bg1"/>
                </a:solidFill>
                <a:latin typeface="Cambria"/>
                <a:cs typeface="Cambria"/>
              </a:rPr>
              <a:t>much!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marR="665866">
              <a:lnSpc>
                <a:spcPct val="112300"/>
              </a:lnSpc>
              <a:tabLst>
                <a:tab pos="2672990" algn="l"/>
              </a:tabLst>
            </a:pP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I can’t stand it when people call me and </a:t>
            </a:r>
            <a:r>
              <a:rPr sz="1600" i="1" dirty="0">
                <a:solidFill>
                  <a:schemeClr val="bg1"/>
                </a:solidFill>
                <a:latin typeface="Cambria"/>
                <a:cs typeface="Cambria"/>
              </a:rPr>
              <a:t>don’t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leave a message.  </a:t>
            </a:r>
            <a:endParaRPr lang="en-US" sz="1600" i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marR="665866">
              <a:lnSpc>
                <a:spcPct val="112300"/>
              </a:lnSpc>
              <a:tabLst>
                <a:tab pos="2672990" algn="l"/>
              </a:tabLst>
            </a:pP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Your sentence: I</a:t>
            </a:r>
            <a:r>
              <a:rPr sz="1600" i="1" spc="24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can’t</a:t>
            </a:r>
            <a:r>
              <a:rPr sz="1600" i="1" spc="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stand</a:t>
            </a:r>
            <a:r>
              <a:rPr sz="1600" u="sng" spc="-3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.</a:t>
            </a:r>
            <a:endParaRPr sz="16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“I don't like </a:t>
            </a:r>
            <a:r>
              <a:rPr sz="1600" b="1" dirty="0">
                <a:solidFill>
                  <a:schemeClr val="bg1"/>
                </a:solidFill>
                <a:latin typeface="Cambria"/>
                <a:cs typeface="Cambria"/>
              </a:rPr>
              <a:t>it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at</a:t>
            </a:r>
            <a:r>
              <a:rPr sz="1600" b="1" spc="-37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all.”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I don’t like this hotel </a:t>
            </a:r>
            <a:r>
              <a:rPr sz="1600" i="1" dirty="0">
                <a:solidFill>
                  <a:schemeClr val="bg1"/>
                </a:solidFill>
                <a:latin typeface="Cambria"/>
                <a:cs typeface="Cambria"/>
              </a:rPr>
              <a:t>at</a:t>
            </a:r>
            <a:r>
              <a:rPr sz="1600" i="1" spc="-7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all.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I don’t like Peter at all. He </a:t>
            </a:r>
            <a:r>
              <a:rPr sz="1600" i="1" dirty="0">
                <a:solidFill>
                  <a:schemeClr val="bg1"/>
                </a:solidFill>
                <a:latin typeface="Cambria"/>
                <a:cs typeface="Cambria"/>
              </a:rPr>
              <a:t>seems</a:t>
            </a:r>
            <a:r>
              <a:rPr sz="1600" i="1" spc="1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dishonest.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337892" algn="l"/>
              </a:tabLst>
            </a:pP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Your sentence: I</a:t>
            </a:r>
            <a:r>
              <a:rPr sz="1600" i="1" spc="2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don’t</a:t>
            </a:r>
            <a:r>
              <a:rPr sz="1600" i="1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like</a:t>
            </a:r>
            <a:r>
              <a:rPr sz="1600" u="sng" spc="-3" dirty="0">
                <a:solidFill>
                  <a:srgbClr val="FF0000"/>
                </a:solidFill>
                <a:latin typeface="Times New Roman"/>
                <a:cs typeface="Times New Roman"/>
              </a:rPr>
              <a:t> 	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_ at</a:t>
            </a:r>
            <a:r>
              <a:rPr sz="1600" i="1" spc="-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all.</a:t>
            </a:r>
            <a:endParaRPr sz="1600" dirty="0">
              <a:solidFill>
                <a:srgbClr val="FF0000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“I</a:t>
            </a:r>
            <a:r>
              <a:rPr sz="1600" b="1" spc="-5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b="1" spc="-3" dirty="0">
                <a:solidFill>
                  <a:schemeClr val="bg1"/>
                </a:solidFill>
                <a:latin typeface="Cambria"/>
                <a:cs typeface="Cambria"/>
              </a:rPr>
              <a:t>hate...”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I </a:t>
            </a:r>
            <a:r>
              <a:rPr sz="1600" i="1" spc="-7" dirty="0">
                <a:solidFill>
                  <a:schemeClr val="bg1"/>
                </a:solidFill>
                <a:latin typeface="Cambria"/>
                <a:cs typeface="Cambria"/>
              </a:rPr>
              <a:t>hate</a:t>
            </a:r>
            <a:r>
              <a:rPr sz="1600" i="1" spc="-3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chemeClr val="bg1"/>
                </a:solidFill>
                <a:latin typeface="Cambria"/>
                <a:cs typeface="Cambria"/>
              </a:rPr>
              <a:t>tomatoes.</a:t>
            </a:r>
            <a:endParaRPr sz="16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I </a:t>
            </a:r>
            <a:r>
              <a:rPr sz="1600" i="1" spc="-7" dirty="0">
                <a:solidFill>
                  <a:srgbClr val="FF0000"/>
                </a:solidFill>
                <a:latin typeface="Cambria"/>
                <a:cs typeface="Cambria"/>
              </a:rPr>
              <a:t>hate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going out in the</a:t>
            </a:r>
            <a:r>
              <a:rPr sz="1600" i="1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7" dirty="0">
                <a:solidFill>
                  <a:srgbClr val="FF0000"/>
                </a:solidFill>
                <a:latin typeface="Cambria"/>
                <a:cs typeface="Cambria"/>
              </a:rPr>
              <a:t>rain.</a:t>
            </a:r>
            <a:r>
              <a:rPr lang="en-US" sz="1600" i="1" spc="-7" dirty="0">
                <a:solidFill>
                  <a:srgbClr val="FF0000"/>
                </a:solidFill>
                <a:latin typeface="Cambria"/>
                <a:cs typeface="Cambria"/>
              </a:rPr>
              <a:t>     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Your sentence: I</a:t>
            </a:r>
            <a:r>
              <a:rPr sz="1600" i="1" spc="17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hate </a:t>
            </a:r>
            <a:r>
              <a:rPr sz="1600" i="1" spc="3" dirty="0">
                <a:solidFill>
                  <a:srgbClr val="FF0000"/>
                </a:solidFill>
                <a:latin typeface="Cambria"/>
                <a:cs typeface="Cambria"/>
              </a:rPr>
              <a:t>_</a:t>
            </a:r>
            <a:r>
              <a:rPr sz="1600" i="1" u="sng" spc="3" dirty="0">
                <a:solidFill>
                  <a:srgbClr val="FF0000"/>
                </a:solidFill>
                <a:latin typeface="Cambria"/>
                <a:cs typeface="Cambria"/>
              </a:rPr>
              <a:t> 	</a:t>
            </a:r>
            <a:r>
              <a:rPr sz="1600" i="1" spc="-3" dirty="0">
                <a:solidFill>
                  <a:srgbClr val="FF0000"/>
                </a:solidFill>
                <a:latin typeface="Cambria"/>
                <a:cs typeface="Cambria"/>
              </a:rPr>
              <a:t>.</a:t>
            </a:r>
            <a:endParaRPr sz="16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064" y="1079586"/>
            <a:ext cx="1058574" cy="1058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924" y="601162"/>
            <a:ext cx="11238522" cy="25641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107370">
              <a:lnSpc>
                <a:spcPct val="112400"/>
              </a:lnSpc>
            </a:pP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The expression “I </a:t>
            </a:r>
            <a:r>
              <a:rPr sz="1400" dirty="0">
                <a:solidFill>
                  <a:schemeClr val="bg1"/>
                </a:solidFill>
                <a:latin typeface="Cambria"/>
                <a:cs typeface="Cambria"/>
              </a:rPr>
              <a:t>can’t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stand…” is used </a:t>
            </a:r>
            <a:r>
              <a:rPr sz="1400" dirty="0">
                <a:solidFill>
                  <a:schemeClr val="bg1"/>
                </a:solidFill>
                <a:latin typeface="Cambria"/>
                <a:cs typeface="Cambria"/>
              </a:rPr>
              <a:t>more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for </a:t>
            </a:r>
            <a:r>
              <a:rPr sz="1400" i="1" spc="-3" dirty="0">
                <a:solidFill>
                  <a:schemeClr val="bg1"/>
                </a:solidFill>
                <a:latin typeface="Cambria"/>
                <a:cs typeface="Cambria"/>
              </a:rPr>
              <a:t>annoying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things. </a:t>
            </a:r>
            <a:r>
              <a:rPr sz="1400" dirty="0">
                <a:solidFill>
                  <a:schemeClr val="bg1"/>
                </a:solidFill>
                <a:latin typeface="Cambria"/>
                <a:cs typeface="Cambria"/>
              </a:rPr>
              <a:t>“I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don’t like it </a:t>
            </a:r>
            <a:r>
              <a:rPr sz="1400" dirty="0">
                <a:solidFill>
                  <a:schemeClr val="bg1"/>
                </a:solidFill>
                <a:latin typeface="Cambria"/>
                <a:cs typeface="Cambria"/>
              </a:rPr>
              <a:t>at 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all” is a strong </a:t>
            </a:r>
            <a:r>
              <a:rPr sz="1400" dirty="0">
                <a:solidFill>
                  <a:schemeClr val="bg1"/>
                </a:solidFill>
                <a:latin typeface="Cambria"/>
                <a:cs typeface="Cambria"/>
              </a:rPr>
              <a:t>statement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of dislike, and </a:t>
            </a:r>
            <a:r>
              <a:rPr sz="1400" dirty="0">
                <a:solidFill>
                  <a:schemeClr val="bg1"/>
                </a:solidFill>
                <a:latin typeface="Cambria"/>
                <a:cs typeface="Cambria"/>
              </a:rPr>
              <a:t>“I hate…”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is the strongest statement.</a:t>
            </a:r>
            <a:endParaRPr lang="en-US" sz="1400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 marR="107370">
              <a:lnSpc>
                <a:spcPct val="112400"/>
              </a:lnSpc>
            </a:pPr>
            <a:endParaRPr lang="en-US" sz="1400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 marR="107370">
              <a:lnSpc>
                <a:spcPct val="112400"/>
              </a:lnSpc>
            </a:pP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 A few  other words for “hate” </a:t>
            </a:r>
            <a:r>
              <a:rPr sz="1400" dirty="0">
                <a:solidFill>
                  <a:schemeClr val="bg1"/>
                </a:solidFill>
                <a:latin typeface="Cambria"/>
                <a:cs typeface="Cambria"/>
              </a:rPr>
              <a:t>are </a:t>
            </a:r>
            <a:r>
              <a:rPr sz="1400" b="1" spc="-7" dirty="0">
                <a:solidFill>
                  <a:schemeClr val="bg1"/>
                </a:solidFill>
                <a:latin typeface="Cambria"/>
                <a:cs typeface="Cambria"/>
              </a:rPr>
              <a:t>loathe,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detest,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and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despise,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although these are </a:t>
            </a:r>
            <a:r>
              <a:rPr sz="1400" spc="-7" dirty="0">
                <a:solidFill>
                  <a:schemeClr val="bg1"/>
                </a:solidFill>
                <a:latin typeface="Cambria"/>
                <a:cs typeface="Cambria"/>
              </a:rPr>
              <a:t>less 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common.</a:t>
            </a:r>
            <a:endParaRPr lang="en-US" sz="1400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 marR="107370">
              <a:lnSpc>
                <a:spcPct val="112400"/>
              </a:lnSpc>
            </a:pPr>
            <a:endParaRPr sz="14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>
              <a:spcBef>
                <a:spcPts val="818"/>
              </a:spcBef>
            </a:pP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One very common structure is </a:t>
            </a:r>
            <a:r>
              <a:rPr sz="1400" dirty="0">
                <a:solidFill>
                  <a:schemeClr val="bg1"/>
                </a:solidFill>
                <a:latin typeface="Cambria"/>
                <a:cs typeface="Cambria"/>
              </a:rPr>
              <a:t>to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say </a:t>
            </a:r>
            <a:r>
              <a:rPr sz="1400" b="1" dirty="0">
                <a:solidFill>
                  <a:schemeClr val="bg1"/>
                </a:solidFill>
                <a:latin typeface="Cambria"/>
                <a:cs typeface="Cambria"/>
              </a:rPr>
              <a:t>“I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hate it when…”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or </a:t>
            </a:r>
            <a:r>
              <a:rPr sz="1400" b="1" dirty="0">
                <a:solidFill>
                  <a:schemeClr val="bg1"/>
                </a:solidFill>
                <a:latin typeface="Cambria"/>
                <a:cs typeface="Cambria"/>
              </a:rPr>
              <a:t>“I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can’t stand it</a:t>
            </a:r>
            <a:r>
              <a:rPr sz="1400" b="1" spc="85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400" b="1" spc="-3" dirty="0">
                <a:solidFill>
                  <a:schemeClr val="bg1"/>
                </a:solidFill>
                <a:latin typeface="Cambria"/>
                <a:cs typeface="Cambria"/>
              </a:rPr>
              <a:t>when…”</a:t>
            </a:r>
            <a:r>
              <a:rPr lang="en-US" sz="1400" b="1" spc="-3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400" spc="-7" dirty="0">
                <a:solidFill>
                  <a:schemeClr val="bg1"/>
                </a:solidFill>
                <a:latin typeface="Cambria"/>
                <a:cs typeface="Cambria"/>
              </a:rPr>
              <a:t>and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then describe the situation that angers or annoys</a:t>
            </a:r>
            <a:r>
              <a:rPr sz="1400" spc="27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you.</a:t>
            </a:r>
            <a:endParaRPr sz="1400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 marR="54118">
              <a:lnSpc>
                <a:spcPct val="112400"/>
              </a:lnSpc>
              <a:spcBef>
                <a:spcPts val="675"/>
              </a:spcBef>
            </a:pPr>
            <a:endParaRPr lang="en-US" sz="1400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 marR="54118">
              <a:lnSpc>
                <a:spcPct val="112400"/>
              </a:lnSpc>
              <a:spcBef>
                <a:spcPts val="675"/>
              </a:spcBef>
            </a:pPr>
            <a:r>
              <a:rPr sz="1400" b="1" i="1" dirty="0">
                <a:solidFill>
                  <a:schemeClr val="bg1"/>
                </a:solidFill>
                <a:latin typeface="Cambria"/>
                <a:cs typeface="Cambria"/>
              </a:rPr>
              <a:t>“I hate to </a:t>
            </a:r>
            <a:r>
              <a:rPr sz="1400" b="1" i="1" spc="-3" dirty="0">
                <a:solidFill>
                  <a:schemeClr val="bg1"/>
                </a:solidFill>
                <a:latin typeface="Cambria"/>
                <a:cs typeface="Cambria"/>
              </a:rPr>
              <a:t>delay the project any </a:t>
            </a:r>
            <a:r>
              <a:rPr sz="1400" b="1" i="1" spc="-3" dirty="0">
                <a:solidFill>
                  <a:schemeClr val="bg1"/>
                </a:solidFill>
                <a:latin typeface="Cambria"/>
              </a:rPr>
              <a:t>further</a:t>
            </a:r>
            <a:r>
              <a:rPr sz="1400" b="1" i="1" spc="-3" dirty="0">
                <a:solidFill>
                  <a:schemeClr val="bg1"/>
                </a:solidFill>
                <a:latin typeface="Cambria"/>
                <a:cs typeface="Cambria"/>
              </a:rPr>
              <a:t>.”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This way of using the word  “hate” means something </a:t>
            </a:r>
            <a:r>
              <a:rPr sz="1400" dirty="0">
                <a:solidFill>
                  <a:schemeClr val="bg1"/>
                </a:solidFill>
                <a:latin typeface="Cambria"/>
                <a:cs typeface="Cambria"/>
              </a:rPr>
              <a:t>more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like </a:t>
            </a:r>
            <a:r>
              <a:rPr sz="1400" dirty="0">
                <a:solidFill>
                  <a:schemeClr val="bg1"/>
                </a:solidFill>
                <a:latin typeface="Cambria"/>
                <a:cs typeface="Cambria"/>
              </a:rPr>
              <a:t>“I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don’t want </a:t>
            </a:r>
            <a:r>
              <a:rPr sz="1400" dirty="0">
                <a:solidFill>
                  <a:schemeClr val="bg1"/>
                </a:solidFill>
                <a:latin typeface="Cambria"/>
                <a:cs typeface="Cambria"/>
              </a:rPr>
              <a:t>to </a:t>
            </a:r>
            <a:r>
              <a:rPr sz="1400" spc="-3" dirty="0">
                <a:solidFill>
                  <a:schemeClr val="bg1"/>
                </a:solidFill>
                <a:latin typeface="Cambria"/>
                <a:cs typeface="Cambria"/>
              </a:rPr>
              <a:t>delay the project any further” or </a:t>
            </a:r>
            <a:r>
              <a:rPr sz="1400" b="1" i="1" spc="-3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400" b="1" i="1" dirty="0">
                <a:solidFill>
                  <a:schemeClr val="bg1"/>
                </a:solidFill>
                <a:latin typeface="Cambria"/>
                <a:cs typeface="Cambria"/>
              </a:rPr>
              <a:t>“I </a:t>
            </a:r>
            <a:r>
              <a:rPr sz="1400" b="1" i="1" spc="-3" dirty="0">
                <a:solidFill>
                  <a:schemeClr val="bg1"/>
                </a:solidFill>
                <a:latin typeface="Cambria"/>
                <a:cs typeface="Cambria"/>
              </a:rPr>
              <a:t>think it’s unfortunate </a:t>
            </a:r>
            <a:r>
              <a:rPr sz="1400" b="1" i="1" dirty="0">
                <a:solidFill>
                  <a:schemeClr val="bg1"/>
                </a:solidFill>
                <a:latin typeface="Cambria"/>
                <a:cs typeface="Cambria"/>
              </a:rPr>
              <a:t>to </a:t>
            </a:r>
            <a:r>
              <a:rPr sz="1400" b="1" i="1" spc="-3" dirty="0">
                <a:solidFill>
                  <a:schemeClr val="bg1"/>
                </a:solidFill>
                <a:latin typeface="Cambria"/>
                <a:cs typeface="Cambria"/>
              </a:rPr>
              <a:t>delay the </a:t>
            </a:r>
            <a:r>
              <a:rPr sz="1400" b="1" i="1" dirty="0">
                <a:solidFill>
                  <a:schemeClr val="bg1"/>
                </a:solidFill>
                <a:latin typeface="Cambria"/>
                <a:cs typeface="Cambria"/>
              </a:rPr>
              <a:t>project </a:t>
            </a:r>
            <a:r>
              <a:rPr sz="1400" b="1" i="1" spc="-3" dirty="0">
                <a:solidFill>
                  <a:schemeClr val="bg1"/>
                </a:solidFill>
                <a:latin typeface="Cambria"/>
                <a:cs typeface="Cambria"/>
              </a:rPr>
              <a:t>any</a:t>
            </a:r>
            <a:r>
              <a:rPr sz="1400" b="1" i="1" spc="7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z="1400" b="1" i="1" dirty="0">
                <a:solidFill>
                  <a:schemeClr val="bg1"/>
                </a:solidFill>
                <a:latin typeface="Cambria"/>
                <a:cs typeface="Cambria"/>
              </a:rPr>
              <a:t>further.”</a:t>
            </a:r>
          </a:p>
          <a:p>
            <a:pPr>
              <a:spcBef>
                <a:spcPts val="31"/>
              </a:spcBef>
            </a:pPr>
            <a:endParaRPr sz="886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8123" y="801054"/>
            <a:ext cx="9863015" cy="442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pc="-3" dirty="0">
                <a:solidFill>
                  <a:schemeClr val="bg1"/>
                </a:solidFill>
                <a:latin typeface="Cambria"/>
                <a:cs typeface="Cambria"/>
              </a:rPr>
              <a:t>Finally, what do you say if </a:t>
            </a:r>
            <a:r>
              <a:rPr spc="-7" dirty="0">
                <a:solidFill>
                  <a:schemeClr val="bg1"/>
                </a:solidFill>
                <a:latin typeface="Cambria"/>
                <a:cs typeface="Cambria"/>
              </a:rPr>
              <a:t>you </a:t>
            </a:r>
            <a:r>
              <a:rPr b="1" spc="-3" dirty="0">
                <a:solidFill>
                  <a:srgbClr val="00B050"/>
                </a:solidFill>
                <a:latin typeface="Cambria"/>
                <a:cs typeface="Cambria"/>
              </a:rPr>
              <a:t>have </a:t>
            </a:r>
            <a:r>
              <a:rPr b="1" dirty="0">
                <a:solidFill>
                  <a:srgbClr val="00B050"/>
                </a:solidFill>
                <a:latin typeface="Cambria"/>
                <a:cs typeface="Cambria"/>
              </a:rPr>
              <a:t>no </a:t>
            </a:r>
            <a:r>
              <a:rPr b="1" spc="-3" dirty="0">
                <a:solidFill>
                  <a:srgbClr val="00B050"/>
                </a:solidFill>
                <a:latin typeface="Cambria"/>
                <a:cs typeface="Cambria"/>
              </a:rPr>
              <a:t>preference</a:t>
            </a:r>
            <a:r>
              <a:rPr spc="-3" dirty="0">
                <a:solidFill>
                  <a:schemeClr val="bg1"/>
                </a:solidFill>
                <a:latin typeface="Cambria"/>
                <a:cs typeface="Cambria"/>
              </a:rPr>
              <a:t>? Here are a few</a:t>
            </a:r>
            <a:r>
              <a:rPr spc="78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spc="-3" dirty="0">
                <a:solidFill>
                  <a:schemeClr val="bg1"/>
                </a:solidFill>
                <a:latin typeface="Cambria"/>
                <a:cs typeface="Cambria"/>
              </a:rPr>
              <a:t>options:</a:t>
            </a:r>
            <a:endParaRPr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8659">
              <a:spcBef>
                <a:spcPts val="808"/>
              </a:spcBef>
            </a:pPr>
            <a:r>
              <a:rPr b="1" spc="-7" dirty="0">
                <a:solidFill>
                  <a:schemeClr val="bg1"/>
                </a:solidFill>
                <a:latin typeface="Cambria"/>
                <a:cs typeface="Cambria"/>
              </a:rPr>
              <a:t>Which </a:t>
            </a: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one </a:t>
            </a:r>
            <a:r>
              <a:rPr b="1" dirty="0">
                <a:solidFill>
                  <a:schemeClr val="bg1"/>
                </a:solidFill>
                <a:latin typeface="Cambria"/>
                <a:cs typeface="Cambria"/>
              </a:rPr>
              <a:t>do </a:t>
            </a: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you </a:t>
            </a:r>
            <a:r>
              <a:rPr b="1" spc="-7" dirty="0">
                <a:solidFill>
                  <a:schemeClr val="bg1"/>
                </a:solidFill>
                <a:latin typeface="Cambria"/>
                <a:cs typeface="Cambria"/>
              </a:rPr>
              <a:t>prefer? </a:t>
            </a: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Which one </a:t>
            </a:r>
            <a:r>
              <a:rPr b="1" dirty="0">
                <a:solidFill>
                  <a:schemeClr val="bg1"/>
                </a:solidFill>
                <a:latin typeface="Cambria"/>
                <a:cs typeface="Cambria"/>
              </a:rPr>
              <a:t>do </a:t>
            </a: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you like</a:t>
            </a:r>
            <a:r>
              <a:rPr b="1" spc="17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better?</a:t>
            </a:r>
            <a:endParaRPr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86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“It doesn’t matter </a:t>
            </a:r>
            <a:r>
              <a:rPr b="1" spc="-7" dirty="0">
                <a:solidFill>
                  <a:schemeClr val="bg1"/>
                </a:solidFill>
                <a:latin typeface="Cambria"/>
                <a:cs typeface="Cambria"/>
              </a:rPr>
              <a:t>to</a:t>
            </a:r>
            <a:r>
              <a:rPr b="1" spc="-27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me.”</a:t>
            </a:r>
            <a:endParaRPr lang="en-US" b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86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“It makes </a:t>
            </a:r>
            <a:r>
              <a:rPr b="1" dirty="0">
                <a:solidFill>
                  <a:schemeClr val="bg1"/>
                </a:solidFill>
                <a:latin typeface="Cambria"/>
                <a:cs typeface="Cambria"/>
              </a:rPr>
              <a:t>no </a:t>
            </a: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difference </a:t>
            </a:r>
            <a:r>
              <a:rPr b="1" dirty="0">
                <a:solidFill>
                  <a:schemeClr val="bg1"/>
                </a:solidFill>
                <a:latin typeface="Cambria"/>
                <a:cs typeface="Cambria"/>
              </a:rPr>
              <a:t>to</a:t>
            </a:r>
            <a:r>
              <a:rPr b="1" spc="-20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me.”</a:t>
            </a:r>
            <a:endParaRPr lang="en-US" b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“It’s all the same </a:t>
            </a:r>
            <a:r>
              <a:rPr b="1" dirty="0">
                <a:solidFill>
                  <a:schemeClr val="bg1"/>
                </a:solidFill>
                <a:latin typeface="Cambria"/>
                <a:cs typeface="Cambria"/>
              </a:rPr>
              <a:t>to</a:t>
            </a:r>
            <a:r>
              <a:rPr b="1" spc="-2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me.”</a:t>
            </a:r>
            <a:endParaRPr lang="en-US" b="1" spc="-3"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“I don’t care. / I couldn’t care</a:t>
            </a:r>
            <a:r>
              <a:rPr b="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less.”</a:t>
            </a:r>
            <a:endParaRPr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i="1" spc="-3" dirty="0">
                <a:solidFill>
                  <a:schemeClr val="bg1"/>
                </a:solidFill>
                <a:latin typeface="Cambria"/>
                <a:cs typeface="Cambria"/>
              </a:rPr>
              <a:t>These phrases – especially </a:t>
            </a:r>
            <a:r>
              <a:rPr i="1" spc="-7" dirty="0">
                <a:solidFill>
                  <a:schemeClr val="bg1"/>
                </a:solidFill>
                <a:latin typeface="Cambria"/>
                <a:cs typeface="Cambria"/>
              </a:rPr>
              <a:t>the </a:t>
            </a:r>
            <a:r>
              <a:rPr i="1" spc="-3" dirty="0">
                <a:solidFill>
                  <a:schemeClr val="bg1"/>
                </a:solidFill>
                <a:latin typeface="Cambria"/>
                <a:cs typeface="Cambria"/>
              </a:rPr>
              <a:t>second one – </a:t>
            </a:r>
            <a:r>
              <a:rPr b="1" i="1" spc="-3" dirty="0">
                <a:solidFill>
                  <a:schemeClr val="bg2"/>
                </a:solidFill>
                <a:latin typeface="Cambria"/>
                <a:cs typeface="Cambria"/>
              </a:rPr>
              <a:t>are a little </a:t>
            </a:r>
            <a:r>
              <a:rPr b="1" i="1" dirty="0">
                <a:solidFill>
                  <a:schemeClr val="bg2"/>
                </a:solidFill>
                <a:latin typeface="Cambria"/>
                <a:cs typeface="Cambria"/>
              </a:rPr>
              <a:t>bit</a:t>
            </a:r>
            <a:r>
              <a:rPr b="1" i="1" spc="61" dirty="0">
                <a:solidFill>
                  <a:schemeClr val="bg2"/>
                </a:solidFill>
                <a:latin typeface="Cambria"/>
                <a:cs typeface="Cambria"/>
              </a:rPr>
              <a:t> </a:t>
            </a:r>
            <a:r>
              <a:rPr b="1" i="1" spc="-3" dirty="0">
                <a:solidFill>
                  <a:schemeClr val="bg2"/>
                </a:solidFill>
                <a:latin typeface="Cambria"/>
                <a:cs typeface="Cambria"/>
              </a:rPr>
              <a:t>rude.</a:t>
            </a:r>
            <a:endParaRPr lang="en-US" b="1" i="1" spc="-3" dirty="0">
              <a:solidFill>
                <a:schemeClr val="bg2"/>
              </a:solidFill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endParaRPr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“It's up </a:t>
            </a:r>
            <a:r>
              <a:rPr b="1" dirty="0">
                <a:solidFill>
                  <a:schemeClr val="bg1"/>
                </a:solidFill>
                <a:latin typeface="Cambria"/>
                <a:cs typeface="Cambria"/>
              </a:rPr>
              <a:t>to </a:t>
            </a: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you. / It's your decision. / It's your</a:t>
            </a:r>
            <a:r>
              <a:rPr b="1" spc="4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b="1" spc="-3" dirty="0">
                <a:solidFill>
                  <a:schemeClr val="bg1"/>
                </a:solidFill>
                <a:latin typeface="Cambria"/>
                <a:cs typeface="Cambria"/>
              </a:rPr>
              <a:t>call.”</a:t>
            </a:r>
            <a:endParaRPr dirty="0">
              <a:solidFill>
                <a:schemeClr val="bg1"/>
              </a:solidFill>
              <a:latin typeface="Cambria"/>
              <a:cs typeface="Cambria"/>
            </a:endParaRPr>
          </a:p>
          <a:p>
            <a:pPr marL="319945" marR="3464">
              <a:lnSpc>
                <a:spcPct val="112300"/>
              </a:lnSpc>
            </a:pPr>
            <a:r>
              <a:rPr i="1" spc="-3" dirty="0">
                <a:solidFill>
                  <a:schemeClr val="bg1"/>
                </a:solidFill>
                <a:latin typeface="Cambria"/>
                <a:cs typeface="Cambria"/>
              </a:rPr>
              <a:t>Say these when you don’t have a preference, and you </a:t>
            </a:r>
            <a:r>
              <a:rPr i="1" spc="3" dirty="0">
                <a:solidFill>
                  <a:schemeClr val="bg1"/>
                </a:solidFill>
                <a:latin typeface="Cambria"/>
                <a:cs typeface="Cambria"/>
              </a:rPr>
              <a:t>want </a:t>
            </a:r>
            <a:r>
              <a:rPr i="1" spc="-7" dirty="0">
                <a:solidFill>
                  <a:schemeClr val="bg1"/>
                </a:solidFill>
                <a:latin typeface="Cambria"/>
                <a:cs typeface="Cambria"/>
              </a:rPr>
              <a:t>the </a:t>
            </a:r>
            <a:r>
              <a:rPr i="1" spc="-3" dirty="0">
                <a:solidFill>
                  <a:schemeClr val="bg1"/>
                </a:solidFill>
                <a:latin typeface="Cambria"/>
                <a:cs typeface="Cambria"/>
              </a:rPr>
              <a:t>other </a:t>
            </a:r>
            <a:r>
              <a:rPr i="1" spc="-7" dirty="0">
                <a:solidFill>
                  <a:schemeClr val="bg1"/>
                </a:solidFill>
                <a:latin typeface="Cambria"/>
                <a:cs typeface="Cambria"/>
              </a:rPr>
              <a:t>person to  </a:t>
            </a:r>
            <a:r>
              <a:rPr i="1" spc="-3" dirty="0">
                <a:solidFill>
                  <a:schemeClr val="bg1"/>
                </a:solidFill>
                <a:latin typeface="Cambria"/>
                <a:cs typeface="Cambria"/>
              </a:rPr>
              <a:t>make the</a:t>
            </a:r>
            <a:r>
              <a:rPr i="1" spc="-41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i="1" spc="-3" dirty="0">
                <a:solidFill>
                  <a:schemeClr val="bg1"/>
                </a:solidFill>
                <a:latin typeface="Cambria"/>
                <a:cs typeface="Cambria"/>
              </a:rPr>
              <a:t>decision.</a:t>
            </a:r>
            <a:endParaRPr dirty="0">
              <a:solidFill>
                <a:schemeClr val="bg1"/>
              </a:solidFill>
              <a:latin typeface="Cambria"/>
              <a:cs typeface="Cambria"/>
            </a:endParaRPr>
          </a:p>
          <a:p>
            <a:pPr>
              <a:spcBef>
                <a:spcPts val="17"/>
              </a:spcBef>
            </a:pPr>
            <a:endParaRPr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FD56577E-F202-403D-A30B-95FC354C9E5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144139" y="9274250"/>
            <a:ext cx="1486535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u="sng" kern="1200">
                <a:solidFill>
                  <a:srgbClr val="0462C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150"/>
              </a:lnSpc>
            </a:pPr>
            <a:r>
              <a:rPr lang="pt-BR" spc="-5"/>
              <a:t>www.espressoenglish.net</a:t>
            </a:r>
          </a:p>
          <a:p>
            <a:pPr marL="71755">
              <a:spcBef>
                <a:spcPts val="25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5">
                <a:solidFill>
                  <a:srgbClr val="000000"/>
                </a:solidFill>
              </a:rPr>
              <a:t>Shayna Oliveira</a:t>
            </a:r>
            <a:r>
              <a:rPr lang="pt-BR" u="none" spc="-50">
                <a:solidFill>
                  <a:srgbClr val="000000"/>
                </a:solidFill>
              </a:rPr>
              <a:t> </a:t>
            </a:r>
            <a:r>
              <a:rPr lang="pt-BR" u="none" spc="-5">
                <a:solidFill>
                  <a:srgbClr val="000000"/>
                </a:solidFill>
              </a:rPr>
              <a:t>2013</a:t>
            </a:r>
            <a:endParaRPr spc="-3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3- Likes &amp;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n-US" sz="3200" b="1" i="0" dirty="0">
                <a:solidFill>
                  <a:srgbClr val="F06465"/>
                </a:solidFill>
                <a:effectLst/>
                <a:latin typeface="Lato" panose="020F0502020204030203" pitchFamily="34" charset="0"/>
              </a:rPr>
              <a:t>Expressing Likes In English</a:t>
            </a:r>
          </a:p>
          <a:p>
            <a:pPr algn="l" fontAlgn="base"/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Here are some English phrases and words to say what you like: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adore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love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like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enjoy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I’m into something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have a soft spot for something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I’m quite keen 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think …. is/are brilliant …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83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3- Likes &amp;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696524"/>
            <a:ext cx="11942859" cy="5685613"/>
          </a:xfrm>
        </p:spPr>
        <p:txBody>
          <a:bodyPr>
            <a:normAutofit fontScale="40000" lnSpcReduction="20000"/>
          </a:bodyPr>
          <a:lstStyle/>
          <a:p>
            <a:pPr marL="0" indent="0" algn="l" fontAlgn="base">
              <a:buNone/>
            </a:pPr>
            <a:r>
              <a:rPr lang="en-US" sz="3200" b="1" i="0" dirty="0">
                <a:solidFill>
                  <a:srgbClr val="F06465"/>
                </a:solidFill>
                <a:effectLst/>
                <a:latin typeface="Lato" panose="020F0502020204030203" pitchFamily="34" charset="0"/>
              </a:rPr>
              <a:t>Expressing Likes In English</a:t>
            </a:r>
          </a:p>
          <a:p>
            <a:pPr marL="0" indent="0" algn="l" fontAlgn="base">
              <a:buNone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Here are some English phrases and words to say what you like: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adore    e.g.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love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like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enjoy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I’m into something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have a soft spot for something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I’m quite keen 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think …. is/are brilliant …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 ADORE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having a massage after work. It helps me to relax.</a:t>
            </a: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 LOVE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shopping for clothes in the sales. I’ve got some great bargains.</a:t>
            </a: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I’M INTO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making music.</a:t>
            </a: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 LIKE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inviting my friends around for dinner. I ENJOY cooking a special meal for them.</a:t>
            </a: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 LIKE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ice-cream</a:t>
            </a: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 HAVE A SOFT SPOT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for Sarah</a:t>
            </a:r>
          </a:p>
          <a:p>
            <a:pPr algn="l" fontAlgn="base"/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I’m </a:t>
            </a:r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QUITE KEEN 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learning new languages</a:t>
            </a: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 THINK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Mark’s idea </a:t>
            </a:r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IS BRILLIANT</a:t>
            </a:r>
            <a:endParaRPr lang="en-US" sz="28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ADORE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here suggests a strong feeling of pleasure.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338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40000" lnSpcReduction="20000"/>
          </a:bodyPr>
          <a:lstStyle/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Lato" panose="020F0502020204030203" pitchFamily="34" charset="0"/>
              </a:rPr>
              <a:t>Expressing Dislikes In English</a:t>
            </a:r>
          </a:p>
          <a:p>
            <a:pPr algn="l" fontAlgn="base"/>
            <a:r>
              <a:rPr lang="en-US" sz="4000" b="0" i="0" dirty="0">
                <a:solidFill>
                  <a:schemeClr val="bg1"/>
                </a:solidFill>
                <a:effectLst/>
                <a:latin typeface="inherit"/>
              </a:rPr>
              <a:t>Here are some words in English to express things that you don’t like: I detest, I hate, I loathe, I’m not keen on, I can’t stand, I can’t bear …</a:t>
            </a:r>
          </a:p>
          <a:p>
            <a:pPr algn="l" fontAlgn="base"/>
            <a:r>
              <a:rPr lang="en-US" sz="4000" b="0" i="0" u="sng" dirty="0">
                <a:solidFill>
                  <a:schemeClr val="bg1"/>
                </a:solidFill>
                <a:effectLst/>
                <a:latin typeface="inherit"/>
              </a:rPr>
              <a:t>For example:</a:t>
            </a:r>
            <a:endParaRPr lang="en-US" sz="4000" b="0" i="0" dirty="0">
              <a:solidFill>
                <a:schemeClr val="bg1"/>
              </a:solidFill>
              <a:effectLst/>
              <a:latin typeface="inherit"/>
            </a:endParaRPr>
          </a:p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I’M NOT KEEN ON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watching soap operas.</a:t>
            </a:r>
          </a:p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 DETEST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being stuck in a traffic jam.</a:t>
            </a:r>
          </a:p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 HATE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Mondays!</a:t>
            </a:r>
          </a:p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 LOATHE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visiting the dentist.</a:t>
            </a:r>
          </a:p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 CAN’T STAND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Paula’s new boyfriend</a:t>
            </a:r>
          </a:p>
          <a:p>
            <a:pPr algn="l" fontAlgn="base"/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Shopping 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DRIVES ME CRAZY</a:t>
            </a:r>
            <a:endParaRPr lang="en-US" sz="4000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Both 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 CAN’T STAND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and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 I CAN’T BEAR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mean 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 HATE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.</a:t>
            </a:r>
          </a:p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DETEST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and 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LOATHE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</a:t>
            </a:r>
            <a:r>
              <a:rPr lang="en-US" sz="4000" dirty="0">
                <a:solidFill>
                  <a:schemeClr val="bg1"/>
                </a:solidFill>
                <a:latin typeface="inherit"/>
              </a:rPr>
              <a:t>suggest strong feelings. These are things that you really don’t like doing, whereas 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I’M NOT KEEN ON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expresses a preference.</a:t>
            </a:r>
          </a:p>
          <a:p>
            <a:pPr marL="0" indent="0" algn="l" fontAlgn="base">
              <a:buNone/>
            </a:pPr>
            <a:r>
              <a:rPr lang="en-US" sz="4000" b="1" i="0" u="sng" dirty="0">
                <a:solidFill>
                  <a:srgbClr val="FFFF00"/>
                </a:solidFill>
                <a:effectLst/>
                <a:highlight>
                  <a:srgbClr val="000000"/>
                </a:highlight>
                <a:latin typeface="inherit"/>
              </a:rPr>
              <a:t>Note:</a:t>
            </a:r>
            <a:r>
              <a:rPr lang="en-US" sz="4000" b="0" i="0" dirty="0">
                <a:solidFill>
                  <a:srgbClr val="444444"/>
                </a:solidFill>
                <a:effectLst/>
                <a:highlight>
                  <a:srgbClr val="000000"/>
                </a:highlight>
                <a:latin typeface="inherit"/>
              </a:rPr>
              <a:t> 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We can use pronouns, nouns or verb 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+ING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when we are expressing likes and dislikes in English:</a:t>
            </a:r>
          </a:p>
          <a:p>
            <a:pPr algn="l" fontAlgn="base"/>
            <a:r>
              <a:rPr lang="en-US" sz="4000" b="0" i="1" dirty="0">
                <a:solidFill>
                  <a:srgbClr val="444444"/>
                </a:solidFill>
                <a:effectLst/>
                <a:latin typeface="inherit"/>
              </a:rPr>
              <a:t>I love it.</a:t>
            </a:r>
            <a:b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sz="4000" b="0" i="1" dirty="0">
                <a:solidFill>
                  <a:srgbClr val="444444"/>
                </a:solidFill>
                <a:effectLst/>
                <a:latin typeface="inherit"/>
              </a:rPr>
              <a:t>I hate football.</a:t>
            </a:r>
            <a:b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sz="4000" b="0" i="1" dirty="0">
                <a:solidFill>
                  <a:srgbClr val="444444"/>
                </a:solidFill>
                <a:effectLst/>
                <a:latin typeface="inherit"/>
              </a:rPr>
              <a:t>Waiting in queues drives me crazy.</a:t>
            </a:r>
            <a:endParaRPr lang="en-US" sz="4000" b="0" i="0" dirty="0">
              <a:solidFill>
                <a:srgbClr val="444444"/>
              </a:solidFill>
              <a:effectLst/>
              <a:latin typeface="inherit"/>
            </a:endParaRPr>
          </a:p>
          <a:p>
            <a:pPr marL="2286000" lvl="5" indent="0" fontAlgn="base">
              <a:buNone/>
            </a:pPr>
            <a:endParaRPr lang="en-US" sz="3200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6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590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111049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155E4-506D-4B1C-9F0D-C4974145D59E}"/>
              </a:ext>
            </a:extLst>
          </p:cNvPr>
          <p:cNvSpPr txBox="1"/>
          <p:nvPr/>
        </p:nvSpPr>
        <p:spPr>
          <a:xfrm>
            <a:off x="179332" y="895159"/>
            <a:ext cx="929574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music?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kind of music do you like?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Who are your favorite singers or bands?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music or musicians from other countries as well? If so, who or what kind?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Can you name some singers or groups that you dislike.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to watch TV?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movies?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your favorite kinds of programs or shows?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Who are your favorite actors?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programs or shows from other countries as well? If so, what kind?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actors from other countries as well? If so, who?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kinds of programs or which actors don't you like?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movies?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your favorite kinds of movies?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your all time favorite movies?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Who are your favorite actors?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movies from other countries as well? If so, what kind?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actors from other countries as well? If so, who?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kinds of movies or which actors don't you like?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07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155E4-506D-4B1C-9F0D-C4974145D59E}"/>
              </a:ext>
            </a:extLst>
          </p:cNvPr>
          <p:cNvSpPr txBox="1"/>
          <p:nvPr/>
        </p:nvSpPr>
        <p:spPr>
          <a:xfrm>
            <a:off x="109002" y="669171"/>
            <a:ext cx="961333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music? (dislike)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no, I don’t really like it / I don’t really music.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kind of music do you like?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I like romantic music.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Who are your favorite singers or bands?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My favorite singer is Hamza 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</a:rPr>
              <a:t>Namera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music or musicians from other countries as well? If so, who or what kind?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no, I don’t really LIKE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music or musicians from other countries .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I’M not crazy about music or musicians form other countries.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Can you name some singers or groups that you dislike.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Yes, I don’t really like some singers such as Mohamed 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</a:rPr>
              <a:t>Ramdan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,.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414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155E4-506D-4B1C-9F0D-C4974145D59E}"/>
              </a:ext>
            </a:extLst>
          </p:cNvPr>
          <p:cNvSpPr txBox="1"/>
          <p:nvPr/>
        </p:nvSpPr>
        <p:spPr>
          <a:xfrm>
            <a:off x="109002" y="652154"/>
            <a:ext cx="929574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to watch TV? (like)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Yes, I like to watch tv sometimes.  Yes, I am crazy about watching Tv.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movies? (strong dislike)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no, I am not crazy about movies. 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No, I am not a big fan of movies.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your favorite kinds of programs or shows?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I really love cultural shows or  programs / documentaries.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 I absolutely love cultural shows or programs.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Who are your favorite actors?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I don’t really like any actor. I am not crazy about actors.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programs or shows from other countries as well? If so, what kind? (strong like)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7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Part 1-:</a:t>
            </a:r>
            <a:r>
              <a:rPr lang="en-US" sz="3600" b="1" spc="7" dirty="0">
                <a:solidFill>
                  <a:srgbClr val="17365D"/>
                </a:solidFill>
                <a:latin typeface="Cambria"/>
                <a:cs typeface="Cambria"/>
              </a:rPr>
              <a:t> Likes, Dislikes, </a:t>
            </a:r>
            <a:r>
              <a:rPr lang="en-US" sz="3600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lang="en-US" sz="3600" b="1" spc="7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    ( Listening 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EB4855-0A43-4456-97FA-F2634431DA8F}"/>
              </a:ext>
            </a:extLst>
          </p:cNvPr>
          <p:cNvSpPr txBox="1">
            <a:spLocks/>
          </p:cNvSpPr>
          <p:nvPr/>
        </p:nvSpPr>
        <p:spPr>
          <a:xfrm>
            <a:off x="711401" y="106531"/>
            <a:ext cx="9316267" cy="7961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/>
              <a:t>Session 3- Likes &amp; Dislikes</a:t>
            </a:r>
            <a:endParaRPr lang="en-US" sz="2000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29087D1-B02D-476A-8AD4-F1145A5B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44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155E4-506D-4B1C-9F0D-C4974145D59E}"/>
              </a:ext>
            </a:extLst>
          </p:cNvPr>
          <p:cNvSpPr txBox="1"/>
          <p:nvPr/>
        </p:nvSpPr>
        <p:spPr>
          <a:xfrm>
            <a:off x="80195" y="629436"/>
            <a:ext cx="1041051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actors from other countries as well? If so, who?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kinds of programs or which actors don't you like?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movies?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your favorite kinds of movies?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your all time favorite movies?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62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155E4-506D-4B1C-9F0D-C4974145D59E}"/>
              </a:ext>
            </a:extLst>
          </p:cNvPr>
          <p:cNvSpPr txBox="1"/>
          <p:nvPr/>
        </p:nvSpPr>
        <p:spPr>
          <a:xfrm>
            <a:off x="80195" y="629436"/>
            <a:ext cx="1041051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movies from other countries as well? If so, what kind?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actors from other countries as well? If so, who? 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kinds of movies or which actors don't you like?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I am not crazy about horror movies.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22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1D360-B5A6-447D-9C08-D3E32907D6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0813" y="567165"/>
            <a:ext cx="1194276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sports?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your favorite kinds of sports?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 are your favorite athletes?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sports from other countries as well? If so, what kind?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athletes from other countries as well? If so, who?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athletes don't you like?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reading?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books?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reading books offline or online?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your favorite kinds of books?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your favorite book titles?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 are your favorite authors?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423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1D360-B5A6-447D-9C08-D3E32907D6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0813" y="120889"/>
            <a:ext cx="11942762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sports? 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It’s all the same to me. 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your favorite kinds of sports?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My favorite sport is Gymnastics.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 are your favorite athletes?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38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1D360-B5A6-447D-9C08-D3E32907D6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0813" y="344027"/>
            <a:ext cx="11942762" cy="620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sports from other countries as well? If so, what kind?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athletes from other countries as well? If so, who?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athletes don't you like?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684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1D360-B5A6-447D-9C08-D3E32907D6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49237" y="811381"/>
            <a:ext cx="1194276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reading? 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Yes, I really like/ absolutely love reading,.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books?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Yes, I absolutely love books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reading books offline or online? 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I am crazy about reading books offline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677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1D360-B5A6-447D-9C08-D3E32907D6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829" y="541559"/>
            <a:ext cx="11942762" cy="620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your favorite kinds of books?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My favorite kind of books is science books. Scientific </a:t>
            </a:r>
            <a:r>
              <a:rPr lang="ar-EG" dirty="0">
                <a:solidFill>
                  <a:srgbClr val="7030A0"/>
                </a:solidFill>
                <a:latin typeface="Arial" panose="020B0604020202020204" pitchFamily="34" charset="0"/>
              </a:rPr>
              <a:t> علمي</a:t>
            </a:r>
            <a:endParaRPr lang="en-US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your favorite book titles?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  <a:r>
              <a:rPr lang="ar-EG" dirty="0">
                <a:solidFill>
                  <a:srgbClr val="7030A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 My favorite book title is ‘” A trip to the Space” 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 are your favorite authors?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My favorite author is Mohamed 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</a:rPr>
              <a:t>Samy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. 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There are other authors but I don’t remember them now.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7125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1D360-B5A6-447D-9C08-D3E32907D6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4619" y="585643"/>
            <a:ext cx="11942762" cy="709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is your favorite color?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your least favorite color?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house work?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is your favorite chore?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hat is your least favorite chore?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Name a chore that you loathe.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pets? Do you have one?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is your favorite pet?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wearing make-up?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read beauty magazines? ?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What’s your opinion of beauty pageants like Miss Universe?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How have our ideas about beauty changed generally? What does this tell us?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“No Make-Up Day”: would this be a good idea?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13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1D360-B5A6-447D-9C08-D3E32907D6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4619" y="139367"/>
            <a:ext cx="11942762" cy="7986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is your favorite color? (No Preference)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 My favorite color is pink. </a:t>
            </a:r>
          </a:p>
          <a:p>
            <a:r>
              <a:rPr lang="en-US" b="1" spc="-3" dirty="0">
                <a:solidFill>
                  <a:schemeClr val="bg1"/>
                </a:solidFill>
                <a:latin typeface="Cambria"/>
                <a:cs typeface="Cambria"/>
              </a:rPr>
              <a:t>It’s all the same </a:t>
            </a:r>
            <a:r>
              <a:rPr lang="en-US" b="1" dirty="0">
                <a:solidFill>
                  <a:schemeClr val="bg1"/>
                </a:solidFill>
                <a:latin typeface="Cambria"/>
                <a:cs typeface="Cambria"/>
              </a:rPr>
              <a:t>to</a:t>
            </a:r>
            <a:r>
              <a:rPr lang="en-US" b="1" spc="-24" dirty="0">
                <a:solidFill>
                  <a:schemeClr val="bg1"/>
                </a:solidFill>
                <a:latin typeface="Cambria"/>
                <a:cs typeface="Cambria"/>
              </a:rPr>
              <a:t> </a:t>
            </a:r>
            <a:r>
              <a:rPr lang="en-US" b="1" spc="-3" dirty="0">
                <a:solidFill>
                  <a:schemeClr val="bg1"/>
                </a:solidFill>
                <a:latin typeface="Cambria"/>
                <a:cs typeface="Cambria"/>
              </a:rPr>
              <a:t>me.”/ They are all the same to me/ it doesn’t matter to me.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your least favorite color?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house work?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is your favorite chore?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hat is your least favorite chore?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734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1D360-B5A6-447D-9C08-D3E32907D6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4619" y="1255057"/>
            <a:ext cx="1194276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Name a chore that you loathe.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pets? Do you have one?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is your favorite pet?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wearing make-up?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17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8797" y="0"/>
            <a:ext cx="4434002" cy="280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lang="en-US" sz="1773" b="1" spc="10" dirty="0">
                <a:solidFill>
                  <a:srgbClr val="17365D"/>
                </a:solidFill>
                <a:latin typeface="Cambria"/>
                <a:cs typeface="Cambria"/>
              </a:rPr>
              <a:t>1</a:t>
            </a: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: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Likes, Dislikes,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6BA00B-E0BE-4322-B16E-0E4340EA941B}"/>
              </a:ext>
            </a:extLst>
          </p:cNvPr>
          <p:cNvSpPr txBox="1"/>
          <p:nvPr/>
        </p:nvSpPr>
        <p:spPr>
          <a:xfrm>
            <a:off x="260476" y="280974"/>
            <a:ext cx="12192000" cy="775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So, Meg, what do you like to do in your free time?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Actually, I love cooking. I like to try new dishes and I love baking as well.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Oh, nice. That's interesting. Because I hate cooking.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Oh, really?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Yeah. And I don't know anything about baking, but I like cleaning. Cleaning is relaxing.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Really? Is that true?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Yeah. Really, I like cleaning. So, my house is usually very clean.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My house is usually clean also, but I don't like cleaning very much.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I think most people don't like cleaning. But some people think cleaning is relaxing. Like me.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That's true. What else do you like to do?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Well, I like exercising. I like going to the gym. I like listening to podcasts. So, I listen to a lot of podcasts a lot. I like surfing the internet. And sometimes, I enjoy reading books.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also enjoy reading books when I have time.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But these days, I often listen to books instead. I listen to audio books.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1D360-B5A6-447D-9C08-D3E32907D6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4619" y="808781"/>
            <a:ext cx="11942762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read beauty magazines? 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What’s your opinion of beauty pageants like Miss Universe?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How have our ideas about beauty changed generally? What does this tell us?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“No Make-Up Day”: would this be a good idea?</a:t>
            </a:r>
          </a:p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</a:rPr>
              <a:t>Student:</a:t>
            </a:r>
          </a:p>
          <a:p>
            <a:r>
              <a:rPr lang="en-US" dirty="0">
                <a:solidFill>
                  <a:srgbClr val="FFC000"/>
                </a:solidFill>
                <a:highlight>
                  <a:srgbClr val="000000"/>
                </a:highlight>
                <a:latin typeface="Arial" panose="020B0604020202020204" pitchFamily="34" charset="0"/>
              </a:rPr>
              <a:t>Correction: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7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1- Likes &amp;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0"/>
            <a:ext cx="4434002" cy="280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lang="en-US" sz="1773" b="1" spc="10" dirty="0">
                <a:solidFill>
                  <a:srgbClr val="17365D"/>
                </a:solidFill>
                <a:latin typeface="Cambria"/>
                <a:cs typeface="Cambria"/>
              </a:rPr>
              <a:t>1</a:t>
            </a: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: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Likes, Dislikes,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6BA00B-E0BE-4322-B16E-0E4340EA941B}"/>
              </a:ext>
            </a:extLst>
          </p:cNvPr>
          <p:cNvSpPr txBox="1"/>
          <p:nvPr/>
        </p:nvSpPr>
        <p:spPr>
          <a:xfrm>
            <a:off x="182322" y="171369"/>
            <a:ext cx="12192000" cy="650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really?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I like listening to audio books.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Why?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Because I can exercise at the same time.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So, exercising and reading at the same time.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it's fun. So, I love jogging and I go jogging almost every day, usually for one hour. I listen to audio books when I jog.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So, you can do two things at once.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Very important. Multitasking. I love multitasking.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Sounds like you're good at multitasking.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Let's talk about outdoor activities. Do you like doing yard work?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don't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especially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like doing yard work. But right now, I don't have a yard. So, doing yard work isn't something I have to worry about. What about you?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68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0"/>
            <a:ext cx="4434002" cy="280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lang="en-US" sz="1773" b="1" spc="10" dirty="0">
                <a:solidFill>
                  <a:srgbClr val="17365D"/>
                </a:solidFill>
                <a:latin typeface="Cambria"/>
                <a:cs typeface="Cambria"/>
              </a:rPr>
              <a:t>1</a:t>
            </a: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: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Likes, Dislikes,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99A6E-5868-48DE-8777-BB5C0133195F}"/>
              </a:ext>
            </a:extLst>
          </p:cNvPr>
          <p:cNvSpPr txBox="1"/>
          <p:nvPr/>
        </p:nvSpPr>
        <p:spPr>
          <a:xfrm>
            <a:off x="174507" y="280974"/>
            <a:ext cx="12306661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like doing yard work. I think it's very relaxing. It's like cleaning. So, I enjoy it. But like you, I don't have a yard. So, now I don't do yard work very much. Or I can't do yard work.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So, you like gardening if you have a yard?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Yeah. I grew up on a big house. So, we have lots of yard work, lots of gardening. So, yeah.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Right.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But what about other things like hiking, do you like hiking?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love hiking. Anything that is in nature, I love doing. I love hiking. I love kayaking. I love </a:t>
            </a:r>
            <a:r>
              <a:rPr lang="en-US" sz="18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canoing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Any outdoor sports. Do you like hiking?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do.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I'm with you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I love hiking. What about things like rock climbing?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have never been rock climbing. Have you gone rock climbing?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No. Rock climbing looks dangerous. So, I'm still scared.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So, I've never done rock climbing either. What about things like singing and dancing? Do you enjoy singing and dancing?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0"/>
            <a:ext cx="4434002" cy="280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lang="en-US" sz="1773" b="1" spc="10" dirty="0">
                <a:solidFill>
                  <a:srgbClr val="17365D"/>
                </a:solidFill>
                <a:latin typeface="Cambria"/>
                <a:cs typeface="Cambria"/>
              </a:rPr>
              <a:t>1</a:t>
            </a: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: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Likes, Dislikes,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3DDA08-1B43-447C-B32C-74942FEE3901}"/>
              </a:ext>
            </a:extLst>
          </p:cNvPr>
          <p:cNvSpPr txBox="1"/>
          <p:nvPr/>
        </p:nvSpPr>
        <p:spPr>
          <a:xfrm>
            <a:off x="0" y="344159"/>
            <a:ext cx="12255609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enjoy singing, but I'm not very good at it. So, I like singing when I'm alone or in my car. Are you good at singing?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No, I'm terrible at singing. So, I hate singing. I really, really hate singing. But I like going to karaoke and listening to people sing.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some people are really good at singing. What about dancing?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hate dancing too. Yeah, I'm not good at dancing. So, dancing is very embarrassing for me. I don't like it.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I'm not good at dancing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either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Are there any other activities you really dislike doing? Like for me, I hate writing letters. For example, I don't like writing thank you letters. I don't like writing anything with my hand. Typing is okay. I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don't mind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typing things, but I hate writing.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So, using your hand to write, you hate writing?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I like typing. Fingers is okay. Thumb is okay on the phone. I don't mind texting, I don't mind typing. I just don't like physically writing with a pencil or a pen.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Yeah. Pen or a pencil, like writing a letter.</a:t>
            </a:r>
          </a:p>
          <a:p>
            <a:pPr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Right. Because my writing is really bad, and it's hard to read. So, it's embarrassing.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79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0"/>
            <a:ext cx="4434002" cy="280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lang="en-US" sz="1773" b="1" spc="10" dirty="0">
                <a:solidFill>
                  <a:srgbClr val="17365D"/>
                </a:solidFill>
                <a:latin typeface="Cambria"/>
                <a:cs typeface="Cambria"/>
              </a:rPr>
              <a:t>1</a:t>
            </a: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: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Likes, Dislikes,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3EDCB-C96E-4143-B091-C28FBE9C370C}"/>
              </a:ext>
            </a:extLst>
          </p:cNvPr>
          <p:cNvSpPr txBox="1"/>
          <p:nvPr/>
        </p:nvSpPr>
        <p:spPr>
          <a:xfrm>
            <a:off x="0" y="863776"/>
            <a:ext cx="12270154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I'm sure it's fine.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Yeah. How about you? For example, do you like iron in your clothes?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don't like having my clothes, but my clothes usually don't need ironing, so I don't have to worry about it too much. I don't like doing laundry. It's related to ironing clothes. So, it takes a long time. And the clothes, I have to dry the clothes. So, doing laundry is a little bit boring for me.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don't mind doing laundry if I go to the coin laundry, but I hate hanging my laundry out. I hate hanging out my laundry. It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takes forever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I don't know why, you put it out, you take it back in, it just takes so much time.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That's funny.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I'm kind of the opposite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I don't mind hanging out my laundry, because I like saving money, so I don't have to use money at the coin laundry.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Plus, you are helping the environment.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That's true. I like helping the earth.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I should change. Okay. Thanks Meg.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94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0"/>
            <a:ext cx="4434002" cy="2809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lang="en-US" sz="1773" b="1" spc="10" dirty="0">
                <a:solidFill>
                  <a:srgbClr val="17365D"/>
                </a:solidFill>
                <a:latin typeface="Cambria"/>
                <a:cs typeface="Cambria"/>
              </a:rPr>
              <a:t>1</a:t>
            </a: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: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Likes, Dislikes,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sz="1773" dirty="0">
              <a:latin typeface="Cambria"/>
              <a:cs typeface="Cambri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09909F-9008-49F7-B973-C5B4D58F0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462" y="0"/>
            <a:ext cx="5022091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E48159-942B-4EEE-8B97-A6B273B5C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680" y="643382"/>
            <a:ext cx="5957316" cy="39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1044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2420</TotalTime>
  <Words>4402</Words>
  <Application>Microsoft Office PowerPoint</Application>
  <PresentationFormat>Widescreen</PresentationFormat>
  <Paragraphs>517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</vt:lpstr>
      <vt:lpstr>Calibri</vt:lpstr>
      <vt:lpstr>Cambria</vt:lpstr>
      <vt:lpstr>Century Gothic</vt:lpstr>
      <vt:lpstr>Comic Sans MS</vt:lpstr>
      <vt:lpstr>Helvetica</vt:lpstr>
      <vt:lpstr>inherit</vt:lpstr>
      <vt:lpstr>Lato</vt:lpstr>
      <vt:lpstr>Symbol</vt:lpstr>
      <vt:lpstr>Times New Roman</vt:lpstr>
      <vt:lpstr>Wingdings 3</vt:lpstr>
      <vt:lpstr>Slice</vt:lpstr>
      <vt:lpstr> Speak Fluently &amp; Confidently  A2- Course  1</vt:lpstr>
      <vt:lpstr>Session 1- Likes &amp; Dislikes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3- Likes &amp; Dislikes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3- Likes &amp; Dislikes</vt:lpstr>
      <vt:lpstr>Session 3-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  <vt:lpstr>Session 1- Likes &amp; Dislikes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120</cp:revision>
  <cp:lastPrinted>2021-05-18T05:21:02Z</cp:lastPrinted>
  <dcterms:created xsi:type="dcterms:W3CDTF">2020-10-01T06:52:49Z</dcterms:created>
  <dcterms:modified xsi:type="dcterms:W3CDTF">2022-05-10T10:34:34Z</dcterms:modified>
</cp:coreProperties>
</file>