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63" r:id="rId3"/>
    <p:sldId id="264" r:id="rId4"/>
    <p:sldId id="342" r:id="rId5"/>
    <p:sldId id="343" r:id="rId6"/>
    <p:sldId id="344" r:id="rId7"/>
    <p:sldId id="345" r:id="rId8"/>
    <p:sldId id="346" r:id="rId9"/>
    <p:sldId id="347" r:id="rId10"/>
    <p:sldId id="348" r:id="rId11"/>
    <p:sldId id="349" r:id="rId12"/>
    <p:sldId id="350" r:id="rId13"/>
    <p:sldId id="351" r:id="rId14"/>
    <p:sldId id="352" r:id="rId15"/>
    <p:sldId id="337" r:id="rId16"/>
    <p:sldId id="257" r:id="rId17"/>
    <p:sldId id="258" r:id="rId18"/>
    <p:sldId id="259" r:id="rId19"/>
    <p:sldId id="260" r:id="rId20"/>
    <p:sldId id="261" r:id="rId21"/>
    <p:sldId id="268" r:id="rId22"/>
    <p:sldId id="336" r:id="rId23"/>
    <p:sldId id="338" r:id="rId24"/>
    <p:sldId id="273" r:id="rId25"/>
    <p:sldId id="332" r:id="rId26"/>
    <p:sldId id="339" r:id="rId27"/>
    <p:sldId id="340" r:id="rId28"/>
    <p:sldId id="271" r:id="rId29"/>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5/1/2022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elllo.org/Audio/N0901/928-3-sight-reading.mp3" TargetMode="External"/><Relationship Id="rId4" Type="http://schemas.openxmlformats.org/officeDocument/2006/relationships/hyperlink" Target="https://elllo.org/Audio/N0901/928-2-three-pieces-of-music.mp3"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C38101F1-D84C-4DEB-B642-1BA706D6AD5C}"/>
              </a:ext>
            </a:extLst>
          </p:cNvPr>
          <p:cNvSpPr txBox="1"/>
          <p:nvPr/>
        </p:nvSpPr>
        <p:spPr>
          <a:xfrm>
            <a:off x="0" y="-643711"/>
            <a:ext cx="10853737" cy="6207597"/>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a:t>
            </a:r>
          </a:p>
          <a:p>
            <a:pPr marL="0" marR="0">
              <a:lnSpc>
                <a:spcPct val="107000"/>
              </a:lnSpc>
              <a:spcBef>
                <a:spcPts val="0"/>
              </a:spcBef>
              <a:spcAft>
                <a:spcPts val="0"/>
              </a:spcAft>
            </a:pPr>
            <a:endParaRPr lang="en-US" sz="2000" b="1" dirty="0">
              <a:solidFill>
                <a:srgbClr val="333333"/>
              </a:solidFill>
              <a:latin typeface="Helvetica"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wear a uniform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have to wear a uniform.</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 uniform is a matching set of clothes worn by the same team, students of the same school, or employees of the same company.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 home team usually wears its white uniforms.</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solidFill>
                  <a:srgbClr val="333333"/>
                </a:solidFill>
                <a:effectLst/>
                <a:latin typeface="Helvetica" panose="020B0604020202020204" pitchFamily="34" charset="0"/>
                <a:ea typeface="Times New Roman" panose="02020603050405020304" pitchFamily="18" charset="0"/>
              </a:rPr>
              <a:t>My sister hated wearing a school uniform.</a:t>
            </a:r>
          </a:p>
          <a:p>
            <a:endParaRPr lang="en-US" dirty="0">
              <a:solidFill>
                <a:srgbClr val="333333"/>
              </a:solidFill>
              <a:latin typeface="Helvetica" panose="020B060402020202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joggers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either wear jeans or joggers or these trousers.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Joggers are exercise pants.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In America, people call joggers 'sweat pants'.</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usually wear my old joggers to the gym.</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81595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C38101F1-D84C-4DEB-B642-1BA706D6AD5C}"/>
              </a:ext>
            </a:extLst>
          </p:cNvPr>
          <p:cNvSpPr txBox="1"/>
          <p:nvPr/>
        </p:nvSpPr>
        <p:spPr>
          <a:xfrm>
            <a:off x="271462" y="423089"/>
            <a:ext cx="10853737" cy="3376694"/>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a:t>
            </a:r>
          </a:p>
          <a:p>
            <a:pPr marL="0" marR="0">
              <a:lnSpc>
                <a:spcPct val="107000"/>
              </a:lnSpc>
              <a:spcBef>
                <a:spcPts val="0"/>
              </a:spcBef>
              <a:spcAft>
                <a:spcPts val="0"/>
              </a:spcAft>
            </a:pPr>
            <a:endParaRPr lang="en-US" sz="2000" b="1" dirty="0">
              <a:solidFill>
                <a:srgbClr val="333333"/>
              </a:solidFill>
              <a:latin typeface="Helvetica"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spare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do a lot of fun things in your spare time.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The phrase 'spare time' means the same as 'free time'.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People in prison have a lot of spare time.</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If you have some spare time this weekend, you should come over.</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84146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pic>
        <p:nvPicPr>
          <p:cNvPr id="3" name="Picture 2">
            <a:extLst>
              <a:ext uri="{FF2B5EF4-FFF2-40B4-BE49-F238E27FC236}">
                <a16:creationId xmlns:a16="http://schemas.microsoft.com/office/drawing/2014/main" id="{869C7745-E893-4375-8CC9-9228AB89DA4D}"/>
              </a:ext>
            </a:extLst>
          </p:cNvPr>
          <p:cNvPicPr>
            <a:picLocks noChangeAspect="1"/>
          </p:cNvPicPr>
          <p:nvPr/>
        </p:nvPicPr>
        <p:blipFill>
          <a:blip r:embed="rId4"/>
          <a:stretch>
            <a:fillRect/>
          </a:stretch>
        </p:blipFill>
        <p:spPr>
          <a:xfrm>
            <a:off x="3117342" y="2228088"/>
            <a:ext cx="5957316" cy="2401824"/>
          </a:xfrm>
          <a:prstGeom prst="rect">
            <a:avLst/>
          </a:prstGeom>
        </p:spPr>
      </p:pic>
    </p:spTree>
    <p:extLst>
      <p:ext uri="{BB962C8B-B14F-4D97-AF65-F5344CB8AC3E}">
        <p14:creationId xmlns:p14="http://schemas.microsoft.com/office/powerpoint/2010/main" val="53819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32" name="TextBox 31">
            <a:extLst>
              <a:ext uri="{FF2B5EF4-FFF2-40B4-BE49-F238E27FC236}">
                <a16:creationId xmlns:a16="http://schemas.microsoft.com/office/drawing/2014/main" id="{8AC393EC-A530-49F8-A8DC-53E6CDB70523}"/>
              </a:ext>
            </a:extLst>
          </p:cNvPr>
          <p:cNvSpPr txBox="1"/>
          <p:nvPr/>
        </p:nvSpPr>
        <p:spPr>
          <a:xfrm>
            <a:off x="361950" y="-218152"/>
            <a:ext cx="11830049" cy="7294305"/>
          </a:xfrm>
          <a:prstGeom prst="rect">
            <a:avLst/>
          </a:prstGeom>
          <a:noFill/>
        </p:spPr>
        <p:txBody>
          <a:bodyPr wrap="square">
            <a:spAutoFit/>
          </a:bodyPr>
          <a:lstStyle/>
          <a:p>
            <a:r>
              <a:rPr lang="en-US" dirty="0">
                <a:solidFill>
                  <a:schemeClr val="bg1"/>
                </a:solidFill>
              </a:rPr>
              <a:t>Answer the following questions about the interview.</a:t>
            </a:r>
          </a:p>
          <a:p>
            <a:r>
              <a:rPr lang="en-US" dirty="0">
                <a:solidFill>
                  <a:schemeClr val="bg1"/>
                </a:solidFill>
              </a:rPr>
              <a:t>7.	1) She has played the piano ____ .  </a:t>
            </a:r>
          </a:p>
          <a:p>
            <a:r>
              <a:rPr lang="en-US" dirty="0">
                <a:solidFill>
                  <a:schemeClr val="bg1"/>
                </a:solidFill>
              </a:rPr>
              <a:t>8.	  a) for three years</a:t>
            </a:r>
          </a:p>
          <a:p>
            <a:r>
              <a:rPr lang="en-US" dirty="0">
                <a:solidFill>
                  <a:schemeClr val="bg1"/>
                </a:solidFill>
              </a:rPr>
              <a:t>  b) for eight years</a:t>
            </a:r>
          </a:p>
          <a:p>
            <a:r>
              <a:rPr lang="en-US" dirty="0">
                <a:solidFill>
                  <a:schemeClr val="bg1"/>
                </a:solidFill>
              </a:rPr>
              <a:t>	</a:t>
            </a:r>
          </a:p>
          <a:p>
            <a:r>
              <a:rPr lang="en-US" dirty="0">
                <a:solidFill>
                  <a:schemeClr val="bg1"/>
                </a:solidFill>
              </a:rPr>
              <a:t>10.	2) What is the highest grade?  </a:t>
            </a:r>
          </a:p>
          <a:p>
            <a:r>
              <a:rPr lang="en-US" dirty="0">
                <a:solidFill>
                  <a:schemeClr val="bg1"/>
                </a:solidFill>
              </a:rPr>
              <a:t>11.	  a) grade 3</a:t>
            </a:r>
          </a:p>
          <a:p>
            <a:r>
              <a:rPr lang="en-US" dirty="0">
                <a:solidFill>
                  <a:schemeClr val="bg1"/>
                </a:solidFill>
              </a:rPr>
              <a:t>  b) grade 8</a:t>
            </a:r>
          </a:p>
          <a:p>
            <a:r>
              <a:rPr lang="en-US" dirty="0">
                <a:solidFill>
                  <a:schemeClr val="bg1"/>
                </a:solidFill>
              </a:rPr>
              <a:t>	</a:t>
            </a:r>
          </a:p>
          <a:p>
            <a:r>
              <a:rPr lang="en-US" dirty="0">
                <a:solidFill>
                  <a:schemeClr val="bg1"/>
                </a:solidFill>
              </a:rPr>
              <a:t>13.	3) What is sight reading?  </a:t>
            </a:r>
          </a:p>
          <a:p>
            <a:r>
              <a:rPr lang="en-US" dirty="0">
                <a:solidFill>
                  <a:schemeClr val="bg1"/>
                </a:solidFill>
              </a:rPr>
              <a:t>14.	  a) an easier way to play</a:t>
            </a:r>
          </a:p>
          <a:p>
            <a:r>
              <a:rPr lang="en-US" dirty="0">
                <a:solidFill>
                  <a:schemeClr val="bg1"/>
                </a:solidFill>
              </a:rPr>
              <a:t>  b) a musical test</a:t>
            </a:r>
          </a:p>
          <a:p>
            <a:endParaRPr lang="en-US" dirty="0">
              <a:solidFill>
                <a:schemeClr val="bg1"/>
              </a:solidFill>
            </a:endParaRPr>
          </a:p>
          <a:p>
            <a:r>
              <a:rPr lang="en-US" dirty="0">
                <a:solidFill>
                  <a:schemeClr val="bg1"/>
                </a:solidFill>
              </a:rPr>
              <a:t>16.	4) What does she enjoy more?  </a:t>
            </a:r>
          </a:p>
          <a:p>
            <a:r>
              <a:rPr lang="en-US" dirty="0">
                <a:solidFill>
                  <a:schemeClr val="bg1"/>
                </a:solidFill>
              </a:rPr>
              <a:t>17.	  a) the piano</a:t>
            </a:r>
          </a:p>
          <a:p>
            <a:r>
              <a:rPr lang="en-US" dirty="0">
                <a:solidFill>
                  <a:schemeClr val="bg1"/>
                </a:solidFill>
              </a:rPr>
              <a:t>  b) the violin</a:t>
            </a:r>
          </a:p>
          <a:p>
            <a:r>
              <a:rPr lang="en-US" dirty="0">
                <a:solidFill>
                  <a:schemeClr val="bg1"/>
                </a:solidFill>
              </a:rPr>
              <a:t>	</a:t>
            </a:r>
          </a:p>
          <a:p>
            <a:r>
              <a:rPr lang="en-US" dirty="0">
                <a:solidFill>
                  <a:schemeClr val="bg1"/>
                </a:solidFill>
              </a:rPr>
              <a:t>	5) What does she do at Guides?  </a:t>
            </a:r>
          </a:p>
          <a:p>
            <a:r>
              <a:rPr lang="en-US" dirty="0">
                <a:solidFill>
                  <a:schemeClr val="bg1"/>
                </a:solidFill>
              </a:rPr>
              <a:t>	  a) outdoor activities</a:t>
            </a:r>
          </a:p>
          <a:p>
            <a:r>
              <a:rPr lang="en-US" dirty="0">
                <a:solidFill>
                  <a:schemeClr val="bg1"/>
                </a:solidFill>
              </a:rPr>
              <a:t>  b) swimming</a:t>
            </a:r>
          </a:p>
          <a:p>
            <a:endParaRPr lang="en-US" dirty="0">
              <a:solidFill>
                <a:schemeClr val="bg1"/>
              </a:solidFill>
            </a:endParaRPr>
          </a:p>
          <a:p>
            <a:r>
              <a:rPr lang="en-US" dirty="0">
                <a:solidFill>
                  <a:schemeClr val="bg1"/>
                </a:solidFill>
              </a:rPr>
              <a:t>	6) What are joggers?  </a:t>
            </a:r>
          </a:p>
          <a:p>
            <a:r>
              <a:rPr lang="en-US" dirty="0">
                <a:solidFill>
                  <a:schemeClr val="bg1"/>
                </a:solidFill>
              </a:rPr>
              <a:t>  a) sports trousers</a:t>
            </a:r>
          </a:p>
          <a:p>
            <a:r>
              <a:rPr lang="en-US" dirty="0">
                <a:solidFill>
                  <a:schemeClr val="bg1"/>
                </a:solidFill>
              </a:rPr>
              <a:t>  b) sports shoes</a:t>
            </a:r>
          </a:p>
          <a:p>
            <a:endParaRPr lang="en-US" dirty="0">
              <a:solidFill>
                <a:schemeClr val="bg1"/>
              </a:solidFill>
            </a:endParaRPr>
          </a:p>
        </p:txBody>
      </p:sp>
    </p:spTree>
    <p:extLst>
      <p:ext uri="{BB962C8B-B14F-4D97-AF65-F5344CB8AC3E}">
        <p14:creationId xmlns:p14="http://schemas.microsoft.com/office/powerpoint/2010/main" val="37818632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pic>
        <p:nvPicPr>
          <p:cNvPr id="2" name="Picture 1">
            <a:extLst>
              <a:ext uri="{FF2B5EF4-FFF2-40B4-BE49-F238E27FC236}">
                <a16:creationId xmlns:a16="http://schemas.microsoft.com/office/drawing/2014/main" id="{D4A035E5-9BBB-4E33-A361-26FDD4C1E6CA}"/>
              </a:ext>
            </a:extLst>
          </p:cNvPr>
          <p:cNvPicPr>
            <a:picLocks noChangeAspect="1"/>
          </p:cNvPicPr>
          <p:nvPr/>
        </p:nvPicPr>
        <p:blipFill>
          <a:blip r:embed="rId4"/>
          <a:stretch>
            <a:fillRect/>
          </a:stretch>
        </p:blipFill>
        <p:spPr>
          <a:xfrm>
            <a:off x="3053552" y="1469517"/>
            <a:ext cx="5957316" cy="5195316"/>
          </a:xfrm>
          <a:prstGeom prst="rect">
            <a:avLst/>
          </a:prstGeom>
        </p:spPr>
      </p:pic>
      <p:sp>
        <p:nvSpPr>
          <p:cNvPr id="3" name="TextBox 2">
            <a:extLst>
              <a:ext uri="{FF2B5EF4-FFF2-40B4-BE49-F238E27FC236}">
                <a16:creationId xmlns:a16="http://schemas.microsoft.com/office/drawing/2014/main" id="{96F68E3E-8BCA-4F90-835E-77740C4AF9EF}"/>
              </a:ext>
            </a:extLst>
          </p:cNvPr>
          <p:cNvSpPr txBox="1"/>
          <p:nvPr/>
        </p:nvSpPr>
        <p:spPr>
          <a:xfrm>
            <a:off x="1038225" y="696524"/>
            <a:ext cx="1749030" cy="369332"/>
          </a:xfrm>
          <a:prstGeom prst="rect">
            <a:avLst/>
          </a:prstGeom>
          <a:noFill/>
        </p:spPr>
        <p:txBody>
          <a:bodyPr wrap="square" rtlCol="0">
            <a:spAutoFit/>
          </a:bodyPr>
          <a:lstStyle/>
          <a:p>
            <a:r>
              <a:rPr lang="en-US" dirty="0"/>
              <a:t>Answers:</a:t>
            </a:r>
          </a:p>
        </p:txBody>
      </p:sp>
    </p:spTree>
    <p:extLst>
      <p:ext uri="{BB962C8B-B14F-4D97-AF65-F5344CB8AC3E}">
        <p14:creationId xmlns:p14="http://schemas.microsoft.com/office/powerpoint/2010/main" val="245490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12543"/>
            <a:ext cx="2010641" cy="272832"/>
          </a:xfrm>
          <a:prstGeom prst="rect">
            <a:avLst/>
          </a:prstGeom>
        </p:spPr>
        <p:txBody>
          <a:bodyPr vert="horz" wrap="square" lIns="0" tIns="0" rIns="0" bIns="0" rtlCol="0">
            <a:spAutoFit/>
          </a:bodyPr>
          <a:lstStyle/>
          <a:p>
            <a:pPr marL="8659"/>
            <a:r>
              <a:rPr sz="1773" b="1" spc="7" dirty="0">
                <a:solidFill>
                  <a:srgbClr val="17365D"/>
                </a:solidFill>
                <a:latin typeface="Cambria"/>
                <a:cs typeface="Cambria"/>
              </a:rPr>
              <a:t>Lesson </a:t>
            </a:r>
            <a:r>
              <a:rPr lang="en-US" sz="1773" b="1" spc="-3" dirty="0">
                <a:solidFill>
                  <a:srgbClr val="17365D"/>
                </a:solidFill>
                <a:latin typeface="Cambria"/>
                <a:cs typeface="Cambria"/>
              </a:rPr>
              <a:t>4</a:t>
            </a:r>
            <a:r>
              <a:rPr sz="1773" b="1" spc="-3" dirty="0">
                <a:solidFill>
                  <a:srgbClr val="17365D"/>
                </a:solidFill>
                <a:latin typeface="Cambria"/>
                <a:cs typeface="Cambria"/>
              </a:rPr>
              <a:t> –</a:t>
            </a:r>
            <a:r>
              <a:rPr sz="1773" b="1" spc="72" dirty="0">
                <a:solidFill>
                  <a:srgbClr val="17365D"/>
                </a:solidFill>
                <a:latin typeface="Cambria"/>
                <a:cs typeface="Cambria"/>
              </a:rPr>
              <a:t> </a:t>
            </a:r>
            <a:r>
              <a:rPr sz="1773" b="1" spc="10" dirty="0">
                <a:solidFill>
                  <a:srgbClr val="17365D"/>
                </a:solidFill>
                <a:latin typeface="Cambria"/>
                <a:cs typeface="Cambria"/>
              </a:rPr>
              <a:t>Hobbies</a:t>
            </a:r>
            <a:endParaRPr sz="1773" dirty="0">
              <a:latin typeface="Cambria"/>
              <a:cs typeface="Cambria"/>
            </a:endParaRPr>
          </a:p>
        </p:txBody>
      </p:sp>
      <p:sp>
        <p:nvSpPr>
          <p:cNvPr id="3" name="object 3"/>
          <p:cNvSpPr/>
          <p:nvPr/>
        </p:nvSpPr>
        <p:spPr>
          <a:xfrm>
            <a:off x="4057511" y="924963"/>
            <a:ext cx="4079298" cy="0"/>
          </a:xfrm>
          <a:custGeom>
            <a:avLst/>
            <a:gdLst/>
            <a:ahLst/>
            <a:cxnLst/>
            <a:rect l="l" t="t" r="r" b="b"/>
            <a:pathLst>
              <a:path w="5982970">
                <a:moveTo>
                  <a:pt x="0" y="0"/>
                </a:moveTo>
                <a:lnTo>
                  <a:pt x="5982589" y="0"/>
                </a:lnTo>
              </a:path>
            </a:pathLst>
          </a:custGeom>
          <a:ln w="12192">
            <a:solidFill>
              <a:srgbClr val="4F81BC"/>
            </a:solidFill>
          </a:ln>
        </p:spPr>
        <p:txBody>
          <a:bodyPr wrap="square" lIns="0" tIns="0" rIns="0" bIns="0" rtlCol="0"/>
          <a:lstStyle/>
          <a:p>
            <a:endParaRPr sz="1227"/>
          </a:p>
        </p:txBody>
      </p:sp>
      <p:sp>
        <p:nvSpPr>
          <p:cNvPr id="4" name="object 4"/>
          <p:cNvSpPr/>
          <p:nvPr/>
        </p:nvSpPr>
        <p:spPr>
          <a:xfrm>
            <a:off x="4226052" y="5806007"/>
            <a:ext cx="95596" cy="126769"/>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5951705"/>
            <a:ext cx="95596" cy="126769"/>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6097178"/>
            <a:ext cx="95596" cy="126769"/>
          </a:xfrm>
          <a:prstGeom prst="rect">
            <a:avLst/>
          </a:prstGeom>
          <a:blipFill>
            <a:blip r:embed="rId2" cstate="print"/>
            <a:stretch>
              <a:fillRect/>
            </a:stretch>
          </a:blipFill>
        </p:spPr>
        <p:txBody>
          <a:bodyPr wrap="square" lIns="0" tIns="0" rIns="0" bIns="0" rtlCol="0"/>
          <a:lstStyle/>
          <a:p>
            <a:endParaRPr sz="1227"/>
          </a:p>
        </p:txBody>
      </p:sp>
      <p:sp>
        <p:nvSpPr>
          <p:cNvPr id="7" name="object 7"/>
          <p:cNvSpPr txBox="1"/>
          <p:nvPr/>
        </p:nvSpPr>
        <p:spPr>
          <a:xfrm>
            <a:off x="2306226" y="1916797"/>
            <a:ext cx="6873379" cy="1782989"/>
          </a:xfrm>
          <a:prstGeom prst="rect">
            <a:avLst/>
          </a:prstGeom>
        </p:spPr>
        <p:txBody>
          <a:bodyPr vert="horz" wrap="square" lIns="0" tIns="0" rIns="0" bIns="0" rtlCol="0">
            <a:spAutoFit/>
          </a:bodyPr>
          <a:lstStyle/>
          <a:p>
            <a:pPr>
              <a:lnSpc>
                <a:spcPct val="100000"/>
              </a:lnSpc>
            </a:pPr>
            <a:endParaRPr sz="1600" b="1" dirty="0">
              <a:solidFill>
                <a:schemeClr val="bg1"/>
              </a:solidFill>
              <a:latin typeface="Times New Roman"/>
              <a:cs typeface="Times New Roman"/>
            </a:endParaRPr>
          </a:p>
          <a:p>
            <a:pPr marL="8659">
              <a:spcBef>
                <a:spcPts val="648"/>
              </a:spcBef>
            </a:pPr>
            <a:r>
              <a:rPr sz="1600" b="1" spc="-3" dirty="0">
                <a:solidFill>
                  <a:schemeClr val="bg1"/>
                </a:solidFill>
                <a:latin typeface="Cambria"/>
                <a:cs typeface="Cambria"/>
              </a:rPr>
              <a:t>Phrases</a:t>
            </a:r>
            <a:endParaRPr sz="1600" b="1" dirty="0">
              <a:solidFill>
                <a:schemeClr val="bg1"/>
              </a:solidFill>
              <a:latin typeface="Cambria"/>
              <a:cs typeface="Cambria"/>
            </a:endParaRPr>
          </a:p>
          <a:p>
            <a:pPr marL="8659" marR="208246">
              <a:lnSpc>
                <a:spcPct val="111700"/>
              </a:lnSpc>
              <a:spcBef>
                <a:spcPts val="37"/>
              </a:spcBef>
            </a:pPr>
            <a:r>
              <a:rPr sz="1600" b="1" spc="-3" dirty="0">
                <a:solidFill>
                  <a:schemeClr val="bg1"/>
                </a:solidFill>
                <a:latin typeface="Cambria"/>
                <a:cs typeface="Cambria"/>
              </a:rPr>
              <a:t>Here are </a:t>
            </a:r>
            <a:r>
              <a:rPr sz="1600" b="1" dirty="0">
                <a:solidFill>
                  <a:schemeClr val="bg1"/>
                </a:solidFill>
                <a:latin typeface="Cambria"/>
                <a:cs typeface="Cambria"/>
              </a:rPr>
              <a:t>a </a:t>
            </a:r>
            <a:r>
              <a:rPr sz="1600" b="1" spc="-3" dirty="0">
                <a:solidFill>
                  <a:schemeClr val="bg1"/>
                </a:solidFill>
                <a:latin typeface="Cambria"/>
                <a:cs typeface="Cambria"/>
              </a:rPr>
              <a:t>few different </a:t>
            </a:r>
            <a:r>
              <a:rPr sz="1600" b="1" dirty="0">
                <a:solidFill>
                  <a:schemeClr val="bg1"/>
                </a:solidFill>
                <a:latin typeface="Cambria"/>
                <a:cs typeface="Cambria"/>
              </a:rPr>
              <a:t>ways </a:t>
            </a:r>
            <a:r>
              <a:rPr sz="1600" b="1" spc="-3" dirty="0">
                <a:solidFill>
                  <a:schemeClr val="bg1"/>
                </a:solidFill>
                <a:latin typeface="Cambria"/>
                <a:cs typeface="Cambria"/>
              </a:rPr>
              <a:t>to </a:t>
            </a:r>
            <a:r>
              <a:rPr sz="1600" b="1" spc="-7" dirty="0">
                <a:solidFill>
                  <a:schemeClr val="bg1"/>
                </a:solidFill>
                <a:latin typeface="Cambria"/>
                <a:cs typeface="Cambria"/>
              </a:rPr>
              <a:t>ask </a:t>
            </a:r>
            <a:r>
              <a:rPr lang="en-US" sz="1600" b="1" spc="-7" dirty="0">
                <a:solidFill>
                  <a:schemeClr val="bg1"/>
                </a:solidFill>
                <a:latin typeface="Cambria"/>
                <a:cs typeface="Cambria"/>
              </a:rPr>
              <a:t>about someone’s hobbies</a:t>
            </a:r>
            <a:r>
              <a:rPr sz="1600" b="1" spc="-3" dirty="0">
                <a:solidFill>
                  <a:schemeClr val="bg1"/>
                </a:solidFill>
                <a:latin typeface="Cambria"/>
                <a:cs typeface="Cambria"/>
              </a:rPr>
              <a:t>:</a:t>
            </a:r>
            <a:endParaRPr sz="1600" b="1" dirty="0">
              <a:solidFill>
                <a:schemeClr val="bg1"/>
              </a:solidFill>
              <a:latin typeface="Cambria"/>
              <a:cs typeface="Cambria"/>
            </a:endParaRPr>
          </a:p>
          <a:p>
            <a:pPr marL="320378" marR="1099675">
              <a:lnSpc>
                <a:spcPct val="116799"/>
              </a:lnSpc>
              <a:spcBef>
                <a:spcPts val="685"/>
              </a:spcBef>
            </a:pPr>
            <a:r>
              <a:rPr sz="1600" b="1" spc="-3" dirty="0">
                <a:solidFill>
                  <a:schemeClr val="bg1"/>
                </a:solidFill>
                <a:latin typeface="Cambria"/>
                <a:cs typeface="Cambria"/>
              </a:rPr>
              <a:t>"What are your </a:t>
            </a:r>
            <a:r>
              <a:rPr sz="1600" b="1" dirty="0">
                <a:solidFill>
                  <a:schemeClr val="bg1"/>
                </a:solidFill>
                <a:latin typeface="Cambria"/>
                <a:cs typeface="Cambria"/>
              </a:rPr>
              <a:t>hobbies?" / </a:t>
            </a:r>
            <a:r>
              <a:rPr sz="1600" b="1" spc="-3" dirty="0">
                <a:solidFill>
                  <a:schemeClr val="bg1"/>
                </a:solidFill>
                <a:latin typeface="Cambria"/>
                <a:cs typeface="Cambria"/>
              </a:rPr>
              <a:t>"Do you have </a:t>
            </a:r>
            <a:r>
              <a:rPr sz="1600" b="1" spc="-7" dirty="0">
                <a:solidFill>
                  <a:schemeClr val="bg1"/>
                </a:solidFill>
                <a:latin typeface="Cambria"/>
                <a:cs typeface="Cambria"/>
              </a:rPr>
              <a:t>any </a:t>
            </a:r>
            <a:r>
              <a:rPr sz="1600" b="1" spc="-3" dirty="0">
                <a:solidFill>
                  <a:schemeClr val="bg1"/>
                </a:solidFill>
                <a:latin typeface="Cambria"/>
                <a:cs typeface="Cambria"/>
              </a:rPr>
              <a:t>hobbies?"  "What do you </a:t>
            </a:r>
            <a:r>
              <a:rPr sz="1600" b="1" dirty="0">
                <a:solidFill>
                  <a:schemeClr val="bg1"/>
                </a:solidFill>
                <a:latin typeface="Cambria"/>
                <a:cs typeface="Cambria"/>
              </a:rPr>
              <a:t>do in </a:t>
            </a:r>
            <a:r>
              <a:rPr sz="1600" b="1" spc="-3" dirty="0">
                <a:solidFill>
                  <a:schemeClr val="bg1"/>
                </a:solidFill>
                <a:latin typeface="Cambria"/>
                <a:cs typeface="Cambria"/>
              </a:rPr>
              <a:t>your spare/free</a:t>
            </a:r>
            <a:r>
              <a:rPr sz="1600" b="1" spc="-20" dirty="0">
                <a:solidFill>
                  <a:schemeClr val="bg1"/>
                </a:solidFill>
                <a:latin typeface="Cambria"/>
                <a:cs typeface="Cambria"/>
              </a:rPr>
              <a:t> </a:t>
            </a:r>
            <a:r>
              <a:rPr sz="1600" b="1" spc="-3" dirty="0">
                <a:solidFill>
                  <a:schemeClr val="bg1"/>
                </a:solidFill>
                <a:latin typeface="Cambria"/>
                <a:cs typeface="Cambria"/>
              </a:rPr>
              <a:t>time?"</a:t>
            </a:r>
            <a:endParaRPr sz="1600" b="1" dirty="0">
              <a:solidFill>
                <a:schemeClr val="bg1"/>
              </a:solidFill>
              <a:latin typeface="Cambria"/>
              <a:cs typeface="Cambria"/>
            </a:endParaRPr>
          </a:p>
          <a:p>
            <a:pPr marL="320378">
              <a:spcBef>
                <a:spcPts val="164"/>
              </a:spcBef>
            </a:pPr>
            <a:r>
              <a:rPr sz="1600" b="1" spc="-3" dirty="0">
                <a:solidFill>
                  <a:schemeClr val="bg1"/>
                </a:solidFill>
                <a:latin typeface="Cambria"/>
                <a:cs typeface="Cambria"/>
              </a:rPr>
              <a:t>"What do you </a:t>
            </a:r>
            <a:r>
              <a:rPr sz="1600" b="1" dirty="0">
                <a:solidFill>
                  <a:schemeClr val="bg1"/>
                </a:solidFill>
                <a:latin typeface="Cambria"/>
                <a:cs typeface="Cambria"/>
              </a:rPr>
              <a:t>like </a:t>
            </a:r>
            <a:r>
              <a:rPr sz="1600" b="1" spc="-3" dirty="0">
                <a:solidFill>
                  <a:schemeClr val="bg1"/>
                </a:solidFill>
                <a:latin typeface="Cambria"/>
                <a:cs typeface="Cambria"/>
              </a:rPr>
              <a:t>to do </a:t>
            </a:r>
            <a:r>
              <a:rPr sz="1600" b="1" spc="-7" dirty="0">
                <a:solidFill>
                  <a:schemeClr val="bg1"/>
                </a:solidFill>
                <a:latin typeface="Cambria"/>
                <a:cs typeface="Cambria"/>
              </a:rPr>
              <a:t>for</a:t>
            </a:r>
            <a:r>
              <a:rPr sz="1600" b="1" spc="-34" dirty="0">
                <a:solidFill>
                  <a:schemeClr val="bg1"/>
                </a:solidFill>
                <a:latin typeface="Cambria"/>
                <a:cs typeface="Cambria"/>
              </a:rPr>
              <a:t> </a:t>
            </a:r>
            <a:r>
              <a:rPr sz="1600" b="1" spc="-3" dirty="0">
                <a:solidFill>
                  <a:schemeClr val="bg1"/>
                </a:solidFill>
                <a:latin typeface="Cambria"/>
                <a:cs typeface="Cambria"/>
              </a:rPr>
              <a:t>fun?"</a:t>
            </a:r>
            <a:endParaRPr sz="1600" b="1" dirty="0">
              <a:solidFill>
                <a:schemeClr val="bg1"/>
              </a:solidFill>
              <a:latin typeface="Cambria"/>
              <a:cs typeface="Cambria"/>
            </a:endParaRPr>
          </a:p>
        </p:txBody>
      </p:sp>
      <p:sp>
        <p:nvSpPr>
          <p:cNvPr id="8" name="object 8"/>
          <p:cNvSpPr/>
          <p:nvPr/>
        </p:nvSpPr>
        <p:spPr>
          <a:xfrm>
            <a:off x="10463862" y="2817236"/>
            <a:ext cx="941676" cy="1370301"/>
          </a:xfrm>
          <a:prstGeom prst="rect">
            <a:avLst/>
          </a:prstGeom>
          <a:blipFill>
            <a:blip r:embed="rId3" cstate="print"/>
            <a:stretch>
              <a:fillRect/>
            </a:stretch>
          </a:blipFill>
        </p:spPr>
        <p:txBody>
          <a:bodyPr wrap="square" lIns="0" tIns="0" rIns="0" bIns="0" rtlCol="0"/>
          <a:lstStyle/>
          <a:p>
            <a:endParaRPr sz="1227"/>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621549"/>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1083166"/>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1228638"/>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1374112"/>
            <a:ext cx="95596" cy="126768"/>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1519584"/>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1667309"/>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p:nvPr/>
        </p:nvSpPr>
        <p:spPr>
          <a:xfrm>
            <a:off x="4226052" y="1952019"/>
            <a:ext cx="95596" cy="126768"/>
          </a:xfrm>
          <a:prstGeom prst="rect">
            <a:avLst/>
          </a:prstGeom>
          <a:blipFill>
            <a:blip r:embed="rId2" cstate="print"/>
            <a:stretch>
              <a:fillRect/>
            </a:stretch>
          </a:blipFill>
        </p:spPr>
        <p:txBody>
          <a:bodyPr wrap="square" lIns="0" tIns="0" rIns="0" bIns="0" rtlCol="0"/>
          <a:lstStyle/>
          <a:p>
            <a:endParaRPr sz="1227"/>
          </a:p>
        </p:txBody>
      </p:sp>
      <p:sp>
        <p:nvSpPr>
          <p:cNvPr id="9" name="object 9"/>
          <p:cNvSpPr/>
          <p:nvPr/>
        </p:nvSpPr>
        <p:spPr>
          <a:xfrm>
            <a:off x="4226052" y="2095414"/>
            <a:ext cx="95596" cy="126768"/>
          </a:xfrm>
          <a:prstGeom prst="rect">
            <a:avLst/>
          </a:prstGeom>
          <a:blipFill>
            <a:blip r:embed="rId2" cstate="print"/>
            <a:stretch>
              <a:fillRect/>
            </a:stretch>
          </a:blipFill>
        </p:spPr>
        <p:txBody>
          <a:bodyPr wrap="square" lIns="0" tIns="0" rIns="0" bIns="0" rtlCol="0"/>
          <a:lstStyle/>
          <a:p>
            <a:endParaRPr sz="1227"/>
          </a:p>
        </p:txBody>
      </p:sp>
      <p:sp>
        <p:nvSpPr>
          <p:cNvPr id="10" name="object 10"/>
          <p:cNvSpPr/>
          <p:nvPr/>
        </p:nvSpPr>
        <p:spPr>
          <a:xfrm>
            <a:off x="4226052" y="3064280"/>
            <a:ext cx="95596" cy="126768"/>
          </a:xfrm>
          <a:prstGeom prst="rect">
            <a:avLst/>
          </a:prstGeom>
          <a:blipFill>
            <a:blip r:embed="rId2" cstate="print"/>
            <a:stretch>
              <a:fillRect/>
            </a:stretch>
          </a:blipFill>
        </p:spPr>
        <p:txBody>
          <a:bodyPr wrap="square" lIns="0" tIns="0" rIns="0" bIns="0" rtlCol="0"/>
          <a:lstStyle/>
          <a:p>
            <a:endParaRPr sz="1227"/>
          </a:p>
        </p:txBody>
      </p:sp>
      <p:sp>
        <p:nvSpPr>
          <p:cNvPr id="11" name="object 11"/>
          <p:cNvSpPr/>
          <p:nvPr/>
        </p:nvSpPr>
        <p:spPr>
          <a:xfrm>
            <a:off x="4226052" y="3207674"/>
            <a:ext cx="95596" cy="126768"/>
          </a:xfrm>
          <a:prstGeom prst="rect">
            <a:avLst/>
          </a:prstGeom>
          <a:blipFill>
            <a:blip r:embed="rId2" cstate="print"/>
            <a:stretch>
              <a:fillRect/>
            </a:stretch>
          </a:blipFill>
        </p:spPr>
        <p:txBody>
          <a:bodyPr wrap="square" lIns="0" tIns="0" rIns="0" bIns="0" rtlCol="0"/>
          <a:lstStyle/>
          <a:p>
            <a:endParaRPr sz="1227"/>
          </a:p>
        </p:txBody>
      </p:sp>
      <p:sp>
        <p:nvSpPr>
          <p:cNvPr id="12" name="object 12"/>
          <p:cNvSpPr/>
          <p:nvPr/>
        </p:nvSpPr>
        <p:spPr>
          <a:xfrm>
            <a:off x="4226052" y="3962227"/>
            <a:ext cx="95596" cy="126768"/>
          </a:xfrm>
          <a:prstGeom prst="rect">
            <a:avLst/>
          </a:prstGeom>
          <a:blipFill>
            <a:blip r:embed="rId2" cstate="print"/>
            <a:stretch>
              <a:fillRect/>
            </a:stretch>
          </a:blipFill>
        </p:spPr>
        <p:txBody>
          <a:bodyPr wrap="square" lIns="0" tIns="0" rIns="0" bIns="0" rtlCol="0"/>
          <a:lstStyle/>
          <a:p>
            <a:endParaRPr sz="1227"/>
          </a:p>
        </p:txBody>
      </p:sp>
      <p:sp>
        <p:nvSpPr>
          <p:cNvPr id="13" name="object 13"/>
          <p:cNvSpPr/>
          <p:nvPr/>
        </p:nvSpPr>
        <p:spPr>
          <a:xfrm>
            <a:off x="4226052" y="4107700"/>
            <a:ext cx="95596" cy="126768"/>
          </a:xfrm>
          <a:prstGeom prst="rect">
            <a:avLst/>
          </a:prstGeom>
          <a:blipFill>
            <a:blip r:embed="rId2" cstate="print"/>
            <a:stretch>
              <a:fillRect/>
            </a:stretch>
          </a:blipFill>
        </p:spPr>
        <p:txBody>
          <a:bodyPr wrap="square" lIns="0" tIns="0" rIns="0" bIns="0" rtlCol="0"/>
          <a:lstStyle/>
          <a:p>
            <a:endParaRPr sz="1227"/>
          </a:p>
        </p:txBody>
      </p:sp>
      <p:sp>
        <p:nvSpPr>
          <p:cNvPr id="14" name="object 14"/>
          <p:cNvSpPr/>
          <p:nvPr/>
        </p:nvSpPr>
        <p:spPr>
          <a:xfrm>
            <a:off x="4226052" y="4533986"/>
            <a:ext cx="95596" cy="126768"/>
          </a:xfrm>
          <a:prstGeom prst="rect">
            <a:avLst/>
          </a:prstGeom>
          <a:blipFill>
            <a:blip r:embed="rId2" cstate="print"/>
            <a:stretch>
              <a:fillRect/>
            </a:stretch>
          </a:blipFill>
        </p:spPr>
        <p:txBody>
          <a:bodyPr wrap="square" lIns="0" tIns="0" rIns="0" bIns="0" rtlCol="0"/>
          <a:lstStyle/>
          <a:p>
            <a:endParaRPr sz="1227"/>
          </a:p>
        </p:txBody>
      </p:sp>
      <p:sp>
        <p:nvSpPr>
          <p:cNvPr id="15" name="object 15"/>
          <p:cNvSpPr/>
          <p:nvPr/>
        </p:nvSpPr>
        <p:spPr>
          <a:xfrm>
            <a:off x="4226052" y="4957936"/>
            <a:ext cx="95596" cy="126769"/>
          </a:xfrm>
          <a:prstGeom prst="rect">
            <a:avLst/>
          </a:prstGeom>
          <a:blipFill>
            <a:blip r:embed="rId2" cstate="print"/>
            <a:stretch>
              <a:fillRect/>
            </a:stretch>
          </a:blipFill>
        </p:spPr>
        <p:txBody>
          <a:bodyPr wrap="square" lIns="0" tIns="0" rIns="0" bIns="0" rtlCol="0"/>
          <a:lstStyle/>
          <a:p>
            <a:endParaRPr sz="1227"/>
          </a:p>
        </p:txBody>
      </p:sp>
      <p:sp>
        <p:nvSpPr>
          <p:cNvPr id="16" name="object 16"/>
          <p:cNvSpPr txBox="1"/>
          <p:nvPr/>
        </p:nvSpPr>
        <p:spPr>
          <a:xfrm>
            <a:off x="342901" y="621549"/>
            <a:ext cx="11677650" cy="6363793"/>
          </a:xfrm>
          <a:prstGeom prst="rect">
            <a:avLst/>
          </a:prstGeom>
        </p:spPr>
        <p:txBody>
          <a:bodyPr vert="horz" wrap="square" lIns="0" tIns="0" rIns="0" bIns="0" rtlCol="0">
            <a:spAutoFit/>
          </a:bodyPr>
          <a:lstStyle/>
          <a:p>
            <a:pPr marL="320378"/>
            <a:r>
              <a:rPr sz="1600" b="1" spc="-3" dirty="0">
                <a:solidFill>
                  <a:schemeClr val="accent2"/>
                </a:solidFill>
                <a:latin typeface="Cambria"/>
                <a:cs typeface="Cambria"/>
              </a:rPr>
              <a:t>“What do you </a:t>
            </a:r>
            <a:r>
              <a:rPr sz="1600" b="1" dirty="0">
                <a:solidFill>
                  <a:schemeClr val="accent2"/>
                </a:solidFill>
                <a:latin typeface="Cambria"/>
                <a:cs typeface="Cambria"/>
              </a:rPr>
              <a:t>like </a:t>
            </a:r>
            <a:r>
              <a:rPr sz="1600" b="1" spc="-7" dirty="0">
                <a:solidFill>
                  <a:schemeClr val="accent2"/>
                </a:solidFill>
                <a:latin typeface="Cambria"/>
                <a:cs typeface="Cambria"/>
              </a:rPr>
              <a:t>to </a:t>
            </a:r>
            <a:r>
              <a:rPr sz="1600" b="1" spc="-3" dirty="0">
                <a:solidFill>
                  <a:schemeClr val="accent2"/>
                </a:solidFill>
                <a:latin typeface="Cambria"/>
                <a:cs typeface="Cambria"/>
              </a:rPr>
              <a:t>do outside </a:t>
            </a:r>
            <a:r>
              <a:rPr sz="1600" b="1" spc="-7" dirty="0">
                <a:solidFill>
                  <a:schemeClr val="accent2"/>
                </a:solidFill>
                <a:latin typeface="Cambria"/>
                <a:cs typeface="Cambria"/>
              </a:rPr>
              <a:t>of</a:t>
            </a:r>
            <a:r>
              <a:rPr sz="1600" b="1" spc="-3" dirty="0">
                <a:solidFill>
                  <a:schemeClr val="accent2"/>
                </a:solidFill>
                <a:latin typeface="Cambria"/>
                <a:cs typeface="Cambria"/>
              </a:rPr>
              <a:t> work/school?”</a:t>
            </a:r>
            <a:endParaRPr sz="1600" dirty="0">
              <a:solidFill>
                <a:schemeClr val="accent2"/>
              </a:solidFill>
              <a:latin typeface="Cambria"/>
              <a:cs typeface="Cambria"/>
            </a:endParaRPr>
          </a:p>
          <a:p>
            <a:pPr marL="8659">
              <a:spcBef>
                <a:spcPts val="818"/>
              </a:spcBef>
            </a:pPr>
            <a:r>
              <a:rPr sz="1600" dirty="0">
                <a:latin typeface="Cambria"/>
                <a:cs typeface="Cambria"/>
              </a:rPr>
              <a:t>To </a:t>
            </a:r>
            <a:r>
              <a:rPr sz="1600" spc="-3" dirty="0">
                <a:latin typeface="Cambria"/>
                <a:cs typeface="Cambria"/>
              </a:rPr>
              <a:t>answer </a:t>
            </a:r>
            <a:r>
              <a:rPr sz="1600" dirty="0">
                <a:latin typeface="Cambria"/>
                <a:cs typeface="Cambria"/>
              </a:rPr>
              <a:t>the </a:t>
            </a:r>
            <a:r>
              <a:rPr sz="1600" spc="-3" dirty="0">
                <a:latin typeface="Cambria"/>
                <a:cs typeface="Cambria"/>
              </a:rPr>
              <a:t>question, </a:t>
            </a:r>
            <a:r>
              <a:rPr sz="1600" dirty="0">
                <a:latin typeface="Cambria"/>
                <a:cs typeface="Cambria"/>
              </a:rPr>
              <a:t>you </a:t>
            </a:r>
            <a:r>
              <a:rPr sz="1600" spc="-3" dirty="0">
                <a:latin typeface="Cambria"/>
                <a:cs typeface="Cambria"/>
              </a:rPr>
              <a:t>can</a:t>
            </a:r>
            <a:r>
              <a:rPr sz="1600" spc="-41" dirty="0">
                <a:latin typeface="Cambria"/>
                <a:cs typeface="Cambria"/>
              </a:rPr>
              <a:t> </a:t>
            </a:r>
            <a:r>
              <a:rPr sz="1600" spc="-7" dirty="0">
                <a:latin typeface="Cambria"/>
                <a:cs typeface="Cambria"/>
              </a:rPr>
              <a:t>say:</a:t>
            </a:r>
            <a:endParaRPr sz="1600" dirty="0">
              <a:latin typeface="Cambria"/>
              <a:cs typeface="Cambria"/>
            </a:endParaRPr>
          </a:p>
          <a:p>
            <a:pPr marL="320378">
              <a:spcBef>
                <a:spcPts val="852"/>
              </a:spcBef>
            </a:pPr>
            <a:r>
              <a:rPr sz="1600" b="1" dirty="0">
                <a:latin typeface="Cambria"/>
                <a:cs typeface="Cambria"/>
              </a:rPr>
              <a:t>“</a:t>
            </a:r>
            <a:r>
              <a:rPr sz="1600" b="1" dirty="0">
                <a:solidFill>
                  <a:schemeClr val="bg1"/>
                </a:solidFill>
                <a:latin typeface="Cambria"/>
                <a:cs typeface="Cambria"/>
              </a:rPr>
              <a:t>I like… </a:t>
            </a:r>
            <a:r>
              <a:rPr sz="1600" spc="-3" dirty="0">
                <a:solidFill>
                  <a:schemeClr val="bg1"/>
                </a:solidFill>
                <a:latin typeface="Cambria"/>
                <a:cs typeface="Cambria"/>
              </a:rPr>
              <a:t>[reading </a:t>
            </a:r>
            <a:r>
              <a:rPr sz="1600" dirty="0">
                <a:solidFill>
                  <a:schemeClr val="bg1"/>
                </a:solidFill>
                <a:latin typeface="Cambria"/>
                <a:cs typeface="Cambria"/>
              </a:rPr>
              <a:t>/ </a:t>
            </a:r>
            <a:r>
              <a:rPr sz="1600" spc="-10" dirty="0">
                <a:solidFill>
                  <a:schemeClr val="bg1"/>
                </a:solidFill>
                <a:latin typeface="Cambria"/>
                <a:cs typeface="Cambria"/>
              </a:rPr>
              <a:t>to </a:t>
            </a:r>
            <a:r>
              <a:rPr sz="1600" spc="-3" dirty="0">
                <a:solidFill>
                  <a:schemeClr val="bg1"/>
                </a:solidFill>
                <a:latin typeface="Cambria"/>
                <a:cs typeface="Cambria"/>
              </a:rPr>
              <a:t>read </a:t>
            </a:r>
            <a:r>
              <a:rPr sz="1600" dirty="0">
                <a:solidFill>
                  <a:schemeClr val="bg1"/>
                </a:solidFill>
                <a:latin typeface="Cambria"/>
                <a:cs typeface="Cambria"/>
              </a:rPr>
              <a:t>/</a:t>
            </a:r>
            <a:r>
              <a:rPr sz="1600" spc="27" dirty="0">
                <a:solidFill>
                  <a:schemeClr val="bg1"/>
                </a:solidFill>
                <a:latin typeface="Cambria"/>
                <a:cs typeface="Cambria"/>
              </a:rPr>
              <a:t> </a:t>
            </a:r>
            <a:r>
              <a:rPr sz="1600" spc="-3" dirty="0">
                <a:solidFill>
                  <a:schemeClr val="bg1"/>
                </a:solidFill>
                <a:latin typeface="Cambria"/>
                <a:cs typeface="Cambria"/>
              </a:rPr>
              <a:t>literature]”</a:t>
            </a:r>
            <a:endParaRPr sz="1600" dirty="0">
              <a:solidFill>
                <a:schemeClr val="bg1"/>
              </a:solidFill>
              <a:latin typeface="Cambria"/>
              <a:cs typeface="Cambria"/>
            </a:endParaRPr>
          </a:p>
          <a:p>
            <a:pPr marL="320378">
              <a:spcBef>
                <a:spcPts val="160"/>
              </a:spcBef>
            </a:pPr>
            <a:r>
              <a:rPr sz="1600" b="1" dirty="0">
                <a:solidFill>
                  <a:schemeClr val="bg1"/>
                </a:solidFill>
                <a:latin typeface="Cambria"/>
                <a:cs typeface="Cambria"/>
              </a:rPr>
              <a:t>“I </a:t>
            </a:r>
            <a:r>
              <a:rPr sz="1600" b="1" spc="-3" dirty="0">
                <a:solidFill>
                  <a:schemeClr val="bg1"/>
                </a:solidFill>
                <a:latin typeface="Cambria"/>
                <a:cs typeface="Cambria"/>
              </a:rPr>
              <a:t>love… </a:t>
            </a:r>
            <a:r>
              <a:rPr sz="1600" spc="-3" dirty="0">
                <a:solidFill>
                  <a:schemeClr val="bg1"/>
                </a:solidFill>
                <a:latin typeface="Cambria"/>
                <a:cs typeface="Cambria"/>
              </a:rPr>
              <a:t>[painting </a:t>
            </a:r>
            <a:r>
              <a:rPr sz="1600" dirty="0">
                <a:solidFill>
                  <a:schemeClr val="bg1"/>
                </a:solidFill>
                <a:latin typeface="Cambria"/>
                <a:cs typeface="Cambria"/>
              </a:rPr>
              <a:t>/ </a:t>
            </a:r>
            <a:r>
              <a:rPr sz="1600" spc="-3" dirty="0">
                <a:solidFill>
                  <a:schemeClr val="bg1"/>
                </a:solidFill>
                <a:latin typeface="Cambria"/>
                <a:cs typeface="Cambria"/>
              </a:rPr>
              <a:t>to paint </a:t>
            </a:r>
            <a:r>
              <a:rPr sz="1600" dirty="0">
                <a:solidFill>
                  <a:schemeClr val="bg1"/>
                </a:solidFill>
                <a:latin typeface="Cambria"/>
                <a:cs typeface="Cambria"/>
              </a:rPr>
              <a:t>/</a:t>
            </a:r>
            <a:r>
              <a:rPr sz="1600" spc="-14" dirty="0">
                <a:solidFill>
                  <a:schemeClr val="bg1"/>
                </a:solidFill>
                <a:latin typeface="Cambria"/>
                <a:cs typeface="Cambria"/>
              </a:rPr>
              <a:t> </a:t>
            </a:r>
            <a:r>
              <a:rPr sz="1600" dirty="0">
                <a:solidFill>
                  <a:schemeClr val="bg1"/>
                </a:solidFill>
                <a:latin typeface="Cambria"/>
                <a:cs typeface="Cambria"/>
              </a:rPr>
              <a:t>art]”</a:t>
            </a:r>
          </a:p>
          <a:p>
            <a:pPr marL="320378">
              <a:spcBef>
                <a:spcPts val="160"/>
              </a:spcBef>
            </a:pPr>
            <a:r>
              <a:rPr sz="1600" b="1" dirty="0">
                <a:solidFill>
                  <a:schemeClr val="bg1"/>
                </a:solidFill>
                <a:latin typeface="Cambria"/>
                <a:cs typeface="Cambria"/>
              </a:rPr>
              <a:t>“I </a:t>
            </a:r>
            <a:r>
              <a:rPr sz="1600" b="1" spc="-3" dirty="0">
                <a:solidFill>
                  <a:schemeClr val="bg1"/>
                </a:solidFill>
                <a:latin typeface="Cambria"/>
                <a:cs typeface="Cambria"/>
              </a:rPr>
              <a:t>enjoy...</a:t>
            </a:r>
            <a:r>
              <a:rPr sz="1600" b="1" spc="-34" dirty="0">
                <a:solidFill>
                  <a:schemeClr val="bg1"/>
                </a:solidFill>
                <a:latin typeface="Cambria"/>
                <a:cs typeface="Cambria"/>
              </a:rPr>
              <a:t> </a:t>
            </a:r>
            <a:r>
              <a:rPr sz="1600" spc="-3" dirty="0">
                <a:solidFill>
                  <a:schemeClr val="bg1"/>
                </a:solidFill>
                <a:latin typeface="Cambria"/>
                <a:cs typeface="Cambria"/>
              </a:rPr>
              <a:t>[surfing]”</a:t>
            </a:r>
            <a:endParaRPr sz="1600" dirty="0">
              <a:solidFill>
                <a:schemeClr val="bg1"/>
              </a:solidFill>
              <a:latin typeface="Cambria"/>
              <a:cs typeface="Cambria"/>
            </a:endParaRPr>
          </a:p>
          <a:p>
            <a:pPr marL="320378">
              <a:spcBef>
                <a:spcPts val="160"/>
              </a:spcBef>
            </a:pPr>
            <a:r>
              <a:rPr sz="1600" b="1" spc="-3" dirty="0">
                <a:solidFill>
                  <a:schemeClr val="bg1"/>
                </a:solidFill>
                <a:latin typeface="Cambria"/>
                <a:cs typeface="Cambria"/>
              </a:rPr>
              <a:t>“I’m really </a:t>
            </a:r>
            <a:r>
              <a:rPr sz="1600" b="1" spc="-7" dirty="0">
                <a:solidFill>
                  <a:schemeClr val="bg1"/>
                </a:solidFill>
                <a:latin typeface="Cambria"/>
                <a:cs typeface="Cambria"/>
              </a:rPr>
              <a:t>into…</a:t>
            </a:r>
            <a:r>
              <a:rPr sz="1600" b="1" spc="51" dirty="0">
                <a:solidFill>
                  <a:schemeClr val="bg1"/>
                </a:solidFill>
                <a:latin typeface="Cambria"/>
                <a:cs typeface="Cambria"/>
              </a:rPr>
              <a:t> </a:t>
            </a:r>
            <a:r>
              <a:rPr sz="1600" spc="-3" dirty="0">
                <a:solidFill>
                  <a:schemeClr val="bg1"/>
                </a:solidFill>
                <a:latin typeface="Cambria"/>
                <a:cs typeface="Cambria"/>
              </a:rPr>
              <a:t>[photography/chess/gardening]”</a:t>
            </a:r>
            <a:endParaRPr sz="1600" dirty="0">
              <a:solidFill>
                <a:schemeClr val="bg1"/>
              </a:solidFill>
              <a:latin typeface="Cambria"/>
              <a:cs typeface="Cambria"/>
            </a:endParaRPr>
          </a:p>
          <a:p>
            <a:pPr marL="320378">
              <a:spcBef>
                <a:spcPts val="177"/>
              </a:spcBef>
            </a:pPr>
            <a:r>
              <a:rPr sz="1600" b="1" spc="-3" dirty="0">
                <a:solidFill>
                  <a:schemeClr val="bg1"/>
                </a:solidFill>
                <a:latin typeface="Cambria"/>
                <a:cs typeface="Cambria"/>
              </a:rPr>
              <a:t>“I’m </a:t>
            </a:r>
            <a:r>
              <a:rPr sz="1600" b="1" dirty="0">
                <a:solidFill>
                  <a:schemeClr val="bg1"/>
                </a:solidFill>
                <a:latin typeface="Cambria"/>
                <a:cs typeface="Cambria"/>
              </a:rPr>
              <a:t>interested </a:t>
            </a:r>
            <a:r>
              <a:rPr sz="1600" b="1" spc="-3" dirty="0">
                <a:solidFill>
                  <a:schemeClr val="bg1"/>
                </a:solidFill>
                <a:latin typeface="Cambria"/>
                <a:cs typeface="Cambria"/>
              </a:rPr>
              <a:t>in…</a:t>
            </a:r>
            <a:r>
              <a:rPr sz="1600" b="1" dirty="0">
                <a:solidFill>
                  <a:schemeClr val="bg1"/>
                </a:solidFill>
                <a:latin typeface="Cambria"/>
                <a:cs typeface="Cambria"/>
              </a:rPr>
              <a:t> </a:t>
            </a:r>
            <a:r>
              <a:rPr sz="1600" spc="-3" dirty="0">
                <a:solidFill>
                  <a:schemeClr val="bg1"/>
                </a:solidFill>
                <a:latin typeface="Cambria"/>
                <a:cs typeface="Cambria"/>
              </a:rPr>
              <a:t>[astronomy/cooking/computers]”</a:t>
            </a:r>
            <a:endParaRPr sz="1600" dirty="0">
              <a:solidFill>
                <a:schemeClr val="bg1"/>
              </a:solidFill>
              <a:latin typeface="Cambria"/>
              <a:cs typeface="Cambria"/>
            </a:endParaRPr>
          </a:p>
          <a:p>
            <a:pPr marL="320378">
              <a:spcBef>
                <a:spcPts val="112"/>
              </a:spcBef>
            </a:pPr>
            <a:r>
              <a:rPr sz="1600" i="1" spc="-3" dirty="0">
                <a:solidFill>
                  <a:schemeClr val="bg1"/>
                </a:solidFill>
                <a:latin typeface="Cambria"/>
                <a:cs typeface="Cambria"/>
              </a:rPr>
              <a:t>Be careful not to say “I’m interesting </a:t>
            </a:r>
            <a:r>
              <a:rPr sz="1600" i="1" dirty="0">
                <a:solidFill>
                  <a:schemeClr val="bg1"/>
                </a:solidFill>
                <a:latin typeface="Cambria"/>
                <a:cs typeface="Cambria"/>
              </a:rPr>
              <a:t>in…” – </a:t>
            </a:r>
            <a:r>
              <a:rPr sz="1600" i="1" spc="-3" dirty="0">
                <a:solidFill>
                  <a:schemeClr val="bg1"/>
                </a:solidFill>
                <a:latin typeface="Cambria"/>
                <a:cs typeface="Cambria"/>
              </a:rPr>
              <a:t>it’s </a:t>
            </a:r>
            <a:r>
              <a:rPr sz="1600" i="1" dirty="0">
                <a:solidFill>
                  <a:schemeClr val="bg1"/>
                </a:solidFill>
                <a:latin typeface="Cambria"/>
                <a:cs typeface="Cambria"/>
              </a:rPr>
              <a:t>a </a:t>
            </a:r>
            <a:r>
              <a:rPr sz="1600" i="1" spc="-3" dirty="0">
                <a:solidFill>
                  <a:schemeClr val="bg1"/>
                </a:solidFill>
                <a:latin typeface="Cambria"/>
                <a:cs typeface="Cambria"/>
              </a:rPr>
              <a:t>very common</a:t>
            </a:r>
            <a:r>
              <a:rPr sz="1600" i="1" spc="41" dirty="0">
                <a:solidFill>
                  <a:schemeClr val="bg1"/>
                </a:solidFill>
                <a:latin typeface="Cambria"/>
                <a:cs typeface="Cambria"/>
              </a:rPr>
              <a:t> </a:t>
            </a:r>
            <a:r>
              <a:rPr sz="1600" i="1" spc="-7" dirty="0">
                <a:solidFill>
                  <a:schemeClr val="bg1"/>
                </a:solidFill>
                <a:latin typeface="Cambria"/>
                <a:cs typeface="Cambria"/>
              </a:rPr>
              <a:t>error!</a:t>
            </a:r>
            <a:endParaRPr sz="1600" dirty="0">
              <a:solidFill>
                <a:schemeClr val="bg1"/>
              </a:solidFill>
              <a:latin typeface="Cambria"/>
              <a:cs typeface="Cambria"/>
            </a:endParaRPr>
          </a:p>
          <a:p>
            <a:pPr marL="320378">
              <a:spcBef>
                <a:spcPts val="164"/>
              </a:spcBef>
            </a:pPr>
            <a:r>
              <a:rPr sz="1600" b="1" dirty="0">
                <a:solidFill>
                  <a:schemeClr val="bg1"/>
                </a:solidFill>
                <a:latin typeface="Cambria"/>
                <a:cs typeface="Cambria"/>
              </a:rPr>
              <a:t>“I spend </a:t>
            </a:r>
            <a:r>
              <a:rPr sz="1600" b="1" spc="-3" dirty="0">
                <a:solidFill>
                  <a:schemeClr val="bg1"/>
                </a:solidFill>
                <a:latin typeface="Cambria"/>
                <a:cs typeface="Cambria"/>
              </a:rPr>
              <a:t>a </a:t>
            </a:r>
            <a:r>
              <a:rPr sz="1600" b="1" spc="-7" dirty="0">
                <a:solidFill>
                  <a:schemeClr val="bg1"/>
                </a:solidFill>
                <a:latin typeface="Cambria"/>
                <a:cs typeface="Cambria"/>
              </a:rPr>
              <a:t>lot of </a:t>
            </a:r>
            <a:r>
              <a:rPr sz="1600" b="1" dirty="0">
                <a:solidFill>
                  <a:schemeClr val="bg1"/>
                </a:solidFill>
                <a:latin typeface="Cambria"/>
                <a:cs typeface="Cambria"/>
              </a:rPr>
              <a:t>time…</a:t>
            </a:r>
            <a:r>
              <a:rPr sz="1600" b="1" spc="-20" dirty="0">
                <a:solidFill>
                  <a:schemeClr val="bg1"/>
                </a:solidFill>
                <a:latin typeface="Cambria"/>
                <a:cs typeface="Cambria"/>
              </a:rPr>
              <a:t> </a:t>
            </a:r>
            <a:r>
              <a:rPr sz="1600" spc="-3" dirty="0">
                <a:solidFill>
                  <a:schemeClr val="bg1"/>
                </a:solidFill>
                <a:latin typeface="Cambria"/>
                <a:cs typeface="Cambria"/>
              </a:rPr>
              <a:t>[fishing]”</a:t>
            </a:r>
            <a:endParaRPr sz="1600" dirty="0">
              <a:solidFill>
                <a:schemeClr val="bg1"/>
              </a:solidFill>
              <a:latin typeface="Cambria"/>
              <a:cs typeface="Cambria"/>
            </a:endParaRPr>
          </a:p>
          <a:p>
            <a:pPr marL="320378">
              <a:spcBef>
                <a:spcPts val="147"/>
              </a:spcBef>
            </a:pPr>
            <a:r>
              <a:rPr sz="1600" b="1" spc="-3" dirty="0">
                <a:solidFill>
                  <a:schemeClr val="bg1"/>
                </a:solidFill>
                <a:latin typeface="Cambria"/>
                <a:cs typeface="Cambria"/>
              </a:rPr>
              <a:t>“My </a:t>
            </a:r>
            <a:r>
              <a:rPr sz="1600" b="1" dirty="0">
                <a:solidFill>
                  <a:schemeClr val="bg1"/>
                </a:solidFill>
                <a:latin typeface="Cambria"/>
                <a:cs typeface="Cambria"/>
              </a:rPr>
              <a:t>newest </a:t>
            </a:r>
            <a:r>
              <a:rPr sz="1600" b="1" spc="-3" dirty="0">
                <a:solidFill>
                  <a:schemeClr val="bg1"/>
                </a:solidFill>
                <a:latin typeface="Cambria"/>
                <a:cs typeface="Cambria"/>
              </a:rPr>
              <a:t>passion </a:t>
            </a:r>
            <a:r>
              <a:rPr sz="1600" b="1" dirty="0">
                <a:solidFill>
                  <a:schemeClr val="bg1"/>
                </a:solidFill>
                <a:latin typeface="Cambria"/>
                <a:cs typeface="Cambria"/>
              </a:rPr>
              <a:t>is… </a:t>
            </a:r>
            <a:r>
              <a:rPr sz="1600" spc="-3" dirty="0">
                <a:solidFill>
                  <a:schemeClr val="bg1"/>
                </a:solidFill>
                <a:latin typeface="Cambria"/>
                <a:cs typeface="Cambria"/>
              </a:rPr>
              <a:t>[bird</a:t>
            </a:r>
            <a:r>
              <a:rPr sz="1600" spc="-7" dirty="0">
                <a:solidFill>
                  <a:schemeClr val="bg1"/>
                </a:solidFill>
                <a:latin typeface="Cambria"/>
                <a:cs typeface="Cambria"/>
              </a:rPr>
              <a:t> </a:t>
            </a:r>
            <a:r>
              <a:rPr sz="1600" dirty="0">
                <a:solidFill>
                  <a:schemeClr val="bg1"/>
                </a:solidFill>
                <a:latin typeface="Cambria"/>
                <a:cs typeface="Cambria"/>
              </a:rPr>
              <a:t>watching]”</a:t>
            </a:r>
          </a:p>
          <a:p>
            <a:pPr marL="8659" marR="3464">
              <a:lnSpc>
                <a:spcPct val="112599"/>
              </a:lnSpc>
              <a:spcBef>
                <a:spcPts val="692"/>
              </a:spcBef>
            </a:pPr>
            <a:r>
              <a:rPr sz="1600" spc="-3" dirty="0">
                <a:latin typeface="Cambria"/>
                <a:cs typeface="Cambria"/>
              </a:rPr>
              <a:t>After “like” and “love,” </a:t>
            </a:r>
            <a:r>
              <a:rPr sz="1600" dirty="0">
                <a:latin typeface="Cambria"/>
                <a:cs typeface="Cambria"/>
              </a:rPr>
              <a:t>you </a:t>
            </a:r>
            <a:r>
              <a:rPr sz="1600" spc="-7" dirty="0">
                <a:latin typeface="Cambria"/>
                <a:cs typeface="Cambria"/>
              </a:rPr>
              <a:t>can </a:t>
            </a:r>
            <a:r>
              <a:rPr sz="1600" spc="-3" dirty="0">
                <a:latin typeface="Cambria"/>
                <a:cs typeface="Cambria"/>
              </a:rPr>
              <a:t>use </a:t>
            </a:r>
            <a:r>
              <a:rPr sz="1600" dirty="0">
                <a:latin typeface="Cambria"/>
                <a:cs typeface="Cambria"/>
              </a:rPr>
              <a:t>the </a:t>
            </a:r>
            <a:r>
              <a:rPr sz="1600" spc="-3" dirty="0">
                <a:latin typeface="Cambria"/>
                <a:cs typeface="Cambria"/>
              </a:rPr>
              <a:t>“to” form </a:t>
            </a:r>
            <a:r>
              <a:rPr sz="1600" dirty="0">
                <a:latin typeface="Cambria"/>
                <a:cs typeface="Cambria"/>
              </a:rPr>
              <a:t>or the </a:t>
            </a:r>
            <a:r>
              <a:rPr sz="1600" spc="-3" dirty="0">
                <a:latin typeface="Cambria"/>
                <a:cs typeface="Cambria"/>
              </a:rPr>
              <a:t>“ing” form </a:t>
            </a:r>
            <a:r>
              <a:rPr sz="1600" dirty="0">
                <a:latin typeface="Cambria"/>
                <a:cs typeface="Cambria"/>
              </a:rPr>
              <a:t>of </a:t>
            </a:r>
            <a:r>
              <a:rPr sz="1600" spc="-7" dirty="0">
                <a:latin typeface="Cambria"/>
                <a:cs typeface="Cambria"/>
              </a:rPr>
              <a:t>the </a:t>
            </a:r>
            <a:r>
              <a:rPr sz="1600" spc="-3" dirty="0">
                <a:latin typeface="Cambria"/>
                <a:cs typeface="Cambria"/>
              </a:rPr>
              <a:t>verb </a:t>
            </a:r>
            <a:r>
              <a:rPr sz="1600" dirty="0">
                <a:latin typeface="Cambria"/>
                <a:cs typeface="Cambria"/>
              </a:rPr>
              <a:t>(or </a:t>
            </a:r>
            <a:r>
              <a:rPr sz="1600" spc="-3" dirty="0">
                <a:latin typeface="Cambria"/>
                <a:cs typeface="Cambria"/>
              </a:rPr>
              <a:t>a </a:t>
            </a:r>
            <a:r>
              <a:rPr sz="1600" dirty="0">
                <a:latin typeface="Cambria"/>
                <a:cs typeface="Cambria"/>
              </a:rPr>
              <a:t>noun) –  </a:t>
            </a:r>
            <a:r>
              <a:rPr sz="1600" spc="-3" dirty="0">
                <a:latin typeface="Cambria"/>
                <a:cs typeface="Cambria"/>
              </a:rPr>
              <a:t>but after “enjoy” and </a:t>
            </a:r>
            <a:r>
              <a:rPr sz="1600" dirty="0">
                <a:latin typeface="Cambria"/>
                <a:cs typeface="Cambria"/>
              </a:rPr>
              <a:t>in the other </a:t>
            </a:r>
            <a:r>
              <a:rPr sz="1600" spc="-7" dirty="0">
                <a:latin typeface="Cambria"/>
                <a:cs typeface="Cambria"/>
              </a:rPr>
              <a:t>phrases, </a:t>
            </a:r>
            <a:r>
              <a:rPr sz="1600" spc="7" dirty="0">
                <a:latin typeface="Cambria"/>
                <a:cs typeface="Cambria"/>
              </a:rPr>
              <a:t>you </a:t>
            </a:r>
            <a:r>
              <a:rPr sz="1600" dirty="0">
                <a:latin typeface="Cambria"/>
                <a:cs typeface="Cambria"/>
              </a:rPr>
              <a:t>can only </a:t>
            </a:r>
            <a:r>
              <a:rPr sz="1600" spc="-3" dirty="0">
                <a:latin typeface="Cambria"/>
                <a:cs typeface="Cambria"/>
              </a:rPr>
              <a:t>use </a:t>
            </a:r>
            <a:r>
              <a:rPr sz="1600" dirty="0">
                <a:latin typeface="Cambria"/>
                <a:cs typeface="Cambria"/>
              </a:rPr>
              <a:t>a noun </a:t>
            </a:r>
            <a:r>
              <a:rPr sz="1600" spc="3" dirty="0">
                <a:latin typeface="Cambria"/>
                <a:cs typeface="Cambria"/>
              </a:rPr>
              <a:t>or </a:t>
            </a:r>
            <a:r>
              <a:rPr sz="1600" dirty="0">
                <a:latin typeface="Cambria"/>
                <a:cs typeface="Cambria"/>
              </a:rPr>
              <a:t>a </a:t>
            </a:r>
            <a:r>
              <a:rPr sz="1600" spc="-3" dirty="0">
                <a:latin typeface="Cambria"/>
                <a:cs typeface="Cambria"/>
              </a:rPr>
              <a:t>verb </a:t>
            </a:r>
            <a:r>
              <a:rPr sz="1600" dirty="0">
                <a:latin typeface="Cambria"/>
                <a:cs typeface="Cambria"/>
              </a:rPr>
              <a:t>in the –ing  form.</a:t>
            </a:r>
          </a:p>
          <a:p>
            <a:pPr marL="8659">
              <a:spcBef>
                <a:spcPts val="801"/>
              </a:spcBef>
            </a:pPr>
            <a:r>
              <a:rPr sz="1600" dirty="0">
                <a:latin typeface="Cambria"/>
                <a:cs typeface="Cambria"/>
              </a:rPr>
              <a:t>For a </a:t>
            </a:r>
            <a:r>
              <a:rPr sz="1600" spc="-3" dirty="0">
                <a:latin typeface="Cambria"/>
                <a:cs typeface="Cambria"/>
              </a:rPr>
              <a:t>hobby that you’ve started recently, </a:t>
            </a:r>
            <a:r>
              <a:rPr sz="1600" dirty="0">
                <a:latin typeface="Cambria"/>
                <a:cs typeface="Cambria"/>
              </a:rPr>
              <a:t>you </a:t>
            </a:r>
            <a:r>
              <a:rPr sz="1600" spc="-7" dirty="0">
                <a:latin typeface="Cambria"/>
                <a:cs typeface="Cambria"/>
              </a:rPr>
              <a:t>can</a:t>
            </a:r>
            <a:r>
              <a:rPr sz="1600" spc="14" dirty="0">
                <a:latin typeface="Cambria"/>
                <a:cs typeface="Cambria"/>
              </a:rPr>
              <a:t> </a:t>
            </a:r>
            <a:r>
              <a:rPr sz="1600" spc="-7" dirty="0">
                <a:latin typeface="Cambria"/>
                <a:cs typeface="Cambria"/>
              </a:rPr>
              <a:t>say:</a:t>
            </a:r>
            <a:endParaRPr sz="1600" dirty="0">
              <a:latin typeface="Cambria"/>
              <a:cs typeface="Cambria"/>
            </a:endParaRPr>
          </a:p>
          <a:p>
            <a:pPr marL="320378" marR="1430877">
              <a:lnSpc>
                <a:spcPct val="114999"/>
              </a:lnSpc>
              <a:spcBef>
                <a:spcPts val="706"/>
              </a:spcBef>
            </a:pPr>
            <a:r>
              <a:rPr sz="1600" b="1" spc="-3" dirty="0">
                <a:latin typeface="Cambria"/>
                <a:cs typeface="Cambria"/>
              </a:rPr>
              <a:t>I've been </a:t>
            </a:r>
            <a:r>
              <a:rPr sz="1600" b="1" spc="-7" dirty="0">
                <a:latin typeface="Cambria"/>
                <a:cs typeface="Cambria"/>
              </a:rPr>
              <a:t>getting </a:t>
            </a:r>
            <a:r>
              <a:rPr sz="1600" b="1" dirty="0">
                <a:latin typeface="Cambria"/>
                <a:cs typeface="Cambria"/>
              </a:rPr>
              <a:t>into</a:t>
            </a:r>
            <a:r>
              <a:rPr sz="1600" dirty="0">
                <a:latin typeface="Cambria"/>
                <a:cs typeface="Cambria"/>
              </a:rPr>
              <a:t>[cooking </a:t>
            </a:r>
            <a:r>
              <a:rPr sz="1600" spc="-3" dirty="0">
                <a:latin typeface="Cambria"/>
                <a:cs typeface="Cambria"/>
              </a:rPr>
              <a:t>and baking] </a:t>
            </a:r>
            <a:r>
              <a:rPr sz="1600" b="1" spc="-7" dirty="0">
                <a:latin typeface="Cambria"/>
                <a:cs typeface="Cambria"/>
              </a:rPr>
              <a:t>lately.  </a:t>
            </a:r>
            <a:r>
              <a:rPr sz="1600" b="1" spc="-3" dirty="0">
                <a:latin typeface="Cambria"/>
                <a:cs typeface="Cambria"/>
              </a:rPr>
              <a:t>I've taken up</a:t>
            </a:r>
            <a:r>
              <a:rPr sz="1600" b="1" spc="-10" dirty="0">
                <a:latin typeface="Cambria"/>
                <a:cs typeface="Cambria"/>
              </a:rPr>
              <a:t> </a:t>
            </a:r>
            <a:r>
              <a:rPr sz="1600" spc="-3" dirty="0">
                <a:latin typeface="Cambria"/>
                <a:cs typeface="Cambria"/>
              </a:rPr>
              <a:t>[sailing].</a:t>
            </a:r>
            <a:endParaRPr sz="1600" dirty="0">
              <a:latin typeface="Cambria"/>
              <a:cs typeface="Cambria"/>
            </a:endParaRPr>
          </a:p>
          <a:p>
            <a:pPr marL="8659" marR="92650">
              <a:lnSpc>
                <a:spcPct val="113300"/>
              </a:lnSpc>
              <a:spcBef>
                <a:spcPts val="685"/>
              </a:spcBef>
            </a:pPr>
            <a:r>
              <a:rPr lang="en-US" sz="1600" spc="-3" dirty="0">
                <a:latin typeface="Cambria"/>
                <a:cs typeface="Cambria"/>
              </a:rPr>
              <a:t>M</a:t>
            </a:r>
            <a:r>
              <a:rPr sz="1600" spc="-3" dirty="0">
                <a:latin typeface="Cambria"/>
                <a:cs typeface="Cambria"/>
              </a:rPr>
              <a:t>ost</a:t>
            </a:r>
            <a:r>
              <a:rPr sz="1600" spc="75" dirty="0">
                <a:latin typeface="Cambria"/>
                <a:cs typeface="Cambria"/>
              </a:rPr>
              <a:t> </a:t>
            </a:r>
            <a:r>
              <a:rPr sz="1600" spc="-3" dirty="0">
                <a:latin typeface="Cambria"/>
                <a:cs typeface="Cambria"/>
              </a:rPr>
              <a:t>common</a:t>
            </a:r>
            <a:r>
              <a:rPr lang="en-US" sz="1600" spc="-3" dirty="0">
                <a:latin typeface="Cambria"/>
                <a:cs typeface="Cambria"/>
              </a:rPr>
              <a:t> Hobbies</a:t>
            </a:r>
            <a:r>
              <a:rPr sz="1600" spc="-3" dirty="0">
                <a:latin typeface="Cambria"/>
                <a:cs typeface="Cambria"/>
              </a:rPr>
              <a:t>:</a:t>
            </a:r>
            <a:endParaRPr sz="1600" dirty="0">
              <a:latin typeface="Cambria"/>
              <a:cs typeface="Cambria"/>
            </a:endParaRPr>
          </a:p>
          <a:p>
            <a:pPr marL="8659">
              <a:spcBef>
                <a:spcPts val="798"/>
              </a:spcBef>
            </a:pPr>
            <a:r>
              <a:rPr sz="2000" b="1" u="sng" spc="-3" dirty="0">
                <a:solidFill>
                  <a:srgbClr val="4F81BC"/>
                </a:solidFill>
                <a:latin typeface="Cambria"/>
                <a:cs typeface="Cambria"/>
              </a:rPr>
              <a:t>Indoor</a:t>
            </a:r>
            <a:r>
              <a:rPr sz="2000" b="1" u="sng" spc="-48" dirty="0">
                <a:solidFill>
                  <a:srgbClr val="4F81BC"/>
                </a:solidFill>
                <a:latin typeface="Cambria"/>
                <a:cs typeface="Cambria"/>
              </a:rPr>
              <a:t> </a:t>
            </a:r>
            <a:r>
              <a:rPr sz="2000" b="1" u="sng" spc="-3" dirty="0">
                <a:solidFill>
                  <a:srgbClr val="4F81BC"/>
                </a:solidFill>
                <a:latin typeface="Cambria"/>
                <a:cs typeface="Cambria"/>
              </a:rPr>
              <a:t>hobbies:</a:t>
            </a:r>
            <a:endParaRPr sz="2000" u="sng" dirty="0">
              <a:latin typeface="Cambria"/>
              <a:cs typeface="Cambria"/>
            </a:endParaRPr>
          </a:p>
          <a:p>
            <a:pPr marL="320378" marR="2824953">
              <a:lnSpc>
                <a:spcPct val="116700"/>
              </a:lnSpc>
              <a:spcBef>
                <a:spcPts val="17"/>
              </a:spcBef>
            </a:pPr>
            <a:r>
              <a:rPr lang="en-US" sz="1600" b="1" spc="-3" dirty="0">
                <a:latin typeface="Cambria"/>
                <a:cs typeface="Cambria"/>
              </a:rPr>
              <a:t>W</a:t>
            </a:r>
            <a:r>
              <a:rPr sz="1600" b="1" spc="-3" dirty="0">
                <a:latin typeface="Cambria"/>
                <a:cs typeface="Cambria"/>
              </a:rPr>
              <a:t>riting</a:t>
            </a:r>
            <a:r>
              <a:rPr lang="en-US" sz="1600" b="1" spc="-3" dirty="0">
                <a:latin typeface="Cambria"/>
                <a:cs typeface="Cambria"/>
              </a:rPr>
              <a:t>/</a:t>
            </a:r>
            <a:r>
              <a:rPr sz="1600" b="1" spc="-3" dirty="0">
                <a:latin typeface="Cambria"/>
                <a:cs typeface="Cambria"/>
              </a:rPr>
              <a:t>  </a:t>
            </a:r>
            <a:r>
              <a:rPr sz="1600" b="1" dirty="0">
                <a:latin typeface="Cambria"/>
                <a:cs typeface="Cambria"/>
              </a:rPr>
              <a:t>baking /</a:t>
            </a:r>
            <a:r>
              <a:rPr sz="1600" b="1" spc="-51" dirty="0">
                <a:latin typeface="Cambria"/>
                <a:cs typeface="Cambria"/>
              </a:rPr>
              <a:t> </a:t>
            </a:r>
            <a:r>
              <a:rPr sz="1600" b="1" spc="-7" dirty="0">
                <a:latin typeface="Cambria"/>
                <a:cs typeface="Cambria"/>
              </a:rPr>
              <a:t>cooking</a:t>
            </a:r>
            <a:endParaRPr sz="1600" dirty="0">
              <a:latin typeface="Cambria"/>
              <a:cs typeface="Cambria"/>
            </a:endParaRPr>
          </a:p>
          <a:p>
            <a:pPr marL="320378" marR="1068503">
              <a:lnSpc>
                <a:spcPct val="111700"/>
              </a:lnSpc>
            </a:pPr>
            <a:r>
              <a:rPr sz="1600" i="1" dirty="0">
                <a:latin typeface="Cambria"/>
                <a:cs typeface="Cambria"/>
              </a:rPr>
              <a:t>baking is making </a:t>
            </a:r>
            <a:r>
              <a:rPr sz="1600" i="1" spc="-3" dirty="0">
                <a:latin typeface="Cambria"/>
                <a:cs typeface="Cambria"/>
              </a:rPr>
              <a:t>bread, </a:t>
            </a:r>
            <a:r>
              <a:rPr sz="1600" i="1" dirty="0">
                <a:latin typeface="Cambria"/>
                <a:cs typeface="Cambria"/>
              </a:rPr>
              <a:t>cake, </a:t>
            </a:r>
            <a:r>
              <a:rPr sz="1600" i="1" spc="-3" dirty="0">
                <a:latin typeface="Cambria"/>
                <a:cs typeface="Cambria"/>
              </a:rPr>
              <a:t>muffins, cupcakes, cookies, </a:t>
            </a:r>
            <a:r>
              <a:rPr sz="1600" i="1" dirty="0">
                <a:latin typeface="Cambria"/>
                <a:cs typeface="Cambria"/>
              </a:rPr>
              <a:t>etc.  </a:t>
            </a:r>
            <a:r>
              <a:rPr sz="1600" i="1" spc="-3" dirty="0">
                <a:latin typeface="Cambria"/>
                <a:cs typeface="Cambria"/>
              </a:rPr>
              <a:t>cooking involves </a:t>
            </a:r>
            <a:r>
              <a:rPr sz="1600" i="1" spc="-7" dirty="0">
                <a:latin typeface="Cambria"/>
                <a:cs typeface="Cambria"/>
              </a:rPr>
              <a:t>all </a:t>
            </a:r>
            <a:r>
              <a:rPr sz="1600" i="1" spc="-3" dirty="0">
                <a:latin typeface="Cambria"/>
                <a:cs typeface="Cambria"/>
              </a:rPr>
              <a:t>other types of</a:t>
            </a:r>
            <a:r>
              <a:rPr sz="1600" i="1" spc="14" dirty="0">
                <a:latin typeface="Cambria"/>
                <a:cs typeface="Cambria"/>
              </a:rPr>
              <a:t> </a:t>
            </a:r>
            <a:r>
              <a:rPr sz="1600" i="1" spc="-3" dirty="0">
                <a:latin typeface="Cambria"/>
                <a:cs typeface="Cambria"/>
              </a:rPr>
              <a:t>food</a:t>
            </a:r>
            <a:endParaRPr sz="1600" dirty="0">
              <a:latin typeface="Cambria"/>
              <a:cs typeface="Cambria"/>
            </a:endParaRPr>
          </a:p>
          <a:p>
            <a:pPr marL="320378" marR="884935">
              <a:lnSpc>
                <a:spcPct val="111700"/>
              </a:lnSpc>
              <a:spcBef>
                <a:spcPts val="68"/>
              </a:spcBef>
            </a:pPr>
            <a:r>
              <a:rPr sz="1600" b="1" spc="-3" dirty="0">
                <a:latin typeface="Cambria"/>
                <a:cs typeface="Cambria"/>
              </a:rPr>
              <a:t>collecting cards, coins, art, </a:t>
            </a:r>
            <a:r>
              <a:rPr sz="1600" b="1" dirty="0">
                <a:latin typeface="Cambria"/>
                <a:cs typeface="Cambria"/>
              </a:rPr>
              <a:t>antiques, </a:t>
            </a:r>
            <a:r>
              <a:rPr sz="1600" b="1" spc="-3" dirty="0">
                <a:latin typeface="Cambria"/>
                <a:cs typeface="Cambria"/>
              </a:rPr>
              <a:t>stamps, rocks, vintage  books/cars/clothing</a:t>
            </a:r>
            <a:endParaRPr sz="1600" dirty="0">
              <a:latin typeface="Cambria"/>
              <a:cs typeface="Cambria"/>
            </a:endParaRPr>
          </a:p>
          <a:p>
            <a:pPr marL="320378">
              <a:spcBef>
                <a:spcPts val="112"/>
              </a:spcBef>
            </a:pPr>
            <a:r>
              <a:rPr sz="1600" i="1" spc="-3" dirty="0">
                <a:latin typeface="Cambria"/>
                <a:cs typeface="Cambria"/>
              </a:rPr>
              <a:t>“vintage” items </a:t>
            </a:r>
            <a:r>
              <a:rPr sz="1600" i="1" spc="-7" dirty="0">
                <a:latin typeface="Cambria"/>
                <a:cs typeface="Cambria"/>
              </a:rPr>
              <a:t>are </a:t>
            </a:r>
            <a:r>
              <a:rPr sz="1600" i="1" spc="-3" dirty="0">
                <a:latin typeface="Cambria"/>
                <a:cs typeface="Cambria"/>
              </a:rPr>
              <a:t>those </a:t>
            </a:r>
            <a:r>
              <a:rPr sz="1600" i="1" spc="-7" dirty="0">
                <a:latin typeface="Cambria"/>
                <a:cs typeface="Cambria"/>
              </a:rPr>
              <a:t>of </a:t>
            </a:r>
            <a:r>
              <a:rPr sz="1600" i="1" spc="-3" dirty="0">
                <a:latin typeface="Cambria"/>
                <a:cs typeface="Cambria"/>
              </a:rPr>
              <a:t>an old/classic</a:t>
            </a:r>
            <a:r>
              <a:rPr sz="1600" i="1" spc="24" dirty="0">
                <a:latin typeface="Cambria"/>
                <a:cs typeface="Cambria"/>
              </a:rPr>
              <a:t> </a:t>
            </a:r>
            <a:r>
              <a:rPr sz="1600" i="1" spc="-3" dirty="0">
                <a:latin typeface="Cambria"/>
                <a:cs typeface="Cambria"/>
              </a:rPr>
              <a:t>style</a:t>
            </a:r>
            <a:endParaRPr sz="1600" dirty="0">
              <a:latin typeface="Cambria"/>
              <a:cs typeface="Cambria"/>
            </a:endParaRPr>
          </a:p>
          <a:p>
            <a:pPr marL="320378">
              <a:spcBef>
                <a:spcPts val="160"/>
              </a:spcBef>
            </a:pPr>
            <a:r>
              <a:rPr sz="1600" b="1" dirty="0">
                <a:latin typeface="Cambria"/>
                <a:cs typeface="Cambria"/>
              </a:rPr>
              <a:t>sewing / </a:t>
            </a:r>
            <a:r>
              <a:rPr sz="1600" b="1" spc="-3" dirty="0">
                <a:latin typeface="Cambria"/>
                <a:cs typeface="Cambria"/>
              </a:rPr>
              <a:t>crocheting </a:t>
            </a:r>
            <a:r>
              <a:rPr sz="1600" b="1" dirty="0">
                <a:latin typeface="Cambria"/>
                <a:cs typeface="Cambria"/>
              </a:rPr>
              <a:t>/</a:t>
            </a:r>
            <a:r>
              <a:rPr sz="1600" b="1" spc="-65" dirty="0">
                <a:latin typeface="Cambria"/>
                <a:cs typeface="Cambria"/>
              </a:rPr>
              <a:t> </a:t>
            </a:r>
            <a:r>
              <a:rPr sz="1600" b="1" spc="-3" dirty="0">
                <a:latin typeface="Cambria"/>
                <a:cs typeface="Cambria"/>
              </a:rPr>
              <a:t>knitting</a:t>
            </a:r>
            <a:endParaRPr sz="1600" dirty="0">
              <a:latin typeface="Cambria"/>
              <a:cs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1829407"/>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txBox="1"/>
          <p:nvPr/>
        </p:nvSpPr>
        <p:spPr>
          <a:xfrm>
            <a:off x="115599" y="1649205"/>
            <a:ext cx="5346989" cy="659155"/>
          </a:xfrm>
          <a:prstGeom prst="rect">
            <a:avLst/>
          </a:prstGeom>
        </p:spPr>
        <p:txBody>
          <a:bodyPr vert="horz" wrap="square" lIns="0" tIns="0" rIns="0" bIns="0" rtlCol="0">
            <a:spAutoFit/>
          </a:bodyPr>
          <a:lstStyle/>
          <a:p>
            <a:pPr marL="8659"/>
            <a:r>
              <a:rPr sz="1400" b="1" spc="-3" dirty="0">
                <a:latin typeface="Cambria"/>
                <a:cs typeface="Cambria"/>
              </a:rPr>
              <a:t>drawing </a:t>
            </a:r>
            <a:r>
              <a:rPr sz="1400" b="1" dirty="0">
                <a:latin typeface="Cambria"/>
                <a:cs typeface="Cambria"/>
              </a:rPr>
              <a:t>/ </a:t>
            </a:r>
            <a:r>
              <a:rPr sz="1400" b="1" spc="-3" dirty="0">
                <a:latin typeface="Cambria"/>
                <a:cs typeface="Cambria"/>
              </a:rPr>
              <a:t>painting </a:t>
            </a:r>
            <a:r>
              <a:rPr sz="1400" b="1" dirty="0">
                <a:latin typeface="Cambria"/>
                <a:cs typeface="Cambria"/>
              </a:rPr>
              <a:t>/ </a:t>
            </a:r>
            <a:r>
              <a:rPr sz="1400" b="1" spc="-3" dirty="0">
                <a:latin typeface="Cambria"/>
                <a:cs typeface="Cambria"/>
              </a:rPr>
              <a:t>photography </a:t>
            </a:r>
            <a:r>
              <a:rPr sz="1400" b="1" dirty="0">
                <a:latin typeface="Cambria"/>
                <a:cs typeface="Cambria"/>
              </a:rPr>
              <a:t>/</a:t>
            </a:r>
            <a:r>
              <a:rPr sz="1400" b="1" spc="-17" dirty="0">
                <a:latin typeface="Cambria"/>
                <a:cs typeface="Cambria"/>
              </a:rPr>
              <a:t> </a:t>
            </a:r>
            <a:r>
              <a:rPr sz="1400" b="1" spc="-3" dirty="0">
                <a:latin typeface="Cambria"/>
                <a:cs typeface="Cambria"/>
              </a:rPr>
              <a:t>scrapbooking</a:t>
            </a:r>
            <a:endParaRPr sz="1400" dirty="0">
              <a:latin typeface="Cambria"/>
              <a:cs typeface="Cambria"/>
            </a:endParaRPr>
          </a:p>
          <a:p>
            <a:pPr marL="8659">
              <a:spcBef>
                <a:spcPts val="112"/>
              </a:spcBef>
            </a:pPr>
            <a:r>
              <a:rPr sz="1400" i="1" spc="-3" dirty="0">
                <a:latin typeface="Cambria"/>
                <a:cs typeface="Cambria"/>
              </a:rPr>
              <a:t>“scrapbooking” means arranging </a:t>
            </a:r>
            <a:r>
              <a:rPr sz="1400" i="1" spc="-7" dirty="0">
                <a:latin typeface="Cambria"/>
                <a:cs typeface="Cambria"/>
              </a:rPr>
              <a:t>photos </a:t>
            </a:r>
            <a:r>
              <a:rPr sz="1400" i="1" dirty="0">
                <a:latin typeface="Cambria"/>
                <a:cs typeface="Cambria"/>
              </a:rPr>
              <a:t>in a book in </a:t>
            </a:r>
            <a:r>
              <a:rPr sz="1400" i="1" spc="-3" dirty="0">
                <a:latin typeface="Cambria"/>
                <a:cs typeface="Cambria"/>
              </a:rPr>
              <a:t>an artistic way, with</a:t>
            </a:r>
            <a:r>
              <a:rPr sz="1400" i="1" spc="61" dirty="0">
                <a:latin typeface="Cambria"/>
                <a:cs typeface="Cambria"/>
              </a:rPr>
              <a:t> </a:t>
            </a:r>
            <a:r>
              <a:rPr sz="1400" i="1" spc="-3" dirty="0">
                <a:latin typeface="Cambria"/>
                <a:cs typeface="Cambria"/>
              </a:rPr>
              <a:t>decorations</a:t>
            </a:r>
            <a:endParaRPr sz="1400" dirty="0">
              <a:latin typeface="Cambria"/>
              <a:cs typeface="Cambria"/>
            </a:endParaRPr>
          </a:p>
        </p:txBody>
      </p:sp>
      <p:sp>
        <p:nvSpPr>
          <p:cNvPr id="4" name="object 4"/>
          <p:cNvSpPr/>
          <p:nvPr/>
        </p:nvSpPr>
        <p:spPr>
          <a:xfrm>
            <a:off x="4226052" y="3168189"/>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3313661"/>
            <a:ext cx="95596" cy="126768"/>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3837536"/>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3980930"/>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txBox="1"/>
          <p:nvPr/>
        </p:nvSpPr>
        <p:spPr>
          <a:xfrm>
            <a:off x="539461" y="3175102"/>
            <a:ext cx="8566439" cy="1284904"/>
          </a:xfrm>
          <a:prstGeom prst="rect">
            <a:avLst/>
          </a:prstGeom>
        </p:spPr>
        <p:txBody>
          <a:bodyPr vert="horz" wrap="square" lIns="0" tIns="0" rIns="0" bIns="0" rtlCol="0">
            <a:spAutoFit/>
          </a:bodyPr>
          <a:lstStyle/>
          <a:p>
            <a:pPr marL="320378" marR="3464">
              <a:lnSpc>
                <a:spcPct val="116700"/>
              </a:lnSpc>
            </a:pPr>
            <a:r>
              <a:rPr b="1" spc="-3" dirty="0">
                <a:latin typeface="Cambria"/>
                <a:cs typeface="Cambria"/>
              </a:rPr>
              <a:t>tinkering with electronics/computers, playing </a:t>
            </a:r>
            <a:r>
              <a:rPr b="1" dirty="0">
                <a:latin typeface="Cambria"/>
                <a:cs typeface="Cambria"/>
              </a:rPr>
              <a:t>video </a:t>
            </a:r>
            <a:r>
              <a:rPr b="1" spc="-3" dirty="0">
                <a:latin typeface="Cambria"/>
                <a:cs typeface="Cambria"/>
              </a:rPr>
              <a:t>games  woodworking</a:t>
            </a:r>
            <a:endParaRPr dirty="0">
              <a:latin typeface="Cambria"/>
              <a:cs typeface="Cambria"/>
            </a:endParaRPr>
          </a:p>
          <a:p>
            <a:pPr marL="320378">
              <a:spcBef>
                <a:spcPts val="112"/>
              </a:spcBef>
            </a:pPr>
            <a:r>
              <a:rPr i="1" dirty="0">
                <a:latin typeface="Cambria"/>
                <a:cs typeface="Cambria"/>
              </a:rPr>
              <a:t>making things </a:t>
            </a:r>
            <a:r>
              <a:rPr i="1" spc="-7" dirty="0">
                <a:latin typeface="Cambria"/>
                <a:cs typeface="Cambria"/>
              </a:rPr>
              <a:t>with</a:t>
            </a:r>
            <a:r>
              <a:rPr i="1" spc="-61" dirty="0">
                <a:latin typeface="Cambria"/>
                <a:cs typeface="Cambria"/>
              </a:rPr>
              <a:t> </a:t>
            </a:r>
            <a:r>
              <a:rPr i="1" spc="-7" dirty="0">
                <a:latin typeface="Cambria"/>
                <a:cs typeface="Cambria"/>
              </a:rPr>
              <a:t>wood</a:t>
            </a:r>
            <a:endParaRPr dirty="0">
              <a:latin typeface="Cambria"/>
              <a:cs typeface="Cambria"/>
            </a:endParaRPr>
          </a:p>
          <a:p>
            <a:pPr marL="8659">
              <a:spcBef>
                <a:spcPts val="794"/>
              </a:spcBef>
            </a:pPr>
            <a:r>
              <a:rPr b="1" u="sng" spc="-3" dirty="0">
                <a:solidFill>
                  <a:srgbClr val="4F81BC"/>
                </a:solidFill>
                <a:latin typeface="Cambria"/>
                <a:cs typeface="Cambria"/>
              </a:rPr>
              <a:t>Outdoor and athletic</a:t>
            </a:r>
            <a:r>
              <a:rPr b="1" u="sng" spc="-37" dirty="0">
                <a:solidFill>
                  <a:srgbClr val="4F81BC"/>
                </a:solidFill>
                <a:latin typeface="Cambria"/>
                <a:cs typeface="Cambria"/>
              </a:rPr>
              <a:t> </a:t>
            </a:r>
            <a:r>
              <a:rPr b="1" u="sng" dirty="0">
                <a:solidFill>
                  <a:srgbClr val="4F81BC"/>
                </a:solidFill>
                <a:latin typeface="Cambria"/>
                <a:cs typeface="Cambria"/>
              </a:rPr>
              <a:t>hobbies:</a:t>
            </a:r>
            <a:endParaRPr b="1" u="sng" dirty="0">
              <a:latin typeface="Cambria"/>
              <a:cs typeface="Cambria"/>
            </a:endParaRPr>
          </a:p>
          <a:p>
            <a:pPr marL="320378" marR="2008856">
              <a:lnSpc>
                <a:spcPct val="114999"/>
              </a:lnSpc>
              <a:spcBef>
                <a:spcPts val="34"/>
              </a:spcBef>
            </a:pPr>
            <a:r>
              <a:rPr b="1" dirty="0">
                <a:latin typeface="Cambria"/>
                <a:cs typeface="Cambria"/>
              </a:rPr>
              <a:t>bird </a:t>
            </a:r>
            <a:r>
              <a:rPr b="1" spc="-3" dirty="0">
                <a:latin typeface="Cambria"/>
                <a:cs typeface="Cambria"/>
              </a:rPr>
              <a:t>watching  camping </a:t>
            </a:r>
            <a:r>
              <a:rPr b="1" dirty="0">
                <a:latin typeface="Cambria"/>
                <a:cs typeface="Cambria"/>
              </a:rPr>
              <a:t>/</a:t>
            </a:r>
            <a:r>
              <a:rPr b="1" spc="-51" dirty="0">
                <a:latin typeface="Cambria"/>
                <a:cs typeface="Cambria"/>
              </a:rPr>
              <a:t> </a:t>
            </a:r>
            <a:r>
              <a:rPr b="1" dirty="0">
                <a:latin typeface="Cambria"/>
                <a:cs typeface="Cambria"/>
              </a:rPr>
              <a:t>hiking</a:t>
            </a:r>
            <a:endParaRPr dirty="0">
              <a:latin typeface="Cambria"/>
              <a:cs typeface="Cambria"/>
            </a:endParaRPr>
          </a:p>
        </p:txBody>
      </p:sp>
      <p:sp>
        <p:nvSpPr>
          <p:cNvPr id="9" name="object 9"/>
          <p:cNvSpPr/>
          <p:nvPr/>
        </p:nvSpPr>
        <p:spPr>
          <a:xfrm>
            <a:off x="4226052" y="5616892"/>
            <a:ext cx="95596" cy="126768"/>
          </a:xfrm>
          <a:prstGeom prst="rect">
            <a:avLst/>
          </a:prstGeom>
          <a:blipFill>
            <a:blip r:embed="rId2" cstate="print"/>
            <a:stretch>
              <a:fillRect/>
            </a:stretch>
          </a:blipFill>
        </p:spPr>
        <p:txBody>
          <a:bodyPr wrap="square" lIns="0" tIns="0" rIns="0" bIns="0" rtlCol="0"/>
          <a:lstStyle/>
          <a:p>
            <a:endParaRPr sz="1227"/>
          </a:p>
        </p:txBody>
      </p:sp>
      <p:sp>
        <p:nvSpPr>
          <p:cNvPr id="10" name="object 10"/>
          <p:cNvSpPr txBox="1"/>
          <p:nvPr/>
        </p:nvSpPr>
        <p:spPr>
          <a:xfrm>
            <a:off x="829974" y="4607561"/>
            <a:ext cx="3491674" cy="215444"/>
          </a:xfrm>
          <a:prstGeom prst="rect">
            <a:avLst/>
          </a:prstGeom>
        </p:spPr>
        <p:txBody>
          <a:bodyPr vert="horz" wrap="square" lIns="0" tIns="0" rIns="0" bIns="0" rtlCol="0">
            <a:spAutoFit/>
          </a:bodyPr>
          <a:lstStyle/>
          <a:p>
            <a:pPr marL="8659"/>
            <a:r>
              <a:rPr sz="1400" b="1" spc="-3" dirty="0">
                <a:latin typeface="Cambria"/>
                <a:cs typeface="Cambria"/>
              </a:rPr>
              <a:t>gardening </a:t>
            </a:r>
            <a:r>
              <a:rPr sz="1400" b="1" dirty="0">
                <a:latin typeface="Cambria"/>
                <a:cs typeface="Cambria"/>
              </a:rPr>
              <a:t>/ </a:t>
            </a:r>
            <a:r>
              <a:rPr sz="1400" b="1" spc="-3" dirty="0">
                <a:latin typeface="Cambria"/>
                <a:cs typeface="Cambria"/>
              </a:rPr>
              <a:t>fishing </a:t>
            </a:r>
            <a:r>
              <a:rPr sz="1400" b="1" dirty="0">
                <a:latin typeface="Cambria"/>
                <a:cs typeface="Cambria"/>
              </a:rPr>
              <a:t>/</a:t>
            </a:r>
            <a:r>
              <a:rPr sz="1400" b="1" spc="-10" dirty="0">
                <a:latin typeface="Cambria"/>
                <a:cs typeface="Cambria"/>
              </a:rPr>
              <a:t> </a:t>
            </a:r>
            <a:r>
              <a:rPr sz="1400" b="1" spc="-3" dirty="0">
                <a:latin typeface="Cambria"/>
                <a:cs typeface="Cambria"/>
              </a:rPr>
              <a:t>hunting</a:t>
            </a:r>
            <a:endParaRPr sz="1400" dirty="0">
              <a:latin typeface="Cambria"/>
              <a:cs typeface="Cambria"/>
            </a:endParaRPr>
          </a:p>
        </p:txBody>
      </p:sp>
      <p:sp>
        <p:nvSpPr>
          <p:cNvPr id="11" name="object 11"/>
          <p:cNvSpPr/>
          <p:nvPr/>
        </p:nvSpPr>
        <p:spPr>
          <a:xfrm>
            <a:off x="4069772" y="48813"/>
            <a:ext cx="4052455" cy="1101003"/>
          </a:xfrm>
          <a:prstGeom prst="rect">
            <a:avLst/>
          </a:prstGeom>
          <a:blipFill>
            <a:blip r:embed="rId3" cstate="print"/>
            <a:stretch>
              <a:fillRect/>
            </a:stretch>
          </a:blipFill>
        </p:spPr>
        <p:txBody>
          <a:bodyPr wrap="square" lIns="0" tIns="0" rIns="0" bIns="0" rtlCol="0"/>
          <a:lstStyle/>
          <a:p>
            <a:endParaRPr sz="1227"/>
          </a:p>
        </p:txBody>
      </p:sp>
      <p:sp>
        <p:nvSpPr>
          <p:cNvPr id="12" name="object 12"/>
          <p:cNvSpPr/>
          <p:nvPr/>
        </p:nvSpPr>
        <p:spPr>
          <a:xfrm>
            <a:off x="4082761" y="2201833"/>
            <a:ext cx="4052455" cy="859415"/>
          </a:xfrm>
          <a:prstGeom prst="rect">
            <a:avLst/>
          </a:prstGeom>
          <a:blipFill>
            <a:blip r:embed="rId4" cstate="print"/>
            <a:stretch>
              <a:fillRect/>
            </a:stretch>
          </a:blipFill>
        </p:spPr>
        <p:txBody>
          <a:bodyPr wrap="square" lIns="0" tIns="0" rIns="0" bIns="0" rtlCol="0"/>
          <a:lstStyle/>
          <a:p>
            <a:endParaRPr sz="1227"/>
          </a:p>
        </p:txBody>
      </p:sp>
      <p:sp>
        <p:nvSpPr>
          <p:cNvPr id="13" name="object 13"/>
          <p:cNvSpPr/>
          <p:nvPr/>
        </p:nvSpPr>
        <p:spPr>
          <a:xfrm>
            <a:off x="4667250" y="4214553"/>
            <a:ext cx="2870489" cy="1298776"/>
          </a:xfrm>
          <a:prstGeom prst="rect">
            <a:avLst/>
          </a:prstGeom>
          <a:blipFill>
            <a:blip r:embed="rId5" cstate="print"/>
            <a:stretch>
              <a:fillRect/>
            </a:stretch>
          </a:blipFill>
        </p:spPr>
        <p:txBody>
          <a:bodyPr wrap="square" lIns="0" tIns="0" rIns="0" bIns="0" rtlCol="0"/>
          <a:lstStyle/>
          <a:p>
            <a:endParaRPr sz="1227"/>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1906299"/>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2051771"/>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2197245"/>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2342716"/>
            <a:ext cx="95596" cy="126769"/>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2802255"/>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3650326"/>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p:nvPr/>
        </p:nvSpPr>
        <p:spPr>
          <a:xfrm>
            <a:off x="4226052" y="4949623"/>
            <a:ext cx="95596" cy="126768"/>
          </a:xfrm>
          <a:prstGeom prst="rect">
            <a:avLst/>
          </a:prstGeom>
          <a:blipFill>
            <a:blip r:embed="rId2" cstate="print"/>
            <a:stretch>
              <a:fillRect/>
            </a:stretch>
          </a:blipFill>
        </p:spPr>
        <p:txBody>
          <a:bodyPr wrap="square" lIns="0" tIns="0" rIns="0" bIns="0" rtlCol="0"/>
          <a:lstStyle/>
          <a:p>
            <a:endParaRPr sz="1227"/>
          </a:p>
        </p:txBody>
      </p:sp>
      <p:sp>
        <p:nvSpPr>
          <p:cNvPr id="9" name="object 9"/>
          <p:cNvSpPr/>
          <p:nvPr/>
        </p:nvSpPr>
        <p:spPr>
          <a:xfrm>
            <a:off x="4226052" y="5795616"/>
            <a:ext cx="95596" cy="126769"/>
          </a:xfrm>
          <a:prstGeom prst="rect">
            <a:avLst/>
          </a:prstGeom>
          <a:blipFill>
            <a:blip r:embed="rId2" cstate="print"/>
            <a:stretch>
              <a:fillRect/>
            </a:stretch>
          </a:blipFill>
        </p:spPr>
        <p:txBody>
          <a:bodyPr wrap="square" lIns="0" tIns="0" rIns="0" bIns="0" rtlCol="0"/>
          <a:lstStyle/>
          <a:p>
            <a:endParaRPr sz="1227"/>
          </a:p>
        </p:txBody>
      </p:sp>
      <p:sp>
        <p:nvSpPr>
          <p:cNvPr id="10" name="object 10"/>
          <p:cNvSpPr txBox="1"/>
          <p:nvPr/>
        </p:nvSpPr>
        <p:spPr>
          <a:xfrm>
            <a:off x="295275" y="478210"/>
            <a:ext cx="11163300" cy="5899948"/>
          </a:xfrm>
          <a:prstGeom prst="rect">
            <a:avLst/>
          </a:prstGeom>
        </p:spPr>
        <p:txBody>
          <a:bodyPr vert="horz" wrap="square" lIns="0" tIns="0" rIns="0" bIns="0" rtlCol="0">
            <a:spAutoFit/>
          </a:bodyPr>
          <a:lstStyle/>
          <a:p>
            <a:pPr marL="320378"/>
            <a:r>
              <a:rPr sz="1400" b="1" spc="-3" dirty="0">
                <a:solidFill>
                  <a:schemeClr val="bg1"/>
                </a:solidFill>
                <a:latin typeface="Cambria"/>
                <a:cs typeface="Cambria"/>
              </a:rPr>
              <a:t>jogging</a:t>
            </a:r>
            <a:endParaRPr sz="1400" dirty="0">
              <a:solidFill>
                <a:schemeClr val="bg1"/>
              </a:solidFill>
              <a:latin typeface="Cambria"/>
              <a:cs typeface="Cambria"/>
            </a:endParaRPr>
          </a:p>
          <a:p>
            <a:pPr marL="320378">
              <a:spcBef>
                <a:spcPts val="164"/>
              </a:spcBef>
            </a:pPr>
            <a:r>
              <a:rPr sz="1400" b="1" spc="-7" dirty="0">
                <a:solidFill>
                  <a:schemeClr val="bg1"/>
                </a:solidFill>
                <a:latin typeface="Cambria"/>
                <a:cs typeface="Cambria"/>
              </a:rPr>
              <a:t>rock</a:t>
            </a:r>
            <a:r>
              <a:rPr sz="1400" b="1" spc="-37" dirty="0">
                <a:solidFill>
                  <a:schemeClr val="bg1"/>
                </a:solidFill>
                <a:latin typeface="Cambria"/>
                <a:cs typeface="Cambria"/>
              </a:rPr>
              <a:t> </a:t>
            </a:r>
            <a:r>
              <a:rPr sz="1400" b="1" spc="-3" dirty="0">
                <a:solidFill>
                  <a:schemeClr val="bg1"/>
                </a:solidFill>
                <a:latin typeface="Cambria"/>
                <a:cs typeface="Cambria"/>
              </a:rPr>
              <a:t>climbing</a:t>
            </a:r>
            <a:endParaRPr sz="1400" dirty="0">
              <a:solidFill>
                <a:schemeClr val="bg1"/>
              </a:solidFill>
              <a:latin typeface="Cambria"/>
              <a:cs typeface="Cambria"/>
            </a:endParaRPr>
          </a:p>
          <a:p>
            <a:pPr marL="320378" marR="1959500">
              <a:lnSpc>
                <a:spcPct val="116700"/>
              </a:lnSpc>
            </a:pPr>
            <a:r>
              <a:rPr sz="1400" b="1" dirty="0">
                <a:solidFill>
                  <a:schemeClr val="bg1"/>
                </a:solidFill>
                <a:latin typeface="Cambria"/>
                <a:cs typeface="Cambria"/>
              </a:rPr>
              <a:t>sailing / </a:t>
            </a:r>
            <a:r>
              <a:rPr sz="1400" b="1" spc="-3" dirty="0">
                <a:solidFill>
                  <a:schemeClr val="bg1"/>
                </a:solidFill>
                <a:latin typeface="Cambria"/>
                <a:cs typeface="Cambria"/>
              </a:rPr>
              <a:t>surfing </a:t>
            </a:r>
            <a:r>
              <a:rPr sz="1400" b="1" dirty="0">
                <a:solidFill>
                  <a:schemeClr val="bg1"/>
                </a:solidFill>
                <a:latin typeface="Cambria"/>
                <a:cs typeface="Cambria"/>
              </a:rPr>
              <a:t>/ </a:t>
            </a:r>
            <a:r>
              <a:rPr sz="1400" b="1" spc="-3" dirty="0">
                <a:solidFill>
                  <a:schemeClr val="bg1"/>
                </a:solidFill>
                <a:latin typeface="Cambria"/>
                <a:cs typeface="Cambria"/>
              </a:rPr>
              <a:t>water</a:t>
            </a:r>
            <a:r>
              <a:rPr sz="1400" b="1" spc="-61" dirty="0">
                <a:solidFill>
                  <a:schemeClr val="bg1"/>
                </a:solidFill>
                <a:latin typeface="Cambria"/>
                <a:cs typeface="Cambria"/>
              </a:rPr>
              <a:t> </a:t>
            </a:r>
            <a:r>
              <a:rPr sz="1400" b="1" spc="-3" dirty="0">
                <a:solidFill>
                  <a:schemeClr val="bg1"/>
                </a:solidFill>
                <a:latin typeface="Cambria"/>
                <a:cs typeface="Cambria"/>
              </a:rPr>
              <a:t>sports  skateboarding</a:t>
            </a:r>
            <a:endParaRPr sz="1400" dirty="0">
              <a:solidFill>
                <a:schemeClr val="bg1"/>
              </a:solidFill>
              <a:latin typeface="Cambria"/>
              <a:cs typeface="Cambria"/>
            </a:endParaRPr>
          </a:p>
          <a:p>
            <a:pPr marL="8659">
              <a:spcBef>
                <a:spcPts val="805"/>
              </a:spcBef>
            </a:pPr>
            <a:r>
              <a:rPr sz="1400" spc="-3" dirty="0">
                <a:solidFill>
                  <a:schemeClr val="bg1"/>
                </a:solidFill>
                <a:latin typeface="Cambria"/>
                <a:cs typeface="Cambria"/>
              </a:rPr>
              <a:t>Here are some ways to talk specifically about sports and</a:t>
            </a:r>
            <a:r>
              <a:rPr sz="1400" spc="55" dirty="0">
                <a:solidFill>
                  <a:schemeClr val="bg1"/>
                </a:solidFill>
                <a:latin typeface="Cambria"/>
                <a:cs typeface="Cambria"/>
              </a:rPr>
              <a:t> </a:t>
            </a:r>
            <a:r>
              <a:rPr sz="1400" spc="-3" dirty="0">
                <a:solidFill>
                  <a:schemeClr val="bg1"/>
                </a:solidFill>
                <a:latin typeface="Cambria"/>
                <a:cs typeface="Cambria"/>
              </a:rPr>
              <a:t>music:</a:t>
            </a:r>
            <a:endParaRPr sz="1400" dirty="0">
              <a:solidFill>
                <a:schemeClr val="bg1"/>
              </a:solidFill>
              <a:latin typeface="Cambria"/>
              <a:cs typeface="Cambria"/>
            </a:endParaRPr>
          </a:p>
          <a:p>
            <a:pPr marL="320378">
              <a:spcBef>
                <a:spcPts val="849"/>
              </a:spcBef>
            </a:pPr>
            <a:r>
              <a:rPr sz="1400" b="1" spc="-3" dirty="0">
                <a:solidFill>
                  <a:schemeClr val="bg1"/>
                </a:solidFill>
                <a:latin typeface="Cambria"/>
                <a:cs typeface="Cambria"/>
              </a:rPr>
              <a:t>"Do you play any</a:t>
            </a:r>
            <a:r>
              <a:rPr sz="1400" b="1" spc="-31" dirty="0">
                <a:solidFill>
                  <a:schemeClr val="bg1"/>
                </a:solidFill>
                <a:latin typeface="Cambria"/>
                <a:cs typeface="Cambria"/>
              </a:rPr>
              <a:t> </a:t>
            </a:r>
            <a:r>
              <a:rPr sz="1400" b="1" spc="-3" dirty="0">
                <a:solidFill>
                  <a:schemeClr val="bg1"/>
                </a:solidFill>
                <a:latin typeface="Cambria"/>
                <a:cs typeface="Cambria"/>
              </a:rPr>
              <a:t>sports?"</a:t>
            </a:r>
            <a:endParaRPr sz="1400" dirty="0">
              <a:solidFill>
                <a:schemeClr val="bg1"/>
              </a:solidFill>
              <a:latin typeface="Cambria"/>
              <a:cs typeface="Cambria"/>
            </a:endParaRPr>
          </a:p>
          <a:p>
            <a:pPr marL="632097" indent="-155859">
              <a:spcBef>
                <a:spcPts val="126"/>
              </a:spcBef>
              <a:buFont typeface="Courier New"/>
              <a:buChar char="o"/>
              <a:tabLst>
                <a:tab pos="632530" algn="l"/>
                <a:tab pos="1487159" algn="l"/>
              </a:tabLst>
            </a:pPr>
            <a:r>
              <a:rPr sz="1400" spc="-3" dirty="0">
                <a:solidFill>
                  <a:schemeClr val="bg1"/>
                </a:solidFill>
                <a:latin typeface="Cambria"/>
                <a:cs typeface="Cambria"/>
              </a:rPr>
              <a:t>"Yes, </a:t>
            </a:r>
            <a:r>
              <a:rPr sz="1400" dirty="0">
                <a:solidFill>
                  <a:schemeClr val="bg1"/>
                </a:solidFill>
                <a:latin typeface="Cambria"/>
                <a:cs typeface="Cambria"/>
              </a:rPr>
              <a:t>I</a:t>
            </a:r>
            <a:r>
              <a:rPr sz="1400" spc="-3" dirty="0">
                <a:solidFill>
                  <a:schemeClr val="bg1"/>
                </a:solidFill>
                <a:latin typeface="Cambria"/>
                <a:cs typeface="Cambria"/>
              </a:rPr>
              <a:t> play</a:t>
            </a:r>
            <a:r>
              <a:rPr sz="1400" dirty="0">
                <a:solidFill>
                  <a:schemeClr val="bg1"/>
                </a:solidFill>
                <a:latin typeface="Cambria"/>
                <a:cs typeface="Cambria"/>
              </a:rPr>
              <a:t> </a:t>
            </a:r>
            <a:r>
              <a:rPr sz="1400" spc="7" dirty="0">
                <a:solidFill>
                  <a:schemeClr val="bg1"/>
                </a:solidFill>
                <a:latin typeface="Cambria"/>
                <a:cs typeface="Cambria"/>
              </a:rPr>
              <a:t>___</a:t>
            </a:r>
            <a:r>
              <a:rPr sz="1400" u="sng" spc="7" dirty="0">
                <a:solidFill>
                  <a:schemeClr val="bg1"/>
                </a:solidFill>
                <a:latin typeface="Cambria"/>
                <a:cs typeface="Cambria"/>
              </a:rPr>
              <a:t> 	</a:t>
            </a:r>
            <a:r>
              <a:rPr sz="1400" dirty="0">
                <a:solidFill>
                  <a:schemeClr val="bg1"/>
                </a:solidFill>
                <a:latin typeface="Cambria"/>
                <a:cs typeface="Cambria"/>
              </a:rPr>
              <a:t>_."</a:t>
            </a:r>
          </a:p>
          <a:p>
            <a:pPr marL="632097" indent="-155859">
              <a:spcBef>
                <a:spcPts val="112"/>
              </a:spcBef>
              <a:buFont typeface="Courier New"/>
              <a:buChar char="o"/>
              <a:tabLst>
                <a:tab pos="632530" algn="l"/>
              </a:tabLst>
            </a:pPr>
            <a:r>
              <a:rPr sz="1400" dirty="0">
                <a:solidFill>
                  <a:schemeClr val="bg1"/>
                </a:solidFill>
                <a:latin typeface="Cambria"/>
                <a:cs typeface="Cambria"/>
              </a:rPr>
              <a:t>"I do yoga / </a:t>
            </a:r>
            <a:r>
              <a:rPr sz="1400" spc="-3" dirty="0">
                <a:solidFill>
                  <a:schemeClr val="bg1"/>
                </a:solidFill>
                <a:latin typeface="Cambria"/>
                <a:cs typeface="Cambria"/>
              </a:rPr>
              <a:t>martial arts </a:t>
            </a:r>
            <a:r>
              <a:rPr sz="1400" dirty="0">
                <a:solidFill>
                  <a:schemeClr val="bg1"/>
                </a:solidFill>
                <a:latin typeface="Cambria"/>
                <a:cs typeface="Cambria"/>
              </a:rPr>
              <a:t>/</a:t>
            </a:r>
            <a:r>
              <a:rPr sz="1400" spc="-34" dirty="0">
                <a:solidFill>
                  <a:schemeClr val="bg1"/>
                </a:solidFill>
                <a:latin typeface="Cambria"/>
                <a:cs typeface="Cambria"/>
              </a:rPr>
              <a:t> </a:t>
            </a:r>
            <a:r>
              <a:rPr sz="1400" spc="-7" dirty="0">
                <a:solidFill>
                  <a:schemeClr val="bg1"/>
                </a:solidFill>
                <a:latin typeface="Cambria"/>
                <a:cs typeface="Cambria"/>
              </a:rPr>
              <a:t>pilates."</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"No, I </a:t>
            </a:r>
            <a:r>
              <a:rPr sz="1400" spc="-3" dirty="0">
                <a:solidFill>
                  <a:schemeClr val="bg1"/>
                </a:solidFill>
                <a:latin typeface="Cambria"/>
                <a:cs typeface="Cambria"/>
              </a:rPr>
              <a:t>prefer working out at </a:t>
            </a:r>
            <a:r>
              <a:rPr sz="1400" dirty="0">
                <a:solidFill>
                  <a:schemeClr val="bg1"/>
                </a:solidFill>
                <a:latin typeface="Cambria"/>
                <a:cs typeface="Cambria"/>
              </a:rPr>
              <a:t>the</a:t>
            </a:r>
            <a:r>
              <a:rPr sz="1400" spc="-27" dirty="0">
                <a:solidFill>
                  <a:schemeClr val="bg1"/>
                </a:solidFill>
                <a:latin typeface="Cambria"/>
                <a:cs typeface="Cambria"/>
              </a:rPr>
              <a:t> </a:t>
            </a:r>
            <a:r>
              <a:rPr sz="1400" spc="-3" dirty="0">
                <a:solidFill>
                  <a:schemeClr val="bg1"/>
                </a:solidFill>
                <a:latin typeface="Cambria"/>
                <a:cs typeface="Cambria"/>
              </a:rPr>
              <a:t>gym."</a:t>
            </a:r>
            <a:endParaRPr sz="1400" dirty="0">
              <a:solidFill>
                <a:schemeClr val="bg1"/>
              </a:solidFill>
              <a:latin typeface="Cambria"/>
              <a:cs typeface="Cambria"/>
            </a:endParaRPr>
          </a:p>
          <a:p>
            <a:pPr marL="632097" indent="-155859">
              <a:spcBef>
                <a:spcPts val="130"/>
              </a:spcBef>
              <a:buFont typeface="Courier New"/>
              <a:buChar char="o"/>
              <a:tabLst>
                <a:tab pos="632530" algn="l"/>
              </a:tabLst>
            </a:pPr>
            <a:r>
              <a:rPr sz="1400" dirty="0">
                <a:solidFill>
                  <a:schemeClr val="bg1"/>
                </a:solidFill>
                <a:latin typeface="Cambria"/>
                <a:cs typeface="Cambria"/>
              </a:rPr>
              <a:t>"No, </a:t>
            </a:r>
            <a:r>
              <a:rPr sz="1400" spc="-3" dirty="0">
                <a:solidFill>
                  <a:schemeClr val="bg1"/>
                </a:solidFill>
                <a:latin typeface="Cambria"/>
                <a:cs typeface="Cambria"/>
              </a:rPr>
              <a:t>I'm </a:t>
            </a:r>
            <a:r>
              <a:rPr sz="1400" spc="-7" dirty="0">
                <a:solidFill>
                  <a:schemeClr val="bg1"/>
                </a:solidFill>
                <a:latin typeface="Cambria"/>
                <a:cs typeface="Cambria"/>
              </a:rPr>
              <a:t>not </a:t>
            </a:r>
            <a:r>
              <a:rPr sz="1400" spc="-3" dirty="0">
                <a:solidFill>
                  <a:schemeClr val="bg1"/>
                </a:solidFill>
                <a:latin typeface="Cambria"/>
                <a:cs typeface="Cambria"/>
              </a:rPr>
              <a:t>very</a:t>
            </a:r>
            <a:r>
              <a:rPr sz="1400" spc="-14" dirty="0">
                <a:solidFill>
                  <a:schemeClr val="bg1"/>
                </a:solidFill>
                <a:latin typeface="Cambria"/>
                <a:cs typeface="Cambria"/>
              </a:rPr>
              <a:t> </a:t>
            </a:r>
            <a:r>
              <a:rPr sz="1400" spc="-3" dirty="0">
                <a:solidFill>
                  <a:schemeClr val="bg1"/>
                </a:solidFill>
                <a:latin typeface="Cambria"/>
                <a:cs typeface="Cambria"/>
              </a:rPr>
              <a:t>athletic."</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"No, </a:t>
            </a:r>
            <a:r>
              <a:rPr sz="1400" spc="-3" dirty="0">
                <a:solidFill>
                  <a:schemeClr val="bg1"/>
                </a:solidFill>
                <a:latin typeface="Cambria"/>
                <a:cs typeface="Cambria"/>
              </a:rPr>
              <a:t>but </a:t>
            </a:r>
            <a:r>
              <a:rPr sz="1400" dirty="0">
                <a:solidFill>
                  <a:schemeClr val="bg1"/>
                </a:solidFill>
                <a:latin typeface="Cambria"/>
                <a:cs typeface="Cambria"/>
              </a:rPr>
              <a:t>I love </a:t>
            </a:r>
            <a:r>
              <a:rPr sz="1400" spc="-3" dirty="0">
                <a:solidFill>
                  <a:schemeClr val="bg1"/>
                </a:solidFill>
                <a:latin typeface="Cambria"/>
                <a:cs typeface="Cambria"/>
              </a:rPr>
              <a:t>to watch! I'm </a:t>
            </a:r>
            <a:r>
              <a:rPr sz="1400" dirty="0">
                <a:solidFill>
                  <a:schemeClr val="bg1"/>
                </a:solidFill>
                <a:latin typeface="Cambria"/>
                <a:cs typeface="Cambria"/>
              </a:rPr>
              <a:t>a </a:t>
            </a:r>
            <a:r>
              <a:rPr sz="1400" spc="-3" dirty="0">
                <a:solidFill>
                  <a:schemeClr val="bg1"/>
                </a:solidFill>
                <a:latin typeface="Cambria"/>
                <a:cs typeface="Cambria"/>
              </a:rPr>
              <a:t>big fan </a:t>
            </a:r>
            <a:r>
              <a:rPr sz="1400" spc="7" dirty="0">
                <a:solidFill>
                  <a:schemeClr val="bg1"/>
                </a:solidFill>
                <a:latin typeface="Cambria"/>
                <a:cs typeface="Cambria"/>
              </a:rPr>
              <a:t>of… </a:t>
            </a:r>
            <a:r>
              <a:rPr sz="1400" spc="-3" dirty="0">
                <a:solidFill>
                  <a:schemeClr val="bg1"/>
                </a:solidFill>
                <a:latin typeface="Cambria"/>
                <a:cs typeface="Cambria"/>
              </a:rPr>
              <a:t>[sport </a:t>
            </a:r>
            <a:r>
              <a:rPr sz="1400" dirty="0">
                <a:solidFill>
                  <a:schemeClr val="bg1"/>
                </a:solidFill>
                <a:latin typeface="Cambria"/>
                <a:cs typeface="Cambria"/>
              </a:rPr>
              <a:t>/</a:t>
            </a:r>
            <a:r>
              <a:rPr sz="1400" spc="-34" dirty="0">
                <a:solidFill>
                  <a:schemeClr val="bg1"/>
                </a:solidFill>
                <a:latin typeface="Cambria"/>
                <a:cs typeface="Cambria"/>
              </a:rPr>
              <a:t> </a:t>
            </a:r>
            <a:r>
              <a:rPr sz="1400" spc="-3" dirty="0">
                <a:solidFill>
                  <a:schemeClr val="bg1"/>
                </a:solidFill>
                <a:latin typeface="Cambria"/>
                <a:cs typeface="Cambria"/>
              </a:rPr>
              <a:t>team]."</a:t>
            </a:r>
            <a:endParaRPr sz="1400" dirty="0">
              <a:solidFill>
                <a:schemeClr val="bg1"/>
              </a:solidFill>
              <a:latin typeface="Cambria"/>
              <a:cs typeface="Cambria"/>
            </a:endParaRPr>
          </a:p>
          <a:p>
            <a:pPr marL="320378">
              <a:spcBef>
                <a:spcPts val="177"/>
              </a:spcBef>
            </a:pPr>
            <a:r>
              <a:rPr sz="1400" b="1" spc="-3" dirty="0">
                <a:solidFill>
                  <a:schemeClr val="bg1"/>
                </a:solidFill>
                <a:latin typeface="Cambria"/>
                <a:cs typeface="Cambria"/>
              </a:rPr>
              <a:t>"Do you play </a:t>
            </a:r>
            <a:r>
              <a:rPr sz="1400" b="1" dirty="0">
                <a:solidFill>
                  <a:schemeClr val="bg1"/>
                </a:solidFill>
                <a:latin typeface="Cambria"/>
                <a:cs typeface="Cambria"/>
              </a:rPr>
              <a:t>a </a:t>
            </a:r>
            <a:r>
              <a:rPr sz="1400" b="1" spc="-3" dirty="0">
                <a:solidFill>
                  <a:schemeClr val="bg1"/>
                </a:solidFill>
                <a:latin typeface="Cambria"/>
                <a:cs typeface="Cambria"/>
              </a:rPr>
              <a:t>musical</a:t>
            </a:r>
            <a:r>
              <a:rPr sz="1400" b="1" spc="-7" dirty="0">
                <a:solidFill>
                  <a:schemeClr val="bg1"/>
                </a:solidFill>
                <a:latin typeface="Cambria"/>
                <a:cs typeface="Cambria"/>
              </a:rPr>
              <a:t> </a:t>
            </a:r>
            <a:r>
              <a:rPr sz="1400" b="1" spc="-3" dirty="0">
                <a:solidFill>
                  <a:schemeClr val="bg1"/>
                </a:solidFill>
                <a:latin typeface="Cambria"/>
                <a:cs typeface="Cambria"/>
              </a:rPr>
              <a:t>instrument?"</a:t>
            </a:r>
            <a:endParaRPr sz="1400" dirty="0">
              <a:solidFill>
                <a:schemeClr val="bg1"/>
              </a:solidFill>
              <a:latin typeface="Cambria"/>
              <a:cs typeface="Cambria"/>
            </a:endParaRPr>
          </a:p>
          <a:p>
            <a:pPr marL="632097" indent="-155859">
              <a:spcBef>
                <a:spcPts val="112"/>
              </a:spcBef>
              <a:buFont typeface="Courier New"/>
              <a:buChar char="o"/>
              <a:tabLst>
                <a:tab pos="632530" algn="l"/>
                <a:tab pos="1487159" algn="l"/>
              </a:tabLst>
            </a:pPr>
            <a:r>
              <a:rPr sz="1400" spc="-3" dirty="0">
                <a:solidFill>
                  <a:schemeClr val="bg1"/>
                </a:solidFill>
                <a:latin typeface="Cambria"/>
                <a:cs typeface="Cambria"/>
              </a:rPr>
              <a:t>"Yes, </a:t>
            </a:r>
            <a:r>
              <a:rPr sz="1400" dirty="0">
                <a:solidFill>
                  <a:schemeClr val="bg1"/>
                </a:solidFill>
                <a:latin typeface="Cambria"/>
                <a:cs typeface="Cambria"/>
              </a:rPr>
              <a:t>I</a:t>
            </a:r>
            <a:r>
              <a:rPr sz="1400" spc="-3" dirty="0">
                <a:solidFill>
                  <a:schemeClr val="bg1"/>
                </a:solidFill>
                <a:latin typeface="Cambria"/>
                <a:cs typeface="Cambria"/>
              </a:rPr>
              <a:t> play</a:t>
            </a:r>
            <a:r>
              <a:rPr sz="1400" dirty="0">
                <a:solidFill>
                  <a:schemeClr val="bg1"/>
                </a:solidFill>
                <a:latin typeface="Cambria"/>
                <a:cs typeface="Cambria"/>
              </a:rPr>
              <a:t> </a:t>
            </a:r>
            <a:r>
              <a:rPr sz="1400" spc="7" dirty="0">
                <a:solidFill>
                  <a:schemeClr val="bg1"/>
                </a:solidFill>
                <a:latin typeface="Cambria"/>
                <a:cs typeface="Cambria"/>
              </a:rPr>
              <a:t>___</a:t>
            </a:r>
            <a:r>
              <a:rPr sz="1400" u="sng" spc="7" dirty="0">
                <a:solidFill>
                  <a:schemeClr val="bg1"/>
                </a:solidFill>
                <a:latin typeface="Cambria"/>
                <a:cs typeface="Cambria"/>
              </a:rPr>
              <a:t> 	</a:t>
            </a:r>
            <a:r>
              <a:rPr sz="1400" dirty="0">
                <a:solidFill>
                  <a:schemeClr val="bg1"/>
                </a:solidFill>
                <a:latin typeface="Cambria"/>
                <a:cs typeface="Cambria"/>
              </a:rPr>
              <a:t>_."</a:t>
            </a:r>
          </a:p>
          <a:p>
            <a:pPr marL="632097" indent="-155859">
              <a:spcBef>
                <a:spcPts val="112"/>
              </a:spcBef>
              <a:buFont typeface="Courier New"/>
              <a:buChar char="o"/>
              <a:tabLst>
                <a:tab pos="632530" algn="l"/>
              </a:tabLst>
            </a:pPr>
            <a:r>
              <a:rPr sz="1400" spc="-3" dirty="0">
                <a:solidFill>
                  <a:schemeClr val="bg1"/>
                </a:solidFill>
                <a:latin typeface="Cambria"/>
                <a:cs typeface="Cambria"/>
              </a:rPr>
              <a:t>"I've played </a:t>
            </a:r>
            <a:r>
              <a:rPr sz="1400" dirty="0">
                <a:solidFill>
                  <a:schemeClr val="bg1"/>
                </a:solidFill>
                <a:latin typeface="Cambria"/>
                <a:cs typeface="Cambria"/>
              </a:rPr>
              <a:t>the </a:t>
            </a:r>
            <a:r>
              <a:rPr sz="1400" spc="-3" dirty="0">
                <a:solidFill>
                  <a:schemeClr val="bg1"/>
                </a:solidFill>
                <a:latin typeface="Cambria"/>
                <a:cs typeface="Cambria"/>
              </a:rPr>
              <a:t>piano </a:t>
            </a:r>
            <a:r>
              <a:rPr sz="1400" dirty="0">
                <a:solidFill>
                  <a:schemeClr val="bg1"/>
                </a:solidFill>
                <a:latin typeface="Cambria"/>
                <a:cs typeface="Cambria"/>
              </a:rPr>
              <a:t>for </a:t>
            </a:r>
            <a:r>
              <a:rPr sz="1400" spc="-7" dirty="0">
                <a:solidFill>
                  <a:schemeClr val="bg1"/>
                </a:solidFill>
                <a:latin typeface="Cambria"/>
                <a:cs typeface="Cambria"/>
              </a:rPr>
              <a:t>several</a:t>
            </a:r>
            <a:r>
              <a:rPr sz="1400" spc="20" dirty="0">
                <a:solidFill>
                  <a:schemeClr val="bg1"/>
                </a:solidFill>
                <a:latin typeface="Cambria"/>
                <a:cs typeface="Cambria"/>
              </a:rPr>
              <a:t> </a:t>
            </a:r>
            <a:r>
              <a:rPr sz="1400" spc="-3" dirty="0">
                <a:solidFill>
                  <a:schemeClr val="bg1"/>
                </a:solidFill>
                <a:latin typeface="Cambria"/>
                <a:cs typeface="Cambria"/>
              </a:rPr>
              <a:t>years."</a:t>
            </a:r>
            <a:endParaRPr sz="1400" dirty="0">
              <a:solidFill>
                <a:schemeClr val="bg1"/>
              </a:solidFill>
              <a:latin typeface="Cambria"/>
              <a:cs typeface="Cambria"/>
            </a:endParaRPr>
          </a:p>
          <a:p>
            <a:pPr marL="632097" indent="-155859">
              <a:spcBef>
                <a:spcPts val="130"/>
              </a:spcBef>
              <a:buFont typeface="Courier New"/>
              <a:buChar char="o"/>
              <a:tabLst>
                <a:tab pos="632530" algn="l"/>
                <a:tab pos="1296231" algn="l"/>
                <a:tab pos="1509239" algn="l"/>
              </a:tabLst>
            </a:pPr>
            <a:r>
              <a:rPr sz="1400" dirty="0">
                <a:solidFill>
                  <a:schemeClr val="bg1"/>
                </a:solidFill>
                <a:latin typeface="Cambria"/>
                <a:cs typeface="Cambria"/>
              </a:rPr>
              <a:t>"I'm</a:t>
            </a:r>
            <a:r>
              <a:rPr sz="1400" spc="3" dirty="0">
                <a:solidFill>
                  <a:schemeClr val="bg1"/>
                </a:solidFill>
                <a:latin typeface="Cambria"/>
                <a:cs typeface="Cambria"/>
              </a:rPr>
              <a:t> </a:t>
            </a:r>
            <a:r>
              <a:rPr sz="1400" spc="-3" dirty="0">
                <a:solidFill>
                  <a:schemeClr val="bg1"/>
                </a:solidFill>
                <a:latin typeface="Cambria"/>
                <a:cs typeface="Cambria"/>
              </a:rPr>
              <a:t>taking</a:t>
            </a:r>
            <a:r>
              <a:rPr sz="1400" u="sng" spc="-3" dirty="0">
                <a:solidFill>
                  <a:schemeClr val="bg1"/>
                </a:solidFill>
                <a:latin typeface="Cambria"/>
                <a:cs typeface="Cambria"/>
              </a:rPr>
              <a:t> 	</a:t>
            </a:r>
            <a:r>
              <a:rPr sz="1400" spc="7" dirty="0">
                <a:solidFill>
                  <a:schemeClr val="bg1"/>
                </a:solidFill>
                <a:latin typeface="Cambria"/>
                <a:cs typeface="Cambria"/>
              </a:rPr>
              <a:t>_</a:t>
            </a:r>
            <a:r>
              <a:rPr sz="1400" u="sng" spc="7" dirty="0">
                <a:solidFill>
                  <a:schemeClr val="bg1"/>
                </a:solidFill>
                <a:latin typeface="Cambria"/>
                <a:cs typeface="Cambria"/>
              </a:rPr>
              <a:t> 	</a:t>
            </a:r>
            <a:r>
              <a:rPr sz="1400" spc="-7" dirty="0">
                <a:solidFill>
                  <a:schemeClr val="bg1"/>
                </a:solidFill>
                <a:latin typeface="Cambria"/>
                <a:cs typeface="Cambria"/>
              </a:rPr>
              <a:t>lessons."</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"I'm in a</a:t>
            </a:r>
            <a:r>
              <a:rPr sz="1400" spc="-75" dirty="0">
                <a:solidFill>
                  <a:schemeClr val="bg1"/>
                </a:solidFill>
                <a:latin typeface="Cambria"/>
                <a:cs typeface="Cambria"/>
              </a:rPr>
              <a:t> </a:t>
            </a:r>
            <a:r>
              <a:rPr sz="1400" spc="-3" dirty="0">
                <a:solidFill>
                  <a:schemeClr val="bg1"/>
                </a:solidFill>
                <a:latin typeface="Cambria"/>
                <a:cs typeface="Cambria"/>
              </a:rPr>
              <a:t>band."</a:t>
            </a:r>
            <a:endParaRPr sz="1400" dirty="0">
              <a:solidFill>
                <a:schemeClr val="bg1"/>
              </a:solidFill>
              <a:latin typeface="Cambria"/>
              <a:cs typeface="Cambria"/>
            </a:endParaRPr>
          </a:p>
          <a:p>
            <a:pPr marL="632097" indent="-155859">
              <a:spcBef>
                <a:spcPts val="130"/>
              </a:spcBef>
              <a:buFont typeface="Courier New"/>
              <a:buChar char="o"/>
              <a:tabLst>
                <a:tab pos="632530" algn="l"/>
              </a:tabLst>
            </a:pPr>
            <a:r>
              <a:rPr sz="1400" dirty="0">
                <a:solidFill>
                  <a:schemeClr val="bg1"/>
                </a:solidFill>
                <a:latin typeface="Cambria"/>
                <a:cs typeface="Cambria"/>
              </a:rPr>
              <a:t>"I </a:t>
            </a:r>
            <a:r>
              <a:rPr sz="1400" spc="-3" dirty="0">
                <a:solidFill>
                  <a:schemeClr val="bg1"/>
                </a:solidFill>
                <a:latin typeface="Cambria"/>
                <a:cs typeface="Cambria"/>
              </a:rPr>
              <a:t>sing </a:t>
            </a:r>
            <a:r>
              <a:rPr sz="1400" dirty="0">
                <a:solidFill>
                  <a:schemeClr val="bg1"/>
                </a:solidFill>
                <a:latin typeface="Cambria"/>
                <a:cs typeface="Cambria"/>
              </a:rPr>
              <a:t>in a</a:t>
            </a:r>
            <a:r>
              <a:rPr sz="1400" spc="-68" dirty="0">
                <a:solidFill>
                  <a:schemeClr val="bg1"/>
                </a:solidFill>
                <a:latin typeface="Cambria"/>
                <a:cs typeface="Cambria"/>
              </a:rPr>
              <a:t> </a:t>
            </a:r>
            <a:r>
              <a:rPr sz="1400" dirty="0">
                <a:solidFill>
                  <a:schemeClr val="bg1"/>
                </a:solidFill>
                <a:latin typeface="Cambria"/>
                <a:cs typeface="Cambria"/>
              </a:rPr>
              <a:t>choir."</a:t>
            </a:r>
          </a:p>
          <a:p>
            <a:pPr marL="8659" marR="3464">
              <a:lnSpc>
                <a:spcPct val="111700"/>
              </a:lnSpc>
              <a:spcBef>
                <a:spcPts val="689"/>
              </a:spcBef>
            </a:pPr>
            <a:r>
              <a:rPr sz="1400" spc="-3" dirty="0">
                <a:solidFill>
                  <a:schemeClr val="bg1"/>
                </a:solidFill>
                <a:latin typeface="Cambria"/>
                <a:cs typeface="Cambria"/>
              </a:rPr>
              <a:t>In </a:t>
            </a:r>
            <a:r>
              <a:rPr sz="1400" dirty="0">
                <a:solidFill>
                  <a:schemeClr val="bg1"/>
                </a:solidFill>
                <a:latin typeface="Cambria"/>
                <a:cs typeface="Cambria"/>
              </a:rPr>
              <a:t>the </a:t>
            </a:r>
            <a:r>
              <a:rPr sz="1400" spc="-3" dirty="0">
                <a:solidFill>
                  <a:schemeClr val="bg1"/>
                </a:solidFill>
                <a:latin typeface="Cambria"/>
                <a:cs typeface="Cambria"/>
              </a:rPr>
              <a:t>dialogue, </a:t>
            </a:r>
            <a:r>
              <a:rPr sz="1400" dirty="0">
                <a:solidFill>
                  <a:schemeClr val="bg1"/>
                </a:solidFill>
                <a:latin typeface="Cambria"/>
                <a:cs typeface="Cambria"/>
              </a:rPr>
              <a:t>there </a:t>
            </a:r>
            <a:r>
              <a:rPr sz="1400" spc="-3" dirty="0">
                <a:solidFill>
                  <a:schemeClr val="bg1"/>
                </a:solidFill>
                <a:latin typeface="Cambria"/>
                <a:cs typeface="Cambria"/>
              </a:rPr>
              <a:t>are </a:t>
            </a:r>
            <a:r>
              <a:rPr sz="1400" dirty="0">
                <a:solidFill>
                  <a:schemeClr val="bg1"/>
                </a:solidFill>
                <a:latin typeface="Cambria"/>
                <a:cs typeface="Cambria"/>
              </a:rPr>
              <a:t>two </a:t>
            </a:r>
            <a:r>
              <a:rPr sz="1400" spc="-3" dirty="0">
                <a:solidFill>
                  <a:schemeClr val="bg1"/>
                </a:solidFill>
                <a:latin typeface="Cambria"/>
                <a:cs typeface="Cambria"/>
              </a:rPr>
              <a:t>“follow-up” questions that </a:t>
            </a:r>
            <a:r>
              <a:rPr sz="1400" dirty="0">
                <a:solidFill>
                  <a:schemeClr val="bg1"/>
                </a:solidFill>
                <a:latin typeface="Cambria"/>
                <a:cs typeface="Cambria"/>
              </a:rPr>
              <a:t>you </a:t>
            </a:r>
            <a:r>
              <a:rPr sz="1400" spc="-7" dirty="0">
                <a:solidFill>
                  <a:schemeClr val="bg1"/>
                </a:solidFill>
                <a:latin typeface="Cambria"/>
                <a:cs typeface="Cambria"/>
              </a:rPr>
              <a:t>can </a:t>
            </a:r>
            <a:r>
              <a:rPr sz="1400" spc="-3" dirty="0">
                <a:solidFill>
                  <a:schemeClr val="bg1"/>
                </a:solidFill>
                <a:latin typeface="Cambria"/>
                <a:cs typeface="Cambria"/>
              </a:rPr>
              <a:t>use </a:t>
            </a:r>
            <a:r>
              <a:rPr sz="1400" dirty="0">
                <a:solidFill>
                  <a:schemeClr val="bg1"/>
                </a:solidFill>
                <a:latin typeface="Cambria"/>
                <a:cs typeface="Cambria"/>
              </a:rPr>
              <a:t>to </a:t>
            </a:r>
            <a:r>
              <a:rPr sz="1400" spc="-7" dirty="0">
                <a:solidFill>
                  <a:schemeClr val="bg1"/>
                </a:solidFill>
                <a:latin typeface="Cambria"/>
                <a:cs typeface="Cambria"/>
              </a:rPr>
              <a:t>ask </a:t>
            </a:r>
            <a:r>
              <a:rPr sz="1400" dirty="0">
                <a:solidFill>
                  <a:schemeClr val="bg1"/>
                </a:solidFill>
                <a:latin typeface="Cambria"/>
                <a:cs typeface="Cambria"/>
              </a:rPr>
              <a:t>for more  </a:t>
            </a:r>
            <a:r>
              <a:rPr sz="1400" spc="-3" dirty="0">
                <a:solidFill>
                  <a:schemeClr val="bg1"/>
                </a:solidFill>
                <a:latin typeface="Cambria"/>
                <a:cs typeface="Cambria"/>
              </a:rPr>
              <a:t>information, </a:t>
            </a:r>
            <a:r>
              <a:rPr sz="1400" spc="-7" dirty="0">
                <a:solidFill>
                  <a:schemeClr val="bg1"/>
                </a:solidFill>
                <a:latin typeface="Cambria"/>
                <a:cs typeface="Cambria"/>
              </a:rPr>
              <a:t>after </a:t>
            </a:r>
            <a:r>
              <a:rPr sz="1400" dirty="0">
                <a:solidFill>
                  <a:schemeClr val="bg1"/>
                </a:solidFill>
                <a:latin typeface="Cambria"/>
                <a:cs typeface="Cambria"/>
              </a:rPr>
              <a:t>the other </a:t>
            </a:r>
            <a:r>
              <a:rPr sz="1400" spc="-3" dirty="0">
                <a:solidFill>
                  <a:schemeClr val="bg1"/>
                </a:solidFill>
                <a:latin typeface="Cambria"/>
                <a:cs typeface="Cambria"/>
              </a:rPr>
              <a:t>person tells </a:t>
            </a:r>
            <a:r>
              <a:rPr sz="1400" dirty="0">
                <a:solidFill>
                  <a:schemeClr val="bg1"/>
                </a:solidFill>
                <a:latin typeface="Cambria"/>
                <a:cs typeface="Cambria"/>
              </a:rPr>
              <a:t>you </a:t>
            </a:r>
            <a:r>
              <a:rPr sz="1400" spc="-7" dirty="0">
                <a:solidFill>
                  <a:schemeClr val="bg1"/>
                </a:solidFill>
                <a:latin typeface="Cambria"/>
                <a:cs typeface="Cambria"/>
              </a:rPr>
              <a:t>their</a:t>
            </a:r>
            <a:r>
              <a:rPr sz="1400" spc="10" dirty="0">
                <a:solidFill>
                  <a:schemeClr val="bg1"/>
                </a:solidFill>
                <a:latin typeface="Cambria"/>
                <a:cs typeface="Cambria"/>
              </a:rPr>
              <a:t> </a:t>
            </a:r>
            <a:r>
              <a:rPr sz="1400" spc="-3" dirty="0">
                <a:solidFill>
                  <a:schemeClr val="bg1"/>
                </a:solidFill>
                <a:latin typeface="Cambria"/>
                <a:cs typeface="Cambria"/>
              </a:rPr>
              <a:t>hobbies:</a:t>
            </a:r>
            <a:endParaRPr sz="1400" dirty="0">
              <a:solidFill>
                <a:schemeClr val="bg1"/>
              </a:solidFill>
              <a:latin typeface="Cambria"/>
              <a:cs typeface="Cambria"/>
            </a:endParaRPr>
          </a:p>
          <a:p>
            <a:pPr marL="320378">
              <a:spcBef>
                <a:spcPts val="849"/>
              </a:spcBef>
            </a:pPr>
            <a:r>
              <a:rPr sz="1400" b="1" spc="-3" dirty="0">
                <a:solidFill>
                  <a:schemeClr val="bg1"/>
                </a:solidFill>
                <a:latin typeface="Cambria"/>
                <a:cs typeface="Cambria"/>
              </a:rPr>
              <a:t>"How'd you </a:t>
            </a:r>
            <a:r>
              <a:rPr sz="1400" b="1" dirty="0">
                <a:solidFill>
                  <a:schemeClr val="bg1"/>
                </a:solidFill>
                <a:latin typeface="Cambria"/>
                <a:cs typeface="Cambria"/>
              </a:rPr>
              <a:t>get </a:t>
            </a:r>
            <a:r>
              <a:rPr sz="1400" b="1" spc="-3" dirty="0">
                <a:solidFill>
                  <a:schemeClr val="bg1"/>
                </a:solidFill>
                <a:latin typeface="Cambria"/>
                <a:cs typeface="Cambria"/>
              </a:rPr>
              <a:t>into that?" </a:t>
            </a:r>
            <a:r>
              <a:rPr sz="1400" i="1" dirty="0">
                <a:solidFill>
                  <a:schemeClr val="bg1"/>
                </a:solidFill>
                <a:latin typeface="Cambria"/>
                <a:cs typeface="Cambria"/>
              </a:rPr>
              <a:t>(= how did </a:t>
            </a:r>
            <a:r>
              <a:rPr sz="1400" i="1" spc="-3" dirty="0">
                <a:solidFill>
                  <a:schemeClr val="bg1"/>
                </a:solidFill>
                <a:latin typeface="Cambria"/>
                <a:cs typeface="Cambria"/>
              </a:rPr>
              <a:t>you become interested </a:t>
            </a:r>
            <a:r>
              <a:rPr sz="1400" i="1" dirty="0">
                <a:solidFill>
                  <a:schemeClr val="bg1"/>
                </a:solidFill>
                <a:latin typeface="Cambria"/>
                <a:cs typeface="Cambria"/>
              </a:rPr>
              <a:t>in </a:t>
            </a:r>
            <a:r>
              <a:rPr sz="1400" i="1" spc="-3" dirty="0">
                <a:solidFill>
                  <a:schemeClr val="bg1"/>
                </a:solidFill>
                <a:latin typeface="Cambria"/>
                <a:cs typeface="Cambria"/>
              </a:rPr>
              <a:t>it?)</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 </a:t>
            </a:r>
            <a:r>
              <a:rPr sz="1400" spc="-3" dirty="0">
                <a:solidFill>
                  <a:schemeClr val="bg1"/>
                </a:solidFill>
                <a:latin typeface="Cambria"/>
                <a:cs typeface="Cambria"/>
              </a:rPr>
              <a:t>read an article </a:t>
            </a:r>
            <a:r>
              <a:rPr sz="1400" dirty="0">
                <a:solidFill>
                  <a:schemeClr val="bg1"/>
                </a:solidFill>
                <a:latin typeface="Cambria"/>
                <a:cs typeface="Cambria"/>
              </a:rPr>
              <a:t>/ </a:t>
            </a:r>
            <a:r>
              <a:rPr sz="1400" spc="-7" dirty="0">
                <a:solidFill>
                  <a:schemeClr val="bg1"/>
                </a:solidFill>
                <a:latin typeface="Cambria"/>
                <a:cs typeface="Cambria"/>
              </a:rPr>
              <a:t>saw </a:t>
            </a:r>
            <a:r>
              <a:rPr sz="1400" dirty="0">
                <a:solidFill>
                  <a:schemeClr val="bg1"/>
                </a:solidFill>
                <a:latin typeface="Cambria"/>
                <a:cs typeface="Cambria"/>
              </a:rPr>
              <a:t>a TV </a:t>
            </a:r>
            <a:r>
              <a:rPr sz="1400" spc="-3" dirty="0">
                <a:solidFill>
                  <a:schemeClr val="bg1"/>
                </a:solidFill>
                <a:latin typeface="Cambria"/>
                <a:cs typeface="Cambria"/>
              </a:rPr>
              <a:t>show that </a:t>
            </a:r>
            <a:r>
              <a:rPr sz="1400" dirty="0">
                <a:solidFill>
                  <a:schemeClr val="bg1"/>
                </a:solidFill>
                <a:latin typeface="Cambria"/>
                <a:cs typeface="Cambria"/>
              </a:rPr>
              <a:t>piqued my</a:t>
            </a:r>
            <a:r>
              <a:rPr sz="1400" spc="7" dirty="0">
                <a:solidFill>
                  <a:schemeClr val="bg1"/>
                </a:solidFill>
                <a:latin typeface="Cambria"/>
                <a:cs typeface="Cambria"/>
              </a:rPr>
              <a:t> </a:t>
            </a:r>
            <a:r>
              <a:rPr sz="1400" spc="-3" dirty="0">
                <a:solidFill>
                  <a:schemeClr val="bg1"/>
                </a:solidFill>
                <a:latin typeface="Cambria"/>
                <a:cs typeface="Cambria"/>
              </a:rPr>
              <a:t>interest."</a:t>
            </a:r>
            <a:endParaRPr sz="1400" dirty="0">
              <a:solidFill>
                <a:schemeClr val="bg1"/>
              </a:solidFill>
              <a:latin typeface="Cambria"/>
              <a:cs typeface="Cambria"/>
            </a:endParaRPr>
          </a:p>
          <a:p>
            <a:pPr marL="632097">
              <a:spcBef>
                <a:spcPts val="133"/>
              </a:spcBef>
            </a:pPr>
            <a:r>
              <a:rPr sz="1400" i="1" spc="-3" dirty="0">
                <a:solidFill>
                  <a:schemeClr val="bg1"/>
                </a:solidFill>
                <a:latin typeface="Cambria"/>
                <a:cs typeface="Cambria"/>
              </a:rPr>
              <a:t>“piqued </a:t>
            </a:r>
            <a:r>
              <a:rPr sz="1400" i="1" dirty="0">
                <a:solidFill>
                  <a:schemeClr val="bg1"/>
                </a:solidFill>
                <a:latin typeface="Cambria"/>
                <a:cs typeface="Cambria"/>
              </a:rPr>
              <a:t>my </a:t>
            </a:r>
            <a:r>
              <a:rPr sz="1400" i="1" spc="-3" dirty="0">
                <a:solidFill>
                  <a:schemeClr val="bg1"/>
                </a:solidFill>
                <a:latin typeface="Cambria"/>
                <a:cs typeface="Cambria"/>
              </a:rPr>
              <a:t>interest” = made </a:t>
            </a:r>
            <a:r>
              <a:rPr sz="1400" i="1" dirty="0">
                <a:solidFill>
                  <a:schemeClr val="bg1"/>
                </a:solidFill>
                <a:latin typeface="Cambria"/>
                <a:cs typeface="Cambria"/>
              </a:rPr>
              <a:t>me </a:t>
            </a:r>
            <a:r>
              <a:rPr sz="1400" i="1" spc="-3" dirty="0">
                <a:solidFill>
                  <a:schemeClr val="bg1"/>
                </a:solidFill>
                <a:latin typeface="Cambria"/>
                <a:cs typeface="Cambria"/>
              </a:rPr>
              <a:t>interested </a:t>
            </a:r>
            <a:r>
              <a:rPr sz="1400" i="1" dirty="0">
                <a:solidFill>
                  <a:schemeClr val="bg1"/>
                </a:solidFill>
                <a:latin typeface="Cambria"/>
                <a:cs typeface="Cambria"/>
              </a:rPr>
              <a:t>in learning</a:t>
            </a:r>
            <a:r>
              <a:rPr sz="1400" i="1" spc="-24" dirty="0">
                <a:solidFill>
                  <a:schemeClr val="bg1"/>
                </a:solidFill>
                <a:latin typeface="Cambria"/>
                <a:cs typeface="Cambria"/>
              </a:rPr>
              <a:t> </a:t>
            </a:r>
            <a:r>
              <a:rPr sz="1400" i="1" spc="-3" dirty="0">
                <a:solidFill>
                  <a:schemeClr val="bg1"/>
                </a:solidFill>
                <a:latin typeface="Cambria"/>
                <a:cs typeface="Cambria"/>
              </a:rPr>
              <a:t>more</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 took a</a:t>
            </a:r>
            <a:r>
              <a:rPr sz="1400" spc="-65" dirty="0">
                <a:solidFill>
                  <a:schemeClr val="bg1"/>
                </a:solidFill>
                <a:latin typeface="Cambria"/>
                <a:cs typeface="Cambria"/>
              </a:rPr>
              <a:t> </a:t>
            </a:r>
            <a:r>
              <a:rPr sz="1400" spc="-7" dirty="0">
                <a:solidFill>
                  <a:schemeClr val="bg1"/>
                </a:solidFill>
                <a:latin typeface="Cambria"/>
                <a:cs typeface="Cambria"/>
              </a:rPr>
              <a:t>class."</a:t>
            </a:r>
            <a:endParaRPr sz="1400" dirty="0">
              <a:solidFill>
                <a:schemeClr val="bg1"/>
              </a:solidFill>
              <a:latin typeface="Cambria"/>
              <a:cs typeface="Cambria"/>
            </a:endParaRPr>
          </a:p>
          <a:p>
            <a:pPr marL="632097" indent="-155859">
              <a:spcBef>
                <a:spcPts val="112"/>
              </a:spcBef>
              <a:buFont typeface="Courier New"/>
              <a:buChar char="o"/>
              <a:tabLst>
                <a:tab pos="632530" algn="l"/>
              </a:tabLst>
            </a:pPr>
            <a:r>
              <a:rPr sz="1400" dirty="0">
                <a:solidFill>
                  <a:schemeClr val="bg1"/>
                </a:solidFill>
                <a:latin typeface="Cambria"/>
                <a:cs typeface="Cambria"/>
              </a:rPr>
              <a:t>"I </a:t>
            </a:r>
            <a:r>
              <a:rPr sz="1400" spc="-3" dirty="0">
                <a:solidFill>
                  <a:schemeClr val="bg1"/>
                </a:solidFill>
                <a:latin typeface="Cambria"/>
                <a:cs typeface="Cambria"/>
              </a:rPr>
              <a:t>just </a:t>
            </a:r>
            <a:r>
              <a:rPr sz="1400" dirty="0">
                <a:solidFill>
                  <a:schemeClr val="bg1"/>
                </a:solidFill>
                <a:latin typeface="Cambria"/>
                <a:cs typeface="Cambria"/>
              </a:rPr>
              <a:t>thought </a:t>
            </a:r>
            <a:r>
              <a:rPr sz="1400" spc="-7" dirty="0">
                <a:solidFill>
                  <a:schemeClr val="bg1"/>
                </a:solidFill>
                <a:latin typeface="Cambria"/>
                <a:cs typeface="Cambria"/>
              </a:rPr>
              <a:t>it'd </a:t>
            </a:r>
            <a:r>
              <a:rPr sz="1400" spc="-3" dirty="0">
                <a:solidFill>
                  <a:schemeClr val="bg1"/>
                </a:solidFill>
                <a:latin typeface="Cambria"/>
                <a:cs typeface="Cambria"/>
              </a:rPr>
              <a:t>be interesting to </a:t>
            </a:r>
            <a:r>
              <a:rPr sz="1400" dirty="0">
                <a:solidFill>
                  <a:schemeClr val="bg1"/>
                </a:solidFill>
                <a:latin typeface="Cambria"/>
                <a:cs typeface="Cambria"/>
              </a:rPr>
              <a:t>try it</a:t>
            </a:r>
            <a:r>
              <a:rPr sz="1400" spc="-34" dirty="0">
                <a:solidFill>
                  <a:schemeClr val="bg1"/>
                </a:solidFill>
                <a:latin typeface="Cambria"/>
                <a:cs typeface="Cambria"/>
              </a:rPr>
              <a:t> </a:t>
            </a:r>
            <a:r>
              <a:rPr sz="1400" spc="-3" dirty="0">
                <a:solidFill>
                  <a:schemeClr val="bg1"/>
                </a:solidFill>
                <a:latin typeface="Cambria"/>
                <a:cs typeface="Cambria"/>
              </a:rPr>
              <a:t>out."</a:t>
            </a:r>
            <a:endParaRPr sz="1400" dirty="0">
              <a:solidFill>
                <a:schemeClr val="bg1"/>
              </a:solidFill>
              <a:latin typeface="Cambria"/>
              <a:cs typeface="Cambria"/>
            </a:endParaRPr>
          </a:p>
          <a:p>
            <a:pPr marL="632097" indent="-155859">
              <a:spcBef>
                <a:spcPts val="130"/>
              </a:spcBef>
              <a:buFont typeface="Courier New"/>
              <a:buChar char="o"/>
              <a:tabLst>
                <a:tab pos="632530" algn="l"/>
              </a:tabLst>
            </a:pPr>
            <a:r>
              <a:rPr sz="1400" dirty="0">
                <a:solidFill>
                  <a:schemeClr val="bg1"/>
                </a:solidFill>
                <a:latin typeface="Cambria"/>
                <a:cs typeface="Cambria"/>
              </a:rPr>
              <a:t>"My </a:t>
            </a:r>
            <a:r>
              <a:rPr sz="1400" spc="-3" dirty="0">
                <a:solidFill>
                  <a:schemeClr val="bg1"/>
                </a:solidFill>
                <a:latin typeface="Cambria"/>
                <a:cs typeface="Cambria"/>
              </a:rPr>
              <a:t>friend introduced </a:t>
            </a:r>
            <a:r>
              <a:rPr sz="1400" dirty="0">
                <a:solidFill>
                  <a:schemeClr val="bg1"/>
                </a:solidFill>
                <a:latin typeface="Cambria"/>
                <a:cs typeface="Cambria"/>
              </a:rPr>
              <a:t>me </a:t>
            </a:r>
            <a:r>
              <a:rPr sz="1400" spc="-3" dirty="0">
                <a:solidFill>
                  <a:schemeClr val="bg1"/>
                </a:solidFill>
                <a:latin typeface="Cambria"/>
                <a:cs typeface="Cambria"/>
              </a:rPr>
              <a:t>to </a:t>
            </a:r>
            <a:r>
              <a:rPr sz="1400" dirty="0">
                <a:solidFill>
                  <a:schemeClr val="bg1"/>
                </a:solidFill>
                <a:latin typeface="Cambria"/>
                <a:cs typeface="Cambria"/>
              </a:rPr>
              <a:t>it </a:t>
            </a:r>
            <a:r>
              <a:rPr sz="1400" spc="-3" dirty="0">
                <a:solidFill>
                  <a:schemeClr val="bg1"/>
                </a:solidFill>
                <a:latin typeface="Cambria"/>
                <a:cs typeface="Cambria"/>
              </a:rPr>
              <a:t>(and I've </a:t>
            </a:r>
            <a:r>
              <a:rPr sz="1400" spc="-7" dirty="0">
                <a:solidFill>
                  <a:schemeClr val="bg1"/>
                </a:solidFill>
                <a:latin typeface="Cambria"/>
                <a:cs typeface="Cambria"/>
              </a:rPr>
              <a:t>been </a:t>
            </a:r>
            <a:r>
              <a:rPr sz="1400" spc="3" dirty="0">
                <a:solidFill>
                  <a:schemeClr val="bg1"/>
                </a:solidFill>
                <a:latin typeface="Cambria"/>
                <a:cs typeface="Cambria"/>
              </a:rPr>
              <a:t>doing </a:t>
            </a:r>
            <a:r>
              <a:rPr sz="1400" dirty="0">
                <a:solidFill>
                  <a:schemeClr val="bg1"/>
                </a:solidFill>
                <a:latin typeface="Cambria"/>
                <a:cs typeface="Cambria"/>
              </a:rPr>
              <a:t>it </a:t>
            </a:r>
            <a:r>
              <a:rPr sz="1400" spc="-7" dirty="0">
                <a:solidFill>
                  <a:schemeClr val="bg1"/>
                </a:solidFill>
                <a:latin typeface="Cambria"/>
                <a:cs typeface="Cambria"/>
              </a:rPr>
              <a:t>ever</a:t>
            </a:r>
            <a:r>
              <a:rPr sz="1400" spc="10" dirty="0">
                <a:solidFill>
                  <a:schemeClr val="bg1"/>
                </a:solidFill>
                <a:latin typeface="Cambria"/>
                <a:cs typeface="Cambria"/>
              </a:rPr>
              <a:t> </a:t>
            </a:r>
            <a:r>
              <a:rPr sz="1400" spc="-3" dirty="0">
                <a:solidFill>
                  <a:schemeClr val="bg1"/>
                </a:solidFill>
                <a:latin typeface="Cambria"/>
                <a:cs typeface="Cambria"/>
              </a:rPr>
              <a:t>since)."</a:t>
            </a:r>
            <a:endParaRPr sz="1400" dirty="0">
              <a:solidFill>
                <a:schemeClr val="bg1"/>
              </a:solidFill>
              <a:latin typeface="Cambria"/>
              <a:cs typeface="Cambria"/>
            </a:endParaRPr>
          </a:p>
          <a:p>
            <a:pPr marL="320378">
              <a:spcBef>
                <a:spcPts val="160"/>
              </a:spcBef>
            </a:pPr>
            <a:r>
              <a:rPr lang="en-US" sz="1400" b="1" spc="-7" dirty="0">
                <a:solidFill>
                  <a:schemeClr val="bg1"/>
                </a:solidFill>
                <a:latin typeface="Cambria"/>
                <a:cs typeface="Cambria"/>
              </a:rPr>
              <a:t>"</a:t>
            </a:r>
            <a:endParaRPr lang="en-US" sz="1400" dirty="0">
              <a:latin typeface="Cambria"/>
              <a:cs typeface="Cambria"/>
            </a:endParaRPr>
          </a:p>
        </p:txBody>
      </p:sp>
      <p:sp>
        <p:nvSpPr>
          <p:cNvPr id="11" name="object 11"/>
          <p:cNvSpPr/>
          <p:nvPr/>
        </p:nvSpPr>
        <p:spPr>
          <a:xfrm>
            <a:off x="4321648" y="-155214"/>
            <a:ext cx="3454977" cy="1177463"/>
          </a:xfrm>
          <a:prstGeom prst="rect">
            <a:avLst/>
          </a:prstGeom>
          <a:blipFill>
            <a:blip r:embed="rId3" cstate="print"/>
            <a:stretch>
              <a:fillRect/>
            </a:stretch>
          </a:blipFill>
        </p:spPr>
        <p:txBody>
          <a:bodyPr wrap="square" lIns="0" tIns="0" rIns="0" bIns="0" rtlCol="0"/>
          <a:lstStyle/>
          <a:p>
            <a:endParaRPr sz="1227"/>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5315556"/>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5461029"/>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5747818"/>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txBox="1"/>
          <p:nvPr/>
        </p:nvSpPr>
        <p:spPr>
          <a:xfrm>
            <a:off x="85726" y="617393"/>
            <a:ext cx="12658724" cy="5595891"/>
          </a:xfrm>
          <a:prstGeom prst="rect">
            <a:avLst/>
          </a:prstGeom>
        </p:spPr>
        <p:txBody>
          <a:bodyPr vert="horz" wrap="square" lIns="0" tIns="0" rIns="0" bIns="0" rtlCol="0">
            <a:spAutoFit/>
          </a:bodyPr>
          <a:lstStyle/>
          <a:p>
            <a:pPr marL="632097" indent="-155859">
              <a:buFont typeface="Courier New"/>
              <a:buChar char="o"/>
              <a:tabLst>
                <a:tab pos="632530" algn="l"/>
              </a:tabLst>
            </a:pPr>
            <a:endParaRPr lang="en-US" dirty="0">
              <a:solidFill>
                <a:schemeClr val="bg1"/>
              </a:solidFill>
              <a:latin typeface="Cambria"/>
              <a:cs typeface="Cambria"/>
            </a:endParaRPr>
          </a:p>
          <a:p>
            <a:pPr marL="320378">
              <a:spcBef>
                <a:spcPts val="160"/>
              </a:spcBef>
            </a:pPr>
            <a:r>
              <a:rPr lang="en-US" b="1" spc="-7" dirty="0">
                <a:solidFill>
                  <a:schemeClr val="bg1"/>
                </a:solidFill>
                <a:latin typeface="Cambria"/>
                <a:cs typeface="Cambria"/>
              </a:rPr>
              <a:t>How </a:t>
            </a:r>
            <a:r>
              <a:rPr lang="en-US" b="1" spc="-3" dirty="0">
                <a:solidFill>
                  <a:schemeClr val="bg1"/>
                </a:solidFill>
                <a:latin typeface="Cambria"/>
                <a:cs typeface="Cambria"/>
              </a:rPr>
              <a:t>long </a:t>
            </a:r>
            <a:r>
              <a:rPr lang="en-US" b="1" dirty="0">
                <a:solidFill>
                  <a:schemeClr val="bg1"/>
                </a:solidFill>
                <a:latin typeface="Cambria"/>
                <a:cs typeface="Cambria"/>
              </a:rPr>
              <a:t>have </a:t>
            </a:r>
            <a:r>
              <a:rPr lang="en-US" b="1" spc="-3" dirty="0">
                <a:solidFill>
                  <a:schemeClr val="bg1"/>
                </a:solidFill>
                <a:latin typeface="Cambria"/>
                <a:cs typeface="Cambria"/>
              </a:rPr>
              <a:t>you </a:t>
            </a:r>
            <a:r>
              <a:rPr lang="en-US" b="1" dirty="0">
                <a:solidFill>
                  <a:schemeClr val="bg1"/>
                </a:solidFill>
                <a:latin typeface="Cambria"/>
                <a:cs typeface="Cambria"/>
              </a:rPr>
              <a:t>been </a:t>
            </a:r>
            <a:r>
              <a:rPr lang="en-US" b="1" spc="-3" dirty="0">
                <a:solidFill>
                  <a:schemeClr val="bg1"/>
                </a:solidFill>
                <a:latin typeface="Cambria"/>
                <a:cs typeface="Cambria"/>
              </a:rPr>
              <a:t>doing</a:t>
            </a:r>
            <a:r>
              <a:rPr lang="en-US" b="1" spc="-20" dirty="0">
                <a:solidFill>
                  <a:schemeClr val="bg1"/>
                </a:solidFill>
                <a:latin typeface="Cambria"/>
                <a:cs typeface="Cambria"/>
              </a:rPr>
              <a:t> </a:t>
            </a:r>
            <a:r>
              <a:rPr lang="en-US" b="1" spc="-3" dirty="0">
                <a:solidFill>
                  <a:schemeClr val="bg1"/>
                </a:solidFill>
                <a:latin typeface="Cambria"/>
                <a:cs typeface="Cambria"/>
              </a:rPr>
              <a:t>that?"</a:t>
            </a:r>
            <a:endParaRPr lang="en-US" dirty="0">
              <a:solidFill>
                <a:schemeClr val="bg1"/>
              </a:solidFill>
              <a:latin typeface="Cambria"/>
              <a:cs typeface="Cambria"/>
            </a:endParaRPr>
          </a:p>
          <a:p>
            <a:pPr marL="632097" indent="-155859">
              <a:spcBef>
                <a:spcPts val="112"/>
              </a:spcBef>
              <a:buFont typeface="Courier New"/>
              <a:buChar char="o"/>
              <a:tabLst>
                <a:tab pos="632530" algn="l"/>
              </a:tabLst>
            </a:pPr>
            <a:r>
              <a:rPr lang="en-US" dirty="0">
                <a:solidFill>
                  <a:schemeClr val="bg1"/>
                </a:solidFill>
                <a:latin typeface="Cambria"/>
                <a:cs typeface="Cambria"/>
              </a:rPr>
              <a:t>"I </a:t>
            </a:r>
            <a:r>
              <a:rPr lang="en-US" spc="-3" dirty="0">
                <a:solidFill>
                  <a:schemeClr val="bg1"/>
                </a:solidFill>
                <a:latin typeface="Cambria"/>
                <a:cs typeface="Cambria"/>
              </a:rPr>
              <a:t>just</a:t>
            </a:r>
            <a:r>
              <a:rPr lang="en-US" spc="-68" dirty="0">
                <a:solidFill>
                  <a:schemeClr val="bg1"/>
                </a:solidFill>
                <a:latin typeface="Cambria"/>
                <a:cs typeface="Cambria"/>
              </a:rPr>
              <a:t> </a:t>
            </a:r>
            <a:r>
              <a:rPr lang="en-US" spc="-3" dirty="0">
                <a:solidFill>
                  <a:schemeClr val="bg1"/>
                </a:solidFill>
                <a:latin typeface="Cambria"/>
                <a:cs typeface="Cambria"/>
              </a:rPr>
              <a:t>started."</a:t>
            </a:r>
            <a:endParaRPr lang="en-US" dirty="0">
              <a:solidFill>
                <a:schemeClr val="bg1"/>
              </a:solidFill>
              <a:latin typeface="Cambria"/>
              <a:cs typeface="Cambria"/>
            </a:endParaRPr>
          </a:p>
          <a:p>
            <a:pPr marL="632097" indent="-155859">
              <a:spcBef>
                <a:spcPts val="130"/>
              </a:spcBef>
              <a:buFont typeface="Courier New"/>
              <a:buChar char="o"/>
              <a:tabLst>
                <a:tab pos="632530" algn="l"/>
              </a:tabLst>
            </a:pPr>
            <a:r>
              <a:rPr lang="en-US" dirty="0">
                <a:solidFill>
                  <a:schemeClr val="bg1"/>
                </a:solidFill>
                <a:latin typeface="Cambria"/>
                <a:cs typeface="Cambria"/>
              </a:rPr>
              <a:t>"For a </a:t>
            </a:r>
            <a:r>
              <a:rPr lang="en-US" spc="-3" dirty="0">
                <a:solidFill>
                  <a:schemeClr val="bg1"/>
                </a:solidFill>
                <a:latin typeface="Cambria"/>
                <a:cs typeface="Cambria"/>
              </a:rPr>
              <a:t>few </a:t>
            </a:r>
            <a:r>
              <a:rPr lang="en-US" spc="-7" dirty="0">
                <a:solidFill>
                  <a:schemeClr val="bg1"/>
                </a:solidFill>
                <a:latin typeface="Cambria"/>
                <a:cs typeface="Cambria"/>
              </a:rPr>
              <a:t>years." </a:t>
            </a:r>
            <a:r>
              <a:rPr lang="en-US" spc="-3" dirty="0">
                <a:solidFill>
                  <a:schemeClr val="bg1"/>
                </a:solidFill>
                <a:latin typeface="Cambria"/>
                <a:cs typeface="Cambria"/>
              </a:rPr>
              <a:t>(for </a:t>
            </a:r>
            <a:r>
              <a:rPr lang="en-US" dirty="0">
                <a:solidFill>
                  <a:schemeClr val="bg1"/>
                </a:solidFill>
                <a:latin typeface="Cambria"/>
                <a:cs typeface="Cambria"/>
              </a:rPr>
              <a:t>+ time</a:t>
            </a:r>
            <a:r>
              <a:rPr lang="en-US" spc="-7" dirty="0">
                <a:solidFill>
                  <a:schemeClr val="bg1"/>
                </a:solidFill>
                <a:latin typeface="Cambria"/>
                <a:cs typeface="Cambria"/>
              </a:rPr>
              <a:t> </a:t>
            </a:r>
            <a:r>
              <a:rPr lang="en-US" spc="-3" dirty="0">
                <a:solidFill>
                  <a:schemeClr val="bg1"/>
                </a:solidFill>
                <a:latin typeface="Cambria"/>
                <a:cs typeface="Cambria"/>
              </a:rPr>
              <a:t>period)</a:t>
            </a:r>
            <a:endParaRPr lang="en-US" dirty="0">
              <a:solidFill>
                <a:schemeClr val="bg1"/>
              </a:solidFill>
              <a:latin typeface="Cambria"/>
              <a:cs typeface="Cambria"/>
            </a:endParaRPr>
          </a:p>
          <a:p>
            <a:pPr marL="632097" indent="-155859">
              <a:buFont typeface="Courier New"/>
              <a:buChar char="o"/>
              <a:tabLst>
                <a:tab pos="632530" algn="l"/>
              </a:tabLst>
            </a:pPr>
            <a:endParaRPr lang="en-US" dirty="0">
              <a:solidFill>
                <a:schemeClr val="bg1"/>
              </a:solidFill>
              <a:latin typeface="Cambria"/>
              <a:cs typeface="Cambria"/>
            </a:endParaRPr>
          </a:p>
          <a:p>
            <a:pPr marL="632097" indent="-155859">
              <a:buFont typeface="Courier New"/>
              <a:buChar char="o"/>
              <a:tabLst>
                <a:tab pos="632530" algn="l"/>
              </a:tabLst>
            </a:pPr>
            <a:endParaRPr lang="en-US" dirty="0">
              <a:solidFill>
                <a:schemeClr val="bg1"/>
              </a:solidFill>
              <a:latin typeface="Cambria"/>
              <a:cs typeface="Cambria"/>
            </a:endParaRPr>
          </a:p>
          <a:p>
            <a:pPr marL="632097" indent="-155859">
              <a:buFont typeface="Courier New"/>
              <a:buChar char="o"/>
              <a:tabLst>
                <a:tab pos="632530" algn="l"/>
              </a:tabLst>
            </a:pPr>
            <a:r>
              <a:rPr dirty="0">
                <a:solidFill>
                  <a:schemeClr val="bg1"/>
                </a:solidFill>
                <a:latin typeface="Cambria"/>
                <a:cs typeface="Cambria"/>
              </a:rPr>
              <a:t>"Since I </a:t>
            </a:r>
            <a:r>
              <a:rPr spc="-3" dirty="0">
                <a:solidFill>
                  <a:schemeClr val="bg1"/>
                </a:solidFill>
                <a:latin typeface="Cambria"/>
                <a:cs typeface="Cambria"/>
              </a:rPr>
              <a:t>was </a:t>
            </a:r>
            <a:r>
              <a:rPr dirty="0">
                <a:solidFill>
                  <a:schemeClr val="bg1"/>
                </a:solidFill>
                <a:latin typeface="Cambria"/>
                <a:cs typeface="Cambria"/>
              </a:rPr>
              <a:t>a </a:t>
            </a:r>
            <a:r>
              <a:rPr spc="-3" dirty="0">
                <a:solidFill>
                  <a:schemeClr val="bg1"/>
                </a:solidFill>
                <a:latin typeface="Cambria"/>
                <a:cs typeface="Cambria"/>
              </a:rPr>
              <a:t>kid." (since </a:t>
            </a:r>
            <a:r>
              <a:rPr dirty="0">
                <a:solidFill>
                  <a:schemeClr val="bg1"/>
                </a:solidFill>
                <a:latin typeface="Cambria"/>
                <a:cs typeface="Cambria"/>
              </a:rPr>
              <a:t>+ point in the</a:t>
            </a:r>
            <a:r>
              <a:rPr spc="-58" dirty="0">
                <a:solidFill>
                  <a:schemeClr val="bg1"/>
                </a:solidFill>
                <a:latin typeface="Cambria"/>
                <a:cs typeface="Cambria"/>
              </a:rPr>
              <a:t> </a:t>
            </a:r>
            <a:r>
              <a:rPr spc="-3" dirty="0">
                <a:solidFill>
                  <a:schemeClr val="bg1"/>
                </a:solidFill>
                <a:latin typeface="Cambria"/>
                <a:cs typeface="Cambria"/>
              </a:rPr>
              <a:t>past)</a:t>
            </a:r>
            <a:endParaRPr dirty="0">
              <a:solidFill>
                <a:schemeClr val="bg1"/>
              </a:solidFill>
              <a:latin typeface="Cambria"/>
              <a:cs typeface="Cambria"/>
            </a:endParaRPr>
          </a:p>
          <a:p>
            <a:pPr marL="632097" indent="-155859">
              <a:spcBef>
                <a:spcPts val="112"/>
              </a:spcBef>
              <a:buFont typeface="Courier New"/>
              <a:buChar char="o"/>
              <a:tabLst>
                <a:tab pos="632530" algn="l"/>
              </a:tabLst>
            </a:pPr>
            <a:r>
              <a:rPr spc="-3" dirty="0">
                <a:solidFill>
                  <a:schemeClr val="bg1"/>
                </a:solidFill>
                <a:latin typeface="Cambria"/>
                <a:cs typeface="Cambria"/>
              </a:rPr>
              <a:t>"Ever since </a:t>
            </a:r>
            <a:r>
              <a:rPr dirty="0">
                <a:solidFill>
                  <a:schemeClr val="bg1"/>
                </a:solidFill>
                <a:latin typeface="Cambria"/>
                <a:cs typeface="Cambria"/>
              </a:rPr>
              <a:t>I </a:t>
            </a:r>
            <a:r>
              <a:rPr spc="-3" dirty="0">
                <a:solidFill>
                  <a:schemeClr val="bg1"/>
                </a:solidFill>
                <a:latin typeface="Cambria"/>
                <a:cs typeface="Cambria"/>
              </a:rPr>
              <a:t>was </a:t>
            </a:r>
            <a:r>
              <a:rPr dirty="0">
                <a:solidFill>
                  <a:schemeClr val="bg1"/>
                </a:solidFill>
                <a:latin typeface="Cambria"/>
                <a:cs typeface="Cambria"/>
              </a:rPr>
              <a:t>in</a:t>
            </a:r>
            <a:r>
              <a:rPr spc="-34" dirty="0">
                <a:solidFill>
                  <a:schemeClr val="bg1"/>
                </a:solidFill>
                <a:latin typeface="Cambria"/>
                <a:cs typeface="Cambria"/>
              </a:rPr>
              <a:t> </a:t>
            </a:r>
            <a:r>
              <a:rPr spc="-3" dirty="0">
                <a:solidFill>
                  <a:schemeClr val="bg1"/>
                </a:solidFill>
                <a:latin typeface="Cambria"/>
                <a:cs typeface="Cambria"/>
              </a:rPr>
              <a:t>college."</a:t>
            </a:r>
            <a:endParaRPr dirty="0">
              <a:solidFill>
                <a:schemeClr val="bg1"/>
              </a:solidFill>
              <a:latin typeface="Cambria"/>
              <a:cs typeface="Cambria"/>
            </a:endParaRPr>
          </a:p>
          <a:p>
            <a:pPr>
              <a:spcBef>
                <a:spcPts val="20"/>
              </a:spcBef>
            </a:pPr>
            <a:endParaRPr sz="1500" dirty="0">
              <a:latin typeface="Times New Roman"/>
              <a:cs typeface="Times New Roman"/>
            </a:endParaRPr>
          </a:p>
          <a:p>
            <a:pPr marL="8659"/>
            <a:r>
              <a:rPr sz="955" b="1" spc="-3" dirty="0">
                <a:solidFill>
                  <a:srgbClr val="365F91"/>
                </a:solidFill>
                <a:latin typeface="Cambria"/>
                <a:cs typeface="Cambria"/>
              </a:rPr>
              <a:t>- Benefits </a:t>
            </a:r>
            <a:r>
              <a:rPr sz="955" b="1" spc="-7" dirty="0">
                <a:solidFill>
                  <a:srgbClr val="365F91"/>
                </a:solidFill>
                <a:latin typeface="Cambria"/>
                <a:cs typeface="Cambria"/>
              </a:rPr>
              <a:t>of</a:t>
            </a:r>
            <a:r>
              <a:rPr sz="955" b="1" spc="-20" dirty="0">
                <a:solidFill>
                  <a:srgbClr val="365F91"/>
                </a:solidFill>
                <a:latin typeface="Cambria"/>
                <a:cs typeface="Cambria"/>
              </a:rPr>
              <a:t> </a:t>
            </a:r>
            <a:r>
              <a:rPr sz="955" b="1" spc="-3" dirty="0">
                <a:solidFill>
                  <a:srgbClr val="365F91"/>
                </a:solidFill>
                <a:latin typeface="Cambria"/>
                <a:cs typeface="Cambria"/>
              </a:rPr>
              <a:t>Hobbies</a:t>
            </a:r>
            <a:endParaRPr sz="955" dirty="0">
              <a:latin typeface="Cambria"/>
              <a:cs typeface="Cambria"/>
            </a:endParaRPr>
          </a:p>
          <a:p>
            <a:pPr>
              <a:lnSpc>
                <a:spcPct val="100000"/>
              </a:lnSpc>
            </a:pPr>
            <a:endParaRPr sz="955" dirty="0">
              <a:latin typeface="Times New Roman"/>
              <a:cs typeface="Times New Roman"/>
            </a:endParaRPr>
          </a:p>
          <a:p>
            <a:pPr marL="8659">
              <a:spcBef>
                <a:spcPts val="648"/>
              </a:spcBef>
            </a:pPr>
            <a:r>
              <a:rPr sz="1600" b="1" spc="-3" dirty="0">
                <a:solidFill>
                  <a:srgbClr val="365F91"/>
                </a:solidFill>
                <a:latin typeface="Cambria"/>
                <a:cs typeface="Cambria"/>
              </a:rPr>
              <a:t>Vocabulary </a:t>
            </a:r>
            <a:r>
              <a:rPr sz="1600" b="1" spc="-7" dirty="0">
                <a:solidFill>
                  <a:srgbClr val="365F91"/>
                </a:solidFill>
                <a:latin typeface="Cambria"/>
                <a:cs typeface="Cambria"/>
              </a:rPr>
              <a:t>&amp;</a:t>
            </a:r>
            <a:r>
              <a:rPr sz="1600" b="1" spc="-37" dirty="0">
                <a:solidFill>
                  <a:srgbClr val="365F91"/>
                </a:solidFill>
                <a:latin typeface="Cambria"/>
                <a:cs typeface="Cambria"/>
              </a:rPr>
              <a:t> </a:t>
            </a:r>
            <a:r>
              <a:rPr sz="1600" b="1" spc="-3" dirty="0">
                <a:solidFill>
                  <a:srgbClr val="365F91"/>
                </a:solidFill>
                <a:latin typeface="Cambria"/>
                <a:cs typeface="Cambria"/>
              </a:rPr>
              <a:t>Phrases</a:t>
            </a:r>
            <a:endParaRPr sz="1600" dirty="0">
              <a:latin typeface="Cambria"/>
              <a:cs typeface="Cambria"/>
            </a:endParaRPr>
          </a:p>
          <a:p>
            <a:pPr marL="8659" marR="69704">
              <a:lnSpc>
                <a:spcPct val="112500"/>
              </a:lnSpc>
              <a:spcBef>
                <a:spcPts val="27"/>
              </a:spcBef>
            </a:pPr>
            <a:r>
              <a:rPr lang="en-US" sz="2000" spc="-3" dirty="0">
                <a:solidFill>
                  <a:schemeClr val="bg1"/>
                </a:solidFill>
                <a:latin typeface="Cambria"/>
                <a:cs typeface="Cambria"/>
              </a:rPr>
              <a:t>What does </a:t>
            </a:r>
            <a:r>
              <a:rPr sz="2000" spc="-3" dirty="0">
                <a:solidFill>
                  <a:schemeClr val="bg1"/>
                </a:solidFill>
                <a:latin typeface="Cambria"/>
                <a:cs typeface="Cambria"/>
              </a:rPr>
              <a:t>she </a:t>
            </a:r>
            <a:r>
              <a:rPr sz="2000" spc="3" dirty="0">
                <a:solidFill>
                  <a:schemeClr val="bg1"/>
                </a:solidFill>
                <a:latin typeface="Cambria"/>
                <a:cs typeface="Cambria"/>
              </a:rPr>
              <a:t>has </a:t>
            </a:r>
            <a:r>
              <a:rPr sz="2000" spc="-3" dirty="0">
                <a:solidFill>
                  <a:schemeClr val="bg1"/>
                </a:solidFill>
                <a:latin typeface="Cambria"/>
                <a:cs typeface="Cambria"/>
              </a:rPr>
              <a:t>“a </a:t>
            </a:r>
            <a:r>
              <a:rPr sz="2000" dirty="0">
                <a:solidFill>
                  <a:schemeClr val="bg1"/>
                </a:solidFill>
                <a:latin typeface="Cambria"/>
                <a:cs typeface="Cambria"/>
              </a:rPr>
              <a:t>lot of time on her </a:t>
            </a:r>
            <a:r>
              <a:rPr sz="2000" spc="-3" dirty="0">
                <a:solidFill>
                  <a:schemeClr val="bg1"/>
                </a:solidFill>
                <a:latin typeface="Cambria"/>
                <a:cs typeface="Cambria"/>
              </a:rPr>
              <a:t>hands” </a:t>
            </a:r>
            <a:r>
              <a:rPr lang="en-US" sz="2000" spc="-3" dirty="0">
                <a:solidFill>
                  <a:schemeClr val="bg1"/>
                </a:solidFill>
                <a:latin typeface="Cambria"/>
                <a:cs typeface="Cambria"/>
              </a:rPr>
              <a:t>mean?</a:t>
            </a:r>
          </a:p>
          <a:p>
            <a:pPr marL="8659" marR="69704">
              <a:lnSpc>
                <a:spcPct val="112500"/>
              </a:lnSpc>
              <a:spcBef>
                <a:spcPts val="27"/>
              </a:spcBef>
            </a:pPr>
            <a:r>
              <a:rPr sz="2000" dirty="0">
                <a:solidFill>
                  <a:schemeClr val="bg1"/>
                </a:solidFill>
                <a:latin typeface="Cambria"/>
                <a:cs typeface="Cambria"/>
              </a:rPr>
              <a:t>– </a:t>
            </a:r>
            <a:r>
              <a:rPr sz="2000" spc="-7" dirty="0">
                <a:solidFill>
                  <a:schemeClr val="bg1"/>
                </a:solidFill>
                <a:latin typeface="Cambria"/>
                <a:cs typeface="Cambria"/>
              </a:rPr>
              <a:t>that </a:t>
            </a:r>
            <a:r>
              <a:rPr sz="2000" spc="-3" dirty="0">
                <a:solidFill>
                  <a:schemeClr val="bg1"/>
                </a:solidFill>
                <a:latin typeface="Cambria"/>
                <a:cs typeface="Cambria"/>
              </a:rPr>
              <a:t>means she </a:t>
            </a:r>
            <a:r>
              <a:rPr sz="2000" spc="3" dirty="0">
                <a:solidFill>
                  <a:schemeClr val="bg1"/>
                </a:solidFill>
                <a:latin typeface="Cambria"/>
                <a:cs typeface="Cambria"/>
              </a:rPr>
              <a:t>has </a:t>
            </a:r>
            <a:r>
              <a:rPr sz="2000" dirty="0">
                <a:solidFill>
                  <a:schemeClr val="bg1"/>
                </a:solidFill>
                <a:latin typeface="Cambria"/>
                <a:cs typeface="Cambria"/>
              </a:rPr>
              <a:t>a lot </a:t>
            </a:r>
            <a:r>
              <a:rPr sz="2000" spc="3" dirty="0">
                <a:solidFill>
                  <a:schemeClr val="bg1"/>
                </a:solidFill>
                <a:latin typeface="Cambria"/>
                <a:cs typeface="Cambria"/>
              </a:rPr>
              <a:t>of  </a:t>
            </a:r>
            <a:r>
              <a:rPr sz="2000" spc="-3" dirty="0">
                <a:solidFill>
                  <a:schemeClr val="bg1"/>
                </a:solidFill>
                <a:latin typeface="Cambria"/>
                <a:cs typeface="Cambria"/>
              </a:rPr>
              <a:t>free </a:t>
            </a:r>
            <a:r>
              <a:rPr sz="2000" dirty="0">
                <a:solidFill>
                  <a:schemeClr val="bg1"/>
                </a:solidFill>
                <a:latin typeface="Cambria"/>
                <a:cs typeface="Cambria"/>
              </a:rPr>
              <a:t>time with </a:t>
            </a:r>
            <a:r>
              <a:rPr sz="2000" spc="-3" dirty="0">
                <a:solidFill>
                  <a:schemeClr val="bg1"/>
                </a:solidFill>
                <a:latin typeface="Cambria"/>
                <a:cs typeface="Cambria"/>
              </a:rPr>
              <a:t>nothing </a:t>
            </a:r>
            <a:r>
              <a:rPr sz="2000" spc="-10" dirty="0">
                <a:solidFill>
                  <a:schemeClr val="bg1"/>
                </a:solidFill>
                <a:latin typeface="Cambria"/>
                <a:cs typeface="Cambria"/>
              </a:rPr>
              <a:t>to </a:t>
            </a:r>
            <a:r>
              <a:rPr sz="2000" dirty="0">
                <a:solidFill>
                  <a:schemeClr val="bg1"/>
                </a:solidFill>
                <a:latin typeface="Cambria"/>
                <a:cs typeface="Cambria"/>
              </a:rPr>
              <a:t>do. </a:t>
            </a:r>
            <a:endParaRPr lang="en-US" sz="2000" dirty="0">
              <a:solidFill>
                <a:schemeClr val="bg1"/>
              </a:solidFill>
              <a:latin typeface="Cambria"/>
              <a:cs typeface="Cambria"/>
            </a:endParaRPr>
          </a:p>
          <a:p>
            <a:pPr marL="8659" marR="69704">
              <a:lnSpc>
                <a:spcPct val="112500"/>
              </a:lnSpc>
              <a:spcBef>
                <a:spcPts val="27"/>
              </a:spcBef>
            </a:pPr>
            <a:r>
              <a:rPr sz="2000" spc="-3" dirty="0">
                <a:solidFill>
                  <a:schemeClr val="bg1"/>
                </a:solidFill>
                <a:latin typeface="Cambria"/>
                <a:cs typeface="Cambria"/>
              </a:rPr>
              <a:t>Here are </a:t>
            </a:r>
            <a:r>
              <a:rPr sz="2000" dirty="0">
                <a:solidFill>
                  <a:schemeClr val="bg1"/>
                </a:solidFill>
                <a:latin typeface="Cambria"/>
                <a:cs typeface="Cambria"/>
              </a:rPr>
              <a:t>a </a:t>
            </a:r>
            <a:r>
              <a:rPr sz="2000" spc="-3" dirty="0">
                <a:solidFill>
                  <a:schemeClr val="bg1"/>
                </a:solidFill>
                <a:latin typeface="Cambria"/>
                <a:cs typeface="Cambria"/>
              </a:rPr>
              <a:t>few </a:t>
            </a:r>
            <a:r>
              <a:rPr sz="2000" dirty="0">
                <a:solidFill>
                  <a:schemeClr val="bg1"/>
                </a:solidFill>
                <a:latin typeface="Cambria"/>
                <a:cs typeface="Cambria"/>
              </a:rPr>
              <a:t>more </a:t>
            </a:r>
            <a:r>
              <a:rPr sz="2000" spc="-3" dirty="0">
                <a:solidFill>
                  <a:schemeClr val="bg1"/>
                </a:solidFill>
                <a:latin typeface="Cambria"/>
                <a:cs typeface="Cambria"/>
              </a:rPr>
              <a:t>phrases </a:t>
            </a:r>
            <a:r>
              <a:rPr sz="2000" dirty="0">
                <a:solidFill>
                  <a:schemeClr val="bg1"/>
                </a:solidFill>
                <a:latin typeface="Cambria"/>
                <a:cs typeface="Cambria"/>
              </a:rPr>
              <a:t>for </a:t>
            </a:r>
            <a:r>
              <a:rPr sz="2000" spc="-3" dirty="0">
                <a:solidFill>
                  <a:schemeClr val="bg1"/>
                </a:solidFill>
                <a:latin typeface="Cambria"/>
                <a:cs typeface="Cambria"/>
              </a:rPr>
              <a:t>talking about present, </a:t>
            </a:r>
            <a:r>
              <a:rPr sz="2000" spc="-7" dirty="0">
                <a:solidFill>
                  <a:schemeClr val="bg1"/>
                </a:solidFill>
                <a:latin typeface="Cambria"/>
                <a:cs typeface="Cambria"/>
              </a:rPr>
              <a:t>past,  </a:t>
            </a:r>
            <a:r>
              <a:rPr sz="2000" spc="-3" dirty="0">
                <a:solidFill>
                  <a:schemeClr val="bg1"/>
                </a:solidFill>
                <a:latin typeface="Cambria"/>
                <a:cs typeface="Cambria"/>
              </a:rPr>
              <a:t>and potential future</a:t>
            </a:r>
            <a:r>
              <a:rPr sz="2000" spc="-34" dirty="0">
                <a:solidFill>
                  <a:schemeClr val="bg1"/>
                </a:solidFill>
                <a:latin typeface="Cambria"/>
                <a:cs typeface="Cambria"/>
              </a:rPr>
              <a:t> </a:t>
            </a:r>
            <a:r>
              <a:rPr sz="2000" spc="-3" dirty="0">
                <a:solidFill>
                  <a:schemeClr val="bg1"/>
                </a:solidFill>
                <a:latin typeface="Cambria"/>
                <a:cs typeface="Cambria"/>
              </a:rPr>
              <a:t>hobbies:</a:t>
            </a:r>
            <a:endParaRPr sz="2000" dirty="0">
              <a:solidFill>
                <a:schemeClr val="bg1"/>
              </a:solidFill>
              <a:latin typeface="Cambria"/>
              <a:cs typeface="Cambria"/>
            </a:endParaRPr>
          </a:p>
          <a:p>
            <a:pPr marL="320378" marR="1028673">
              <a:lnSpc>
                <a:spcPct val="116700"/>
              </a:lnSpc>
              <a:spcBef>
                <a:spcPts val="685"/>
              </a:spcBef>
            </a:pPr>
            <a:r>
              <a:rPr sz="2000" b="1" spc="-3" dirty="0">
                <a:solidFill>
                  <a:schemeClr val="bg1"/>
                </a:solidFill>
                <a:latin typeface="Cambria"/>
                <a:cs typeface="Cambria"/>
              </a:rPr>
              <a:t>"I </a:t>
            </a:r>
            <a:r>
              <a:rPr sz="2000" b="1" dirty="0">
                <a:solidFill>
                  <a:schemeClr val="bg1"/>
                </a:solidFill>
                <a:latin typeface="Cambria"/>
                <a:cs typeface="Cambria"/>
              </a:rPr>
              <a:t>have a </a:t>
            </a:r>
            <a:r>
              <a:rPr sz="2000" b="1" spc="-7" dirty="0">
                <a:solidFill>
                  <a:schemeClr val="bg1"/>
                </a:solidFill>
                <a:latin typeface="Cambria"/>
                <a:cs typeface="Cambria"/>
              </a:rPr>
              <a:t>lot of </a:t>
            </a:r>
            <a:r>
              <a:rPr sz="2000" b="1" dirty="0">
                <a:solidFill>
                  <a:schemeClr val="bg1"/>
                </a:solidFill>
                <a:latin typeface="Cambria"/>
                <a:cs typeface="Cambria"/>
              </a:rPr>
              <a:t>time </a:t>
            </a:r>
            <a:r>
              <a:rPr sz="2000" b="1" spc="-7" dirty="0">
                <a:solidFill>
                  <a:schemeClr val="bg1"/>
                </a:solidFill>
                <a:latin typeface="Cambria"/>
                <a:cs typeface="Cambria"/>
              </a:rPr>
              <a:t>on </a:t>
            </a:r>
            <a:r>
              <a:rPr sz="2000" b="1" spc="3" dirty="0">
                <a:solidFill>
                  <a:schemeClr val="bg1"/>
                </a:solidFill>
                <a:latin typeface="Cambria"/>
                <a:cs typeface="Cambria"/>
              </a:rPr>
              <a:t>my </a:t>
            </a:r>
            <a:r>
              <a:rPr sz="2000" b="1" spc="-3" dirty="0">
                <a:solidFill>
                  <a:schemeClr val="bg1"/>
                </a:solidFill>
                <a:latin typeface="Cambria"/>
                <a:cs typeface="Cambria"/>
              </a:rPr>
              <a:t>hands. </a:t>
            </a:r>
            <a:r>
              <a:rPr sz="2000" b="1" dirty="0">
                <a:solidFill>
                  <a:schemeClr val="bg1"/>
                </a:solidFill>
                <a:latin typeface="Cambria"/>
                <a:cs typeface="Cambria"/>
              </a:rPr>
              <a:t>I </a:t>
            </a:r>
            <a:r>
              <a:rPr sz="2000" b="1" spc="-3" dirty="0">
                <a:solidFill>
                  <a:schemeClr val="bg1"/>
                </a:solidFill>
                <a:latin typeface="Cambria"/>
                <a:cs typeface="Cambria"/>
              </a:rPr>
              <a:t>need to find </a:t>
            </a:r>
            <a:r>
              <a:rPr sz="2000" b="1" dirty="0">
                <a:solidFill>
                  <a:schemeClr val="bg1"/>
                </a:solidFill>
                <a:latin typeface="Cambria"/>
                <a:cs typeface="Cambria"/>
              </a:rPr>
              <a:t>a </a:t>
            </a:r>
            <a:r>
              <a:rPr sz="2000" b="1" spc="-3" dirty="0">
                <a:solidFill>
                  <a:schemeClr val="bg1"/>
                </a:solidFill>
                <a:latin typeface="Cambria"/>
                <a:cs typeface="Cambria"/>
              </a:rPr>
              <a:t>hobby."  "I </a:t>
            </a:r>
            <a:r>
              <a:rPr sz="2000" b="1" dirty="0">
                <a:solidFill>
                  <a:schemeClr val="bg1"/>
                </a:solidFill>
                <a:latin typeface="Cambria"/>
                <a:cs typeface="Cambria"/>
              </a:rPr>
              <a:t>have a </a:t>
            </a:r>
            <a:r>
              <a:rPr sz="2000" b="1" spc="-7" dirty="0">
                <a:solidFill>
                  <a:schemeClr val="bg1"/>
                </a:solidFill>
                <a:latin typeface="Cambria"/>
                <a:cs typeface="Cambria"/>
              </a:rPr>
              <a:t>ton of </a:t>
            </a:r>
            <a:r>
              <a:rPr sz="2000" b="1" spc="-3" dirty="0">
                <a:solidFill>
                  <a:schemeClr val="bg1"/>
                </a:solidFill>
                <a:latin typeface="Cambria"/>
                <a:cs typeface="Cambria"/>
              </a:rPr>
              <a:t>different</a:t>
            </a:r>
            <a:r>
              <a:rPr sz="2000" b="1" spc="-20" dirty="0">
                <a:solidFill>
                  <a:schemeClr val="bg1"/>
                </a:solidFill>
                <a:latin typeface="Cambria"/>
                <a:cs typeface="Cambria"/>
              </a:rPr>
              <a:t> </a:t>
            </a:r>
            <a:r>
              <a:rPr sz="2000" b="1" dirty="0">
                <a:solidFill>
                  <a:schemeClr val="bg1"/>
                </a:solidFill>
                <a:latin typeface="Cambria"/>
                <a:cs typeface="Cambria"/>
              </a:rPr>
              <a:t>hobbies."</a:t>
            </a:r>
            <a:endParaRPr sz="2000" dirty="0">
              <a:solidFill>
                <a:schemeClr val="bg1"/>
              </a:solidFill>
              <a:latin typeface="Cambria"/>
              <a:cs typeface="Cambria"/>
            </a:endParaRPr>
          </a:p>
          <a:p>
            <a:pPr marL="320378">
              <a:spcBef>
                <a:spcPts val="112"/>
              </a:spcBef>
            </a:pPr>
            <a:r>
              <a:rPr sz="2000" i="1" spc="-3" dirty="0">
                <a:solidFill>
                  <a:schemeClr val="bg1"/>
                </a:solidFill>
                <a:latin typeface="Cambria"/>
                <a:cs typeface="Cambria"/>
              </a:rPr>
              <a:t>“a </a:t>
            </a:r>
            <a:r>
              <a:rPr sz="2000" i="1" spc="-7" dirty="0">
                <a:solidFill>
                  <a:schemeClr val="bg1"/>
                </a:solidFill>
                <a:latin typeface="Cambria"/>
                <a:cs typeface="Cambria"/>
              </a:rPr>
              <a:t>ton </a:t>
            </a:r>
            <a:r>
              <a:rPr sz="2000" i="1" spc="-3" dirty="0">
                <a:solidFill>
                  <a:schemeClr val="bg1"/>
                </a:solidFill>
                <a:latin typeface="Cambria"/>
                <a:cs typeface="Cambria"/>
              </a:rPr>
              <a:t>of” = </a:t>
            </a:r>
            <a:r>
              <a:rPr sz="2000" i="1" dirty="0">
                <a:solidFill>
                  <a:schemeClr val="bg1"/>
                </a:solidFill>
                <a:latin typeface="Cambria"/>
                <a:cs typeface="Cambria"/>
              </a:rPr>
              <a:t>a </a:t>
            </a:r>
            <a:r>
              <a:rPr sz="2000" i="1" spc="-3" dirty="0">
                <a:solidFill>
                  <a:schemeClr val="bg1"/>
                </a:solidFill>
                <a:latin typeface="Cambria"/>
                <a:cs typeface="Cambria"/>
              </a:rPr>
              <a:t>very </a:t>
            </a:r>
            <a:r>
              <a:rPr sz="2000" i="1" spc="-7" dirty="0">
                <a:solidFill>
                  <a:schemeClr val="bg1"/>
                </a:solidFill>
                <a:latin typeface="Cambria"/>
                <a:cs typeface="Cambria"/>
              </a:rPr>
              <a:t>large </a:t>
            </a:r>
            <a:r>
              <a:rPr sz="2000" i="1" dirty="0">
                <a:solidFill>
                  <a:schemeClr val="bg1"/>
                </a:solidFill>
                <a:latin typeface="Cambria"/>
                <a:cs typeface="Cambria"/>
              </a:rPr>
              <a:t>number</a:t>
            </a:r>
            <a:r>
              <a:rPr sz="2000" i="1" spc="-3" dirty="0">
                <a:solidFill>
                  <a:schemeClr val="bg1"/>
                </a:solidFill>
                <a:latin typeface="Cambria"/>
                <a:cs typeface="Cambria"/>
              </a:rPr>
              <a:t> </a:t>
            </a:r>
            <a:r>
              <a:rPr sz="2000" i="1" spc="-7" dirty="0">
                <a:solidFill>
                  <a:schemeClr val="bg1"/>
                </a:solidFill>
                <a:latin typeface="Cambria"/>
                <a:cs typeface="Cambria"/>
              </a:rPr>
              <a:t>of</a:t>
            </a:r>
            <a:endParaRPr sz="2000" dirty="0">
              <a:solidFill>
                <a:schemeClr val="bg1"/>
              </a:solidFill>
              <a:latin typeface="Cambria"/>
              <a:cs typeface="Cambria"/>
            </a:endParaRPr>
          </a:p>
          <a:p>
            <a:pPr marL="320378">
              <a:spcBef>
                <a:spcPts val="181"/>
              </a:spcBef>
            </a:pPr>
            <a:r>
              <a:rPr sz="2000" b="1" spc="-7" dirty="0">
                <a:solidFill>
                  <a:schemeClr val="bg1"/>
                </a:solidFill>
                <a:latin typeface="Cambria"/>
                <a:cs typeface="Cambria"/>
              </a:rPr>
              <a:t>"If </a:t>
            </a:r>
            <a:r>
              <a:rPr sz="2000" b="1" dirty="0">
                <a:solidFill>
                  <a:schemeClr val="bg1"/>
                </a:solidFill>
                <a:latin typeface="Cambria"/>
                <a:cs typeface="Cambria"/>
              </a:rPr>
              <a:t>I had </a:t>
            </a:r>
            <a:r>
              <a:rPr sz="2000" b="1" spc="-3" dirty="0">
                <a:solidFill>
                  <a:schemeClr val="bg1"/>
                </a:solidFill>
                <a:latin typeface="Cambria"/>
                <a:cs typeface="Cambria"/>
              </a:rPr>
              <a:t>more free time, I'd</a:t>
            </a:r>
            <a:r>
              <a:rPr sz="2000" b="1" spc="-24" dirty="0">
                <a:solidFill>
                  <a:schemeClr val="bg1"/>
                </a:solidFill>
                <a:latin typeface="Cambria"/>
                <a:cs typeface="Cambria"/>
              </a:rPr>
              <a:t> </a:t>
            </a:r>
            <a:r>
              <a:rPr sz="2000" b="1" dirty="0">
                <a:solidFill>
                  <a:schemeClr val="bg1"/>
                </a:solidFill>
                <a:latin typeface="Cambria"/>
                <a:cs typeface="Cambria"/>
              </a:rPr>
              <a:t>_______."</a:t>
            </a:r>
            <a:endParaRPr sz="2000" dirty="0">
              <a:solidFill>
                <a:schemeClr val="bg1"/>
              </a:solidFill>
              <a:latin typeface="Cambria"/>
              <a:cs typeface="Cambria"/>
            </a:endParaRPr>
          </a:p>
          <a:p>
            <a:pPr marL="320378">
              <a:spcBef>
                <a:spcPts val="116"/>
              </a:spcBef>
            </a:pPr>
            <a:r>
              <a:rPr sz="2000" i="1" dirty="0">
                <a:solidFill>
                  <a:schemeClr val="bg1"/>
                </a:solidFill>
                <a:latin typeface="Cambria"/>
                <a:cs typeface="Cambria"/>
              </a:rPr>
              <a:t>use this </a:t>
            </a:r>
            <a:r>
              <a:rPr sz="2000" i="1" spc="-3" dirty="0">
                <a:solidFill>
                  <a:schemeClr val="bg1"/>
                </a:solidFill>
                <a:latin typeface="Cambria"/>
                <a:cs typeface="Cambria"/>
              </a:rPr>
              <a:t>phrase for an imaginary situation </a:t>
            </a:r>
            <a:r>
              <a:rPr sz="2000" i="1" dirty="0">
                <a:solidFill>
                  <a:schemeClr val="bg1"/>
                </a:solidFill>
                <a:latin typeface="Cambria"/>
                <a:cs typeface="Cambria"/>
              </a:rPr>
              <a:t>– </a:t>
            </a:r>
            <a:r>
              <a:rPr sz="2000" i="1" spc="-3" dirty="0">
                <a:solidFill>
                  <a:schemeClr val="bg1"/>
                </a:solidFill>
                <a:latin typeface="Cambria"/>
                <a:cs typeface="Cambria"/>
              </a:rPr>
              <a:t>IF I </a:t>
            </a:r>
            <a:r>
              <a:rPr sz="2000" i="1" dirty="0">
                <a:solidFill>
                  <a:schemeClr val="bg1"/>
                </a:solidFill>
                <a:latin typeface="Cambria"/>
                <a:cs typeface="Cambria"/>
              </a:rPr>
              <a:t>had </a:t>
            </a:r>
            <a:r>
              <a:rPr sz="2000" i="1" spc="-3" dirty="0">
                <a:solidFill>
                  <a:schemeClr val="bg1"/>
                </a:solidFill>
                <a:latin typeface="Cambria"/>
                <a:cs typeface="Cambria"/>
              </a:rPr>
              <a:t>more free time, I</a:t>
            </a:r>
            <a:r>
              <a:rPr sz="2000" i="1" spc="34" dirty="0">
                <a:solidFill>
                  <a:schemeClr val="bg1"/>
                </a:solidFill>
                <a:latin typeface="Cambria"/>
                <a:cs typeface="Cambria"/>
              </a:rPr>
              <a:t> </a:t>
            </a:r>
            <a:r>
              <a:rPr sz="2000" i="1" spc="-3" dirty="0">
                <a:solidFill>
                  <a:schemeClr val="bg1"/>
                </a:solidFill>
                <a:latin typeface="Cambria"/>
                <a:cs typeface="Cambria"/>
              </a:rPr>
              <a:t>WOULD…</a:t>
            </a:r>
            <a:endParaRPr sz="2000" dirty="0">
              <a:solidFill>
                <a:schemeClr val="bg1"/>
              </a:solidFill>
              <a:latin typeface="Cambria"/>
              <a:cs typeface="Cambria"/>
            </a:endParaRPr>
          </a:p>
        </p:txBody>
      </p:sp>
      <p:sp>
        <p:nvSpPr>
          <p:cNvPr id="6" name="object 6"/>
          <p:cNvSpPr/>
          <p:nvPr/>
        </p:nvSpPr>
        <p:spPr>
          <a:xfrm>
            <a:off x="8027410" y="3044536"/>
            <a:ext cx="1039091" cy="1181966"/>
          </a:xfrm>
          <a:prstGeom prst="rect">
            <a:avLst/>
          </a:prstGeom>
          <a:blipFill>
            <a:blip r:embed="rId3" cstate="print"/>
            <a:stretch>
              <a:fillRect/>
            </a:stretch>
          </a:blipFill>
        </p:spPr>
        <p:txBody>
          <a:bodyPr wrap="square" lIns="0" tIns="0" rIns="0" bIns="0" rtlCol="0"/>
          <a:lstStyle/>
          <a:p>
            <a:endParaRPr sz="1227"/>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a:t>
            </a:r>
            <a:r>
              <a:rPr lang="en-US" sz="3600" b="1" spc="7" dirty="0">
                <a:solidFill>
                  <a:schemeClr val="bg1"/>
                </a:solidFill>
                <a:latin typeface="Cambria"/>
                <a:cs typeface="Cambria"/>
              </a:rPr>
              <a:t>Free Activities </a:t>
            </a:r>
            <a:r>
              <a:rPr lang="en-US" sz="3600" b="1" dirty="0">
                <a:solidFill>
                  <a:schemeClr val="bg1"/>
                </a:solidFill>
              </a:rPr>
              <a:t>( 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26052" y="623628"/>
            <a:ext cx="95596" cy="126768"/>
          </a:xfrm>
          <a:prstGeom prst="rect">
            <a:avLst/>
          </a:prstGeom>
          <a:blipFill>
            <a:blip r:embed="rId2" cstate="print"/>
            <a:stretch>
              <a:fillRect/>
            </a:stretch>
          </a:blipFill>
        </p:spPr>
        <p:txBody>
          <a:bodyPr wrap="square" lIns="0" tIns="0" rIns="0" bIns="0" rtlCol="0"/>
          <a:lstStyle/>
          <a:p>
            <a:endParaRPr sz="1227"/>
          </a:p>
        </p:txBody>
      </p:sp>
      <p:sp>
        <p:nvSpPr>
          <p:cNvPr id="3" name="object 3"/>
          <p:cNvSpPr/>
          <p:nvPr/>
        </p:nvSpPr>
        <p:spPr>
          <a:xfrm>
            <a:off x="4226052" y="1049915"/>
            <a:ext cx="95596" cy="126768"/>
          </a:xfrm>
          <a:prstGeom prst="rect">
            <a:avLst/>
          </a:prstGeom>
          <a:blipFill>
            <a:blip r:embed="rId2" cstate="print"/>
            <a:stretch>
              <a:fillRect/>
            </a:stretch>
          </a:blipFill>
        </p:spPr>
        <p:txBody>
          <a:bodyPr wrap="square" lIns="0" tIns="0" rIns="0" bIns="0" rtlCol="0"/>
          <a:lstStyle/>
          <a:p>
            <a:endParaRPr sz="1227"/>
          </a:p>
        </p:txBody>
      </p:sp>
      <p:sp>
        <p:nvSpPr>
          <p:cNvPr id="4" name="object 4"/>
          <p:cNvSpPr/>
          <p:nvPr/>
        </p:nvSpPr>
        <p:spPr>
          <a:xfrm>
            <a:off x="4226052" y="1929159"/>
            <a:ext cx="95596" cy="126768"/>
          </a:xfrm>
          <a:prstGeom prst="rect">
            <a:avLst/>
          </a:prstGeom>
          <a:blipFill>
            <a:blip r:embed="rId2" cstate="print"/>
            <a:stretch>
              <a:fillRect/>
            </a:stretch>
          </a:blipFill>
        </p:spPr>
        <p:txBody>
          <a:bodyPr wrap="square" lIns="0" tIns="0" rIns="0" bIns="0" rtlCol="0"/>
          <a:lstStyle/>
          <a:p>
            <a:endParaRPr sz="1227"/>
          </a:p>
        </p:txBody>
      </p:sp>
      <p:sp>
        <p:nvSpPr>
          <p:cNvPr id="5" name="object 5"/>
          <p:cNvSpPr/>
          <p:nvPr/>
        </p:nvSpPr>
        <p:spPr>
          <a:xfrm>
            <a:off x="4226052" y="2215949"/>
            <a:ext cx="95596" cy="126768"/>
          </a:xfrm>
          <a:prstGeom prst="rect">
            <a:avLst/>
          </a:prstGeom>
          <a:blipFill>
            <a:blip r:embed="rId2" cstate="print"/>
            <a:stretch>
              <a:fillRect/>
            </a:stretch>
          </a:blipFill>
        </p:spPr>
        <p:txBody>
          <a:bodyPr wrap="square" lIns="0" tIns="0" rIns="0" bIns="0" rtlCol="0"/>
          <a:lstStyle/>
          <a:p>
            <a:endParaRPr sz="1227"/>
          </a:p>
        </p:txBody>
      </p:sp>
      <p:sp>
        <p:nvSpPr>
          <p:cNvPr id="6" name="object 6"/>
          <p:cNvSpPr/>
          <p:nvPr/>
        </p:nvSpPr>
        <p:spPr>
          <a:xfrm>
            <a:off x="4226052" y="2361680"/>
            <a:ext cx="95596" cy="126768"/>
          </a:xfrm>
          <a:prstGeom prst="rect">
            <a:avLst/>
          </a:prstGeom>
          <a:blipFill>
            <a:blip r:embed="rId2" cstate="print"/>
            <a:stretch>
              <a:fillRect/>
            </a:stretch>
          </a:blipFill>
        </p:spPr>
        <p:txBody>
          <a:bodyPr wrap="square" lIns="0" tIns="0" rIns="0" bIns="0" rtlCol="0"/>
          <a:lstStyle/>
          <a:p>
            <a:endParaRPr sz="1227"/>
          </a:p>
        </p:txBody>
      </p:sp>
      <p:sp>
        <p:nvSpPr>
          <p:cNvPr id="7" name="object 7"/>
          <p:cNvSpPr/>
          <p:nvPr/>
        </p:nvSpPr>
        <p:spPr>
          <a:xfrm>
            <a:off x="4226052" y="2646391"/>
            <a:ext cx="95596" cy="126768"/>
          </a:xfrm>
          <a:prstGeom prst="rect">
            <a:avLst/>
          </a:prstGeom>
          <a:blipFill>
            <a:blip r:embed="rId2" cstate="print"/>
            <a:stretch>
              <a:fillRect/>
            </a:stretch>
          </a:blipFill>
        </p:spPr>
        <p:txBody>
          <a:bodyPr wrap="square" lIns="0" tIns="0" rIns="0" bIns="0" rtlCol="0"/>
          <a:lstStyle/>
          <a:p>
            <a:endParaRPr sz="1227"/>
          </a:p>
        </p:txBody>
      </p:sp>
      <p:sp>
        <p:nvSpPr>
          <p:cNvPr id="8" name="object 8"/>
          <p:cNvSpPr/>
          <p:nvPr/>
        </p:nvSpPr>
        <p:spPr>
          <a:xfrm>
            <a:off x="4226052" y="2793943"/>
            <a:ext cx="95596" cy="126768"/>
          </a:xfrm>
          <a:prstGeom prst="rect">
            <a:avLst/>
          </a:prstGeom>
          <a:blipFill>
            <a:blip r:embed="rId2" cstate="print"/>
            <a:stretch>
              <a:fillRect/>
            </a:stretch>
          </a:blipFill>
        </p:spPr>
        <p:txBody>
          <a:bodyPr wrap="square" lIns="0" tIns="0" rIns="0" bIns="0" rtlCol="0"/>
          <a:lstStyle/>
          <a:p>
            <a:endParaRPr sz="1227"/>
          </a:p>
        </p:txBody>
      </p:sp>
      <p:sp>
        <p:nvSpPr>
          <p:cNvPr id="9" name="object 9"/>
          <p:cNvSpPr/>
          <p:nvPr/>
        </p:nvSpPr>
        <p:spPr>
          <a:xfrm>
            <a:off x="4226052" y="2939415"/>
            <a:ext cx="95596" cy="126768"/>
          </a:xfrm>
          <a:prstGeom prst="rect">
            <a:avLst/>
          </a:prstGeom>
          <a:blipFill>
            <a:blip r:embed="rId2" cstate="print"/>
            <a:stretch>
              <a:fillRect/>
            </a:stretch>
          </a:blipFill>
        </p:spPr>
        <p:txBody>
          <a:bodyPr wrap="square" lIns="0" tIns="0" rIns="0" bIns="0" rtlCol="0"/>
          <a:lstStyle/>
          <a:p>
            <a:endParaRPr sz="1227"/>
          </a:p>
        </p:txBody>
      </p:sp>
      <p:sp>
        <p:nvSpPr>
          <p:cNvPr id="10" name="object 10"/>
          <p:cNvSpPr/>
          <p:nvPr/>
        </p:nvSpPr>
        <p:spPr>
          <a:xfrm>
            <a:off x="4226052" y="3082983"/>
            <a:ext cx="95596" cy="126768"/>
          </a:xfrm>
          <a:prstGeom prst="rect">
            <a:avLst/>
          </a:prstGeom>
          <a:blipFill>
            <a:blip r:embed="rId2" cstate="print"/>
            <a:stretch>
              <a:fillRect/>
            </a:stretch>
          </a:blipFill>
        </p:spPr>
        <p:txBody>
          <a:bodyPr wrap="square" lIns="0" tIns="0" rIns="0" bIns="0" rtlCol="0"/>
          <a:lstStyle/>
          <a:p>
            <a:endParaRPr sz="1227"/>
          </a:p>
        </p:txBody>
      </p:sp>
      <p:sp>
        <p:nvSpPr>
          <p:cNvPr id="11" name="object 11"/>
          <p:cNvSpPr txBox="1"/>
          <p:nvPr/>
        </p:nvSpPr>
        <p:spPr>
          <a:xfrm>
            <a:off x="457200" y="575376"/>
            <a:ext cx="11734800" cy="5453609"/>
          </a:xfrm>
          <a:prstGeom prst="rect">
            <a:avLst/>
          </a:prstGeom>
        </p:spPr>
        <p:txBody>
          <a:bodyPr vert="horz" wrap="square" lIns="0" tIns="0" rIns="0" bIns="0" rtlCol="0">
            <a:spAutoFit/>
          </a:bodyPr>
          <a:lstStyle/>
          <a:p>
            <a:pPr marL="320378"/>
            <a:r>
              <a:rPr b="1" spc="-3" dirty="0">
                <a:solidFill>
                  <a:schemeClr val="bg1"/>
                </a:solidFill>
                <a:latin typeface="Cambria"/>
                <a:cs typeface="Cambria"/>
              </a:rPr>
              <a:t>"I'd </a:t>
            </a:r>
            <a:r>
              <a:rPr b="1" dirty="0">
                <a:solidFill>
                  <a:schemeClr val="bg1"/>
                </a:solidFill>
                <a:latin typeface="Cambria"/>
                <a:cs typeface="Cambria"/>
              </a:rPr>
              <a:t>like </a:t>
            </a:r>
            <a:r>
              <a:rPr b="1" spc="-3" dirty="0">
                <a:solidFill>
                  <a:schemeClr val="bg1"/>
                </a:solidFill>
                <a:latin typeface="Cambria"/>
                <a:cs typeface="Cambria"/>
              </a:rPr>
              <a:t>to try</a:t>
            </a:r>
            <a:r>
              <a:rPr b="1" spc="-58" dirty="0">
                <a:solidFill>
                  <a:schemeClr val="bg1"/>
                </a:solidFill>
                <a:latin typeface="Cambria"/>
                <a:cs typeface="Cambria"/>
              </a:rPr>
              <a:t> </a:t>
            </a:r>
            <a:r>
              <a:rPr b="1" dirty="0">
                <a:solidFill>
                  <a:schemeClr val="bg1"/>
                </a:solidFill>
                <a:latin typeface="Cambria"/>
                <a:cs typeface="Cambria"/>
              </a:rPr>
              <a:t>________."</a:t>
            </a:r>
            <a:endParaRPr lang="en-US" b="1" dirty="0">
              <a:solidFill>
                <a:schemeClr val="bg1"/>
              </a:solidFill>
              <a:latin typeface="Cambria"/>
              <a:cs typeface="Cambria"/>
            </a:endParaRPr>
          </a:p>
          <a:p>
            <a:pPr marL="320378"/>
            <a:endParaRPr dirty="0">
              <a:solidFill>
                <a:schemeClr val="bg1"/>
              </a:solidFill>
              <a:latin typeface="Cambria"/>
              <a:cs typeface="Cambria"/>
            </a:endParaRPr>
          </a:p>
          <a:p>
            <a:pPr marL="320378" marR="136810">
              <a:lnSpc>
                <a:spcPts val="1111"/>
              </a:lnSpc>
              <a:spcBef>
                <a:spcPts val="41"/>
              </a:spcBef>
            </a:pPr>
            <a:r>
              <a:rPr i="1" dirty="0">
                <a:solidFill>
                  <a:schemeClr val="bg1"/>
                </a:solidFill>
                <a:latin typeface="Cambria"/>
                <a:cs typeface="Cambria"/>
              </a:rPr>
              <a:t>use this </a:t>
            </a:r>
            <a:r>
              <a:rPr i="1" spc="-3" dirty="0">
                <a:solidFill>
                  <a:schemeClr val="bg1"/>
                </a:solidFill>
                <a:latin typeface="Cambria"/>
                <a:cs typeface="Cambria"/>
              </a:rPr>
              <a:t>phrase to </a:t>
            </a:r>
            <a:r>
              <a:rPr i="1" spc="-7" dirty="0">
                <a:solidFill>
                  <a:schemeClr val="bg1"/>
                </a:solidFill>
                <a:latin typeface="Cambria"/>
                <a:cs typeface="Cambria"/>
              </a:rPr>
              <a:t>talk </a:t>
            </a:r>
            <a:r>
              <a:rPr i="1" dirty="0">
                <a:solidFill>
                  <a:schemeClr val="bg1"/>
                </a:solidFill>
                <a:latin typeface="Cambria"/>
                <a:cs typeface="Cambria"/>
              </a:rPr>
              <a:t>about </a:t>
            </a:r>
            <a:r>
              <a:rPr i="1" spc="-3" dirty="0">
                <a:solidFill>
                  <a:schemeClr val="bg1"/>
                </a:solidFill>
                <a:latin typeface="Cambria"/>
                <a:cs typeface="Cambria"/>
              </a:rPr>
              <a:t>something you </a:t>
            </a:r>
            <a:r>
              <a:rPr i="1" spc="-7" dirty="0">
                <a:solidFill>
                  <a:schemeClr val="bg1"/>
                </a:solidFill>
                <a:latin typeface="Cambria"/>
                <a:cs typeface="Cambria"/>
              </a:rPr>
              <a:t>are </a:t>
            </a:r>
            <a:r>
              <a:rPr i="1" spc="-3" dirty="0">
                <a:solidFill>
                  <a:schemeClr val="bg1"/>
                </a:solidFill>
                <a:latin typeface="Cambria"/>
                <a:cs typeface="Cambria"/>
              </a:rPr>
              <a:t>interested </a:t>
            </a:r>
            <a:r>
              <a:rPr i="1" dirty="0">
                <a:solidFill>
                  <a:schemeClr val="bg1"/>
                </a:solidFill>
                <a:latin typeface="Cambria"/>
                <a:cs typeface="Cambria"/>
              </a:rPr>
              <a:t>in </a:t>
            </a:r>
            <a:r>
              <a:rPr i="1" spc="-3" dirty="0">
                <a:solidFill>
                  <a:schemeClr val="bg1"/>
                </a:solidFill>
                <a:latin typeface="Cambria"/>
                <a:cs typeface="Cambria"/>
              </a:rPr>
              <a:t>doing, but you </a:t>
            </a:r>
            <a:r>
              <a:rPr i="1" dirty="0">
                <a:solidFill>
                  <a:schemeClr val="bg1"/>
                </a:solidFill>
                <a:latin typeface="Cambria"/>
                <a:cs typeface="Cambria"/>
              </a:rPr>
              <a:t>haven’t  </a:t>
            </a:r>
            <a:r>
              <a:rPr i="1" spc="-7" dirty="0">
                <a:solidFill>
                  <a:schemeClr val="bg1"/>
                </a:solidFill>
                <a:latin typeface="Cambria"/>
                <a:cs typeface="Cambria"/>
              </a:rPr>
              <a:t>started</a:t>
            </a:r>
            <a:r>
              <a:rPr i="1" spc="-55" dirty="0">
                <a:solidFill>
                  <a:schemeClr val="bg1"/>
                </a:solidFill>
                <a:latin typeface="Cambria"/>
                <a:cs typeface="Cambria"/>
              </a:rPr>
              <a:t> </a:t>
            </a:r>
            <a:r>
              <a:rPr i="1" dirty="0">
                <a:solidFill>
                  <a:schemeClr val="bg1"/>
                </a:solidFill>
                <a:latin typeface="Cambria"/>
                <a:cs typeface="Cambria"/>
              </a:rPr>
              <a:t>yet</a:t>
            </a:r>
            <a:endParaRPr dirty="0">
              <a:solidFill>
                <a:schemeClr val="bg1"/>
              </a:solidFill>
              <a:latin typeface="Cambria"/>
              <a:cs typeface="Cambria"/>
            </a:endParaRPr>
          </a:p>
          <a:p>
            <a:pPr marL="320378">
              <a:spcBef>
                <a:spcPts val="102"/>
              </a:spcBef>
            </a:pPr>
            <a:r>
              <a:rPr b="1" spc="-3" dirty="0">
                <a:solidFill>
                  <a:schemeClr val="bg1"/>
                </a:solidFill>
                <a:latin typeface="Cambria"/>
                <a:cs typeface="Cambria"/>
              </a:rPr>
              <a:t>"I </a:t>
            </a:r>
            <a:r>
              <a:rPr b="1" dirty="0">
                <a:solidFill>
                  <a:schemeClr val="bg1"/>
                </a:solidFill>
                <a:latin typeface="Cambria"/>
                <a:cs typeface="Cambria"/>
              </a:rPr>
              <a:t>used </a:t>
            </a:r>
            <a:r>
              <a:rPr b="1" spc="-3" dirty="0">
                <a:solidFill>
                  <a:schemeClr val="bg1"/>
                </a:solidFill>
                <a:latin typeface="Cambria"/>
                <a:cs typeface="Cambria"/>
              </a:rPr>
              <a:t>to </a:t>
            </a:r>
            <a:r>
              <a:rPr b="1" dirty="0">
                <a:solidFill>
                  <a:schemeClr val="bg1"/>
                </a:solidFill>
                <a:latin typeface="Cambria"/>
                <a:cs typeface="Cambria"/>
              </a:rPr>
              <a:t>_________, but </a:t>
            </a:r>
            <a:r>
              <a:rPr b="1" spc="-7" dirty="0">
                <a:solidFill>
                  <a:schemeClr val="bg1"/>
                </a:solidFill>
                <a:latin typeface="Cambria"/>
                <a:cs typeface="Cambria"/>
              </a:rPr>
              <a:t>not</a:t>
            </a:r>
            <a:r>
              <a:rPr b="1" spc="-89" dirty="0">
                <a:solidFill>
                  <a:schemeClr val="bg1"/>
                </a:solidFill>
                <a:latin typeface="Cambria"/>
                <a:cs typeface="Cambria"/>
              </a:rPr>
              <a:t> </a:t>
            </a:r>
            <a:r>
              <a:rPr b="1" dirty="0">
                <a:solidFill>
                  <a:schemeClr val="bg1"/>
                </a:solidFill>
                <a:latin typeface="Cambria"/>
                <a:cs typeface="Cambria"/>
              </a:rPr>
              <a:t>anymore."</a:t>
            </a:r>
            <a:endParaRPr lang="en-US" b="1" dirty="0">
              <a:solidFill>
                <a:schemeClr val="bg1"/>
              </a:solidFill>
              <a:latin typeface="Cambria"/>
              <a:cs typeface="Cambria"/>
            </a:endParaRPr>
          </a:p>
          <a:p>
            <a:pPr marL="320378">
              <a:spcBef>
                <a:spcPts val="102"/>
              </a:spcBef>
            </a:pPr>
            <a:endParaRPr dirty="0">
              <a:solidFill>
                <a:schemeClr val="bg1"/>
              </a:solidFill>
              <a:latin typeface="Cambria"/>
              <a:cs typeface="Cambria"/>
            </a:endParaRPr>
          </a:p>
          <a:p>
            <a:pPr marL="320378" marR="3464">
              <a:lnSpc>
                <a:spcPts val="1111"/>
              </a:lnSpc>
              <a:spcBef>
                <a:spcPts val="41"/>
              </a:spcBef>
            </a:pPr>
            <a:r>
              <a:rPr i="1" dirty="0">
                <a:solidFill>
                  <a:schemeClr val="bg1"/>
                </a:solidFill>
                <a:latin typeface="Cambria"/>
                <a:cs typeface="Cambria"/>
              </a:rPr>
              <a:t>use this </a:t>
            </a:r>
            <a:r>
              <a:rPr i="1" spc="-3" dirty="0">
                <a:solidFill>
                  <a:schemeClr val="bg1"/>
                </a:solidFill>
                <a:latin typeface="Cambria"/>
                <a:cs typeface="Cambria"/>
              </a:rPr>
              <a:t>phrase to </a:t>
            </a:r>
            <a:r>
              <a:rPr i="1" spc="-7" dirty="0">
                <a:solidFill>
                  <a:schemeClr val="bg1"/>
                </a:solidFill>
                <a:latin typeface="Cambria"/>
                <a:cs typeface="Cambria"/>
              </a:rPr>
              <a:t>talk </a:t>
            </a:r>
            <a:r>
              <a:rPr i="1" dirty="0">
                <a:solidFill>
                  <a:schemeClr val="bg1"/>
                </a:solidFill>
                <a:latin typeface="Cambria"/>
                <a:cs typeface="Cambria"/>
              </a:rPr>
              <a:t>about </a:t>
            </a:r>
            <a:r>
              <a:rPr i="1" spc="-3" dirty="0">
                <a:solidFill>
                  <a:schemeClr val="bg1"/>
                </a:solidFill>
                <a:latin typeface="Cambria"/>
                <a:cs typeface="Cambria"/>
              </a:rPr>
              <a:t>something you </a:t>
            </a:r>
            <a:r>
              <a:rPr i="1" dirty="0">
                <a:solidFill>
                  <a:schemeClr val="bg1"/>
                </a:solidFill>
                <a:latin typeface="Cambria"/>
                <a:cs typeface="Cambria"/>
              </a:rPr>
              <a:t>did </a:t>
            </a:r>
            <a:r>
              <a:rPr i="1" spc="-3" dirty="0">
                <a:solidFill>
                  <a:schemeClr val="bg1"/>
                </a:solidFill>
                <a:latin typeface="Cambria"/>
                <a:cs typeface="Cambria"/>
              </a:rPr>
              <a:t>frequently </a:t>
            </a:r>
            <a:r>
              <a:rPr i="1" dirty="0">
                <a:solidFill>
                  <a:schemeClr val="bg1"/>
                </a:solidFill>
                <a:latin typeface="Cambria"/>
                <a:cs typeface="Cambria"/>
              </a:rPr>
              <a:t>in </a:t>
            </a:r>
            <a:r>
              <a:rPr i="1" spc="-3" dirty="0">
                <a:solidFill>
                  <a:schemeClr val="bg1"/>
                </a:solidFill>
                <a:latin typeface="Cambria"/>
                <a:cs typeface="Cambria"/>
              </a:rPr>
              <a:t>the </a:t>
            </a:r>
            <a:r>
              <a:rPr i="1" spc="-7" dirty="0">
                <a:solidFill>
                  <a:schemeClr val="bg1"/>
                </a:solidFill>
                <a:latin typeface="Cambria"/>
                <a:cs typeface="Cambria"/>
              </a:rPr>
              <a:t>past, </a:t>
            </a:r>
            <a:r>
              <a:rPr i="1" spc="-3" dirty="0">
                <a:solidFill>
                  <a:schemeClr val="bg1"/>
                </a:solidFill>
                <a:latin typeface="Cambria"/>
                <a:cs typeface="Cambria"/>
              </a:rPr>
              <a:t>but you don’t do  </a:t>
            </a:r>
            <a:r>
              <a:rPr i="1" dirty="0">
                <a:solidFill>
                  <a:schemeClr val="bg1"/>
                </a:solidFill>
                <a:latin typeface="Cambria"/>
                <a:cs typeface="Cambria"/>
              </a:rPr>
              <a:t>it</a:t>
            </a:r>
            <a:r>
              <a:rPr i="1" spc="-68" dirty="0">
                <a:solidFill>
                  <a:schemeClr val="bg1"/>
                </a:solidFill>
                <a:latin typeface="Cambria"/>
                <a:cs typeface="Cambria"/>
              </a:rPr>
              <a:t> </a:t>
            </a:r>
            <a:r>
              <a:rPr i="1" spc="-3" dirty="0">
                <a:solidFill>
                  <a:schemeClr val="bg1"/>
                </a:solidFill>
                <a:latin typeface="Cambria"/>
                <a:cs typeface="Cambria"/>
              </a:rPr>
              <a:t>now</a:t>
            </a:r>
            <a:endParaRPr dirty="0">
              <a:solidFill>
                <a:schemeClr val="bg1"/>
              </a:solidFill>
              <a:latin typeface="Cambria"/>
              <a:cs typeface="Cambria"/>
            </a:endParaRPr>
          </a:p>
          <a:p>
            <a:pPr marL="8659" marR="106937">
              <a:lnSpc>
                <a:spcPct val="111800"/>
              </a:lnSpc>
              <a:spcBef>
                <a:spcPts val="627"/>
              </a:spcBef>
            </a:pPr>
            <a:r>
              <a:rPr dirty="0">
                <a:solidFill>
                  <a:schemeClr val="bg1"/>
                </a:solidFill>
                <a:latin typeface="Cambria"/>
                <a:cs typeface="Cambria"/>
              </a:rPr>
              <a:t>A couple of </a:t>
            </a:r>
            <a:r>
              <a:rPr spc="-3" dirty="0">
                <a:solidFill>
                  <a:schemeClr val="bg1"/>
                </a:solidFill>
                <a:latin typeface="Cambria"/>
                <a:cs typeface="Cambria"/>
              </a:rPr>
              <a:t>different benefits are also mentioned </a:t>
            </a:r>
            <a:r>
              <a:rPr dirty="0">
                <a:solidFill>
                  <a:schemeClr val="bg1"/>
                </a:solidFill>
                <a:latin typeface="Cambria"/>
                <a:cs typeface="Cambria"/>
              </a:rPr>
              <a:t>in the </a:t>
            </a:r>
            <a:r>
              <a:rPr spc="-3" dirty="0">
                <a:solidFill>
                  <a:schemeClr val="bg1"/>
                </a:solidFill>
                <a:latin typeface="Cambria"/>
                <a:cs typeface="Cambria"/>
              </a:rPr>
              <a:t>dialogue. Here are some different  answers to </a:t>
            </a:r>
            <a:r>
              <a:rPr dirty="0">
                <a:solidFill>
                  <a:schemeClr val="bg1"/>
                </a:solidFill>
                <a:latin typeface="Cambria"/>
                <a:cs typeface="Cambria"/>
              </a:rPr>
              <a:t>the </a:t>
            </a:r>
            <a:r>
              <a:rPr spc="-3" dirty="0">
                <a:solidFill>
                  <a:schemeClr val="bg1"/>
                </a:solidFill>
                <a:latin typeface="Cambria"/>
                <a:cs typeface="Cambria"/>
              </a:rPr>
              <a:t>question </a:t>
            </a:r>
            <a:r>
              <a:rPr spc="3" dirty="0">
                <a:solidFill>
                  <a:schemeClr val="bg1"/>
                </a:solidFill>
                <a:latin typeface="Cambria"/>
                <a:cs typeface="Cambria"/>
              </a:rPr>
              <a:t>of </a:t>
            </a:r>
            <a:r>
              <a:rPr dirty="0">
                <a:solidFill>
                  <a:schemeClr val="bg1"/>
                </a:solidFill>
                <a:latin typeface="Cambria"/>
                <a:cs typeface="Cambria"/>
              </a:rPr>
              <a:t>why you </a:t>
            </a:r>
            <a:r>
              <a:rPr spc="-3" dirty="0">
                <a:solidFill>
                  <a:schemeClr val="bg1"/>
                </a:solidFill>
                <a:latin typeface="Cambria"/>
                <a:cs typeface="Cambria"/>
              </a:rPr>
              <a:t>enjoy your</a:t>
            </a:r>
            <a:r>
              <a:rPr spc="-44" dirty="0">
                <a:solidFill>
                  <a:schemeClr val="bg1"/>
                </a:solidFill>
                <a:latin typeface="Cambria"/>
                <a:cs typeface="Cambria"/>
              </a:rPr>
              <a:t> </a:t>
            </a:r>
            <a:r>
              <a:rPr spc="-3" dirty="0">
                <a:solidFill>
                  <a:schemeClr val="bg1"/>
                </a:solidFill>
                <a:latin typeface="Cambria"/>
                <a:cs typeface="Cambria"/>
              </a:rPr>
              <a:t>hobby:</a:t>
            </a:r>
            <a:endParaRPr dirty="0">
              <a:solidFill>
                <a:schemeClr val="bg1"/>
              </a:solidFill>
              <a:latin typeface="Cambria"/>
              <a:cs typeface="Cambria"/>
            </a:endParaRPr>
          </a:p>
          <a:p>
            <a:pPr marL="320378">
              <a:spcBef>
                <a:spcPts val="849"/>
              </a:spcBef>
            </a:pPr>
            <a:r>
              <a:rPr b="1" spc="-3" dirty="0">
                <a:solidFill>
                  <a:schemeClr val="bg1"/>
                </a:solidFill>
                <a:latin typeface="Cambria"/>
                <a:cs typeface="Cambria"/>
              </a:rPr>
              <a:t>"...because </a:t>
            </a:r>
            <a:r>
              <a:rPr b="1" dirty="0">
                <a:solidFill>
                  <a:schemeClr val="bg1"/>
                </a:solidFill>
                <a:latin typeface="Cambria"/>
                <a:cs typeface="Cambria"/>
              </a:rPr>
              <a:t>it's a </a:t>
            </a:r>
            <a:r>
              <a:rPr b="1" spc="-3" dirty="0">
                <a:solidFill>
                  <a:schemeClr val="bg1"/>
                </a:solidFill>
                <a:latin typeface="Cambria"/>
                <a:cs typeface="Cambria"/>
              </a:rPr>
              <a:t>great</a:t>
            </a:r>
            <a:r>
              <a:rPr b="1" spc="-51" dirty="0">
                <a:solidFill>
                  <a:schemeClr val="bg1"/>
                </a:solidFill>
                <a:latin typeface="Cambria"/>
                <a:cs typeface="Cambria"/>
              </a:rPr>
              <a:t> </a:t>
            </a:r>
            <a:r>
              <a:rPr b="1" spc="-3" dirty="0">
                <a:solidFill>
                  <a:schemeClr val="bg1"/>
                </a:solidFill>
                <a:latin typeface="Cambria"/>
                <a:cs typeface="Cambria"/>
              </a:rPr>
              <a:t>workout."</a:t>
            </a:r>
            <a:endParaRPr dirty="0">
              <a:solidFill>
                <a:schemeClr val="bg1"/>
              </a:solidFill>
              <a:latin typeface="Cambria"/>
              <a:cs typeface="Cambria"/>
            </a:endParaRPr>
          </a:p>
          <a:p>
            <a:pPr marL="320378">
              <a:spcBef>
                <a:spcPts val="112"/>
              </a:spcBef>
            </a:pPr>
            <a:r>
              <a:rPr i="1" spc="-3" dirty="0">
                <a:solidFill>
                  <a:schemeClr val="bg1"/>
                </a:solidFill>
                <a:latin typeface="Cambria"/>
                <a:cs typeface="Cambria"/>
              </a:rPr>
              <a:t>= it’s </a:t>
            </a:r>
            <a:r>
              <a:rPr i="1" spc="-7" dirty="0">
                <a:solidFill>
                  <a:schemeClr val="bg1"/>
                </a:solidFill>
                <a:latin typeface="Cambria"/>
                <a:cs typeface="Cambria"/>
              </a:rPr>
              <a:t>good</a:t>
            </a:r>
            <a:r>
              <a:rPr i="1" spc="-37" dirty="0">
                <a:solidFill>
                  <a:schemeClr val="bg1"/>
                </a:solidFill>
                <a:latin typeface="Cambria"/>
                <a:cs typeface="Cambria"/>
              </a:rPr>
              <a:t> </a:t>
            </a:r>
            <a:r>
              <a:rPr i="1" spc="-3" dirty="0">
                <a:solidFill>
                  <a:schemeClr val="bg1"/>
                </a:solidFill>
                <a:latin typeface="Cambria"/>
                <a:cs typeface="Cambria"/>
              </a:rPr>
              <a:t>exercise</a:t>
            </a:r>
            <a:endParaRPr dirty="0">
              <a:solidFill>
                <a:schemeClr val="bg1"/>
              </a:solidFill>
              <a:latin typeface="Cambria"/>
              <a:cs typeface="Cambria"/>
            </a:endParaRPr>
          </a:p>
          <a:p>
            <a:pPr marL="320378" marR="1629165">
              <a:lnSpc>
                <a:spcPct val="116900"/>
              </a:lnSpc>
              <a:spcBef>
                <a:spcPts val="14"/>
              </a:spcBef>
            </a:pPr>
            <a:r>
              <a:rPr b="1" spc="-3" dirty="0">
                <a:solidFill>
                  <a:schemeClr val="bg1"/>
                </a:solidFill>
                <a:latin typeface="Cambria"/>
                <a:cs typeface="Cambria"/>
              </a:rPr>
              <a:t>"...because </a:t>
            </a:r>
            <a:r>
              <a:rPr b="1" dirty="0">
                <a:solidFill>
                  <a:schemeClr val="bg1"/>
                </a:solidFill>
                <a:latin typeface="Cambria"/>
                <a:cs typeface="Cambria"/>
              </a:rPr>
              <a:t>it's a </a:t>
            </a:r>
            <a:r>
              <a:rPr b="1" spc="-3" dirty="0">
                <a:solidFill>
                  <a:schemeClr val="bg1"/>
                </a:solidFill>
                <a:latin typeface="Cambria"/>
                <a:cs typeface="Cambria"/>
              </a:rPr>
              <a:t>great </a:t>
            </a:r>
            <a:r>
              <a:rPr b="1" dirty="0">
                <a:solidFill>
                  <a:schemeClr val="bg1"/>
                </a:solidFill>
                <a:latin typeface="Cambria"/>
                <a:cs typeface="Cambria"/>
              </a:rPr>
              <a:t>way </a:t>
            </a:r>
            <a:r>
              <a:rPr b="1" spc="-3" dirty="0">
                <a:solidFill>
                  <a:schemeClr val="bg1"/>
                </a:solidFill>
                <a:latin typeface="Cambria"/>
                <a:cs typeface="Cambria"/>
              </a:rPr>
              <a:t>to relieve </a:t>
            </a:r>
            <a:r>
              <a:rPr b="1" dirty="0">
                <a:solidFill>
                  <a:schemeClr val="bg1"/>
                </a:solidFill>
                <a:latin typeface="Cambria"/>
                <a:cs typeface="Cambria"/>
              </a:rPr>
              <a:t>stress.”  </a:t>
            </a:r>
            <a:r>
              <a:rPr b="1" spc="-3" dirty="0">
                <a:solidFill>
                  <a:schemeClr val="bg1"/>
                </a:solidFill>
                <a:latin typeface="Cambria"/>
                <a:cs typeface="Cambria"/>
              </a:rPr>
              <a:t>"...because </a:t>
            </a:r>
            <a:r>
              <a:rPr b="1" dirty="0">
                <a:solidFill>
                  <a:schemeClr val="bg1"/>
                </a:solidFill>
                <a:latin typeface="Cambria"/>
                <a:cs typeface="Cambria"/>
              </a:rPr>
              <a:t>it </a:t>
            </a:r>
            <a:r>
              <a:rPr b="1" spc="-3" dirty="0">
                <a:solidFill>
                  <a:schemeClr val="bg1"/>
                </a:solidFill>
                <a:latin typeface="Cambria"/>
                <a:cs typeface="Cambria"/>
              </a:rPr>
              <a:t>helps </a:t>
            </a:r>
            <a:r>
              <a:rPr b="1" spc="-7" dirty="0">
                <a:solidFill>
                  <a:schemeClr val="bg1"/>
                </a:solidFill>
                <a:latin typeface="Cambria"/>
                <a:cs typeface="Cambria"/>
              </a:rPr>
              <a:t>me </a:t>
            </a:r>
            <a:r>
              <a:rPr b="1" spc="-3" dirty="0">
                <a:solidFill>
                  <a:schemeClr val="bg1"/>
                </a:solidFill>
                <a:latin typeface="Cambria"/>
                <a:cs typeface="Cambria"/>
              </a:rPr>
              <a:t>clear </a:t>
            </a:r>
            <a:r>
              <a:rPr b="1" spc="-7" dirty="0">
                <a:solidFill>
                  <a:schemeClr val="bg1"/>
                </a:solidFill>
                <a:latin typeface="Cambria"/>
                <a:cs typeface="Cambria"/>
              </a:rPr>
              <a:t>my</a:t>
            </a:r>
            <a:r>
              <a:rPr b="1" spc="3" dirty="0">
                <a:solidFill>
                  <a:schemeClr val="bg1"/>
                </a:solidFill>
                <a:latin typeface="Cambria"/>
                <a:cs typeface="Cambria"/>
              </a:rPr>
              <a:t> </a:t>
            </a:r>
            <a:r>
              <a:rPr b="1" dirty="0">
                <a:solidFill>
                  <a:schemeClr val="bg1"/>
                </a:solidFill>
                <a:latin typeface="Cambria"/>
                <a:cs typeface="Cambria"/>
              </a:rPr>
              <a:t>mind."</a:t>
            </a:r>
            <a:endParaRPr dirty="0">
              <a:solidFill>
                <a:schemeClr val="bg1"/>
              </a:solidFill>
              <a:latin typeface="Cambria"/>
              <a:cs typeface="Cambria"/>
            </a:endParaRPr>
          </a:p>
          <a:p>
            <a:pPr marL="320378">
              <a:spcBef>
                <a:spcPts val="112"/>
              </a:spcBef>
            </a:pPr>
            <a:r>
              <a:rPr i="1" dirty="0">
                <a:solidFill>
                  <a:schemeClr val="bg1"/>
                </a:solidFill>
                <a:latin typeface="Cambria"/>
                <a:cs typeface="Cambria"/>
              </a:rPr>
              <a:t>= it </a:t>
            </a:r>
            <a:r>
              <a:rPr i="1" spc="-3" dirty="0">
                <a:solidFill>
                  <a:schemeClr val="bg1"/>
                </a:solidFill>
                <a:latin typeface="Cambria"/>
                <a:cs typeface="Cambria"/>
              </a:rPr>
              <a:t>helps you forget your worries and</a:t>
            </a:r>
            <a:r>
              <a:rPr i="1" spc="-7" dirty="0">
                <a:solidFill>
                  <a:schemeClr val="bg1"/>
                </a:solidFill>
                <a:latin typeface="Cambria"/>
                <a:cs typeface="Cambria"/>
              </a:rPr>
              <a:t> </a:t>
            </a:r>
            <a:r>
              <a:rPr i="1" spc="-3" dirty="0">
                <a:solidFill>
                  <a:schemeClr val="bg1"/>
                </a:solidFill>
                <a:latin typeface="Cambria"/>
                <a:cs typeface="Cambria"/>
              </a:rPr>
              <a:t>concerns</a:t>
            </a:r>
            <a:endParaRPr lang="en-US" i="1" spc="-3" dirty="0">
              <a:solidFill>
                <a:schemeClr val="bg1"/>
              </a:solidFill>
              <a:latin typeface="Cambria"/>
              <a:cs typeface="Cambria"/>
            </a:endParaRPr>
          </a:p>
          <a:p>
            <a:pPr marL="320378">
              <a:spcBef>
                <a:spcPts val="112"/>
              </a:spcBef>
            </a:pPr>
            <a:endParaRPr dirty="0">
              <a:solidFill>
                <a:schemeClr val="bg1"/>
              </a:solidFill>
              <a:latin typeface="Cambria"/>
              <a:cs typeface="Cambria"/>
            </a:endParaRPr>
          </a:p>
          <a:p>
            <a:pPr marL="320378" marR="2232687">
              <a:lnSpc>
                <a:spcPts val="1159"/>
              </a:lnSpc>
              <a:spcBef>
                <a:spcPts val="51"/>
              </a:spcBef>
            </a:pPr>
            <a:r>
              <a:rPr b="1" spc="-3" dirty="0">
                <a:solidFill>
                  <a:schemeClr val="bg1"/>
                </a:solidFill>
                <a:latin typeface="Cambria"/>
                <a:cs typeface="Cambria"/>
              </a:rPr>
              <a:t>"...because </a:t>
            </a:r>
            <a:r>
              <a:rPr b="1" dirty="0">
                <a:solidFill>
                  <a:schemeClr val="bg1"/>
                </a:solidFill>
                <a:latin typeface="Cambria"/>
                <a:cs typeface="Cambria"/>
              </a:rPr>
              <a:t>it </a:t>
            </a:r>
            <a:r>
              <a:rPr b="1" spc="-3" dirty="0">
                <a:solidFill>
                  <a:schemeClr val="bg1"/>
                </a:solidFill>
                <a:latin typeface="Cambria"/>
                <a:cs typeface="Cambria"/>
              </a:rPr>
              <a:t>helps </a:t>
            </a:r>
            <a:r>
              <a:rPr b="1" spc="-7" dirty="0">
                <a:solidFill>
                  <a:schemeClr val="bg1"/>
                </a:solidFill>
                <a:latin typeface="Cambria"/>
                <a:cs typeface="Cambria"/>
              </a:rPr>
              <a:t>me </a:t>
            </a:r>
            <a:r>
              <a:rPr b="1" spc="-3" dirty="0">
                <a:solidFill>
                  <a:schemeClr val="bg1"/>
                </a:solidFill>
                <a:latin typeface="Cambria"/>
                <a:cs typeface="Cambria"/>
              </a:rPr>
              <a:t>relax."  “…because </a:t>
            </a:r>
            <a:r>
              <a:rPr b="1" dirty="0">
                <a:solidFill>
                  <a:schemeClr val="bg1"/>
                </a:solidFill>
                <a:latin typeface="Cambria"/>
                <a:cs typeface="Cambria"/>
              </a:rPr>
              <a:t>I </a:t>
            </a:r>
            <a:r>
              <a:rPr b="1" spc="-3" dirty="0">
                <a:solidFill>
                  <a:schemeClr val="bg1"/>
                </a:solidFill>
                <a:latin typeface="Cambria"/>
                <a:cs typeface="Cambria"/>
              </a:rPr>
              <a:t>find </a:t>
            </a:r>
            <a:r>
              <a:rPr b="1" dirty="0">
                <a:solidFill>
                  <a:schemeClr val="bg1"/>
                </a:solidFill>
                <a:latin typeface="Cambria"/>
                <a:cs typeface="Cambria"/>
              </a:rPr>
              <a:t>it</a:t>
            </a:r>
            <a:r>
              <a:rPr b="1" spc="-24" dirty="0">
                <a:solidFill>
                  <a:schemeClr val="bg1"/>
                </a:solidFill>
                <a:latin typeface="Cambria"/>
                <a:cs typeface="Cambria"/>
              </a:rPr>
              <a:t> </a:t>
            </a:r>
            <a:r>
              <a:rPr b="1" spc="-3" dirty="0">
                <a:solidFill>
                  <a:schemeClr val="bg1"/>
                </a:solidFill>
                <a:latin typeface="Cambria"/>
                <a:cs typeface="Cambria"/>
              </a:rPr>
              <a:t>fascinating.”</a:t>
            </a:r>
            <a:endParaRPr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r>
              <a:rPr b="1" spc="-3" dirty="0">
                <a:solidFill>
                  <a:schemeClr val="bg1"/>
                </a:solidFill>
                <a:latin typeface="Cambria"/>
                <a:cs typeface="Cambria"/>
              </a:rPr>
              <a:t>"...because </a:t>
            </a:r>
            <a:r>
              <a:rPr b="1" dirty="0">
                <a:solidFill>
                  <a:schemeClr val="bg1"/>
                </a:solidFill>
                <a:latin typeface="Cambria"/>
                <a:cs typeface="Cambria"/>
              </a:rPr>
              <a:t>it's </a:t>
            </a:r>
            <a:r>
              <a:rPr b="1" spc="-3" dirty="0">
                <a:solidFill>
                  <a:schemeClr val="bg1"/>
                </a:solidFill>
                <a:latin typeface="Cambria"/>
                <a:cs typeface="Cambria"/>
              </a:rPr>
              <a:t>fun/interesting/exciting/(other adjectives)."  "...because </a:t>
            </a:r>
            <a:r>
              <a:rPr b="1" dirty="0">
                <a:solidFill>
                  <a:schemeClr val="bg1"/>
                </a:solidFill>
                <a:latin typeface="Cambria"/>
                <a:cs typeface="Cambria"/>
              </a:rPr>
              <a:t>I </a:t>
            </a:r>
            <a:r>
              <a:rPr b="1" spc="-3" dirty="0">
                <a:solidFill>
                  <a:schemeClr val="bg1"/>
                </a:solidFill>
                <a:latin typeface="Cambria"/>
                <a:cs typeface="Cambria"/>
              </a:rPr>
              <a:t>can </a:t>
            </a:r>
            <a:r>
              <a:rPr b="1" dirty="0">
                <a:solidFill>
                  <a:schemeClr val="bg1"/>
                </a:solidFill>
                <a:latin typeface="Cambria"/>
                <a:cs typeface="Cambria"/>
              </a:rPr>
              <a:t>earn a </a:t>
            </a:r>
            <a:r>
              <a:rPr b="1" spc="-7" dirty="0">
                <a:solidFill>
                  <a:schemeClr val="bg1"/>
                </a:solidFill>
                <a:latin typeface="Cambria"/>
                <a:cs typeface="Cambria"/>
              </a:rPr>
              <a:t>little </a:t>
            </a:r>
            <a:r>
              <a:rPr b="1" spc="-3" dirty="0">
                <a:solidFill>
                  <a:schemeClr val="bg1"/>
                </a:solidFill>
                <a:latin typeface="Cambria"/>
                <a:cs typeface="Cambria"/>
              </a:rPr>
              <a:t>extra money </a:t>
            </a:r>
            <a:endParaRPr lang="en-US" b="1" spc="-3" dirty="0">
              <a:solidFill>
                <a:schemeClr val="bg1"/>
              </a:solidFill>
              <a:latin typeface="Cambria"/>
              <a:cs typeface="Cambria"/>
            </a:endParaRPr>
          </a:p>
          <a:p>
            <a:pPr marL="320378" marR="885368">
              <a:lnSpc>
                <a:spcPts val="1132"/>
              </a:lnSpc>
              <a:spcBef>
                <a:spcPts val="3"/>
              </a:spcBef>
            </a:pPr>
            <a:endParaRPr lang="en-US" b="1" spc="-3" dirty="0">
              <a:solidFill>
                <a:schemeClr val="bg1"/>
              </a:solidFill>
              <a:latin typeface="Cambria"/>
              <a:cs typeface="Cambria"/>
            </a:endParaRPr>
          </a:p>
          <a:p>
            <a:pPr marL="320378" marR="885368">
              <a:lnSpc>
                <a:spcPts val="1132"/>
              </a:lnSpc>
              <a:spcBef>
                <a:spcPts val="3"/>
              </a:spcBef>
            </a:pPr>
            <a:r>
              <a:rPr b="1" spc="-7" dirty="0">
                <a:solidFill>
                  <a:schemeClr val="bg1"/>
                </a:solidFill>
                <a:latin typeface="Cambria"/>
                <a:cs typeface="Cambria"/>
              </a:rPr>
              <a:t>on </a:t>
            </a:r>
            <a:r>
              <a:rPr b="1" spc="-3" dirty="0">
                <a:solidFill>
                  <a:schemeClr val="bg1"/>
                </a:solidFill>
                <a:latin typeface="Cambria"/>
                <a:cs typeface="Cambria"/>
              </a:rPr>
              <a:t>the</a:t>
            </a:r>
            <a:r>
              <a:rPr b="1" spc="20" dirty="0">
                <a:solidFill>
                  <a:schemeClr val="bg1"/>
                </a:solidFill>
                <a:latin typeface="Cambria"/>
                <a:cs typeface="Cambria"/>
              </a:rPr>
              <a:t> </a:t>
            </a:r>
            <a:r>
              <a:rPr b="1" spc="-3" dirty="0">
                <a:solidFill>
                  <a:schemeClr val="bg1"/>
                </a:solidFill>
                <a:latin typeface="Cambria"/>
                <a:cs typeface="Cambria"/>
              </a:rPr>
              <a:t>side."</a:t>
            </a:r>
            <a:endParaRPr dirty="0">
              <a:solidFill>
                <a:schemeClr val="bg1"/>
              </a:solidFill>
              <a:latin typeface="Cambria"/>
              <a:cs typeface="Cambria"/>
            </a:endParaRPr>
          </a:p>
          <a:p>
            <a:pPr marL="8659" marR="97845">
              <a:lnSpc>
                <a:spcPct val="112500"/>
              </a:lnSpc>
              <a:spcBef>
                <a:spcPts val="631"/>
              </a:spcBef>
            </a:pPr>
            <a:endParaRPr lang="en-US" spc="-3" dirty="0">
              <a:solidFill>
                <a:schemeClr val="bg1"/>
              </a:solidFill>
              <a:latin typeface="Cambria"/>
              <a:cs typeface="Cambria"/>
            </a:endParaRPr>
          </a:p>
          <a:p>
            <a:pPr marL="8659" marR="97845">
              <a:lnSpc>
                <a:spcPct val="112500"/>
              </a:lnSpc>
              <a:spcBef>
                <a:spcPts val="631"/>
              </a:spcBef>
            </a:pPr>
            <a:r>
              <a:rPr lang="en-US" spc="-3" dirty="0">
                <a:solidFill>
                  <a:schemeClr val="bg1"/>
                </a:solidFill>
                <a:latin typeface="Cambria"/>
                <a:cs typeface="Cambria"/>
              </a:rPr>
              <a:t>Now, </a:t>
            </a:r>
            <a:r>
              <a:rPr spc="-3" dirty="0">
                <a:solidFill>
                  <a:schemeClr val="bg1"/>
                </a:solidFill>
                <a:latin typeface="Cambria"/>
                <a:cs typeface="Cambria"/>
              </a:rPr>
              <a:t>talk </a:t>
            </a:r>
            <a:r>
              <a:rPr dirty="0">
                <a:solidFill>
                  <a:schemeClr val="bg1"/>
                </a:solidFill>
                <a:latin typeface="Cambria"/>
                <a:cs typeface="Cambria"/>
              </a:rPr>
              <a:t>about some </a:t>
            </a:r>
            <a:r>
              <a:rPr spc="-3" dirty="0">
                <a:solidFill>
                  <a:schemeClr val="bg1"/>
                </a:solidFill>
                <a:latin typeface="Cambria"/>
                <a:cs typeface="Cambria"/>
              </a:rPr>
              <a:t>hobbies </a:t>
            </a:r>
            <a:r>
              <a:rPr dirty="0">
                <a:solidFill>
                  <a:schemeClr val="bg1"/>
                </a:solidFill>
                <a:latin typeface="Cambria"/>
                <a:cs typeface="Cambria"/>
              </a:rPr>
              <a:t>you  </a:t>
            </a:r>
            <a:r>
              <a:rPr spc="-3" dirty="0">
                <a:solidFill>
                  <a:schemeClr val="bg1"/>
                </a:solidFill>
                <a:latin typeface="Cambria"/>
                <a:cs typeface="Cambria"/>
              </a:rPr>
              <a:t>had </a:t>
            </a:r>
            <a:r>
              <a:rPr dirty="0">
                <a:solidFill>
                  <a:schemeClr val="bg1"/>
                </a:solidFill>
                <a:latin typeface="Cambria"/>
                <a:cs typeface="Cambria"/>
              </a:rPr>
              <a:t>in the </a:t>
            </a:r>
            <a:r>
              <a:rPr spc="-7" dirty="0">
                <a:solidFill>
                  <a:schemeClr val="bg1"/>
                </a:solidFill>
                <a:latin typeface="Cambria"/>
                <a:cs typeface="Cambria"/>
              </a:rPr>
              <a:t>past, </a:t>
            </a:r>
            <a:r>
              <a:rPr spc="-3" dirty="0">
                <a:solidFill>
                  <a:schemeClr val="bg1"/>
                </a:solidFill>
                <a:latin typeface="Cambria"/>
                <a:cs typeface="Cambria"/>
              </a:rPr>
              <a:t>some hobbies </a:t>
            </a:r>
            <a:r>
              <a:rPr dirty="0">
                <a:solidFill>
                  <a:schemeClr val="bg1"/>
                </a:solidFill>
                <a:latin typeface="Cambria"/>
                <a:cs typeface="Cambria"/>
              </a:rPr>
              <a:t>you </a:t>
            </a:r>
            <a:r>
              <a:rPr spc="-3" dirty="0">
                <a:solidFill>
                  <a:schemeClr val="bg1"/>
                </a:solidFill>
                <a:latin typeface="Cambria"/>
                <a:cs typeface="Cambria"/>
              </a:rPr>
              <a:t>have </a:t>
            </a:r>
            <a:r>
              <a:rPr dirty="0">
                <a:solidFill>
                  <a:schemeClr val="bg1"/>
                </a:solidFill>
                <a:latin typeface="Cambria"/>
                <a:cs typeface="Cambria"/>
              </a:rPr>
              <a:t>currently, </a:t>
            </a:r>
            <a:r>
              <a:rPr spc="-3" dirty="0">
                <a:solidFill>
                  <a:schemeClr val="bg1"/>
                </a:solidFill>
                <a:latin typeface="Cambria"/>
                <a:cs typeface="Cambria"/>
              </a:rPr>
              <a:t>and </a:t>
            </a:r>
            <a:r>
              <a:rPr dirty="0">
                <a:solidFill>
                  <a:schemeClr val="bg1"/>
                </a:solidFill>
                <a:latin typeface="Cambria"/>
                <a:cs typeface="Cambria"/>
              </a:rPr>
              <a:t>one </a:t>
            </a:r>
            <a:r>
              <a:rPr spc="-3" dirty="0">
                <a:solidFill>
                  <a:schemeClr val="bg1"/>
                </a:solidFill>
                <a:latin typeface="Cambria"/>
                <a:cs typeface="Cambria"/>
              </a:rPr>
              <a:t>hobby </a:t>
            </a:r>
            <a:r>
              <a:rPr dirty="0">
                <a:solidFill>
                  <a:schemeClr val="bg1"/>
                </a:solidFill>
                <a:latin typeface="Cambria"/>
                <a:cs typeface="Cambria"/>
              </a:rPr>
              <a:t>you’d like to try. </a:t>
            </a:r>
          </a:p>
        </p:txBody>
      </p:sp>
      <p:sp>
        <p:nvSpPr>
          <p:cNvPr id="17" name="object 17"/>
          <p:cNvSpPr txBox="1">
            <a:spLocks noGrp="1"/>
          </p:cNvSpPr>
          <p:nvPr>
            <p:ph type="ftr" sz="quarter" idx="5"/>
          </p:nvPr>
        </p:nvSpPr>
        <p:spPr>
          <a:xfrm>
            <a:off x="3143250" y="9275774"/>
            <a:ext cx="1485900"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chemeClr val="hlink"/>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3660">
              <a:spcBef>
                <a:spcPts val="25"/>
              </a:spcBef>
            </a:pPr>
            <a:r>
              <a:rPr lang="pt-BR" u="none">
                <a:solidFill>
                  <a:srgbClr val="000000"/>
                </a:solidFill>
              </a:rPr>
              <a:t>© </a:t>
            </a:r>
            <a:r>
              <a:rPr lang="pt-BR" u="none" spc="-5">
                <a:solidFill>
                  <a:srgbClr val="000000"/>
                </a:solidFill>
              </a:rPr>
              <a:t>Shayna </a:t>
            </a:r>
            <a:r>
              <a:rPr lang="pt-BR" u="none">
                <a:solidFill>
                  <a:srgbClr val="000000"/>
                </a:solidFill>
              </a:rPr>
              <a:t>Oliveira</a:t>
            </a:r>
            <a:r>
              <a:rPr lang="pt-BR" u="none" spc="-80">
                <a:solidFill>
                  <a:srgbClr val="000000"/>
                </a:solidFill>
              </a:rPr>
              <a:t> </a:t>
            </a:r>
            <a:r>
              <a:rPr lang="pt-BR" u="none" spc="-10">
                <a:solidFill>
                  <a:srgbClr val="000000"/>
                </a:solidFill>
              </a:rPr>
              <a:t>2013</a:t>
            </a:r>
            <a:endParaRPr spc="-7" dirty="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3- Hobbies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Content Placeholder 6">
            <a:extLst>
              <a:ext uri="{FF2B5EF4-FFF2-40B4-BE49-F238E27FC236}">
                <a16:creationId xmlns:a16="http://schemas.microsoft.com/office/drawing/2014/main" id="{5E528AC5-5585-497D-868B-CD34FB457386}"/>
              </a:ext>
            </a:extLst>
          </p:cNvPr>
          <p:cNvSpPr>
            <a:spLocks noGrp="1"/>
          </p:cNvSpPr>
          <p:nvPr>
            <p:ph idx="1"/>
          </p:nvPr>
        </p:nvSpPr>
        <p:spPr>
          <a:xfrm>
            <a:off x="301258" y="422031"/>
            <a:ext cx="11179542" cy="5960106"/>
          </a:xfrm>
        </p:spPr>
        <p:txBody>
          <a:bodyPr>
            <a:normAutofit fontScale="92500" lnSpcReduction="20000"/>
          </a:bodyPr>
          <a:lstStyle/>
          <a:p>
            <a:pPr algn="l" fontAlgn="base"/>
            <a:r>
              <a:rPr lang="en-US" b="1" i="0" dirty="0">
                <a:solidFill>
                  <a:srgbClr val="FF4F57"/>
                </a:solidFill>
                <a:effectLst/>
                <a:latin typeface="Lato" panose="020F0502020204030203" pitchFamily="34" charset="0"/>
              </a:rPr>
              <a:t>To Be Into Something</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if you’re into something, you’re really enjoying it</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When I was young, I was really into my stamp collection. I took it really seriously.</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He is really into his football.</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Take Up</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to begin, to start a hobby</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inherit"/>
              </a:rPr>
              <a:t>👧 </a:t>
            </a:r>
            <a:r>
              <a:rPr lang="en-US" b="1" i="1" dirty="0">
                <a:solidFill>
                  <a:srgbClr val="444444"/>
                </a:solidFill>
                <a:effectLst/>
                <a:latin typeface="inherit"/>
              </a:rPr>
              <a:t>I’m bored, nobody to play with, nowhere to go.</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Lato" panose="020F0502020204030203" pitchFamily="34" charset="0"/>
              </a:rPr>
              <a:t>👩‍🦳 </a:t>
            </a:r>
            <a:r>
              <a:rPr lang="en-US" b="1" i="1" dirty="0">
                <a:solidFill>
                  <a:srgbClr val="444444"/>
                </a:solidFill>
                <a:effectLst/>
                <a:latin typeface="inherit"/>
              </a:rPr>
              <a:t>Why don’t you take up a hobby?</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After enjoying taking photographs for a few years, I’ve decided to take up photography as a serious hobby.</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Get Into Something</a:t>
            </a:r>
          </a:p>
          <a:p>
            <a:pPr algn="l" fontAlgn="base"/>
            <a:r>
              <a:rPr lang="en-US" b="1" i="0" dirty="0">
                <a:solidFill>
                  <a:srgbClr val="0000FF"/>
                </a:solidFill>
                <a:effectLst/>
                <a:latin typeface="inherit"/>
              </a:rPr>
              <a:t>Meaning:</a:t>
            </a:r>
            <a:r>
              <a:rPr lang="en-US" b="0" i="0" dirty="0">
                <a:solidFill>
                  <a:srgbClr val="0000FF"/>
                </a:solidFill>
                <a:effectLst/>
                <a:latin typeface="inherit"/>
              </a:rPr>
              <a:t> </a:t>
            </a:r>
            <a:r>
              <a:rPr lang="en-US" b="0" i="0" dirty="0">
                <a:solidFill>
                  <a:srgbClr val="444444"/>
                </a:solidFill>
                <a:effectLst/>
                <a:latin typeface="Lato" panose="020F0502020204030203" pitchFamily="34" charset="0"/>
              </a:rPr>
              <a:t>to become interested in something</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Many people decide to take the step to get into running each year.</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 Many people got into cooking during the lockdown and learnt how to make bread.</a:t>
            </a:r>
            <a:endParaRPr lang="en-US" b="0" i="0" dirty="0">
              <a:solidFill>
                <a:srgbClr val="444444"/>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349426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Content Placeholder 6">
            <a:extLst>
              <a:ext uri="{FF2B5EF4-FFF2-40B4-BE49-F238E27FC236}">
                <a16:creationId xmlns:a16="http://schemas.microsoft.com/office/drawing/2014/main" id="{5E528AC5-5585-497D-868B-CD34FB457386}"/>
              </a:ext>
            </a:extLst>
          </p:cNvPr>
          <p:cNvSpPr>
            <a:spLocks noGrp="1"/>
          </p:cNvSpPr>
          <p:nvPr>
            <p:ph idx="1"/>
          </p:nvPr>
        </p:nvSpPr>
        <p:spPr>
          <a:xfrm>
            <a:off x="301258" y="422031"/>
            <a:ext cx="11179542" cy="5960106"/>
          </a:xfrm>
        </p:spPr>
        <p:txBody>
          <a:bodyPr>
            <a:normAutofit fontScale="92500" lnSpcReduction="20000"/>
          </a:bodyPr>
          <a:lstStyle/>
          <a:p>
            <a:pPr algn="l" fontAlgn="base"/>
            <a:r>
              <a:rPr lang="en-US" b="1" i="0" dirty="0">
                <a:solidFill>
                  <a:srgbClr val="FF4F57"/>
                </a:solidFill>
                <a:effectLst/>
                <a:latin typeface="Lato" panose="020F0502020204030203" pitchFamily="34" charset="0"/>
              </a:rPr>
              <a:t>To Turn Up</a:t>
            </a:r>
          </a:p>
          <a:p>
            <a:pPr algn="l" fontAlgn="base"/>
            <a:r>
              <a:rPr lang="en-US" b="1" i="0" dirty="0">
                <a:solidFill>
                  <a:srgbClr val="0000FF"/>
                </a:solidFill>
                <a:effectLst/>
                <a:latin typeface="inherit"/>
              </a:rPr>
              <a:t>Meaning: </a:t>
            </a:r>
            <a:r>
              <a:rPr lang="en-US" b="0" i="0" dirty="0">
                <a:solidFill>
                  <a:srgbClr val="444444"/>
                </a:solidFill>
                <a:effectLst/>
                <a:latin typeface="Lato" panose="020F0502020204030203" pitchFamily="34" charset="0"/>
              </a:rPr>
              <a:t>to arrive for an activity or event</a:t>
            </a: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I turn up in the gym every day, I train hard and I see results.</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Keep Up</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a:t>
            </a:r>
            <a:r>
              <a:rPr lang="en-US" b="0" i="0" dirty="0">
                <a:solidFill>
                  <a:srgbClr val="444444"/>
                </a:solidFill>
                <a:effectLst/>
                <a:latin typeface="inherit"/>
              </a:rPr>
              <a:t>continue the action that we’ve started</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Previously I have found it difficult to keep up going to the gym.</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You have to continue to go to places to keep up your interest in photography.</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inherit"/>
              </a:rPr>
              <a:t>To keep it up means to keep your interest alive.</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Back Out</a:t>
            </a:r>
          </a:p>
          <a:p>
            <a:pPr algn="l" fontAlgn="base"/>
            <a:r>
              <a:rPr lang="en-US" b="1" i="0" dirty="0">
                <a:solidFill>
                  <a:srgbClr val="0000FF"/>
                </a:solidFill>
                <a:effectLst/>
                <a:latin typeface="inherit"/>
              </a:rPr>
              <a:t>Meaning:</a:t>
            </a:r>
            <a:r>
              <a:rPr lang="en-US" b="0" i="0" dirty="0">
                <a:solidFill>
                  <a:srgbClr val="444444"/>
                </a:solidFill>
                <a:effectLst/>
                <a:latin typeface="Lato" panose="020F0502020204030203" pitchFamily="34" charset="0"/>
              </a:rPr>
              <a:t> is the opposite of ‘keep up’, to leave, to withdraw, to lose your interest</a:t>
            </a:r>
          </a:p>
          <a:p>
            <a:pPr algn="l" fontAlgn="base"/>
            <a:r>
              <a:rPr lang="en-US" b="0" i="0" dirty="0">
                <a:solidFill>
                  <a:srgbClr val="444444"/>
                </a:solidFill>
                <a:effectLst/>
                <a:latin typeface="inherit"/>
              </a:rPr>
              <a:t>You’re not probably too happy with the gym, the equipment is a little bit old. Maybe you don’t get along so much with the people there. So you decide to stop or to back out. </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1" i="1" dirty="0">
                <a:solidFill>
                  <a:srgbClr val="444444"/>
                </a:solidFill>
                <a:effectLst/>
                <a:latin typeface="inherit"/>
              </a:rPr>
              <a:t>Running was really not for me so I decided to back out.</a:t>
            </a:r>
            <a:endParaRPr lang="en-US" b="0" i="0" dirty="0">
              <a:solidFill>
                <a:srgbClr val="444444"/>
              </a:solidFill>
              <a:effectLst/>
              <a:latin typeface="Lato" panose="020F0502020204030203" pitchFamily="34" charset="0"/>
            </a:endParaRPr>
          </a:p>
          <a:p>
            <a:endParaRPr lang="en-US" dirty="0"/>
          </a:p>
        </p:txBody>
      </p:sp>
    </p:spTree>
    <p:extLst>
      <p:ext uri="{BB962C8B-B14F-4D97-AF65-F5344CB8AC3E}">
        <p14:creationId xmlns:p14="http://schemas.microsoft.com/office/powerpoint/2010/main" val="364213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3- Hobbies</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79332" y="826252"/>
            <a:ext cx="9295743" cy="5632311"/>
          </a:xfrm>
          <a:prstGeom prst="rect">
            <a:avLst/>
          </a:prstGeom>
          <a:noFill/>
        </p:spPr>
        <p:txBody>
          <a:bodyPr wrap="square">
            <a:spAutoFit/>
          </a:bodyPr>
          <a:lstStyle/>
          <a:p>
            <a:r>
              <a:rPr lang="en-US" sz="1800" b="0" i="0" u="none" strike="noStrike" baseline="0" dirty="0">
                <a:solidFill>
                  <a:srgbClr val="010101"/>
                </a:solidFill>
                <a:latin typeface="Arial" panose="020B0604020202020204" pitchFamily="34" charset="0"/>
              </a:rPr>
              <a:t>What is a hobby?</a:t>
            </a: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Do you have any hobbies? What are they?</a:t>
            </a:r>
          </a:p>
          <a:p>
            <a:endParaRPr lang="en-US" sz="1800" b="0" i="0" u="none" strike="noStrike" baseline="0" dirty="0">
              <a:latin typeface="Arial" panose="020B0604020202020204" pitchFamily="34" charset="0"/>
            </a:endParaRPr>
          </a:p>
          <a:p>
            <a:pPr marR="8240"/>
            <a:r>
              <a:rPr lang="en-US" sz="1800" b="0" i="0" u="none" strike="noStrike" baseline="0" dirty="0">
                <a:solidFill>
                  <a:srgbClr val="010101"/>
                </a:solidFill>
                <a:latin typeface="Arial" panose="020B0604020202020204" pitchFamily="34" charset="0"/>
              </a:rPr>
              <a:t>How much free time do you usually have? What do you like to do with your free time? Do you prefer be active?</a:t>
            </a:r>
          </a:p>
          <a:p>
            <a:pPr marR="8240"/>
            <a:endParaRPr lang="en-US" sz="1800" b="0" i="0" u="none" strike="noStrike" baseline="0" dirty="0">
              <a:solidFill>
                <a:srgbClr val="010101"/>
              </a:solidFill>
              <a:latin typeface="Arial" panose="020B0604020202020204" pitchFamily="34" charset="0"/>
            </a:endParaRPr>
          </a:p>
          <a:p>
            <a:r>
              <a:rPr lang="en-US" sz="1800" b="0" i="0" u="none" strike="noStrike" baseline="0" dirty="0">
                <a:solidFill>
                  <a:srgbClr val="010101"/>
                </a:solidFill>
                <a:latin typeface="Arial" panose="020B0604020202020204" pitchFamily="34" charset="0"/>
              </a:rPr>
              <a:t>Do you collect anything? If so, when did you start collecting? How large is your collection?</a:t>
            </a: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What kinds of things do people usually collect?</a:t>
            </a:r>
          </a:p>
          <a:p>
            <a:endParaRPr lang="en-US" sz="1800" b="0" i="0" u="none" strike="noStrike" baseline="0" dirty="0">
              <a:latin typeface="Arial" panose="020B0604020202020204" pitchFamily="34" charset="0"/>
            </a:endParaRPr>
          </a:p>
          <a:p>
            <a:pPr marR="8200"/>
            <a:r>
              <a:rPr lang="en-US" sz="1800" b="0" i="0" u="none" strike="noStrike" baseline="0" dirty="0">
                <a:solidFill>
                  <a:srgbClr val="010101"/>
                </a:solidFill>
                <a:latin typeface="Arial" panose="020B0604020202020204" pitchFamily="34" charset="0"/>
              </a:rPr>
              <a:t>Sometimes, the things that people collect become valuable. Can you think of any examples? What ki gain the most value over time?</a:t>
            </a:r>
          </a:p>
          <a:p>
            <a:pPr marR="8200"/>
            <a:endParaRPr lang="en-US" sz="1800" b="0" i="0" u="none" strike="noStrike" baseline="0" dirty="0">
              <a:solidFill>
                <a:srgbClr val="010101"/>
              </a:solidFill>
              <a:latin typeface="Arial" panose="020B0604020202020204" pitchFamily="34" charset="0"/>
            </a:endParaRPr>
          </a:p>
          <a:p>
            <a:pPr marR="8670"/>
            <a:r>
              <a:rPr lang="en-US" sz="1800" b="0" i="0" u="none" strike="noStrike" baseline="0" dirty="0">
                <a:solidFill>
                  <a:srgbClr val="010101"/>
                </a:solidFill>
                <a:latin typeface="Arial" panose="020B0604020202020204" pitchFamily="34" charset="0"/>
              </a:rPr>
              <a:t>Do you like to learn new skills? Can you give an example of something that you have learned to do t related to your work?</a:t>
            </a:r>
          </a:p>
          <a:p>
            <a:pPr marR="8670"/>
            <a:endParaRPr lang="en-US" sz="1800" b="0" i="0" u="none" strike="noStrike" baseline="0" dirty="0">
              <a:solidFill>
                <a:srgbClr val="010101"/>
              </a:solidFill>
              <a:latin typeface="Arial" panose="020B0604020202020204" pitchFamily="34" charset="0"/>
            </a:endParaRPr>
          </a:p>
          <a:p>
            <a:r>
              <a:rPr lang="en-US" sz="1800" b="0" i="0" u="none" strike="noStrike" baseline="0" dirty="0">
                <a:solidFill>
                  <a:srgbClr val="010101"/>
                </a:solidFill>
                <a:latin typeface="Arial" panose="020B0604020202020204" pitchFamily="34" charset="0"/>
              </a:rPr>
              <a:t>Have you attended any classes to help you learn a new hobby? If not, would you like to?</a:t>
            </a:r>
            <a:endParaRPr lang="en-US" sz="1800" b="0" i="0" u="none" strike="noStrike" baseline="0" dirty="0">
              <a:solidFill>
                <a:srgbClr val="010101"/>
              </a:solidFill>
              <a:latin typeface="Times New Roman" panose="02020603050405020304" pitchFamily="18" charset="0"/>
            </a:endParaRPr>
          </a:p>
          <a:p>
            <a:endParaRPr lang="en-US" sz="1800" b="0" i="0" u="none" strike="noStrike" baseline="0" dirty="0">
              <a:latin typeface="Arial" panose="020B0604020202020204" pitchFamily="34" charset="0"/>
            </a:endParaRPr>
          </a:p>
          <a:p>
            <a:r>
              <a:rPr lang="en-US" sz="1800" b="0" i="0" u="none" strike="noStrike" baseline="0" dirty="0">
                <a:solidFill>
                  <a:srgbClr val="010101"/>
                </a:solidFill>
                <a:latin typeface="Arial" panose="020B0604020202020204" pitchFamily="34" charset="0"/>
              </a:rPr>
              <a:t>Is there a hobby you are thinking about starting these days? What is </a:t>
            </a:r>
            <a:r>
              <a:rPr lang="en-US" sz="1800" b="1" i="0" u="none" strike="noStrike" baseline="0" dirty="0">
                <a:solidFill>
                  <a:srgbClr val="010101"/>
                </a:solidFill>
                <a:latin typeface="Times New Roman" panose="02020603050405020304" pitchFamily="18" charset="0"/>
              </a:rPr>
              <a:t>it?</a:t>
            </a:r>
            <a:endParaRPr lang="en-US" sz="1800" b="1" i="0" u="none" strike="noStrike" baseline="0" dirty="0">
              <a:solidFill>
                <a:srgbClr val="010101"/>
              </a:solidFill>
              <a:latin typeface="Arial" panose="020B0604020202020204" pitchFamily="34" charset="0"/>
            </a:endParaRPr>
          </a:p>
        </p:txBody>
      </p:sp>
    </p:spTree>
    <p:extLst>
      <p:ext uri="{BB962C8B-B14F-4D97-AF65-F5344CB8AC3E}">
        <p14:creationId xmlns:p14="http://schemas.microsoft.com/office/powerpoint/2010/main" val="1107907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50478" y="-86877"/>
            <a:ext cx="9316267" cy="796147"/>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09002" y="613805"/>
            <a:ext cx="9295743" cy="6301020"/>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long have you had a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do people have hobbies?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did you start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you make money from doing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many hours a week do you spend on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 your hobby safe or dangerous?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is a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Why do people need hobbies?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can one do as a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much time can one spend on his/her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What is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your hobby interfere with your work/study/personal life?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 you spend money on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your hobby influence your choice of friends?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a hobby save a child from bad peer influence?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a hobby be dangerous?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Have you got a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How long have you had your hobby?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most expensive?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cheapest?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cost nothing at all?</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72563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50478" y="-86877"/>
            <a:ext cx="9316267" cy="796147"/>
          </a:xfrm>
        </p:spPr>
        <p:txBody>
          <a:bodyPr>
            <a:normAutofit/>
          </a:bodyPr>
          <a:lstStyle/>
          <a:p>
            <a:pPr algn="ctr"/>
            <a:r>
              <a:rPr lang="en-US" sz="2000" b="1" dirty="0"/>
              <a:t>Session 3- Hobbies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09002" y="613805"/>
            <a:ext cx="9295743" cy="3339184"/>
          </a:xfrm>
          <a:prstGeom prst="rect">
            <a:avLst/>
          </a:prstGeom>
          <a:noFill/>
        </p:spPr>
        <p:txBody>
          <a:bodyPr wrap="square">
            <a:spAutoFit/>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most popular in your country?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 hunting a hobby or a sport in your country?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are the most popular with women in your country? With men?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Did you have any hobbies when you were a child?</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 you think of any hobbies which are popular with children and adults?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 you think a hobby is different from a sport?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there any hobbies you would like to 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there any dangerous hobbies?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there any hobbies you can do in other countries, but not your own?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Which hobbies do you think are the most difficult?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956000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3- Hobbies</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a:t>
            </a:r>
            <a:r>
              <a:rPr lang="en-US" sz="3600" b="1" spc="7" dirty="0">
                <a:solidFill>
                  <a:srgbClr val="17365D"/>
                </a:solidFill>
                <a:latin typeface="Cambria"/>
                <a:cs typeface="Cambria"/>
              </a:rPr>
              <a:t> Free Activities</a:t>
            </a:r>
            <a:endParaRPr lang="en-US" sz="3600" b="1" dirty="0">
              <a:solidFill>
                <a:schemeClr val="bg1"/>
              </a:solidFill>
            </a:endParaRP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Tree>
    <p:extLst>
      <p:ext uri="{BB962C8B-B14F-4D97-AF65-F5344CB8AC3E}">
        <p14:creationId xmlns:p14="http://schemas.microsoft.com/office/powerpoint/2010/main" val="281664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60780" y="1504950"/>
            <a:ext cx="11942859" cy="5842903"/>
          </a:xfrm>
        </p:spPr>
        <p:txBody>
          <a:bodyPr>
            <a:normAutofit fontScale="70000" lnSpcReduction="20000"/>
          </a:bodyPr>
          <a:lstStyle/>
          <a:p>
            <a:pPr marL="0" marR="0">
              <a:lnSpc>
                <a:spcPct val="107000"/>
              </a:lnSpc>
              <a:spcBef>
                <a:spcPts val="0"/>
              </a:spcBef>
              <a:spcAft>
                <a:spcPts val="0"/>
              </a:spcAft>
            </a:pPr>
            <a:r>
              <a:rPr lang="en-US" sz="3600" b="1" dirty="0">
                <a:solidFill>
                  <a:schemeClr val="bg1"/>
                </a:solidFill>
              </a:rPr>
              <a:t> </a:t>
            </a: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So, Naomi, so you're from Wales and you're eleven. So what does an eleven-year-old girl do for fun in Wales?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 do music. I play the piano and </a:t>
            </a:r>
            <a:r>
              <a:rPr lang="en-US" sz="1800" dirty="0" err="1">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and</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the violin.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How long have you played the piano for?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Since I was about eight.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Eight. And what about the violin?</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About the same?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what kind of level are you at now, then, at the piano?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 just passed my grade three.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3600" b="1" dirty="0">
                <a:solidFill>
                  <a:schemeClr val="bg1"/>
                </a:solidFill>
              </a:rPr>
              <a:t> </a:t>
            </a: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Oh, congratulations. So that's grade three of ... what is that?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Of ... you have different levels.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OK. And it starts at grade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One. And it gets harder.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Up till ... what's the highest grade you can get?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Eight.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indent="0" algn="l">
              <a:buNone/>
            </a:pPr>
            <a:endParaRPr lang="en-US" sz="3600" b="1" dirty="0">
              <a:solidFill>
                <a:schemeClr val="bg1"/>
              </a:solidFill>
            </a:endParaRPr>
          </a:p>
          <a:p>
            <a:pPr marL="0" indent="0" algn="l">
              <a:buNone/>
            </a:pPr>
            <a:endParaRPr lang="en-US" sz="3600" b="1" dirty="0">
              <a:solidFill>
                <a:schemeClr val="bg1"/>
              </a:solidFill>
            </a:endParaRP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Tree>
    <p:extLst>
      <p:ext uri="{BB962C8B-B14F-4D97-AF65-F5344CB8AC3E}">
        <p14:creationId xmlns:p14="http://schemas.microsoft.com/office/powerpoint/2010/main" val="3976056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A5B99D98-8FB0-4B60-9BE4-C717F5D5F495}"/>
              </a:ext>
            </a:extLst>
          </p:cNvPr>
          <p:cNvSpPr txBox="1"/>
          <p:nvPr/>
        </p:nvSpPr>
        <p:spPr>
          <a:xfrm>
            <a:off x="223837" y="1135028"/>
            <a:ext cx="11444287" cy="5912388"/>
          </a:xfrm>
          <a:prstGeom prst="rect">
            <a:avLst/>
          </a:prstGeom>
          <a:noFill/>
        </p:spPr>
        <p:txBody>
          <a:bodyPr wrap="square">
            <a:spAutoFit/>
          </a:bodyPr>
          <a:lstStyle/>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grade eight. So, you're a grade three now. So I guess the next one you're </a:t>
            </a:r>
            <a:r>
              <a:rPr lang="en-US" sz="1800" dirty="0" err="1">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gonna</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do is grade four?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so what do you have to do? What kind of test is it?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You learn three pieces.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dirty="0">
                <a:solidFill>
                  <a:srgbClr val="4169E1"/>
                </a:solidFill>
                <a:effectLst/>
                <a:latin typeface="Helvetica" panose="020B0604020202020204" pitchFamily="34" charset="0"/>
                <a:ea typeface="Times New Roman" panose="02020603050405020304" pitchFamily="18" charset="0"/>
                <a:cs typeface="Arial" panose="020B0604020202020204" pitchFamily="34" charset="0"/>
                <a:hlinkClick r:id="rId4"/>
              </a:rPr>
              <a:t>Three pieces of music</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And you have to play them and you have do some singing.</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really?</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And some ...</a:t>
            </a: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Is that like </a:t>
            </a:r>
            <a:r>
              <a:rPr lang="en-US" sz="1800" u="sng" dirty="0">
                <a:solidFill>
                  <a:srgbClr val="4169E1"/>
                </a:solidFill>
                <a:effectLst/>
                <a:latin typeface="Helvetica" panose="020B0604020202020204" pitchFamily="34" charset="0"/>
                <a:ea typeface="Times New Roman" panose="02020603050405020304" pitchFamily="18" charset="0"/>
                <a:cs typeface="Arial" panose="020B0604020202020204" pitchFamily="34" charset="0"/>
                <a:hlinkClick r:id="rId5"/>
              </a:rPr>
              <a:t>sight reading</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You look at the script and you have to sing the notes or ...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No, somebody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plays a tune</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for you and you have to sing it, exactly the same tune that they played, and there's sight reading where you have to look at the page and then play it on the piano.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33415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8" name="TextBox 7">
            <a:extLst>
              <a:ext uri="{FF2B5EF4-FFF2-40B4-BE49-F238E27FC236}">
                <a16:creationId xmlns:a16="http://schemas.microsoft.com/office/drawing/2014/main" id="{F7657239-2200-45E9-AA85-107D7976B3F2}"/>
              </a:ext>
            </a:extLst>
          </p:cNvPr>
          <p:cNvSpPr txBox="1"/>
          <p:nvPr/>
        </p:nvSpPr>
        <p:spPr>
          <a:xfrm>
            <a:off x="0" y="277893"/>
            <a:ext cx="11991974" cy="6700104"/>
          </a:xfrm>
          <a:prstGeom prst="rect">
            <a:avLst/>
          </a:prstGeom>
          <a:noFill/>
        </p:spPr>
        <p:txBody>
          <a:bodyPr wrap="square">
            <a:spAutoFit/>
          </a:bodyPr>
          <a:lstStyle/>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wow. Is that hard?</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I can imagine. So often ... how much to you practice the piano then?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It probably should be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once</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 day, but I normally do it three times a week - about that.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you enjoy it then?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Great. And, you play the violin too?</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 is that fun?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Sort of. It's not as fun as the piano.</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And do you do any other things in your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spare time</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 do Guides and swimming.</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Guides?</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93839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B4472D73-4176-4149-A5D7-3F078C62D321}"/>
              </a:ext>
            </a:extLst>
          </p:cNvPr>
          <p:cNvSpPr txBox="1"/>
          <p:nvPr/>
        </p:nvSpPr>
        <p:spPr>
          <a:xfrm>
            <a:off x="585788" y="787016"/>
            <a:ext cx="11606212" cy="5964453"/>
          </a:xfrm>
          <a:prstGeom prst="rect">
            <a:avLst/>
          </a:prstGeom>
          <a:noFill/>
        </p:spPr>
        <p:txBody>
          <a:bodyPr wrap="square">
            <a:spAutoFit/>
          </a:bodyPr>
          <a:lstStyle/>
          <a:p>
            <a:r>
              <a:rPr lang="en-US" sz="1800" b="1" dirty="0">
                <a:solidFill>
                  <a:srgbClr val="333333"/>
                </a:solidFill>
                <a:effectLst/>
                <a:latin typeface="Helvetica" panose="020B0604020202020204" pitchFamily="34" charset="0"/>
                <a:ea typeface="Times New Roman" panose="02020603050405020304" pitchFamily="18" charset="0"/>
              </a:rPr>
              <a:t>Naomi:</a:t>
            </a:r>
            <a:r>
              <a:rPr lang="en-US" sz="1800" dirty="0">
                <a:solidFill>
                  <a:srgbClr val="333333"/>
                </a:solidFill>
                <a:effectLst/>
                <a:latin typeface="Helvetica" panose="020B0604020202020204" pitchFamily="34" charset="0"/>
                <a:ea typeface="Times New Roman" panose="02020603050405020304" pitchFamily="18" charset="0"/>
              </a:rPr>
              <a:t> Yeah</a:t>
            </a: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What's Guides?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It's like a group of girls and they do activities and everything and they meet each week to do activities.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Like what kind of activities do you do?</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Well, you can go camping sometimes, and you just do activities like sometimes you do sports and outside activities and lots of things.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is it like, kind of like the Cub Scouts for the boys?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so you have to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wear a uniform</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can you explain the uniform for me?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It's sort of this dark blue and you can either wear jeans or joggers or these trousers.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32267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8" name="TextBox 7">
            <a:extLst>
              <a:ext uri="{FF2B5EF4-FFF2-40B4-BE49-F238E27FC236}">
                <a16:creationId xmlns:a16="http://schemas.microsoft.com/office/drawing/2014/main" id="{AC994B94-CDC0-4BBE-B4D9-B50516AA8720}"/>
              </a:ext>
            </a:extLst>
          </p:cNvPr>
          <p:cNvSpPr txBox="1"/>
          <p:nvPr/>
        </p:nvSpPr>
        <p:spPr>
          <a:xfrm>
            <a:off x="357188" y="1094370"/>
            <a:ext cx="10939462" cy="3306098"/>
          </a:xfrm>
          <a:prstGeom prst="rect">
            <a:avLst/>
          </a:prstGeom>
          <a:noFill/>
        </p:spPr>
        <p:txBody>
          <a:bodyPr wrap="square">
            <a:spAutoFit/>
          </a:bodyPr>
          <a:lstStyle/>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b="1" i="1" dirty="0">
                <a:solidFill>
                  <a:srgbClr val="4066C3"/>
                </a:solidFill>
                <a:effectLst/>
                <a:latin typeface="Helvetica" panose="020B0604020202020204" pitchFamily="34" charset="0"/>
                <a:ea typeface="Times New Roman" panose="02020603050405020304" pitchFamily="18" charset="0"/>
                <a:cs typeface="Arial" panose="020B0604020202020204" pitchFamily="34" charset="0"/>
              </a:rPr>
              <a:t>Joggers</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What are joggers?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Trousers that you wear for sports.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Oh, for like jogging. Oh, OK. well, sounds like you have ... you do a lot of fun things in your spare time.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Yeah.</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Dai:</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OK, well, it was very nice to talk to you and good luck with your piano and your violin.</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Naomi: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Thank you.</a:t>
            </a: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8640117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Hobbies</a:t>
            </a:r>
            <a:endParaRPr lang="en-US" sz="2000" b="1" dirty="0"/>
          </a:p>
        </p:txBody>
      </p:sp>
      <p:sp>
        <p:nvSpPr>
          <p:cNvPr id="9" name="TextBox 8">
            <a:extLst>
              <a:ext uri="{FF2B5EF4-FFF2-40B4-BE49-F238E27FC236}">
                <a16:creationId xmlns:a16="http://schemas.microsoft.com/office/drawing/2014/main" id="{C38101F1-D84C-4DEB-B642-1BA706D6AD5C}"/>
              </a:ext>
            </a:extLst>
          </p:cNvPr>
          <p:cNvSpPr txBox="1"/>
          <p:nvPr/>
        </p:nvSpPr>
        <p:spPr>
          <a:xfrm>
            <a:off x="271462" y="423089"/>
            <a:ext cx="10853737" cy="5827236"/>
          </a:xfrm>
          <a:prstGeom prst="rect">
            <a:avLst/>
          </a:prstGeom>
          <a:noFill/>
        </p:spPr>
        <p:txBody>
          <a:bodyPr wrap="square">
            <a:spAutoFit/>
          </a:bodyPr>
          <a:lstStyle/>
          <a:p>
            <a:pPr marL="0" marR="0">
              <a:lnSpc>
                <a:spcPct val="107000"/>
              </a:lnSpc>
              <a:spcBef>
                <a:spcPts val="0"/>
              </a:spcBef>
              <a:spcAft>
                <a:spcPts val="0"/>
              </a:spcAft>
            </a:pPr>
            <a:r>
              <a:rPr lang="en-US" sz="20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a:t>
            </a:r>
          </a:p>
          <a:p>
            <a:pPr marL="0" marR="0">
              <a:lnSpc>
                <a:spcPct val="107000"/>
              </a:lnSpc>
              <a:spcBef>
                <a:spcPts val="0"/>
              </a:spcBef>
              <a:spcAft>
                <a:spcPts val="0"/>
              </a:spcAft>
            </a:pPr>
            <a:endParaRPr lang="en-US" sz="2000" b="1" dirty="0">
              <a:solidFill>
                <a:srgbClr val="333333"/>
              </a:solidFill>
              <a:latin typeface="Helvetica" panose="020B060402020202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play a tune</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Somebody plays a tune for you and you have to sing it.</a:t>
            </a: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 tune and a song are the same; however, we usually sing a song, but play a tune on a musical instrument.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Why don't you play a tune for us on the guitar?</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Our music teacher plays a tune on the piano and we try to copy it.</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once</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It probably should be once a day, but I normally do it three times a week.</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'Once' means the same as 'one time'.  Notice the following:</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father does yoga at least once a day.</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Most people take a shower once a day, if not more.</a:t>
            </a:r>
            <a:endParaRPr lang="en-US" sz="18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18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64301862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4795</TotalTime>
  <Words>3127</Words>
  <Application>Microsoft Office PowerPoint</Application>
  <PresentationFormat>Widescreen</PresentationFormat>
  <Paragraphs>351</Paragraphs>
  <Slides>28</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Calibri</vt:lpstr>
      <vt:lpstr>Cambria</vt:lpstr>
      <vt:lpstr>Century Gothic</vt:lpstr>
      <vt:lpstr>Comic Sans MS</vt:lpstr>
      <vt:lpstr>Courier New</vt:lpstr>
      <vt:lpstr>Helvetica</vt:lpstr>
      <vt:lpstr>inherit</vt:lpstr>
      <vt:lpstr>Lato</vt:lpstr>
      <vt:lpstr>Symbol</vt:lpstr>
      <vt:lpstr>Times New Roman</vt:lpstr>
      <vt:lpstr>Wingdings 3</vt:lpstr>
      <vt:lpstr>Slice</vt:lpstr>
      <vt:lpstr> Speak Fluently &amp; Confidently  A2- Course  1</vt:lpstr>
      <vt:lpstr>Session 3- Hobbies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3- Hobbies</vt:lpstr>
      <vt:lpstr>Session 3- Hobbies</vt:lpstr>
      <vt:lpstr>Session 3- Hobbies</vt:lpstr>
      <vt:lpstr>Session 3- Hobbies</vt:lpstr>
      <vt:lpstr>Session 3- Hobbies</vt:lpstr>
      <vt:lpstr>Session 3- Hobbies</vt:lpstr>
      <vt:lpstr>Session 3- Hobbies</vt:lpstr>
      <vt:lpstr>Session 3- Hobbies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111</cp:revision>
  <cp:lastPrinted>2021-05-18T05:21:02Z</cp:lastPrinted>
  <dcterms:created xsi:type="dcterms:W3CDTF">2020-10-01T06:52:49Z</dcterms:created>
  <dcterms:modified xsi:type="dcterms:W3CDTF">2022-05-03T05:18:22Z</dcterms:modified>
</cp:coreProperties>
</file>