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7556500" cy="10699750"/>
  <p:notesSz cx="7556500" cy="10699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40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6922"/>
            <a:ext cx="6428422" cy="2246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91860"/>
            <a:ext cx="5293995" cy="2674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Permission </a:t>
            </a:r>
            <a:r>
              <a:rPr spc="-5" dirty="0"/>
              <a:t>granted </a:t>
            </a:r>
            <a:r>
              <a:rPr dirty="0"/>
              <a:t>to </a:t>
            </a:r>
            <a:r>
              <a:rPr spc="-5" dirty="0"/>
              <a:t>reproduce for classroom use.  </a:t>
            </a:r>
            <a:r>
              <a:rPr dirty="0"/>
              <a:t>©</a:t>
            </a:r>
            <a:r>
              <a:rPr spc="70" dirty="0"/>
              <a:t> </a:t>
            </a:r>
            <a:r>
              <a:rPr spc="-5" dirty="0"/>
              <a:t>www.allthingsgrammar.com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Permission </a:t>
            </a:r>
            <a:r>
              <a:rPr spc="-5" dirty="0"/>
              <a:t>granted </a:t>
            </a:r>
            <a:r>
              <a:rPr dirty="0"/>
              <a:t>to </a:t>
            </a:r>
            <a:r>
              <a:rPr spc="-5" dirty="0"/>
              <a:t>reproduce for classroom use.  </a:t>
            </a:r>
            <a:r>
              <a:rPr dirty="0"/>
              <a:t>©</a:t>
            </a:r>
            <a:r>
              <a:rPr spc="70" dirty="0"/>
              <a:t> </a:t>
            </a:r>
            <a:r>
              <a:rPr spc="-5" dirty="0"/>
              <a:t>www.allthingsgrammar.com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60942"/>
            <a:ext cx="3289839" cy="7061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Permission </a:t>
            </a:r>
            <a:r>
              <a:rPr spc="-5" dirty="0"/>
              <a:t>granted </a:t>
            </a:r>
            <a:r>
              <a:rPr dirty="0"/>
              <a:t>to </a:t>
            </a:r>
            <a:r>
              <a:rPr spc="-5" dirty="0"/>
              <a:t>reproduce for classroom use.  </a:t>
            </a:r>
            <a:r>
              <a:rPr dirty="0"/>
              <a:t>©</a:t>
            </a:r>
            <a:r>
              <a:rPr spc="70" dirty="0"/>
              <a:t> </a:t>
            </a:r>
            <a:r>
              <a:rPr spc="-5" dirty="0"/>
              <a:t>www.allthingsgrammar.com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Permission </a:t>
            </a:r>
            <a:r>
              <a:rPr spc="-5" dirty="0"/>
              <a:t>granted </a:t>
            </a:r>
            <a:r>
              <a:rPr dirty="0"/>
              <a:t>to </a:t>
            </a:r>
            <a:r>
              <a:rPr spc="-5" dirty="0"/>
              <a:t>reproduce for classroom use.  </a:t>
            </a:r>
            <a:r>
              <a:rPr dirty="0"/>
              <a:t>©</a:t>
            </a:r>
            <a:r>
              <a:rPr spc="70" dirty="0"/>
              <a:t> </a:t>
            </a:r>
            <a:r>
              <a:rPr spc="-5" dirty="0"/>
              <a:t>www.allthingsgrammar.com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Permission </a:t>
            </a:r>
            <a:r>
              <a:rPr spc="-5" dirty="0"/>
              <a:t>granted </a:t>
            </a:r>
            <a:r>
              <a:rPr dirty="0"/>
              <a:t>to </a:t>
            </a:r>
            <a:r>
              <a:rPr spc="-5" dirty="0"/>
              <a:t>reproduce for classroom use.  </a:t>
            </a:r>
            <a:r>
              <a:rPr dirty="0"/>
              <a:t>©</a:t>
            </a:r>
            <a:r>
              <a:rPr spc="70" dirty="0"/>
              <a:t> </a:t>
            </a:r>
            <a:r>
              <a:rPr spc="-5" dirty="0"/>
              <a:t>www.allthingsgrammar.com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000" y="816101"/>
            <a:ext cx="6292850" cy="955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0991" y="2192486"/>
            <a:ext cx="6420866" cy="7383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35000" y="10093472"/>
            <a:ext cx="376555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1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Permission </a:t>
            </a:r>
            <a:r>
              <a:rPr spc="-5" dirty="0"/>
              <a:t>granted </a:t>
            </a:r>
            <a:r>
              <a:rPr dirty="0"/>
              <a:t>to </a:t>
            </a:r>
            <a:r>
              <a:rPr spc="-5" dirty="0"/>
              <a:t>reproduce for classroom use.  </a:t>
            </a:r>
            <a:r>
              <a:rPr dirty="0"/>
              <a:t>©</a:t>
            </a:r>
            <a:r>
              <a:rPr spc="70" dirty="0"/>
              <a:t> </a:t>
            </a:r>
            <a:r>
              <a:rPr spc="-5" dirty="0"/>
              <a:t>www.allthingsgrammar.com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50768"/>
            <a:ext cx="1739455" cy="5349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lthingsgramma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thingsgrammar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5000" y="525271"/>
            <a:ext cx="6338570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21940" algn="l"/>
                <a:tab pos="3576320" algn="l"/>
                <a:tab pos="6325235" algn="l"/>
              </a:tabLst>
            </a:pPr>
            <a:r>
              <a:rPr sz="1600" b="1" spc="-5" dirty="0">
                <a:latin typeface="Arial"/>
                <a:cs typeface="Arial"/>
              </a:rPr>
              <a:t>NAME:</a:t>
            </a:r>
            <a:r>
              <a:rPr sz="1600" b="1" u="heavy" spc="-5" dirty="0">
                <a:latin typeface="Arial"/>
                <a:cs typeface="Arial"/>
              </a:rPr>
              <a:t> 	</a:t>
            </a:r>
            <a:r>
              <a:rPr sz="1600" b="1" spc="-5" dirty="0">
                <a:latin typeface="Arial"/>
                <a:cs typeface="Arial"/>
              </a:rPr>
              <a:t>	DATE:</a:t>
            </a:r>
            <a:r>
              <a:rPr sz="1600" b="1" spc="-110" dirty="0">
                <a:latin typeface="Arial"/>
                <a:cs typeface="Arial"/>
              </a:rPr>
              <a:t> </a:t>
            </a:r>
            <a:r>
              <a:rPr sz="1600" b="1" u="heavy" spc="-5" dirty="0">
                <a:latin typeface="Arial"/>
                <a:cs typeface="Arial"/>
              </a:rPr>
              <a:t> </a:t>
            </a:r>
            <a:r>
              <a:rPr sz="1600" b="1" u="heavy" dirty="0">
                <a:latin typeface="Arial"/>
                <a:cs typeface="Arial"/>
              </a:rPr>
              <a:t>	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5000" y="816101"/>
            <a:ext cx="4192904" cy="9550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340"/>
              </a:lnSpc>
            </a:pPr>
            <a:r>
              <a:rPr dirty="0"/>
              <a:t>GRAMMAR</a:t>
            </a:r>
            <a:r>
              <a:rPr spc="-85" dirty="0"/>
              <a:t> </a:t>
            </a:r>
            <a:r>
              <a:rPr dirty="0"/>
              <a:t>QUIZ</a:t>
            </a:r>
          </a:p>
          <a:p>
            <a:pPr marL="12700">
              <a:lnSpc>
                <a:spcPts val="4180"/>
              </a:lnSpc>
            </a:pPr>
            <a:r>
              <a:rPr sz="3600" dirty="0">
                <a:solidFill>
                  <a:srgbClr val="C00000"/>
                </a:solidFill>
              </a:rPr>
              <a:t>ARTICLES: A </a:t>
            </a:r>
            <a:r>
              <a:rPr sz="2800" spc="-5" dirty="0">
                <a:solidFill>
                  <a:srgbClr val="C00000"/>
                </a:solidFill>
              </a:rPr>
              <a:t>and</a:t>
            </a:r>
            <a:r>
              <a:rPr sz="2800" spc="120" dirty="0">
                <a:solidFill>
                  <a:srgbClr val="C00000"/>
                </a:solidFill>
              </a:rPr>
              <a:t> </a:t>
            </a:r>
            <a:r>
              <a:rPr sz="3600" dirty="0">
                <a:solidFill>
                  <a:srgbClr val="C00000"/>
                </a:solidFill>
              </a:rPr>
              <a:t>AN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Permission </a:t>
            </a:r>
            <a:r>
              <a:rPr spc="-5" dirty="0"/>
              <a:t>granted </a:t>
            </a:r>
            <a:r>
              <a:rPr dirty="0"/>
              <a:t>to </a:t>
            </a:r>
            <a:r>
              <a:rPr spc="-5" dirty="0"/>
              <a:t>reproduce for classroom use.  </a:t>
            </a:r>
            <a:r>
              <a:rPr dirty="0"/>
              <a:t>©</a:t>
            </a:r>
            <a:r>
              <a:rPr spc="70" dirty="0"/>
              <a:t> </a:t>
            </a:r>
            <a:r>
              <a:rPr spc="-5" dirty="0">
                <a:hlinkClick r:id="rId2"/>
              </a:rPr>
              <a:t>www.allthingsgrammar.com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5000" y="1797557"/>
            <a:ext cx="5045710" cy="213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7500" indent="-304800">
              <a:lnSpc>
                <a:spcPct val="100000"/>
              </a:lnSpc>
              <a:buFont typeface="Wingdings"/>
              <a:buChar char=""/>
              <a:tabLst>
                <a:tab pos="317500" algn="l"/>
                <a:tab pos="318135" algn="l"/>
              </a:tabLst>
            </a:pPr>
            <a:r>
              <a:rPr sz="1400" spc="-5" dirty="0">
                <a:latin typeface="Arial"/>
                <a:cs typeface="Arial"/>
              </a:rPr>
              <a:t>Complete each sentence </a:t>
            </a:r>
            <a:r>
              <a:rPr sz="1400" dirty="0">
                <a:latin typeface="Arial"/>
                <a:cs typeface="Arial"/>
              </a:rPr>
              <a:t>by choosing </a:t>
            </a:r>
            <a:r>
              <a:rPr sz="1400" b="1" spc="-5" dirty="0">
                <a:latin typeface="Arial"/>
                <a:cs typeface="Arial"/>
              </a:rPr>
              <a:t>a</a:t>
            </a:r>
            <a:r>
              <a:rPr sz="1400" spc="-5" dirty="0">
                <a:latin typeface="Arial"/>
                <a:cs typeface="Arial"/>
              </a:rPr>
              <a:t>, </a:t>
            </a:r>
            <a:r>
              <a:rPr sz="1400" b="1" spc="-10" dirty="0">
                <a:latin typeface="Arial"/>
                <a:cs typeface="Arial"/>
              </a:rPr>
              <a:t>an</a:t>
            </a:r>
            <a:r>
              <a:rPr sz="1400" spc="-10" dirty="0">
                <a:latin typeface="Arial"/>
                <a:cs typeface="Arial"/>
              </a:rPr>
              <a:t>, or </a:t>
            </a:r>
            <a:r>
              <a:rPr sz="1400" b="1" dirty="0">
                <a:latin typeface="Arial"/>
                <a:cs typeface="Arial"/>
              </a:rPr>
              <a:t>Ø </a:t>
            </a:r>
            <a:r>
              <a:rPr sz="1400" dirty="0">
                <a:latin typeface="Arial"/>
                <a:cs typeface="Arial"/>
              </a:rPr>
              <a:t>(no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5" dirty="0">
                <a:latin typeface="Arial"/>
                <a:cs typeface="Arial"/>
              </a:rPr>
              <a:t>word).</a:t>
            </a:r>
            <a:endParaRPr sz="14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70991" y="2192486"/>
          <a:ext cx="6097345" cy="7688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4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6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2759">
                <a:tc>
                  <a:txBody>
                    <a:bodyPr/>
                    <a:lstStyle/>
                    <a:p>
                      <a:pPr marR="59690" algn="r">
                        <a:lnSpc>
                          <a:spcPts val="132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2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see Maria every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day in my</a:t>
                      </a:r>
                      <a:r>
                        <a:rPr sz="12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32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9.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32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Could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please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have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… glass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of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544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English</a:t>
                      </a:r>
                      <a:r>
                        <a:rPr sz="12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class.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34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water?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152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3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23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717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3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073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2.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There is …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cat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sofa.</a:t>
                      </a:r>
                      <a:r>
                        <a:rPr sz="1200" b="1" spc="2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It’s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10.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Thomas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never lies.  He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5635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50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sleeping.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50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honest</a:t>
                      </a:r>
                      <a:r>
                        <a:rPr sz="12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person.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776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0152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7717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645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3.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ate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… egg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for breakfast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this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11.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It’s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raining outside. 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 need</a:t>
                      </a:r>
                      <a:r>
                        <a:rPr sz="12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544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morning.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umbrella.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9390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3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23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7717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3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645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4.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This is …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interesting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book.  I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think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12.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Are you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hungry? 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There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120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02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544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4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you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should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2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it.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4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cookies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on the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table.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141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0279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23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3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7717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310">
                        <a:lnSpc>
                          <a:spcPts val="13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19883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5.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John has …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horse that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he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rides</a:t>
                      </a:r>
                      <a:r>
                        <a:rPr sz="12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13.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It takes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me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… long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time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to get</a:t>
                      </a:r>
                      <a:r>
                        <a:rPr sz="12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544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4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weekends.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4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work.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776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0152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216955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19883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6.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Hurry! 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The train will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leave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14.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One of my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classmates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is from</a:t>
                      </a:r>
                      <a:r>
                        <a:rPr sz="1200" b="1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…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544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hour.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4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Norway.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776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0152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217908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660">
                        <a:lnSpc>
                          <a:spcPts val="132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220835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7.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spc="-10" dirty="0">
                          <a:latin typeface="Arial"/>
                          <a:cs typeface="Arial"/>
                        </a:rPr>
                        <a:t>How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many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… pencils are on</a:t>
                      </a:r>
                      <a:r>
                        <a:rPr sz="12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the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15.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Question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was …</a:t>
                      </a:r>
                      <a:r>
                        <a:rPr sz="1200" b="1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easy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3655" marB="0"/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7544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table?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question.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160152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3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23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217717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3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219883">
                <a:tc>
                  <a:txBody>
                    <a:bodyPr/>
                    <a:lstStyle/>
                    <a:p>
                      <a:pPr marR="5969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8.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My family and I want to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travel</a:t>
                      </a:r>
                      <a:r>
                        <a:rPr sz="12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to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R="5461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16.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I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think these questions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are quite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2384" marB="0"/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17544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45"/>
                        </a:lnSpc>
                      </a:pPr>
                      <a:r>
                        <a:rPr sz="1200" b="1" spc="-5" dirty="0">
                          <a:latin typeface="Arial"/>
                          <a:cs typeface="Arial"/>
                        </a:rPr>
                        <a:t>South America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in …</a:t>
                      </a:r>
                      <a:r>
                        <a:rPr sz="12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June.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345"/>
                        </a:lnSpc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…</a:t>
                      </a:r>
                      <a:r>
                        <a:rPr sz="12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easy.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161014">
                <a:tc>
                  <a:txBody>
                    <a:bodyPr/>
                    <a:lstStyle/>
                    <a:p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240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160127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3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23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b)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an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  <a:tr h="170568">
                <a:tc>
                  <a:txBody>
                    <a:bodyPr/>
                    <a:lstStyle/>
                    <a:p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ts val="1325"/>
                        </a:lnSpc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c)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5" dirty="0">
                          <a:latin typeface="Times New Roman"/>
                          <a:cs typeface="Times New Roman"/>
                        </a:rPr>
                        <a:t>Ø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39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579119" y="9670998"/>
            <a:ext cx="6402070" cy="38735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marL="528955">
              <a:lnSpc>
                <a:spcPct val="100000"/>
              </a:lnSpc>
              <a:spcBef>
                <a:spcPts val="590"/>
              </a:spcBef>
              <a:tabLst>
                <a:tab pos="2501265" algn="l"/>
                <a:tab pos="4156710" algn="l"/>
              </a:tabLst>
            </a:pPr>
            <a:r>
              <a:rPr sz="1200" b="1" spc="-5" dirty="0">
                <a:latin typeface="Arial"/>
                <a:cs typeface="Arial"/>
              </a:rPr>
              <a:t>15 – 16</a:t>
            </a:r>
            <a:r>
              <a:rPr sz="1200" b="1" spc="3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Excellent	</a:t>
            </a:r>
            <a:r>
              <a:rPr sz="1200" b="1" spc="-5" dirty="0">
                <a:latin typeface="Arial"/>
                <a:cs typeface="Arial"/>
              </a:rPr>
              <a:t>13 – 14</a:t>
            </a:r>
            <a:r>
              <a:rPr sz="1200" b="1" spc="2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= </a:t>
            </a:r>
            <a:r>
              <a:rPr sz="1400" b="1" spc="-5" dirty="0">
                <a:latin typeface="Arial"/>
                <a:cs typeface="Arial"/>
              </a:rPr>
              <a:t>Good	</a:t>
            </a:r>
            <a:r>
              <a:rPr sz="1200" b="1" spc="-5" dirty="0">
                <a:latin typeface="Arial"/>
                <a:cs typeface="Arial"/>
              </a:rPr>
              <a:t>11 – </a:t>
            </a:r>
            <a:r>
              <a:rPr sz="1200" b="1" spc="-10" dirty="0">
                <a:latin typeface="Arial"/>
                <a:cs typeface="Arial"/>
              </a:rPr>
              <a:t>12 </a:t>
            </a:r>
            <a:r>
              <a:rPr sz="1200" b="1" dirty="0">
                <a:latin typeface="Arial"/>
                <a:cs typeface="Arial"/>
              </a:rPr>
              <a:t>= </a:t>
            </a:r>
            <a:r>
              <a:rPr sz="1400" b="1" dirty="0">
                <a:latin typeface="Arial"/>
                <a:cs typeface="Arial"/>
              </a:rPr>
              <a:t>Study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More!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3023" y="541455"/>
          <a:ext cx="6371589" cy="9435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8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7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2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460">
                <a:tc gridSpan="3"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912870" algn="l"/>
                        </a:tabLst>
                      </a:pPr>
                      <a:r>
                        <a:rPr sz="1600" b="1" spc="-5" dirty="0">
                          <a:latin typeface="Verdana"/>
                          <a:cs typeface="Verdana"/>
                        </a:rPr>
                        <a:t>GRAMMAR</a:t>
                      </a:r>
                      <a:r>
                        <a:rPr sz="1600" b="1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QUIZ	ALL </a:t>
                      </a:r>
                      <a:r>
                        <a:rPr sz="1600" b="1" spc="-10" dirty="0">
                          <a:latin typeface="Verdana"/>
                          <a:cs typeface="Verdana"/>
                        </a:rPr>
                        <a:t>Things</a:t>
                      </a:r>
                      <a:r>
                        <a:rPr sz="1600" b="1" spc="-4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600" b="1" spc="-5" dirty="0">
                          <a:latin typeface="Verdana"/>
                          <a:cs typeface="Verdana"/>
                        </a:rPr>
                        <a:t>Grammar</a:t>
                      </a: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635" marB="0"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027">
                <a:tc gridSpan="2"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b="1" dirty="0">
                          <a:latin typeface="Verdana"/>
                          <a:cs typeface="Verdana"/>
                        </a:rPr>
                        <a:t>Language</a:t>
                      </a:r>
                      <a:r>
                        <a:rPr sz="1200" b="1" spc="-10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b="1" spc="-5" dirty="0">
                          <a:latin typeface="Verdana"/>
                          <a:cs typeface="Verdana"/>
                        </a:rPr>
                        <a:t>Focus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23825" marB="0">
                    <a:lnL w="12192">
                      <a:solidFill>
                        <a:srgbClr val="000000"/>
                      </a:solidFill>
                      <a:prstDash val="solid"/>
                    </a:lnL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Articles: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‘a’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and</a:t>
                      </a:r>
                      <a:r>
                        <a:rPr sz="1200" spc="-65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dirty="0">
                          <a:latin typeface="Verdana"/>
                          <a:cs typeface="Verdana"/>
                        </a:rPr>
                        <a:t>‘an’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123825" marB="0"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38">
                <a:tc>
                  <a:txBody>
                    <a:bodyPr/>
                    <a:lstStyle/>
                    <a:p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0" marB="0">
                    <a:lnL w="12192">
                      <a:solidFill>
                        <a:srgbClr val="000000"/>
                      </a:solidFill>
                      <a:prstDash val="solid"/>
                    </a:lnL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9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b="1" spc="-5" dirty="0">
                          <a:latin typeface="Verdana"/>
                          <a:cs typeface="Verdana"/>
                        </a:rPr>
                        <a:t>Level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200" spc="-5" dirty="0">
                          <a:latin typeface="Verdana"/>
                          <a:cs typeface="Verdana"/>
                        </a:rPr>
                        <a:t>Lower</a:t>
                      </a:r>
                      <a:r>
                        <a:rPr sz="1200" spc="-50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" dirty="0">
                          <a:latin typeface="Verdana"/>
                          <a:cs typeface="Verdana"/>
                        </a:rPr>
                        <a:t>Intermediate</a:t>
                      </a:r>
                      <a:endParaRPr sz="1200">
                        <a:latin typeface="Verdana"/>
                        <a:cs typeface="Verdana"/>
                      </a:endParaRPr>
                    </a:p>
                  </a:txBody>
                  <a:tcPr marL="0" marR="0" marT="31750" marB="0"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3906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405130">
                        <a:lnSpc>
                          <a:spcPct val="100000"/>
                        </a:lnSpc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ANSWER</a:t>
                      </a:r>
                      <a:r>
                        <a:rPr sz="1800" b="1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KEY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T w="12192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94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568325" indent="-19367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AutoNum type="arabicPeriod"/>
                        <a:tabLst>
                          <a:tab pos="5689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68325" indent="-193675">
                        <a:lnSpc>
                          <a:spcPct val="100000"/>
                        </a:lnSpc>
                        <a:spcBef>
                          <a:spcPts val="575"/>
                        </a:spcBef>
                        <a:buFont typeface="Arial"/>
                        <a:buAutoNum type="arabicPeriod"/>
                        <a:tabLst>
                          <a:tab pos="5689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68325" indent="-193675">
                        <a:lnSpc>
                          <a:spcPct val="100000"/>
                        </a:lnSpc>
                        <a:spcBef>
                          <a:spcPts val="575"/>
                        </a:spcBef>
                        <a:buFont typeface="Arial"/>
                        <a:buAutoNum type="arabicPeriod"/>
                        <a:tabLst>
                          <a:tab pos="5689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68325" indent="-193675">
                        <a:lnSpc>
                          <a:spcPct val="100000"/>
                        </a:lnSpc>
                        <a:spcBef>
                          <a:spcPts val="575"/>
                        </a:spcBef>
                        <a:buFont typeface="Arial"/>
                        <a:buAutoNum type="arabicPeriod"/>
                        <a:tabLst>
                          <a:tab pos="5689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68325" indent="-193675">
                        <a:lnSpc>
                          <a:spcPct val="100000"/>
                        </a:lnSpc>
                        <a:spcBef>
                          <a:spcPts val="575"/>
                        </a:spcBef>
                        <a:buFont typeface="Arial"/>
                        <a:buAutoNum type="arabicPeriod"/>
                        <a:tabLst>
                          <a:tab pos="5689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68325" indent="-193675">
                        <a:lnSpc>
                          <a:spcPct val="100000"/>
                        </a:lnSpc>
                        <a:spcBef>
                          <a:spcPts val="570"/>
                        </a:spcBef>
                        <a:buFont typeface="Arial"/>
                        <a:buAutoNum type="arabicPeriod"/>
                        <a:tabLst>
                          <a:tab pos="5689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68325" indent="-193675">
                        <a:lnSpc>
                          <a:spcPct val="100000"/>
                        </a:lnSpc>
                        <a:spcBef>
                          <a:spcPts val="570"/>
                        </a:spcBef>
                        <a:buFont typeface="Arial"/>
                        <a:buAutoNum type="arabicPeriod"/>
                        <a:tabLst>
                          <a:tab pos="5689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568325" indent="-193675">
                        <a:lnSpc>
                          <a:spcPct val="100000"/>
                        </a:lnSpc>
                        <a:spcBef>
                          <a:spcPts val="570"/>
                        </a:spcBef>
                        <a:buFont typeface="Arial"/>
                        <a:buAutoNum type="arabicPeriod"/>
                        <a:tabLst>
                          <a:tab pos="56896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192">
                      <a:solidFill>
                        <a:srgbClr val="000000"/>
                      </a:solidFill>
                      <a:prstDash val="solid"/>
                    </a:ln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654685" indent="-19367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/>
                        <a:buAutoNum type="arabicPeriod" startAt="9"/>
                        <a:tabLst>
                          <a:tab pos="65532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54685" indent="-273050">
                        <a:lnSpc>
                          <a:spcPct val="100000"/>
                        </a:lnSpc>
                        <a:spcBef>
                          <a:spcPts val="575"/>
                        </a:spcBef>
                        <a:buFont typeface="Arial"/>
                        <a:buAutoNum type="arabicPeriod" startAt="9"/>
                        <a:tabLst>
                          <a:tab pos="65532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54685" indent="-273050">
                        <a:lnSpc>
                          <a:spcPct val="100000"/>
                        </a:lnSpc>
                        <a:spcBef>
                          <a:spcPts val="575"/>
                        </a:spcBef>
                        <a:buFont typeface="Arial"/>
                        <a:buAutoNum type="arabicPeriod" startAt="9"/>
                        <a:tabLst>
                          <a:tab pos="65532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54685" indent="-273050">
                        <a:lnSpc>
                          <a:spcPct val="100000"/>
                        </a:lnSpc>
                        <a:spcBef>
                          <a:spcPts val="575"/>
                        </a:spcBef>
                        <a:buFont typeface="Arial"/>
                        <a:buAutoNum type="arabicPeriod" startAt="9"/>
                        <a:tabLst>
                          <a:tab pos="65532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54685" indent="-273050">
                        <a:lnSpc>
                          <a:spcPct val="100000"/>
                        </a:lnSpc>
                        <a:spcBef>
                          <a:spcPts val="575"/>
                        </a:spcBef>
                        <a:buFont typeface="Arial"/>
                        <a:buAutoNum type="arabicPeriod" startAt="9"/>
                        <a:tabLst>
                          <a:tab pos="65532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A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54685" indent="-273050">
                        <a:lnSpc>
                          <a:spcPct val="100000"/>
                        </a:lnSpc>
                        <a:spcBef>
                          <a:spcPts val="570"/>
                        </a:spcBef>
                        <a:buFont typeface="Arial"/>
                        <a:buAutoNum type="arabicPeriod" startAt="9"/>
                        <a:tabLst>
                          <a:tab pos="65532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54685" indent="-273050">
                        <a:lnSpc>
                          <a:spcPct val="100000"/>
                        </a:lnSpc>
                        <a:spcBef>
                          <a:spcPts val="570"/>
                        </a:spcBef>
                        <a:buFont typeface="Arial"/>
                        <a:buAutoNum type="arabicPeriod" startAt="9"/>
                        <a:tabLst>
                          <a:tab pos="65532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B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L="654685" indent="-273050">
                        <a:lnSpc>
                          <a:spcPct val="100000"/>
                        </a:lnSpc>
                        <a:spcBef>
                          <a:spcPts val="570"/>
                        </a:spcBef>
                        <a:buFont typeface="Arial"/>
                        <a:buAutoNum type="arabicPeriod" startAt="9"/>
                        <a:tabLst>
                          <a:tab pos="655320" algn="l"/>
                        </a:tabLst>
                      </a:pPr>
                      <a:r>
                        <a:rPr sz="1100" dirty="0">
                          <a:latin typeface="Arial"/>
                          <a:cs typeface="Arial"/>
                        </a:rPr>
                        <a:t>C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R w="12192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12354">
                <a:tc gridSpan="3">
                  <a:txBody>
                    <a:bodyPr/>
                    <a:lstStyle/>
                    <a:p>
                      <a:pPr marL="405130" marR="4599305" indent="7620">
                        <a:lnSpc>
                          <a:spcPts val="2080"/>
                        </a:lnSpc>
                        <a:spcBef>
                          <a:spcPts val="1595"/>
                        </a:spcBef>
                      </a:pPr>
                      <a:r>
                        <a:rPr sz="1800" b="1" spc="-5" dirty="0">
                          <a:latin typeface="Arial"/>
                          <a:cs typeface="Arial"/>
                        </a:rPr>
                        <a:t>Grades as  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per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entag</a:t>
                      </a:r>
                      <a:r>
                        <a:rPr sz="1800" b="1" spc="5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s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R="3960495" algn="ctr">
                        <a:lnSpc>
                          <a:spcPts val="1290"/>
                        </a:lnSpc>
                        <a:spcBef>
                          <a:spcPts val="1170"/>
                        </a:spcBef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16 =</a:t>
                      </a:r>
                      <a:r>
                        <a:rPr sz="11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100%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83050" algn="ctr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15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16 = </a:t>
                      </a:r>
                      <a:r>
                        <a:rPr sz="1100" spc="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94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83050" algn="ctr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88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83050" algn="ctr">
                        <a:lnSpc>
                          <a:spcPts val="1260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13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81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83050" algn="ctr">
                        <a:lnSpc>
                          <a:spcPts val="126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12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75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83050" algn="ctr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11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69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83050" algn="ctr">
                        <a:lnSpc>
                          <a:spcPts val="1265"/>
                        </a:lnSpc>
                      </a:pPr>
                      <a:r>
                        <a:rPr sz="1100" b="1" spc="-5" dirty="0">
                          <a:latin typeface="Arial"/>
                          <a:cs typeface="Arial"/>
                        </a:rPr>
                        <a:t>10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63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05579" algn="ctr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9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56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05579" algn="ctr">
                        <a:lnSpc>
                          <a:spcPts val="1260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8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50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05579" algn="ctr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7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44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05579" algn="ctr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38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05579" algn="ctr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5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31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05579" algn="ctr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4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25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05579" algn="ctr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3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19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05579" algn="ctr">
                        <a:lnSpc>
                          <a:spcPts val="1265"/>
                        </a:lnSpc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2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 </a:t>
                      </a:r>
                      <a:r>
                        <a:rPr sz="1100" spc="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13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4005579" algn="ctr">
                        <a:lnSpc>
                          <a:spcPts val="1260"/>
                        </a:lnSpc>
                        <a:tabLst>
                          <a:tab pos="664210" algn="l"/>
                        </a:tabLst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1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	6</a:t>
                      </a:r>
                      <a:endParaRPr sz="1100">
                        <a:latin typeface="Arial"/>
                        <a:cs typeface="Arial"/>
                      </a:endParaRPr>
                    </a:p>
                    <a:p>
                      <a:pPr marR="3882390" algn="ctr">
                        <a:lnSpc>
                          <a:spcPts val="1290"/>
                        </a:lnSpc>
                        <a:tabLst>
                          <a:tab pos="664210" algn="l"/>
                        </a:tabLst>
                      </a:pPr>
                      <a:r>
                        <a:rPr sz="1100" b="1" dirty="0">
                          <a:latin typeface="Arial"/>
                          <a:cs typeface="Arial"/>
                        </a:rPr>
                        <a:t>0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16</a:t>
                      </a:r>
                      <a:r>
                        <a:rPr sz="11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latin typeface="Arial"/>
                          <a:cs typeface="Arial"/>
                        </a:rPr>
                        <a:t>=	</a:t>
                      </a:r>
                      <a:r>
                        <a:rPr sz="1100" spc="-5" dirty="0">
                          <a:latin typeface="Arial"/>
                          <a:cs typeface="Arial"/>
                        </a:rPr>
                        <a:t>0%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202565" marB="0">
                    <a:lnL w="12192">
                      <a:solidFill>
                        <a:srgbClr val="000000"/>
                      </a:solidFill>
                      <a:prstDash val="solid"/>
                    </a:lnL>
                    <a:lnR w="12192">
                      <a:solidFill>
                        <a:srgbClr val="000000"/>
                      </a:solidFill>
                      <a:prstDash val="solid"/>
                    </a:lnR>
                    <a:lnB w="12192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/>
          <p:nvPr/>
        </p:nvSpPr>
        <p:spPr>
          <a:xfrm>
            <a:off x="3383279" y="1779269"/>
            <a:ext cx="2971800" cy="9664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/>
              <a:t>Permission </a:t>
            </a:r>
            <a:r>
              <a:rPr spc="-5" dirty="0"/>
              <a:t>granted </a:t>
            </a:r>
            <a:r>
              <a:rPr dirty="0"/>
              <a:t>to </a:t>
            </a:r>
            <a:r>
              <a:rPr spc="-5" dirty="0"/>
              <a:t>reproduce for classroom use.  </a:t>
            </a:r>
            <a:r>
              <a:rPr dirty="0"/>
              <a:t>©</a:t>
            </a:r>
            <a:r>
              <a:rPr spc="70" dirty="0"/>
              <a:t> </a:t>
            </a:r>
            <a:r>
              <a:rPr spc="-5" dirty="0">
                <a:hlinkClick r:id="rId3"/>
              </a:rPr>
              <a:t>www.allthingsgrammar.com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545</Words>
  <Application>Microsoft Office PowerPoint</Application>
  <PresentationFormat>Custom</PresentationFormat>
  <Paragraphs>146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Century Gothic</vt:lpstr>
      <vt:lpstr>Times New Roman</vt:lpstr>
      <vt:lpstr>Verdana</vt:lpstr>
      <vt:lpstr>Wingdings</vt:lpstr>
      <vt:lpstr>Office Theme</vt:lpstr>
      <vt:lpstr>GRAMMAR QUIZ ARTICLES: A and 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</dc:title>
  <dc:creator>ROBERT DOBIE</dc:creator>
  <cp:lastModifiedBy>Eman Magdoub</cp:lastModifiedBy>
  <cp:revision>1</cp:revision>
  <dcterms:created xsi:type="dcterms:W3CDTF">2022-05-27T17:22:32Z</dcterms:created>
  <dcterms:modified xsi:type="dcterms:W3CDTF">2022-05-27T15:22:52Z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2016-05-13T00:00:00Z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2022-05-27T00:00:00Z</vt:filetime>
  </property>
</Properties>
</file>