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7556500" cy="10693400"/>
  <p:notesSz cx="7556500" cy="10693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algn="ctr" marL="1905">
              <a:lnSpc>
                <a:spcPts val="935"/>
              </a:lnSpc>
              <a:spcBef>
                <a:spcPts val="15"/>
              </a:spcBef>
            </a:pPr>
            <a:r>
              <a:rPr dirty="0"/>
              <a:t>© </a:t>
            </a:r>
            <a:r>
              <a:rPr dirty="0" spc="-5"/>
              <a:t>www.perfect-english-grammar.com</a:t>
            </a:r>
          </a:p>
          <a:p>
            <a:pPr algn="ctr">
              <a:lnSpc>
                <a:spcPts val="935"/>
              </a:lnSpc>
            </a:pPr>
            <a:r>
              <a:rPr dirty="0"/>
              <a:t>May be </a:t>
            </a:r>
            <a:r>
              <a:rPr dirty="0" spc="-5"/>
              <a:t>freely copied for personal or classroom</a:t>
            </a:r>
            <a:r>
              <a:rPr dirty="0" spc="-25"/>
              <a:t> </a:t>
            </a:r>
            <a:r>
              <a:rPr dirty="0"/>
              <a:t>use.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algn="ctr" marL="1905">
              <a:lnSpc>
                <a:spcPts val="935"/>
              </a:lnSpc>
              <a:spcBef>
                <a:spcPts val="15"/>
              </a:spcBef>
            </a:pPr>
            <a:r>
              <a:rPr dirty="0"/>
              <a:t>© </a:t>
            </a:r>
            <a:r>
              <a:rPr dirty="0" spc="-5"/>
              <a:t>www.perfect-english-grammar.com</a:t>
            </a:r>
          </a:p>
          <a:p>
            <a:pPr algn="ctr">
              <a:lnSpc>
                <a:spcPts val="935"/>
              </a:lnSpc>
            </a:pPr>
            <a:r>
              <a:rPr dirty="0"/>
              <a:t>May be </a:t>
            </a:r>
            <a:r>
              <a:rPr dirty="0" spc="-5"/>
              <a:t>freely copied for personal or classroom</a:t>
            </a:r>
            <a:r>
              <a:rPr dirty="0" spc="-25"/>
              <a:t> </a:t>
            </a:r>
            <a:r>
              <a:rPr dirty="0"/>
              <a:t>use.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algn="ctr" marL="1905">
              <a:lnSpc>
                <a:spcPts val="935"/>
              </a:lnSpc>
              <a:spcBef>
                <a:spcPts val="15"/>
              </a:spcBef>
            </a:pPr>
            <a:r>
              <a:rPr dirty="0"/>
              <a:t>© </a:t>
            </a:r>
            <a:r>
              <a:rPr dirty="0" spc="-5"/>
              <a:t>www.perfect-english-grammar.com</a:t>
            </a:r>
          </a:p>
          <a:p>
            <a:pPr algn="ctr">
              <a:lnSpc>
                <a:spcPts val="935"/>
              </a:lnSpc>
            </a:pPr>
            <a:r>
              <a:rPr dirty="0"/>
              <a:t>May be </a:t>
            </a:r>
            <a:r>
              <a:rPr dirty="0" spc="-5"/>
              <a:t>freely copied for personal or classroom</a:t>
            </a:r>
            <a:r>
              <a:rPr dirty="0" spc="-25"/>
              <a:t> </a:t>
            </a:r>
            <a:r>
              <a:rPr dirty="0"/>
              <a:t>use.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algn="ctr" marL="1905">
              <a:lnSpc>
                <a:spcPts val="935"/>
              </a:lnSpc>
              <a:spcBef>
                <a:spcPts val="15"/>
              </a:spcBef>
            </a:pPr>
            <a:r>
              <a:rPr dirty="0"/>
              <a:t>© </a:t>
            </a:r>
            <a:r>
              <a:rPr dirty="0" spc="-5"/>
              <a:t>www.perfect-english-grammar.com</a:t>
            </a:r>
          </a:p>
          <a:p>
            <a:pPr algn="ctr">
              <a:lnSpc>
                <a:spcPts val="935"/>
              </a:lnSpc>
            </a:pPr>
            <a:r>
              <a:rPr dirty="0"/>
              <a:t>May be </a:t>
            </a:r>
            <a:r>
              <a:rPr dirty="0" spc="-5"/>
              <a:t>freely copied for personal or classroom</a:t>
            </a:r>
            <a:r>
              <a:rPr dirty="0" spc="-25"/>
              <a:t> </a:t>
            </a:r>
            <a:r>
              <a:rPr dirty="0"/>
              <a:t>use.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algn="ctr" marL="1905">
              <a:lnSpc>
                <a:spcPts val="935"/>
              </a:lnSpc>
              <a:spcBef>
                <a:spcPts val="15"/>
              </a:spcBef>
            </a:pPr>
            <a:r>
              <a:rPr dirty="0"/>
              <a:t>© </a:t>
            </a:r>
            <a:r>
              <a:rPr dirty="0" spc="-5"/>
              <a:t>www.perfect-english-grammar.com</a:t>
            </a:r>
          </a:p>
          <a:p>
            <a:pPr algn="ctr">
              <a:lnSpc>
                <a:spcPts val="935"/>
              </a:lnSpc>
            </a:pPr>
            <a:r>
              <a:rPr dirty="0"/>
              <a:t>May be </a:t>
            </a:r>
            <a:r>
              <a:rPr dirty="0" spc="-5"/>
              <a:t>freely copied for personal or classroom</a:t>
            </a:r>
            <a:r>
              <a:rPr dirty="0" spc="-25"/>
              <a:t> </a:t>
            </a:r>
            <a:r>
              <a:rPr dirty="0"/>
              <a:t>use.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711323" y="9998601"/>
            <a:ext cx="2137410" cy="254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algn="ctr" marL="1905">
              <a:lnSpc>
                <a:spcPts val="935"/>
              </a:lnSpc>
              <a:spcBef>
                <a:spcPts val="15"/>
              </a:spcBef>
            </a:pPr>
            <a:r>
              <a:rPr dirty="0"/>
              <a:t>© </a:t>
            </a:r>
            <a:r>
              <a:rPr dirty="0" spc="-5"/>
              <a:t>www.perfect-english-grammar.com</a:t>
            </a:r>
          </a:p>
          <a:p>
            <a:pPr algn="ctr">
              <a:lnSpc>
                <a:spcPts val="935"/>
              </a:lnSpc>
            </a:pPr>
            <a:r>
              <a:rPr dirty="0"/>
              <a:t>May be </a:t>
            </a:r>
            <a:r>
              <a:rPr dirty="0" spc="-5"/>
              <a:t>freely copied for personal or classroom</a:t>
            </a:r>
            <a:r>
              <a:rPr dirty="0" spc="-25"/>
              <a:t> </a:t>
            </a:r>
            <a:r>
              <a:rPr dirty="0"/>
              <a:t>use.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89304" y="9998601"/>
            <a:ext cx="102234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Relationship Id="rId3" Type="http://schemas.openxmlformats.org/officeDocument/2006/relationships/hyperlink" Target="http://www.perfect-english-grammar.com/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://www.perfect-english-grammar.com/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2398014"/>
            <a:ext cx="3870325" cy="59626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901189">
              <a:lnSpc>
                <a:spcPct val="100000"/>
              </a:lnSpc>
            </a:pPr>
            <a:r>
              <a:rPr dirty="0" sz="1400">
                <a:latin typeface="Times New Roman"/>
                <a:cs typeface="Times New Roman"/>
              </a:rPr>
              <a:t>Bed / </a:t>
            </a:r>
            <a:r>
              <a:rPr dirty="0" sz="1400" spc="-10">
                <a:latin typeface="Times New Roman"/>
                <a:cs typeface="Times New Roman"/>
              </a:rPr>
              <a:t>Home </a:t>
            </a:r>
            <a:r>
              <a:rPr dirty="0" sz="1400">
                <a:latin typeface="Times New Roman"/>
                <a:cs typeface="Times New Roman"/>
              </a:rPr>
              <a:t>/ </a:t>
            </a:r>
            <a:r>
              <a:rPr dirty="0" sz="1400" spc="-5">
                <a:latin typeface="Times New Roman"/>
                <a:cs typeface="Times New Roman"/>
              </a:rPr>
              <a:t>Work </a:t>
            </a:r>
            <a:r>
              <a:rPr dirty="0" sz="1400">
                <a:latin typeface="Times New Roman"/>
                <a:cs typeface="Times New Roman"/>
              </a:rPr>
              <a:t>/</a:t>
            </a:r>
            <a:r>
              <a:rPr dirty="0" sz="1400" spc="-40">
                <a:latin typeface="Times New Roman"/>
                <a:cs typeface="Times New Roman"/>
              </a:rPr>
              <a:t> </a:t>
            </a:r>
            <a:r>
              <a:rPr dirty="0" sz="1400" spc="-5">
                <a:latin typeface="Times New Roman"/>
                <a:cs typeface="Times New Roman"/>
              </a:rPr>
              <a:t>Town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Times New Roman"/>
                <a:cs typeface="Times New Roman"/>
              </a:rPr>
              <a:t>(This is an </a:t>
            </a:r>
            <a:r>
              <a:rPr dirty="0" sz="1100" spc="-5">
                <a:latin typeface="Times New Roman"/>
                <a:cs typeface="Times New Roman"/>
              </a:rPr>
              <a:t>extract from </a:t>
            </a:r>
            <a:r>
              <a:rPr dirty="0" sz="1100" spc="-10">
                <a:latin typeface="Times New Roman"/>
                <a:cs typeface="Times New Roman"/>
              </a:rPr>
              <a:t>my </a:t>
            </a:r>
            <a:r>
              <a:rPr dirty="0" sz="1100" spc="-5">
                <a:latin typeface="Times New Roman"/>
                <a:cs typeface="Times New Roman"/>
              </a:rPr>
              <a:t>book: </a:t>
            </a:r>
            <a:r>
              <a:rPr dirty="0" sz="1100">
                <a:latin typeface="Times New Roman"/>
                <a:cs typeface="Times New Roman"/>
              </a:rPr>
              <a:t>A and The </a:t>
            </a:r>
            <a:r>
              <a:rPr dirty="0" sz="1100" spc="-5">
                <a:latin typeface="Times New Roman"/>
                <a:cs typeface="Times New Roman"/>
              </a:rPr>
              <a:t>Explained)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397757"/>
            <a:ext cx="5634990" cy="270256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b="1">
                <a:latin typeface="Times New Roman"/>
                <a:cs typeface="Times New Roman"/>
              </a:rPr>
              <a:t>Bed</a:t>
            </a:r>
            <a:endParaRPr sz="1100">
              <a:latin typeface="Times New Roman"/>
              <a:cs typeface="Times New Roman"/>
            </a:endParaRPr>
          </a:p>
          <a:p>
            <a:pPr marL="12700" marR="172720">
              <a:lnSpc>
                <a:spcPts val="1880"/>
              </a:lnSpc>
              <a:spcBef>
                <a:spcPts val="150"/>
              </a:spcBef>
            </a:pPr>
            <a:r>
              <a:rPr dirty="0" sz="1100">
                <a:latin typeface="Times New Roman"/>
                <a:cs typeface="Times New Roman"/>
              </a:rPr>
              <a:t>Bed is a </a:t>
            </a:r>
            <a:r>
              <a:rPr dirty="0" sz="1100" spc="-5">
                <a:latin typeface="Times New Roman"/>
                <a:cs typeface="Times New Roman"/>
              </a:rPr>
              <a:t>strange </a:t>
            </a:r>
            <a:r>
              <a:rPr dirty="0" sz="1100">
                <a:latin typeface="Times New Roman"/>
                <a:cs typeface="Times New Roman"/>
              </a:rPr>
              <a:t>word! </a:t>
            </a:r>
            <a:r>
              <a:rPr dirty="0" sz="1100" spc="-10">
                <a:latin typeface="Times New Roman"/>
                <a:cs typeface="Times New Roman"/>
              </a:rPr>
              <a:t>If </a:t>
            </a:r>
            <a:r>
              <a:rPr dirty="0" sz="1100">
                <a:latin typeface="Times New Roman"/>
                <a:cs typeface="Times New Roman"/>
              </a:rPr>
              <a:t>we </a:t>
            </a:r>
            <a:r>
              <a:rPr dirty="0" sz="1100" spc="-5">
                <a:latin typeface="Times New Roman"/>
                <a:cs typeface="Times New Roman"/>
              </a:rPr>
              <a:t>don't </a:t>
            </a:r>
            <a:r>
              <a:rPr dirty="0" sz="1100">
                <a:latin typeface="Times New Roman"/>
                <a:cs typeface="Times New Roman"/>
              </a:rPr>
              <a:t>use an </a:t>
            </a:r>
            <a:r>
              <a:rPr dirty="0" sz="1100" spc="-5">
                <a:latin typeface="Times New Roman"/>
                <a:cs typeface="Times New Roman"/>
              </a:rPr>
              <a:t>article, it means </a:t>
            </a:r>
            <a:r>
              <a:rPr dirty="0" sz="1100">
                <a:latin typeface="Times New Roman"/>
                <a:cs typeface="Times New Roman"/>
              </a:rPr>
              <a:t>a </a:t>
            </a:r>
            <a:r>
              <a:rPr dirty="0" sz="1100" spc="-5">
                <a:latin typeface="Times New Roman"/>
                <a:cs typeface="Times New Roman"/>
              </a:rPr>
              <a:t>place </a:t>
            </a:r>
            <a:r>
              <a:rPr dirty="0" sz="1100">
                <a:latin typeface="Times New Roman"/>
                <a:cs typeface="Times New Roman"/>
              </a:rPr>
              <a:t>where we </a:t>
            </a:r>
            <a:r>
              <a:rPr dirty="0" sz="1100" spc="-5">
                <a:latin typeface="Times New Roman"/>
                <a:cs typeface="Times New Roman"/>
              </a:rPr>
              <a:t>sleep, </a:t>
            </a:r>
            <a:r>
              <a:rPr dirty="0" sz="1100">
                <a:latin typeface="Times New Roman"/>
                <a:cs typeface="Times New Roman"/>
              </a:rPr>
              <a:t>not a </a:t>
            </a:r>
            <a:r>
              <a:rPr dirty="0" sz="1100" spc="-5">
                <a:latin typeface="Times New Roman"/>
                <a:cs typeface="Times New Roman"/>
              </a:rPr>
              <a:t>particular  </a:t>
            </a:r>
            <a:r>
              <a:rPr dirty="0" sz="1100">
                <a:latin typeface="Times New Roman"/>
                <a:cs typeface="Times New Roman"/>
              </a:rPr>
              <a:t>object.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children </a:t>
            </a:r>
            <a:r>
              <a:rPr dirty="0" sz="1100">
                <a:latin typeface="Times New Roman"/>
                <a:cs typeface="Times New Roman"/>
              </a:rPr>
              <a:t>are in Ø</a:t>
            </a:r>
            <a:r>
              <a:rPr dirty="0" sz="1100" spc="-6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bed.</a:t>
            </a:r>
            <a:endParaRPr sz="11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65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>
                <a:latin typeface="Times New Roman"/>
                <a:cs typeface="Times New Roman"/>
              </a:rPr>
              <a:t>We </a:t>
            </a:r>
            <a:r>
              <a:rPr dirty="0" sz="1100" spc="-5">
                <a:latin typeface="Times New Roman"/>
                <a:cs typeface="Times New Roman"/>
              </a:rPr>
              <a:t>didn't get </a:t>
            </a:r>
            <a:r>
              <a:rPr dirty="0" sz="1100">
                <a:latin typeface="Times New Roman"/>
                <a:cs typeface="Times New Roman"/>
              </a:rPr>
              <a:t>out </a:t>
            </a:r>
            <a:r>
              <a:rPr dirty="0" sz="1100" spc="-10">
                <a:latin typeface="Times New Roman"/>
                <a:cs typeface="Times New Roman"/>
              </a:rPr>
              <a:t>of </a:t>
            </a:r>
            <a:r>
              <a:rPr dirty="0" sz="1100">
                <a:latin typeface="Times New Roman"/>
                <a:cs typeface="Times New Roman"/>
              </a:rPr>
              <a:t>Ø bed </a:t>
            </a:r>
            <a:r>
              <a:rPr dirty="0" sz="1100" spc="-5">
                <a:latin typeface="Times New Roman"/>
                <a:cs typeface="Times New Roman"/>
              </a:rPr>
              <a:t>until after one</a:t>
            </a:r>
            <a:r>
              <a:rPr dirty="0" sz="1100" spc="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o'clock.</a:t>
            </a:r>
            <a:endParaRPr sz="11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65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>
                <a:latin typeface="Times New Roman"/>
                <a:cs typeface="Times New Roman"/>
              </a:rPr>
              <a:t>She </a:t>
            </a:r>
            <a:r>
              <a:rPr dirty="0" sz="1100" spc="-5">
                <a:latin typeface="Times New Roman"/>
                <a:cs typeface="Times New Roman"/>
              </a:rPr>
              <a:t>got home </a:t>
            </a:r>
            <a:r>
              <a:rPr dirty="0" sz="1100">
                <a:latin typeface="Times New Roman"/>
                <a:cs typeface="Times New Roman"/>
              </a:rPr>
              <a:t>and </a:t>
            </a:r>
            <a:r>
              <a:rPr dirty="0" sz="1100" spc="-5">
                <a:latin typeface="Times New Roman"/>
                <a:cs typeface="Times New Roman"/>
              </a:rPr>
              <a:t>went straight </a:t>
            </a:r>
            <a:r>
              <a:rPr dirty="0" sz="1100">
                <a:latin typeface="Times New Roman"/>
                <a:cs typeface="Times New Roman"/>
              </a:rPr>
              <a:t>to Ø </a:t>
            </a:r>
            <a:r>
              <a:rPr dirty="0" sz="1100" spc="-5">
                <a:latin typeface="Times New Roman"/>
                <a:cs typeface="Times New Roman"/>
              </a:rPr>
              <a:t>bed.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But </a:t>
            </a:r>
            <a:r>
              <a:rPr dirty="0" sz="1100" spc="-5">
                <a:latin typeface="Times New Roman"/>
                <a:cs typeface="Times New Roman"/>
              </a:rPr>
              <a:t>when </a:t>
            </a:r>
            <a:r>
              <a:rPr dirty="0" sz="1100">
                <a:latin typeface="Times New Roman"/>
                <a:cs typeface="Times New Roman"/>
              </a:rPr>
              <a:t>we are </a:t>
            </a:r>
            <a:r>
              <a:rPr dirty="0" sz="1100" spc="-5">
                <a:latin typeface="Times New Roman"/>
                <a:cs typeface="Times New Roman"/>
              </a:rPr>
              <a:t>thinking </a:t>
            </a:r>
            <a:r>
              <a:rPr dirty="0" sz="1100">
                <a:latin typeface="Times New Roman"/>
                <a:cs typeface="Times New Roman"/>
              </a:rPr>
              <a:t>about a bed as an </a:t>
            </a:r>
            <a:r>
              <a:rPr dirty="0" sz="1100" spc="-5">
                <a:latin typeface="Times New Roman"/>
                <a:cs typeface="Times New Roman"/>
              </a:rPr>
              <a:t>object, we </a:t>
            </a:r>
            <a:r>
              <a:rPr dirty="0" sz="1100">
                <a:latin typeface="Times New Roman"/>
                <a:cs typeface="Times New Roman"/>
              </a:rPr>
              <a:t>use </a:t>
            </a:r>
            <a:r>
              <a:rPr dirty="0" sz="1100" spc="-5">
                <a:latin typeface="Times New Roman"/>
                <a:cs typeface="Times New Roman"/>
              </a:rPr>
              <a:t>articles </a:t>
            </a:r>
            <a:r>
              <a:rPr dirty="0" sz="1100">
                <a:latin typeface="Times New Roman"/>
                <a:cs typeface="Times New Roman"/>
              </a:rPr>
              <a:t>in the </a:t>
            </a:r>
            <a:r>
              <a:rPr dirty="0" sz="1100" spc="-5">
                <a:latin typeface="Times New Roman"/>
                <a:cs typeface="Times New Roman"/>
              </a:rPr>
              <a:t>normal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way: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>
                <a:latin typeface="Times New Roman"/>
                <a:cs typeface="Times New Roman"/>
              </a:rPr>
              <a:t>She </a:t>
            </a:r>
            <a:r>
              <a:rPr dirty="0" sz="1100" spc="-5">
                <a:latin typeface="Times New Roman"/>
                <a:cs typeface="Times New Roman"/>
              </a:rPr>
              <a:t>sat </a:t>
            </a:r>
            <a:r>
              <a:rPr dirty="0" sz="1100">
                <a:latin typeface="Times New Roman"/>
                <a:cs typeface="Times New Roman"/>
              </a:rPr>
              <a:t>on the </a:t>
            </a:r>
            <a:r>
              <a:rPr dirty="0" sz="1100" spc="-5">
                <a:latin typeface="Times New Roman"/>
                <a:cs typeface="Times New Roman"/>
              </a:rPr>
              <a:t>bed </a:t>
            </a:r>
            <a:r>
              <a:rPr dirty="0" sz="1100">
                <a:latin typeface="Times New Roman"/>
                <a:cs typeface="Times New Roman"/>
              </a:rPr>
              <a:t>in </a:t>
            </a:r>
            <a:r>
              <a:rPr dirty="0" sz="1100" spc="-10">
                <a:latin typeface="Times New Roman"/>
                <a:cs typeface="Times New Roman"/>
              </a:rPr>
              <a:t>my </a:t>
            </a:r>
            <a:r>
              <a:rPr dirty="0" sz="1100">
                <a:latin typeface="Times New Roman"/>
                <a:cs typeface="Times New Roman"/>
              </a:rPr>
              <a:t>room </a:t>
            </a:r>
            <a:r>
              <a:rPr dirty="0" sz="1100" spc="5">
                <a:latin typeface="Times New Roman"/>
                <a:cs typeface="Times New Roman"/>
              </a:rPr>
              <a:t>[I </a:t>
            </a:r>
            <a:r>
              <a:rPr dirty="0" sz="1100">
                <a:latin typeface="Times New Roman"/>
                <a:cs typeface="Times New Roman"/>
              </a:rPr>
              <a:t>choose </a:t>
            </a:r>
            <a:r>
              <a:rPr dirty="0" sz="1100" spc="-5">
                <a:latin typeface="Times New Roman"/>
                <a:cs typeface="Times New Roman"/>
              </a:rPr>
              <a:t>'the' </a:t>
            </a:r>
            <a:r>
              <a:rPr dirty="0" sz="1100">
                <a:latin typeface="Times New Roman"/>
                <a:cs typeface="Times New Roman"/>
              </a:rPr>
              <a:t>because </a:t>
            </a:r>
            <a:r>
              <a:rPr dirty="0" sz="1100" spc="-5">
                <a:latin typeface="Times New Roman"/>
                <a:cs typeface="Times New Roman"/>
              </a:rPr>
              <a:t>the listener knows </a:t>
            </a:r>
            <a:r>
              <a:rPr dirty="0" sz="1100">
                <a:latin typeface="Times New Roman"/>
                <a:cs typeface="Times New Roman"/>
              </a:rPr>
              <a:t>which </a:t>
            </a:r>
            <a:r>
              <a:rPr dirty="0" sz="1100" spc="-5">
                <a:latin typeface="Times New Roman"/>
                <a:cs typeface="Times New Roman"/>
              </a:rPr>
              <a:t>bed </a:t>
            </a:r>
            <a:r>
              <a:rPr dirty="0" sz="1100">
                <a:latin typeface="Times New Roman"/>
                <a:cs typeface="Times New Roman"/>
              </a:rPr>
              <a:t>I</a:t>
            </a:r>
            <a:r>
              <a:rPr dirty="0" sz="1100" spc="2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mean].</a:t>
            </a:r>
            <a:endParaRPr sz="1100">
              <a:latin typeface="Times New Roman"/>
              <a:cs typeface="Times New Roman"/>
            </a:endParaRPr>
          </a:p>
          <a:p>
            <a:pPr marL="469265" marR="207645" indent="-227965">
              <a:lnSpc>
                <a:spcPct val="143800"/>
              </a:lnSpc>
              <a:spcBef>
                <a:spcPts val="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>
                <a:latin typeface="Times New Roman"/>
                <a:cs typeface="Times New Roman"/>
              </a:rPr>
              <a:t>I need to buy a new bed [I choose </a:t>
            </a:r>
            <a:r>
              <a:rPr dirty="0" sz="1100" spc="-5">
                <a:latin typeface="Times New Roman"/>
                <a:cs typeface="Times New Roman"/>
              </a:rPr>
              <a:t>'a' </a:t>
            </a:r>
            <a:r>
              <a:rPr dirty="0" sz="1100">
                <a:latin typeface="Times New Roman"/>
                <a:cs typeface="Times New Roman"/>
              </a:rPr>
              <a:t>because I </a:t>
            </a:r>
            <a:r>
              <a:rPr dirty="0" sz="1100" spc="-5">
                <a:latin typeface="Times New Roman"/>
                <a:cs typeface="Times New Roman"/>
              </a:rPr>
              <a:t>don't </a:t>
            </a:r>
            <a:r>
              <a:rPr dirty="0" sz="1100">
                <a:latin typeface="Times New Roman"/>
                <a:cs typeface="Times New Roman"/>
              </a:rPr>
              <a:t>know which </a:t>
            </a:r>
            <a:r>
              <a:rPr dirty="0" sz="1100" spc="-5">
                <a:latin typeface="Times New Roman"/>
                <a:cs typeface="Times New Roman"/>
              </a:rPr>
              <a:t>bed </a:t>
            </a:r>
            <a:r>
              <a:rPr dirty="0" sz="1100">
                <a:latin typeface="Times New Roman"/>
                <a:cs typeface="Times New Roman"/>
              </a:rPr>
              <a:t>yet, </a:t>
            </a:r>
            <a:r>
              <a:rPr dirty="0" sz="1100" spc="-5">
                <a:latin typeface="Times New Roman"/>
                <a:cs typeface="Times New Roman"/>
              </a:rPr>
              <a:t>I'm </a:t>
            </a:r>
            <a:r>
              <a:rPr dirty="0" sz="1100">
                <a:latin typeface="Times New Roman"/>
                <a:cs typeface="Times New Roman"/>
              </a:rPr>
              <a:t>not</a:t>
            </a:r>
            <a:r>
              <a:rPr dirty="0" sz="1100" spc="-10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talking  about a </a:t>
            </a:r>
            <a:r>
              <a:rPr dirty="0" sz="1100" spc="-5">
                <a:latin typeface="Times New Roman"/>
                <a:cs typeface="Times New Roman"/>
              </a:rPr>
              <a:t>specific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one].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607936"/>
            <a:ext cx="3585210" cy="211899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b="1">
                <a:latin typeface="Times New Roman"/>
                <a:cs typeface="Times New Roman"/>
              </a:rPr>
              <a:t>Home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word </a:t>
            </a:r>
            <a:r>
              <a:rPr dirty="0" sz="1100" spc="-10">
                <a:latin typeface="Times New Roman"/>
                <a:cs typeface="Times New Roman"/>
              </a:rPr>
              <a:t>home </a:t>
            </a:r>
            <a:r>
              <a:rPr dirty="0" sz="1100">
                <a:latin typeface="Times New Roman"/>
                <a:cs typeface="Times New Roman"/>
              </a:rPr>
              <a:t>is </a:t>
            </a:r>
            <a:r>
              <a:rPr dirty="0" sz="1100" spc="-5">
                <a:latin typeface="Times New Roman"/>
                <a:cs typeface="Times New Roman"/>
              </a:rPr>
              <a:t>also </a:t>
            </a:r>
            <a:r>
              <a:rPr dirty="0" sz="1100">
                <a:latin typeface="Times New Roman"/>
                <a:cs typeface="Times New Roman"/>
              </a:rPr>
              <a:t>a </a:t>
            </a:r>
            <a:r>
              <a:rPr dirty="0" sz="1100" spc="-5">
                <a:latin typeface="Times New Roman"/>
                <a:cs typeface="Times New Roman"/>
              </a:rPr>
              <a:t>bit strange. </a:t>
            </a:r>
            <a:r>
              <a:rPr dirty="0" sz="1100">
                <a:latin typeface="Times New Roman"/>
                <a:cs typeface="Times New Roman"/>
              </a:rPr>
              <a:t>We usually use </a:t>
            </a:r>
            <a:r>
              <a:rPr dirty="0" sz="1100" spc="-5">
                <a:latin typeface="Times New Roman"/>
                <a:cs typeface="Times New Roman"/>
              </a:rPr>
              <a:t>'no</a:t>
            </a:r>
            <a:r>
              <a:rPr dirty="0" sz="1100" spc="1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article':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>
                <a:latin typeface="Times New Roman"/>
                <a:cs typeface="Times New Roman"/>
              </a:rPr>
              <a:t>They </a:t>
            </a:r>
            <a:r>
              <a:rPr dirty="0" sz="1100" spc="-5">
                <a:latin typeface="Times New Roman"/>
                <a:cs typeface="Times New Roman"/>
              </a:rPr>
              <a:t>went </a:t>
            </a:r>
            <a:r>
              <a:rPr dirty="0" sz="1100">
                <a:latin typeface="Times New Roman"/>
                <a:cs typeface="Times New Roman"/>
              </a:rPr>
              <a:t>Ø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home.*</a:t>
            </a:r>
            <a:endParaRPr sz="11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6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>
                <a:latin typeface="Times New Roman"/>
                <a:cs typeface="Times New Roman"/>
              </a:rPr>
              <a:t>I stayed at Ø</a:t>
            </a:r>
            <a:r>
              <a:rPr dirty="0" sz="1100" spc="-9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home.</a:t>
            </a:r>
            <a:endParaRPr sz="11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6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>
                <a:latin typeface="Times New Roman"/>
                <a:cs typeface="Times New Roman"/>
              </a:rPr>
              <a:t>Julie works from </a:t>
            </a:r>
            <a:r>
              <a:rPr dirty="0" sz="1100">
                <a:latin typeface="Times New Roman"/>
                <a:cs typeface="Times New Roman"/>
              </a:rPr>
              <a:t>Ø</a:t>
            </a:r>
            <a:r>
              <a:rPr dirty="0" sz="1100" spc="-4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home.</a:t>
            </a:r>
            <a:endParaRPr sz="11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6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10">
                <a:latin typeface="Times New Roman"/>
                <a:cs typeface="Times New Roman"/>
              </a:rPr>
              <a:t>It's </a:t>
            </a:r>
            <a:r>
              <a:rPr dirty="0" sz="1100" spc="-5">
                <a:latin typeface="Times New Roman"/>
                <a:cs typeface="Times New Roman"/>
              </a:rPr>
              <a:t>time </a:t>
            </a:r>
            <a:r>
              <a:rPr dirty="0" sz="1100">
                <a:latin typeface="Times New Roman"/>
                <a:cs typeface="Times New Roman"/>
              </a:rPr>
              <a:t>to </a:t>
            </a:r>
            <a:r>
              <a:rPr dirty="0" sz="1100" spc="-10">
                <a:latin typeface="Times New Roman"/>
                <a:cs typeface="Times New Roman"/>
              </a:rPr>
              <a:t>go </a:t>
            </a:r>
            <a:r>
              <a:rPr dirty="0" sz="1100">
                <a:latin typeface="Times New Roman"/>
                <a:cs typeface="Times New Roman"/>
              </a:rPr>
              <a:t>Ø</a:t>
            </a:r>
            <a:r>
              <a:rPr dirty="0" sz="1100" spc="-3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home.</a:t>
            </a:r>
            <a:endParaRPr sz="11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6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>
                <a:latin typeface="Times New Roman"/>
                <a:cs typeface="Times New Roman"/>
              </a:rPr>
              <a:t>Lucy is at Ø </a:t>
            </a:r>
            <a:r>
              <a:rPr dirty="0" sz="1100" spc="-5">
                <a:latin typeface="Times New Roman"/>
                <a:cs typeface="Times New Roman"/>
              </a:rPr>
              <a:t>home </a:t>
            </a:r>
            <a:r>
              <a:rPr dirty="0" sz="1100">
                <a:latin typeface="Times New Roman"/>
                <a:cs typeface="Times New Roman"/>
              </a:rPr>
              <a:t>at </a:t>
            </a:r>
            <a:r>
              <a:rPr dirty="0" sz="1100" spc="-5">
                <a:latin typeface="Times New Roman"/>
                <a:cs typeface="Times New Roman"/>
              </a:rPr>
              <a:t>the</a:t>
            </a:r>
            <a:r>
              <a:rPr dirty="0" sz="1100" spc="-7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moment.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 spc="-5">
                <a:latin typeface="Times New Roman"/>
                <a:cs typeface="Times New Roman"/>
              </a:rPr>
              <a:t>*Notice </a:t>
            </a:r>
            <a:r>
              <a:rPr dirty="0" sz="1100">
                <a:latin typeface="Times New Roman"/>
                <a:cs typeface="Times New Roman"/>
              </a:rPr>
              <a:t>we </a:t>
            </a:r>
            <a:r>
              <a:rPr dirty="0" sz="1100" spc="-10">
                <a:latin typeface="Times New Roman"/>
                <a:cs typeface="Times New Roman"/>
              </a:rPr>
              <a:t>don't </a:t>
            </a:r>
            <a:r>
              <a:rPr dirty="0" sz="1100">
                <a:latin typeface="Times New Roman"/>
                <a:cs typeface="Times New Roman"/>
              </a:rPr>
              <a:t>need to </a:t>
            </a:r>
            <a:r>
              <a:rPr dirty="0" sz="1100" spc="-5">
                <a:latin typeface="Times New Roman"/>
                <a:cs typeface="Times New Roman"/>
              </a:rPr>
              <a:t>with </a:t>
            </a:r>
            <a:r>
              <a:rPr dirty="0" sz="1100" spc="-15">
                <a:latin typeface="Times New Roman"/>
                <a:cs typeface="Times New Roman"/>
              </a:rPr>
              <a:t>'go </a:t>
            </a:r>
            <a:r>
              <a:rPr dirty="0" sz="1100">
                <a:latin typeface="Times New Roman"/>
                <a:cs typeface="Times New Roman"/>
              </a:rPr>
              <a:t>home' (not </a:t>
            </a:r>
            <a:r>
              <a:rPr dirty="0" sz="1100" spc="-10">
                <a:latin typeface="Times New Roman"/>
                <a:cs typeface="Times New Roman"/>
              </a:rPr>
              <a:t>'go </a:t>
            </a:r>
            <a:r>
              <a:rPr dirty="0" sz="1100">
                <a:latin typeface="Times New Roman"/>
                <a:cs typeface="Times New Roman"/>
              </a:rPr>
              <a:t>to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home').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256154" y="914399"/>
            <a:ext cx="3047999" cy="1047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algn="ctr" marL="1905">
              <a:lnSpc>
                <a:spcPts val="935"/>
              </a:lnSpc>
              <a:spcBef>
                <a:spcPts val="15"/>
              </a:spcBef>
            </a:pPr>
            <a:r>
              <a:rPr dirty="0"/>
              <a:t>© </a:t>
            </a:r>
            <a:r>
              <a:rPr dirty="0" spc="-5">
                <a:hlinkClick r:id="rId3"/>
              </a:rPr>
              <a:t>www.perfect-english-grammar.com</a:t>
            </a:r>
          </a:p>
          <a:p>
            <a:pPr algn="ctr">
              <a:lnSpc>
                <a:spcPts val="935"/>
              </a:lnSpc>
            </a:pPr>
            <a:r>
              <a:rPr dirty="0"/>
              <a:t>May be </a:t>
            </a:r>
            <a:r>
              <a:rPr dirty="0" spc="-5"/>
              <a:t>freely copied for personal or classroom</a:t>
            </a:r>
            <a:r>
              <a:rPr dirty="0" spc="-25"/>
              <a:t> </a:t>
            </a:r>
            <a:r>
              <a:rPr dirty="0"/>
              <a:t>use.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</a:t>
            </a:fld>
          </a:p>
        </p:txBody>
      </p:sp>
      <p:sp>
        <p:nvSpPr>
          <p:cNvPr id="6" name="object 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algn="ctr" marL="1905">
              <a:lnSpc>
                <a:spcPts val="935"/>
              </a:lnSpc>
              <a:spcBef>
                <a:spcPts val="15"/>
              </a:spcBef>
            </a:pPr>
            <a:r>
              <a:rPr dirty="0"/>
              <a:t>© </a:t>
            </a:r>
            <a:r>
              <a:rPr dirty="0" spc="-5">
                <a:hlinkClick r:id="rId2"/>
              </a:rPr>
              <a:t>www.perfect-english-grammar.com</a:t>
            </a:r>
          </a:p>
          <a:p>
            <a:pPr algn="ctr">
              <a:lnSpc>
                <a:spcPts val="935"/>
              </a:lnSpc>
            </a:pPr>
            <a:r>
              <a:rPr dirty="0"/>
              <a:t>May be </a:t>
            </a:r>
            <a:r>
              <a:rPr dirty="0" spc="-5"/>
              <a:t>freely copied for personal or classroom</a:t>
            </a:r>
            <a:r>
              <a:rPr dirty="0" spc="-25"/>
              <a:t> </a:t>
            </a:r>
            <a:r>
              <a:rPr dirty="0"/>
              <a:t>use.</a:t>
            </a:r>
          </a:p>
        </p:txBody>
      </p:sp>
      <p:sp>
        <p:nvSpPr>
          <p:cNvPr id="2" name="object 2"/>
          <p:cNvSpPr txBox="1"/>
          <p:nvPr/>
        </p:nvSpPr>
        <p:spPr>
          <a:xfrm>
            <a:off x="902004" y="829273"/>
            <a:ext cx="5702300" cy="19221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 marR="5080">
              <a:lnSpc>
                <a:spcPct val="142900"/>
              </a:lnSpc>
            </a:pPr>
            <a:r>
              <a:rPr dirty="0" sz="1100">
                <a:latin typeface="Times New Roman"/>
                <a:cs typeface="Times New Roman"/>
              </a:rPr>
              <a:t>But </a:t>
            </a:r>
            <a:r>
              <a:rPr dirty="0" sz="1100" spc="-5">
                <a:latin typeface="Times New Roman"/>
                <a:cs typeface="Times New Roman"/>
              </a:rPr>
              <a:t>we can </a:t>
            </a:r>
            <a:r>
              <a:rPr dirty="0" sz="1100">
                <a:latin typeface="Times New Roman"/>
                <a:cs typeface="Times New Roman"/>
              </a:rPr>
              <a:t>use an </a:t>
            </a:r>
            <a:r>
              <a:rPr dirty="0" sz="1100" spc="-5">
                <a:latin typeface="Times New Roman"/>
                <a:cs typeface="Times New Roman"/>
              </a:rPr>
              <a:t>article with </a:t>
            </a:r>
            <a:r>
              <a:rPr dirty="0" sz="1100" spc="-10">
                <a:latin typeface="Times New Roman"/>
                <a:cs typeface="Times New Roman"/>
              </a:rPr>
              <a:t>home </a:t>
            </a:r>
            <a:r>
              <a:rPr dirty="0" sz="1100">
                <a:latin typeface="Times New Roman"/>
                <a:cs typeface="Times New Roman"/>
              </a:rPr>
              <a:t>when it </a:t>
            </a:r>
            <a:r>
              <a:rPr dirty="0" sz="1100" spc="-5">
                <a:latin typeface="Times New Roman"/>
                <a:cs typeface="Times New Roman"/>
              </a:rPr>
              <a:t>means 'the building </a:t>
            </a:r>
            <a:r>
              <a:rPr dirty="0" sz="1100">
                <a:latin typeface="Times New Roman"/>
                <a:cs typeface="Times New Roman"/>
              </a:rPr>
              <a:t>that </a:t>
            </a:r>
            <a:r>
              <a:rPr dirty="0" sz="1100" spc="-5">
                <a:latin typeface="Times New Roman"/>
                <a:cs typeface="Times New Roman"/>
              </a:rPr>
              <a:t>somebody lives </a:t>
            </a:r>
            <a:r>
              <a:rPr dirty="0" sz="1100">
                <a:latin typeface="Times New Roman"/>
                <a:cs typeface="Times New Roman"/>
              </a:rPr>
              <a:t>(or </a:t>
            </a:r>
            <a:r>
              <a:rPr dirty="0" sz="1100" spc="-5">
                <a:latin typeface="Times New Roman"/>
                <a:cs typeface="Times New Roman"/>
              </a:rPr>
              <a:t>used </a:t>
            </a:r>
            <a:r>
              <a:rPr dirty="0" sz="1100">
                <a:latin typeface="Times New Roman"/>
                <a:cs typeface="Times New Roman"/>
              </a:rPr>
              <a:t>to </a:t>
            </a:r>
            <a:r>
              <a:rPr dirty="0" sz="1100" spc="-5">
                <a:latin typeface="Times New Roman"/>
                <a:cs typeface="Times New Roman"/>
              </a:rPr>
              <a:t>live)  in'. </a:t>
            </a:r>
            <a:r>
              <a:rPr dirty="0" sz="1100" spc="-10">
                <a:latin typeface="Times New Roman"/>
                <a:cs typeface="Times New Roman"/>
              </a:rPr>
              <a:t>In </a:t>
            </a:r>
            <a:r>
              <a:rPr dirty="0" sz="1100">
                <a:latin typeface="Times New Roman"/>
                <a:cs typeface="Times New Roman"/>
              </a:rPr>
              <a:t>this </a:t>
            </a:r>
            <a:r>
              <a:rPr dirty="0" sz="1100" spc="-5">
                <a:latin typeface="Times New Roman"/>
                <a:cs typeface="Times New Roman"/>
              </a:rPr>
              <a:t>case we use articles </a:t>
            </a:r>
            <a:r>
              <a:rPr dirty="0" sz="1100">
                <a:latin typeface="Times New Roman"/>
                <a:cs typeface="Times New Roman"/>
              </a:rPr>
              <a:t>in the </a:t>
            </a:r>
            <a:r>
              <a:rPr dirty="0" sz="1100" spc="-5">
                <a:latin typeface="Times New Roman"/>
                <a:cs typeface="Times New Roman"/>
              </a:rPr>
              <a:t>normal</a:t>
            </a:r>
            <a:r>
              <a:rPr dirty="0" sz="1100" spc="2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way.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5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>
                <a:latin typeface="Times New Roman"/>
                <a:cs typeface="Times New Roman"/>
              </a:rPr>
              <a:t>We </a:t>
            </a:r>
            <a:r>
              <a:rPr dirty="0" sz="1100" spc="-5">
                <a:latin typeface="Times New Roman"/>
                <a:cs typeface="Times New Roman"/>
              </a:rPr>
              <a:t>visited the home </a:t>
            </a:r>
            <a:r>
              <a:rPr dirty="0" sz="1100">
                <a:latin typeface="Times New Roman"/>
                <a:cs typeface="Times New Roman"/>
              </a:rPr>
              <a:t>of </a:t>
            </a:r>
            <a:r>
              <a:rPr dirty="0" sz="1100" spc="-5">
                <a:latin typeface="Times New Roman"/>
                <a:cs typeface="Times New Roman"/>
              </a:rPr>
              <a:t>Jackie</a:t>
            </a:r>
            <a:r>
              <a:rPr dirty="0" sz="1100" spc="-4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Kennedy.</a:t>
            </a:r>
            <a:endParaRPr sz="11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65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>
                <a:latin typeface="Times New Roman"/>
                <a:cs typeface="Times New Roman"/>
              </a:rPr>
              <a:t>My sister </a:t>
            </a:r>
            <a:r>
              <a:rPr dirty="0" sz="1100" spc="-5">
                <a:latin typeface="Times New Roman"/>
                <a:cs typeface="Times New Roman"/>
              </a:rPr>
              <a:t>has made her flat </a:t>
            </a:r>
            <a:r>
              <a:rPr dirty="0" sz="1100">
                <a:latin typeface="Times New Roman"/>
                <a:cs typeface="Times New Roman"/>
              </a:rPr>
              <a:t>into a </a:t>
            </a:r>
            <a:r>
              <a:rPr dirty="0" sz="1100" spc="-5">
                <a:latin typeface="Times New Roman"/>
                <a:cs typeface="Times New Roman"/>
              </a:rPr>
              <a:t>beautiful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home.</a:t>
            </a:r>
            <a:endParaRPr sz="1100">
              <a:latin typeface="Times New Roman"/>
              <a:cs typeface="Times New Roman"/>
            </a:endParaRPr>
          </a:p>
          <a:p>
            <a:pPr marL="12700" marR="17145">
              <a:lnSpc>
                <a:spcPct val="143200"/>
              </a:lnSpc>
              <a:spcBef>
                <a:spcPts val="805"/>
              </a:spcBef>
            </a:pPr>
            <a:r>
              <a:rPr dirty="0" sz="1100" spc="-5">
                <a:latin typeface="Times New Roman"/>
                <a:cs typeface="Times New Roman"/>
              </a:rPr>
              <a:t>[It's </a:t>
            </a:r>
            <a:r>
              <a:rPr dirty="0" sz="1100">
                <a:latin typeface="Times New Roman"/>
                <a:cs typeface="Times New Roman"/>
              </a:rPr>
              <a:t>also </a:t>
            </a:r>
            <a:r>
              <a:rPr dirty="0" sz="1100" spc="-5">
                <a:latin typeface="Times New Roman"/>
                <a:cs typeface="Times New Roman"/>
              </a:rPr>
              <a:t>possible </a:t>
            </a:r>
            <a:r>
              <a:rPr dirty="0" sz="1100">
                <a:latin typeface="Times New Roman"/>
                <a:cs typeface="Times New Roman"/>
              </a:rPr>
              <a:t>to </a:t>
            </a:r>
            <a:r>
              <a:rPr dirty="0" sz="1100" spc="-5">
                <a:latin typeface="Times New Roman"/>
                <a:cs typeface="Times New Roman"/>
              </a:rPr>
              <a:t>use 'home' </a:t>
            </a:r>
            <a:r>
              <a:rPr dirty="0" sz="1100">
                <a:latin typeface="Times New Roman"/>
                <a:cs typeface="Times New Roman"/>
              </a:rPr>
              <a:t>as short </a:t>
            </a:r>
            <a:r>
              <a:rPr dirty="0" sz="1100" spc="-5">
                <a:latin typeface="Times New Roman"/>
                <a:cs typeface="Times New Roman"/>
              </a:rPr>
              <a:t>for 'retirement home' </a:t>
            </a:r>
            <a:r>
              <a:rPr dirty="0" sz="1100">
                <a:latin typeface="Times New Roman"/>
                <a:cs typeface="Times New Roman"/>
              </a:rPr>
              <a:t>or </a:t>
            </a:r>
            <a:r>
              <a:rPr dirty="0" sz="1100" spc="-5">
                <a:latin typeface="Times New Roman"/>
                <a:cs typeface="Times New Roman"/>
              </a:rPr>
              <a:t>similar expression. </a:t>
            </a:r>
            <a:r>
              <a:rPr dirty="0" sz="1100">
                <a:latin typeface="Times New Roman"/>
                <a:cs typeface="Times New Roman"/>
              </a:rPr>
              <a:t>We </a:t>
            </a:r>
            <a:r>
              <a:rPr dirty="0" sz="1100" spc="-5">
                <a:latin typeface="Times New Roman"/>
                <a:cs typeface="Times New Roman"/>
              </a:rPr>
              <a:t>use articles </a:t>
            </a:r>
            <a:r>
              <a:rPr dirty="0" sz="1100">
                <a:latin typeface="Times New Roman"/>
                <a:cs typeface="Times New Roman"/>
              </a:rPr>
              <a:t>in  the </a:t>
            </a:r>
            <a:r>
              <a:rPr dirty="0" sz="1100" spc="-5">
                <a:latin typeface="Times New Roman"/>
                <a:cs typeface="Times New Roman"/>
              </a:rPr>
              <a:t>normal way: Her grandmother </a:t>
            </a:r>
            <a:r>
              <a:rPr dirty="0" sz="1100">
                <a:latin typeface="Times New Roman"/>
                <a:cs typeface="Times New Roman"/>
              </a:rPr>
              <a:t>is too </a:t>
            </a:r>
            <a:r>
              <a:rPr dirty="0" sz="1100" spc="-5">
                <a:latin typeface="Times New Roman"/>
                <a:cs typeface="Times New Roman"/>
              </a:rPr>
              <a:t>frail </a:t>
            </a:r>
            <a:r>
              <a:rPr dirty="0" sz="1100">
                <a:latin typeface="Times New Roman"/>
                <a:cs typeface="Times New Roman"/>
              </a:rPr>
              <a:t>to stay in her </a:t>
            </a:r>
            <a:r>
              <a:rPr dirty="0" sz="1100" spc="-5">
                <a:latin typeface="Times New Roman"/>
                <a:cs typeface="Times New Roman"/>
              </a:rPr>
              <a:t>own house, </a:t>
            </a:r>
            <a:r>
              <a:rPr dirty="0" sz="1100">
                <a:latin typeface="Times New Roman"/>
                <a:cs typeface="Times New Roman"/>
              </a:rPr>
              <a:t>so </a:t>
            </a:r>
            <a:r>
              <a:rPr dirty="0" sz="1100" spc="-5">
                <a:latin typeface="Times New Roman"/>
                <a:cs typeface="Times New Roman"/>
              </a:rPr>
              <a:t>she lives </a:t>
            </a:r>
            <a:r>
              <a:rPr dirty="0" sz="1100">
                <a:latin typeface="Times New Roman"/>
                <a:cs typeface="Times New Roman"/>
              </a:rPr>
              <a:t>in a </a:t>
            </a:r>
            <a:r>
              <a:rPr dirty="0" sz="1100" spc="-5">
                <a:latin typeface="Times New Roman"/>
                <a:cs typeface="Times New Roman"/>
              </a:rPr>
              <a:t>(retirement)  home.]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2004" y="3259073"/>
            <a:ext cx="5553075" cy="304419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b="1">
                <a:latin typeface="Times New Roman"/>
                <a:cs typeface="Times New Roman"/>
              </a:rPr>
              <a:t>Work </a:t>
            </a:r>
            <a:r>
              <a:rPr dirty="0" sz="1100" spc="-5" b="1">
                <a:latin typeface="Times New Roman"/>
                <a:cs typeface="Times New Roman"/>
              </a:rPr>
              <a:t>(used </a:t>
            </a:r>
            <a:r>
              <a:rPr dirty="0" sz="1100" spc="-10" b="1">
                <a:latin typeface="Times New Roman"/>
                <a:cs typeface="Times New Roman"/>
              </a:rPr>
              <a:t>as </a:t>
            </a:r>
            <a:r>
              <a:rPr dirty="0" sz="1100" b="1">
                <a:latin typeface="Times New Roman"/>
                <a:cs typeface="Times New Roman"/>
              </a:rPr>
              <a:t>a</a:t>
            </a:r>
            <a:r>
              <a:rPr dirty="0" sz="1100" spc="-35" b="1">
                <a:latin typeface="Times New Roman"/>
                <a:cs typeface="Times New Roman"/>
              </a:rPr>
              <a:t> </a:t>
            </a:r>
            <a:r>
              <a:rPr dirty="0" sz="1100" spc="-5" b="1">
                <a:latin typeface="Times New Roman"/>
                <a:cs typeface="Times New Roman"/>
              </a:rPr>
              <a:t>noun)</a:t>
            </a: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dirty="0" sz="1100">
                <a:latin typeface="Times New Roman"/>
                <a:cs typeface="Times New Roman"/>
              </a:rPr>
              <a:t>When </a:t>
            </a:r>
            <a:r>
              <a:rPr dirty="0" sz="1100" spc="-5">
                <a:latin typeface="Times New Roman"/>
                <a:cs typeface="Times New Roman"/>
              </a:rPr>
              <a:t>we </a:t>
            </a:r>
            <a:r>
              <a:rPr dirty="0" sz="1100">
                <a:latin typeface="Times New Roman"/>
                <a:cs typeface="Times New Roman"/>
              </a:rPr>
              <a:t>use </a:t>
            </a:r>
            <a:r>
              <a:rPr dirty="0" sz="1100" spc="-5">
                <a:latin typeface="Times New Roman"/>
                <a:cs typeface="Times New Roman"/>
              </a:rPr>
              <a:t>'work' </a:t>
            </a:r>
            <a:r>
              <a:rPr dirty="0" sz="1100">
                <a:latin typeface="Times New Roman"/>
                <a:cs typeface="Times New Roman"/>
              </a:rPr>
              <a:t>to </a:t>
            </a:r>
            <a:r>
              <a:rPr dirty="0" sz="1100" spc="-5">
                <a:latin typeface="Times New Roman"/>
                <a:cs typeface="Times New Roman"/>
              </a:rPr>
              <a:t>mean </a:t>
            </a:r>
            <a:r>
              <a:rPr dirty="0" sz="1100">
                <a:latin typeface="Times New Roman"/>
                <a:cs typeface="Times New Roman"/>
              </a:rPr>
              <a:t>a place, </a:t>
            </a:r>
            <a:r>
              <a:rPr dirty="0" sz="1100" spc="-5">
                <a:latin typeface="Times New Roman"/>
                <a:cs typeface="Times New Roman"/>
              </a:rPr>
              <a:t>then we don't need </a:t>
            </a:r>
            <a:r>
              <a:rPr dirty="0" sz="1100">
                <a:latin typeface="Times New Roman"/>
                <a:cs typeface="Times New Roman"/>
              </a:rPr>
              <a:t>to </a:t>
            </a:r>
            <a:r>
              <a:rPr dirty="0" sz="1100" spc="-5">
                <a:latin typeface="Times New Roman"/>
                <a:cs typeface="Times New Roman"/>
              </a:rPr>
              <a:t>use </a:t>
            </a:r>
            <a:r>
              <a:rPr dirty="0" sz="1100">
                <a:latin typeface="Times New Roman"/>
                <a:cs typeface="Times New Roman"/>
              </a:rPr>
              <a:t>an</a:t>
            </a:r>
            <a:r>
              <a:rPr dirty="0" sz="1100" spc="3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article: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>
                <a:latin typeface="Times New Roman"/>
                <a:cs typeface="Times New Roman"/>
              </a:rPr>
              <a:t>She's </a:t>
            </a:r>
            <a:r>
              <a:rPr dirty="0" sz="1100">
                <a:latin typeface="Times New Roman"/>
                <a:cs typeface="Times New Roman"/>
              </a:rPr>
              <a:t>at Ø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work.</a:t>
            </a:r>
            <a:endParaRPr sz="11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6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>
                <a:latin typeface="Times New Roman"/>
                <a:cs typeface="Times New Roman"/>
              </a:rPr>
              <a:t>I </a:t>
            </a:r>
            <a:r>
              <a:rPr dirty="0" sz="1100" spc="-5">
                <a:latin typeface="Times New Roman"/>
                <a:cs typeface="Times New Roman"/>
              </a:rPr>
              <a:t>arrive </a:t>
            </a:r>
            <a:r>
              <a:rPr dirty="0" sz="1100">
                <a:latin typeface="Times New Roman"/>
                <a:cs typeface="Times New Roman"/>
              </a:rPr>
              <a:t>at Ø </a:t>
            </a:r>
            <a:r>
              <a:rPr dirty="0" sz="1100" spc="-5">
                <a:latin typeface="Times New Roman"/>
                <a:cs typeface="Times New Roman"/>
              </a:rPr>
              <a:t>work </a:t>
            </a:r>
            <a:r>
              <a:rPr dirty="0" sz="1100">
                <a:latin typeface="Times New Roman"/>
                <a:cs typeface="Times New Roman"/>
              </a:rPr>
              <a:t>at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nine.</a:t>
            </a:r>
            <a:endParaRPr sz="11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6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>
                <a:latin typeface="Times New Roman"/>
                <a:cs typeface="Times New Roman"/>
              </a:rPr>
              <a:t>We </a:t>
            </a:r>
            <a:r>
              <a:rPr dirty="0" sz="1100" spc="-5">
                <a:latin typeface="Times New Roman"/>
                <a:cs typeface="Times New Roman"/>
              </a:rPr>
              <a:t>leave </a:t>
            </a:r>
            <a:r>
              <a:rPr dirty="0" sz="1100">
                <a:latin typeface="Times New Roman"/>
                <a:cs typeface="Times New Roman"/>
              </a:rPr>
              <a:t>Ø </a:t>
            </a:r>
            <a:r>
              <a:rPr dirty="0" sz="1100" spc="-5">
                <a:latin typeface="Times New Roman"/>
                <a:cs typeface="Times New Roman"/>
              </a:rPr>
              <a:t>work </a:t>
            </a:r>
            <a:r>
              <a:rPr dirty="0" sz="1100">
                <a:latin typeface="Times New Roman"/>
                <a:cs typeface="Times New Roman"/>
              </a:rPr>
              <a:t>every day at</a:t>
            </a:r>
            <a:r>
              <a:rPr dirty="0" sz="1100" spc="-7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six.</a:t>
            </a:r>
            <a:endParaRPr sz="11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6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>
                <a:latin typeface="Times New Roman"/>
                <a:cs typeface="Times New Roman"/>
              </a:rPr>
              <a:t>You </a:t>
            </a:r>
            <a:r>
              <a:rPr dirty="0" sz="1100">
                <a:latin typeface="Times New Roman"/>
                <a:cs typeface="Times New Roman"/>
              </a:rPr>
              <a:t>should </a:t>
            </a:r>
            <a:r>
              <a:rPr dirty="0" sz="1100" spc="-10">
                <a:latin typeface="Times New Roman"/>
                <a:cs typeface="Times New Roman"/>
              </a:rPr>
              <a:t>go </a:t>
            </a:r>
            <a:r>
              <a:rPr dirty="0" sz="1100">
                <a:latin typeface="Times New Roman"/>
                <a:cs typeface="Times New Roman"/>
              </a:rPr>
              <a:t>to Ø </a:t>
            </a:r>
            <a:r>
              <a:rPr dirty="0" sz="1100" spc="-5">
                <a:latin typeface="Times New Roman"/>
                <a:cs typeface="Times New Roman"/>
              </a:rPr>
              <a:t>work</a:t>
            </a:r>
            <a:r>
              <a:rPr dirty="0" sz="1100" spc="-3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earlier.</a:t>
            </a:r>
            <a:endParaRPr sz="1100">
              <a:latin typeface="Times New Roman"/>
              <a:cs typeface="Times New Roman"/>
            </a:endParaRPr>
          </a:p>
          <a:p>
            <a:pPr marL="12700" marR="5080">
              <a:lnSpc>
                <a:spcPct val="142700"/>
              </a:lnSpc>
              <a:spcBef>
                <a:spcPts val="815"/>
              </a:spcBef>
            </a:pPr>
            <a:r>
              <a:rPr dirty="0" sz="1100">
                <a:latin typeface="Times New Roman"/>
                <a:cs typeface="Times New Roman"/>
              </a:rPr>
              <a:t>When </a:t>
            </a:r>
            <a:r>
              <a:rPr dirty="0" sz="1100" spc="-5">
                <a:latin typeface="Times New Roman"/>
                <a:cs typeface="Times New Roman"/>
              </a:rPr>
              <a:t>we </a:t>
            </a:r>
            <a:r>
              <a:rPr dirty="0" sz="1100">
                <a:latin typeface="Times New Roman"/>
                <a:cs typeface="Times New Roman"/>
              </a:rPr>
              <a:t>use </a:t>
            </a:r>
            <a:r>
              <a:rPr dirty="0" sz="1100" spc="-5">
                <a:latin typeface="Times New Roman"/>
                <a:cs typeface="Times New Roman"/>
              </a:rPr>
              <a:t>'work' </a:t>
            </a:r>
            <a:r>
              <a:rPr dirty="0" sz="1100">
                <a:latin typeface="Times New Roman"/>
                <a:cs typeface="Times New Roman"/>
              </a:rPr>
              <a:t>to </a:t>
            </a:r>
            <a:r>
              <a:rPr dirty="0" sz="1100" spc="-5">
                <a:latin typeface="Times New Roman"/>
                <a:cs typeface="Times New Roman"/>
              </a:rPr>
              <a:t>mean </a:t>
            </a:r>
            <a:r>
              <a:rPr dirty="0" sz="1100">
                <a:latin typeface="Times New Roman"/>
                <a:cs typeface="Times New Roman"/>
              </a:rPr>
              <a:t>a </a:t>
            </a:r>
            <a:r>
              <a:rPr dirty="0" sz="1100" spc="-5">
                <a:latin typeface="Times New Roman"/>
                <a:cs typeface="Times New Roman"/>
              </a:rPr>
              <a:t>project that we are working </a:t>
            </a:r>
            <a:r>
              <a:rPr dirty="0" sz="1100">
                <a:latin typeface="Times New Roman"/>
                <a:cs typeface="Times New Roman"/>
              </a:rPr>
              <a:t>on </a:t>
            </a:r>
            <a:r>
              <a:rPr dirty="0" sz="1100" spc="-5">
                <a:latin typeface="Times New Roman"/>
                <a:cs typeface="Times New Roman"/>
              </a:rPr>
              <a:t>now, 'work' </a:t>
            </a:r>
            <a:r>
              <a:rPr dirty="0" sz="1100">
                <a:latin typeface="Times New Roman"/>
                <a:cs typeface="Times New Roman"/>
              </a:rPr>
              <a:t>is a </a:t>
            </a:r>
            <a:r>
              <a:rPr dirty="0" sz="1100" spc="-5">
                <a:latin typeface="Times New Roman"/>
                <a:cs typeface="Times New Roman"/>
              </a:rPr>
              <a:t>normal </a:t>
            </a:r>
            <a:r>
              <a:rPr dirty="0" sz="1100">
                <a:latin typeface="Times New Roman"/>
                <a:cs typeface="Times New Roman"/>
              </a:rPr>
              <a:t>uncountable  noun. So, </a:t>
            </a:r>
            <a:r>
              <a:rPr dirty="0" sz="1100" spc="-5">
                <a:latin typeface="Times New Roman"/>
                <a:cs typeface="Times New Roman"/>
              </a:rPr>
              <a:t>we </a:t>
            </a:r>
            <a:r>
              <a:rPr dirty="0" sz="1100">
                <a:latin typeface="Times New Roman"/>
                <a:cs typeface="Times New Roman"/>
              </a:rPr>
              <a:t>can </a:t>
            </a:r>
            <a:r>
              <a:rPr dirty="0" sz="1100" spc="-5">
                <a:latin typeface="Times New Roman"/>
                <a:cs typeface="Times New Roman"/>
              </a:rPr>
              <a:t>use 'the' </a:t>
            </a:r>
            <a:r>
              <a:rPr dirty="0" sz="1100">
                <a:latin typeface="Times New Roman"/>
                <a:cs typeface="Times New Roman"/>
              </a:rPr>
              <a:t>if </a:t>
            </a:r>
            <a:r>
              <a:rPr dirty="0" sz="1100" spc="-5">
                <a:latin typeface="Times New Roman"/>
                <a:cs typeface="Times New Roman"/>
              </a:rPr>
              <a:t>we </a:t>
            </a:r>
            <a:r>
              <a:rPr dirty="0" sz="1100">
                <a:latin typeface="Times New Roman"/>
                <a:cs typeface="Times New Roman"/>
              </a:rPr>
              <a:t>are </a:t>
            </a:r>
            <a:r>
              <a:rPr dirty="0" sz="1100" spc="-5">
                <a:latin typeface="Times New Roman"/>
                <a:cs typeface="Times New Roman"/>
              </a:rPr>
              <a:t>talking </a:t>
            </a:r>
            <a:r>
              <a:rPr dirty="0" sz="1100">
                <a:latin typeface="Times New Roman"/>
                <a:cs typeface="Times New Roman"/>
              </a:rPr>
              <a:t>about </a:t>
            </a:r>
            <a:r>
              <a:rPr dirty="0" sz="1100" spc="-5">
                <a:latin typeface="Times New Roman"/>
                <a:cs typeface="Times New Roman"/>
              </a:rPr>
              <a:t>some specific </a:t>
            </a:r>
            <a:r>
              <a:rPr dirty="0" sz="1100">
                <a:latin typeface="Times New Roman"/>
                <a:cs typeface="Times New Roman"/>
              </a:rPr>
              <a:t>work </a:t>
            </a:r>
            <a:r>
              <a:rPr dirty="0" sz="1100" spc="-5">
                <a:latin typeface="Times New Roman"/>
                <a:cs typeface="Times New Roman"/>
              </a:rPr>
              <a:t>that </a:t>
            </a: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listener knows</a:t>
            </a:r>
            <a:r>
              <a:rPr dirty="0" sz="1100" spc="6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about: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5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work I'm </a:t>
            </a:r>
            <a:r>
              <a:rPr dirty="0" sz="1100">
                <a:latin typeface="Times New Roman"/>
                <a:cs typeface="Times New Roman"/>
              </a:rPr>
              <a:t>doing at the </a:t>
            </a:r>
            <a:r>
              <a:rPr dirty="0" sz="1100" spc="-5">
                <a:latin typeface="Times New Roman"/>
                <a:cs typeface="Times New Roman"/>
              </a:rPr>
              <a:t>moment </a:t>
            </a:r>
            <a:r>
              <a:rPr dirty="0" sz="1100">
                <a:latin typeface="Times New Roman"/>
                <a:cs typeface="Times New Roman"/>
              </a:rPr>
              <a:t>is very</a:t>
            </a:r>
            <a:r>
              <a:rPr dirty="0" sz="1100" spc="-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interesting.</a:t>
            </a:r>
            <a:endParaRPr sz="1100">
              <a:latin typeface="Times New Roman"/>
              <a:cs typeface="Times New Roman"/>
            </a:endParaRPr>
          </a:p>
          <a:p>
            <a:pPr marL="12700" marR="202565">
              <a:lnSpc>
                <a:spcPct val="142700"/>
              </a:lnSpc>
              <a:spcBef>
                <a:spcPts val="815"/>
              </a:spcBef>
            </a:pPr>
            <a:r>
              <a:rPr dirty="0" sz="1100" spc="-5">
                <a:latin typeface="Times New Roman"/>
                <a:cs typeface="Times New Roman"/>
              </a:rPr>
              <a:t>[An exception </a:t>
            </a:r>
            <a:r>
              <a:rPr dirty="0" sz="1100">
                <a:latin typeface="Times New Roman"/>
                <a:cs typeface="Times New Roman"/>
              </a:rPr>
              <a:t>is </a:t>
            </a:r>
            <a:r>
              <a:rPr dirty="0" sz="1100" spc="-5">
                <a:latin typeface="Times New Roman"/>
                <a:cs typeface="Times New Roman"/>
              </a:rPr>
              <a:t>when work means </a:t>
            </a:r>
            <a:r>
              <a:rPr dirty="0" sz="1100">
                <a:latin typeface="Times New Roman"/>
                <a:cs typeface="Times New Roman"/>
              </a:rPr>
              <a:t>a </a:t>
            </a:r>
            <a:r>
              <a:rPr dirty="0" sz="1100" spc="-5">
                <a:latin typeface="Times New Roman"/>
                <a:cs typeface="Times New Roman"/>
              </a:rPr>
              <a:t>piece of art/literature/music. </a:t>
            </a:r>
            <a:r>
              <a:rPr dirty="0" sz="1100" spc="-10">
                <a:latin typeface="Times New Roman"/>
                <a:cs typeface="Times New Roman"/>
              </a:rPr>
              <a:t>In </a:t>
            </a:r>
            <a:r>
              <a:rPr dirty="0" sz="1100">
                <a:latin typeface="Times New Roman"/>
                <a:cs typeface="Times New Roman"/>
              </a:rPr>
              <a:t>this </a:t>
            </a:r>
            <a:r>
              <a:rPr dirty="0" sz="1100" spc="-5">
                <a:latin typeface="Times New Roman"/>
                <a:cs typeface="Times New Roman"/>
              </a:rPr>
              <a:t>case work </a:t>
            </a:r>
            <a:r>
              <a:rPr dirty="0" sz="1100">
                <a:latin typeface="Times New Roman"/>
                <a:cs typeface="Times New Roman"/>
              </a:rPr>
              <a:t>is a normal  </a:t>
            </a:r>
            <a:r>
              <a:rPr dirty="0" sz="1100" spc="-5">
                <a:latin typeface="Times New Roman"/>
                <a:cs typeface="Times New Roman"/>
              </a:rPr>
              <a:t>countable</a:t>
            </a:r>
            <a:r>
              <a:rPr dirty="0" sz="1100" spc="-6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noun].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2004" y="6810629"/>
            <a:ext cx="5389245" cy="22110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100" b="1">
                <a:latin typeface="Times New Roman"/>
                <a:cs typeface="Times New Roman"/>
              </a:rPr>
              <a:t>Town</a:t>
            </a:r>
            <a:endParaRPr sz="1100">
              <a:latin typeface="Times New Roman"/>
              <a:cs typeface="Times New Roman"/>
            </a:endParaRPr>
          </a:p>
          <a:p>
            <a:pPr marL="12700" marR="226695">
              <a:lnSpc>
                <a:spcPts val="1880"/>
              </a:lnSpc>
              <a:spcBef>
                <a:spcPts val="145"/>
              </a:spcBef>
            </a:pPr>
            <a:r>
              <a:rPr dirty="0" sz="1100">
                <a:latin typeface="Times New Roman"/>
                <a:cs typeface="Times New Roman"/>
              </a:rPr>
              <a:t>When </a:t>
            </a:r>
            <a:r>
              <a:rPr dirty="0" sz="1100" spc="-5">
                <a:latin typeface="Times New Roman"/>
                <a:cs typeface="Times New Roman"/>
              </a:rPr>
              <a:t>we </a:t>
            </a:r>
            <a:r>
              <a:rPr dirty="0" sz="1100">
                <a:latin typeface="Times New Roman"/>
                <a:cs typeface="Times New Roman"/>
              </a:rPr>
              <a:t>are </a:t>
            </a:r>
            <a:r>
              <a:rPr dirty="0" sz="1100" spc="-5">
                <a:latin typeface="Times New Roman"/>
                <a:cs typeface="Times New Roman"/>
              </a:rPr>
              <a:t>thinking about the </a:t>
            </a:r>
            <a:r>
              <a:rPr dirty="0" sz="1100">
                <a:latin typeface="Times New Roman"/>
                <a:cs typeface="Times New Roman"/>
              </a:rPr>
              <a:t>town </a:t>
            </a:r>
            <a:r>
              <a:rPr dirty="0" sz="1100" spc="-5">
                <a:latin typeface="Times New Roman"/>
                <a:cs typeface="Times New Roman"/>
              </a:rPr>
              <a:t>centre near to </a:t>
            </a:r>
            <a:r>
              <a:rPr dirty="0" sz="1100">
                <a:latin typeface="Times New Roman"/>
                <a:cs typeface="Times New Roman"/>
              </a:rPr>
              <a:t>us, </a:t>
            </a:r>
            <a:r>
              <a:rPr dirty="0" sz="1100" spc="-5">
                <a:latin typeface="Times New Roman"/>
                <a:cs typeface="Times New Roman"/>
              </a:rPr>
              <a:t>we </a:t>
            </a:r>
            <a:r>
              <a:rPr dirty="0" sz="1100">
                <a:latin typeface="Times New Roman"/>
                <a:cs typeface="Times New Roman"/>
              </a:rPr>
              <a:t>often </a:t>
            </a:r>
            <a:r>
              <a:rPr dirty="0" sz="1100" spc="-5">
                <a:latin typeface="Times New Roman"/>
                <a:cs typeface="Times New Roman"/>
              </a:rPr>
              <a:t>use </a:t>
            </a:r>
            <a:r>
              <a:rPr dirty="0" sz="1100" spc="-10">
                <a:latin typeface="Times New Roman"/>
                <a:cs typeface="Times New Roman"/>
              </a:rPr>
              <a:t>'no </a:t>
            </a:r>
            <a:r>
              <a:rPr dirty="0" sz="1100">
                <a:latin typeface="Times New Roman"/>
                <a:cs typeface="Times New Roman"/>
              </a:rPr>
              <a:t>article' </a:t>
            </a:r>
            <a:r>
              <a:rPr dirty="0" sz="1100" spc="-5">
                <a:latin typeface="Times New Roman"/>
                <a:cs typeface="Times New Roman"/>
              </a:rPr>
              <a:t>with certain  </a:t>
            </a:r>
            <a:r>
              <a:rPr dirty="0" sz="1100">
                <a:latin typeface="Times New Roman"/>
                <a:cs typeface="Times New Roman"/>
              </a:rPr>
              <a:t>expressions.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10">
                <a:latin typeface="Times New Roman"/>
                <a:cs typeface="Times New Roman"/>
              </a:rPr>
              <a:t>In </a:t>
            </a:r>
            <a:r>
              <a:rPr dirty="0" sz="1100" spc="-5">
                <a:latin typeface="Times New Roman"/>
                <a:cs typeface="Times New Roman"/>
              </a:rPr>
              <a:t>town: John's </a:t>
            </a:r>
            <a:r>
              <a:rPr dirty="0" sz="1100">
                <a:latin typeface="Times New Roman"/>
                <a:cs typeface="Times New Roman"/>
              </a:rPr>
              <a:t>in </a:t>
            </a:r>
            <a:r>
              <a:rPr dirty="0" sz="1100" spc="-5">
                <a:latin typeface="Times New Roman"/>
                <a:cs typeface="Times New Roman"/>
              </a:rPr>
              <a:t>town </a:t>
            </a:r>
            <a:r>
              <a:rPr dirty="0" sz="1100">
                <a:latin typeface="Times New Roman"/>
                <a:cs typeface="Times New Roman"/>
              </a:rPr>
              <a:t>at </a:t>
            </a:r>
            <a:r>
              <a:rPr dirty="0" sz="1100" spc="-5">
                <a:latin typeface="Times New Roman"/>
                <a:cs typeface="Times New Roman"/>
              </a:rPr>
              <a:t>the</a:t>
            </a:r>
            <a:r>
              <a:rPr dirty="0" sz="1100" spc="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moment.</a:t>
            </a:r>
            <a:endParaRPr sz="11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6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>
                <a:latin typeface="Times New Roman"/>
                <a:cs typeface="Times New Roman"/>
              </a:rPr>
              <a:t>Go </a:t>
            </a:r>
            <a:r>
              <a:rPr dirty="0" sz="1100">
                <a:latin typeface="Times New Roman"/>
                <a:cs typeface="Times New Roman"/>
              </a:rPr>
              <a:t>into </a:t>
            </a:r>
            <a:r>
              <a:rPr dirty="0" sz="1100" spc="-5">
                <a:latin typeface="Times New Roman"/>
                <a:cs typeface="Times New Roman"/>
              </a:rPr>
              <a:t>town: Shall </a:t>
            </a:r>
            <a:r>
              <a:rPr dirty="0" sz="1100" spc="-10">
                <a:latin typeface="Times New Roman"/>
                <a:cs typeface="Times New Roman"/>
              </a:rPr>
              <a:t>we </a:t>
            </a:r>
            <a:r>
              <a:rPr dirty="0" sz="1100" spc="-5">
                <a:latin typeface="Times New Roman"/>
                <a:cs typeface="Times New Roman"/>
              </a:rPr>
              <a:t>go into town this</a:t>
            </a:r>
            <a:r>
              <a:rPr dirty="0" sz="1100" spc="55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afternoon?</a:t>
            </a:r>
            <a:endParaRPr sz="11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6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 spc="-5">
                <a:latin typeface="Times New Roman"/>
                <a:cs typeface="Times New Roman"/>
              </a:rPr>
              <a:t>Leave </a:t>
            </a:r>
            <a:r>
              <a:rPr dirty="0" sz="1100">
                <a:latin typeface="Times New Roman"/>
                <a:cs typeface="Times New Roman"/>
              </a:rPr>
              <a:t>town: </a:t>
            </a:r>
            <a:r>
              <a:rPr dirty="0" sz="1100" spc="-10">
                <a:latin typeface="Times New Roman"/>
                <a:cs typeface="Times New Roman"/>
              </a:rPr>
              <a:t>He </a:t>
            </a:r>
            <a:r>
              <a:rPr dirty="0" sz="1100">
                <a:latin typeface="Times New Roman"/>
                <a:cs typeface="Times New Roman"/>
              </a:rPr>
              <a:t>left </a:t>
            </a:r>
            <a:r>
              <a:rPr dirty="0" sz="1100" spc="-5">
                <a:latin typeface="Times New Roman"/>
                <a:cs typeface="Times New Roman"/>
              </a:rPr>
              <a:t>town after </a:t>
            </a:r>
            <a:r>
              <a:rPr dirty="0" sz="1100">
                <a:latin typeface="Times New Roman"/>
                <a:cs typeface="Times New Roman"/>
              </a:rPr>
              <a:t>he argued </a:t>
            </a:r>
            <a:r>
              <a:rPr dirty="0" sz="1100" spc="-5">
                <a:latin typeface="Times New Roman"/>
                <a:cs typeface="Times New Roman"/>
              </a:rPr>
              <a:t>with his</a:t>
            </a:r>
            <a:r>
              <a:rPr dirty="0" sz="1100">
                <a:latin typeface="Times New Roman"/>
                <a:cs typeface="Times New Roman"/>
              </a:rPr>
              <a:t> </a:t>
            </a:r>
            <a:r>
              <a:rPr dirty="0" sz="1100" spc="-5">
                <a:latin typeface="Times New Roman"/>
                <a:cs typeface="Times New Roman"/>
              </a:rPr>
              <a:t>wife.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Times New Roman"/>
                <a:cs typeface="Times New Roman"/>
              </a:rPr>
              <a:t>Town can </a:t>
            </a:r>
            <a:r>
              <a:rPr dirty="0" sz="1100" spc="-5">
                <a:latin typeface="Times New Roman"/>
                <a:cs typeface="Times New Roman"/>
              </a:rPr>
              <a:t>also </a:t>
            </a:r>
            <a:r>
              <a:rPr dirty="0" sz="1100">
                <a:latin typeface="Times New Roman"/>
                <a:cs typeface="Times New Roman"/>
              </a:rPr>
              <a:t>be a </a:t>
            </a:r>
            <a:r>
              <a:rPr dirty="0" sz="1100" spc="-5">
                <a:latin typeface="Times New Roman"/>
                <a:cs typeface="Times New Roman"/>
              </a:rPr>
              <a:t>normal</a:t>
            </a:r>
            <a:r>
              <a:rPr dirty="0" sz="1100" spc="-8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noun.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dirty="0" sz="1100">
                <a:latin typeface="Times New Roman"/>
                <a:cs typeface="Times New Roman"/>
              </a:rPr>
              <a:t>The </a:t>
            </a:r>
            <a:r>
              <a:rPr dirty="0" sz="1100" spc="-5">
                <a:latin typeface="Times New Roman"/>
                <a:cs typeface="Times New Roman"/>
              </a:rPr>
              <a:t>town where </a:t>
            </a:r>
            <a:r>
              <a:rPr dirty="0" sz="1100">
                <a:latin typeface="Times New Roman"/>
                <a:cs typeface="Times New Roman"/>
              </a:rPr>
              <a:t>I </a:t>
            </a:r>
            <a:r>
              <a:rPr dirty="0" sz="1100" spc="-5">
                <a:latin typeface="Times New Roman"/>
                <a:cs typeface="Times New Roman"/>
              </a:rPr>
              <a:t>live </a:t>
            </a:r>
            <a:r>
              <a:rPr dirty="0" sz="1100">
                <a:latin typeface="Times New Roman"/>
                <a:cs typeface="Times New Roman"/>
              </a:rPr>
              <a:t>is </a:t>
            </a:r>
            <a:r>
              <a:rPr dirty="0" sz="1100" spc="-5">
                <a:latin typeface="Times New Roman"/>
                <a:cs typeface="Times New Roman"/>
              </a:rPr>
              <a:t>quite small [we </a:t>
            </a:r>
            <a:r>
              <a:rPr dirty="0" sz="1100">
                <a:latin typeface="Times New Roman"/>
                <a:cs typeface="Times New Roman"/>
              </a:rPr>
              <a:t>use the </a:t>
            </a:r>
            <a:r>
              <a:rPr dirty="0" sz="1100" spc="-5">
                <a:latin typeface="Times New Roman"/>
                <a:cs typeface="Times New Roman"/>
              </a:rPr>
              <a:t>because the listener knows </a:t>
            </a:r>
            <a:r>
              <a:rPr dirty="0" sz="1100">
                <a:latin typeface="Times New Roman"/>
                <a:cs typeface="Times New Roman"/>
              </a:rPr>
              <a:t>which</a:t>
            </a:r>
            <a:r>
              <a:rPr dirty="0" sz="1100" spc="6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one].</a:t>
            </a:r>
            <a:endParaRPr sz="1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Seonaid Beckwith</dc:creator>
  <dcterms:created xsi:type="dcterms:W3CDTF">2022-05-27T16:59:15Z</dcterms:created>
  <dcterms:modified xsi:type="dcterms:W3CDTF">2022-05-27T16:59:15Z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2017-05-25T00:00:00Z</vt:filetime>
  </property>
  <property fmtid="{D5CDD505-2E9C-101B-9397-08002B2CF9AE}" pid="3" name="Creator">
    <vt:lpwstr>Microsoft® Word 2013</vt:lpwstr>
  </property>
  <property fmtid="{D5CDD505-2E9C-101B-9397-08002B2CF9AE}" pid="4" name="LastSaved">
    <vt:filetime>2022-05-27T00:00:00Z</vt:filetime>
  </property>
</Properties>
</file>