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4" r:id="rId1"/>
    <p:sldMasterId id="2147483872" r:id="rId2"/>
  </p:sldMasterIdLst>
  <p:sldIdLst>
    <p:sldId id="256" r:id="rId3"/>
    <p:sldId id="263" r:id="rId4"/>
    <p:sldId id="272" r:id="rId5"/>
    <p:sldId id="257" r:id="rId6"/>
    <p:sldId id="278" r:id="rId7"/>
    <p:sldId id="258" r:id="rId8"/>
    <p:sldId id="279" r:id="rId9"/>
    <p:sldId id="282" r:id="rId10"/>
    <p:sldId id="275" r:id="rId11"/>
    <p:sldId id="280" r:id="rId12"/>
    <p:sldId id="273" r:id="rId13"/>
    <p:sldId id="276" r:id="rId14"/>
    <p:sldId id="281" r:id="rId15"/>
    <p:sldId id="271" r:id="rId16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08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7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35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7983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80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5216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50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94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8659">
              <a:lnSpc>
                <a:spcPts val="784"/>
              </a:lnSpc>
            </a:pPr>
            <a:r>
              <a:rPr lang="pt-BR" spc="-3"/>
              <a:t>www.espressoenglish.net</a:t>
            </a:r>
          </a:p>
          <a:p>
            <a:pPr marL="48923">
              <a:spcBef>
                <a:spcPts val="17"/>
              </a:spcBef>
            </a:pPr>
            <a:r>
              <a:rPr lang="pt-BR" u="none">
                <a:solidFill>
                  <a:srgbClr val="000000"/>
                </a:solidFill>
              </a:rPr>
              <a:t>© </a:t>
            </a:r>
            <a:r>
              <a:rPr lang="pt-BR" u="none" spc="-3">
                <a:solidFill>
                  <a:srgbClr val="000000"/>
                </a:solidFill>
              </a:rPr>
              <a:t>Shayna Oliveira</a:t>
            </a:r>
            <a:r>
              <a:rPr lang="pt-BR" u="none" spc="-34">
                <a:solidFill>
                  <a:srgbClr val="000000"/>
                </a:solidFill>
              </a:rPr>
              <a:t> </a:t>
            </a:r>
            <a:r>
              <a:rPr lang="pt-BR" u="none" spc="-3">
                <a:solidFill>
                  <a:srgbClr val="000000"/>
                </a:solidFill>
              </a:rPr>
              <a:t>2013</a:t>
            </a:r>
            <a:endParaRPr lang="pt-BR" u="none" spc="-3" dirty="0">
              <a:solidFill>
                <a:srgbClr val="000000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07027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8659">
              <a:lnSpc>
                <a:spcPts val="784"/>
              </a:lnSpc>
            </a:pPr>
            <a:r>
              <a:rPr lang="pt-BR" spc="-3"/>
              <a:t>www.espressoenglish.net</a:t>
            </a:r>
          </a:p>
          <a:p>
            <a:pPr marL="48923">
              <a:spcBef>
                <a:spcPts val="17"/>
              </a:spcBef>
            </a:pPr>
            <a:r>
              <a:rPr lang="pt-BR" u="none">
                <a:solidFill>
                  <a:srgbClr val="000000"/>
                </a:solidFill>
              </a:rPr>
              <a:t>© </a:t>
            </a:r>
            <a:r>
              <a:rPr lang="pt-BR" u="none" spc="-3">
                <a:solidFill>
                  <a:srgbClr val="000000"/>
                </a:solidFill>
              </a:rPr>
              <a:t>Shayna Oliveira</a:t>
            </a:r>
            <a:r>
              <a:rPr lang="pt-BR" u="none" spc="-34">
                <a:solidFill>
                  <a:srgbClr val="000000"/>
                </a:solidFill>
              </a:rPr>
              <a:t> </a:t>
            </a:r>
            <a:r>
              <a:rPr lang="pt-BR" u="none" spc="-3">
                <a:solidFill>
                  <a:srgbClr val="000000"/>
                </a:solidFill>
              </a:rPr>
              <a:t>2013</a:t>
            </a:r>
            <a:endParaRPr lang="pt-BR" u="none" spc="-3" dirty="0">
              <a:solidFill>
                <a:srgbClr val="000000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612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13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8659">
              <a:lnSpc>
                <a:spcPts val="784"/>
              </a:lnSpc>
            </a:pPr>
            <a:r>
              <a:rPr lang="pt-BR" spc="-3"/>
              <a:t>www.espressoenglish.net</a:t>
            </a:r>
          </a:p>
          <a:p>
            <a:pPr marL="48923">
              <a:spcBef>
                <a:spcPts val="17"/>
              </a:spcBef>
            </a:pPr>
            <a:r>
              <a:rPr lang="pt-BR" u="none">
                <a:solidFill>
                  <a:srgbClr val="000000"/>
                </a:solidFill>
              </a:rPr>
              <a:t>© </a:t>
            </a:r>
            <a:r>
              <a:rPr lang="pt-BR" u="none" spc="-3">
                <a:solidFill>
                  <a:srgbClr val="000000"/>
                </a:solidFill>
              </a:rPr>
              <a:t>Shayna Oliveira</a:t>
            </a:r>
            <a:r>
              <a:rPr lang="pt-BR" u="none" spc="-34">
                <a:solidFill>
                  <a:srgbClr val="000000"/>
                </a:solidFill>
              </a:rPr>
              <a:t> </a:t>
            </a:r>
            <a:r>
              <a:rPr lang="pt-BR" u="none" spc="-3">
                <a:solidFill>
                  <a:srgbClr val="000000"/>
                </a:solidFill>
              </a:rPr>
              <a:t>2013</a:t>
            </a:r>
            <a:endParaRPr lang="pt-BR" u="none" spc="-3" dirty="0">
              <a:solidFill>
                <a:srgbClr val="000000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12422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8659">
              <a:lnSpc>
                <a:spcPts val="784"/>
              </a:lnSpc>
            </a:pPr>
            <a:r>
              <a:rPr lang="pt-BR" spc="-3"/>
              <a:t>www.espressoenglish.net</a:t>
            </a:r>
          </a:p>
          <a:p>
            <a:pPr marL="48923">
              <a:spcBef>
                <a:spcPts val="17"/>
              </a:spcBef>
            </a:pPr>
            <a:r>
              <a:rPr lang="pt-BR" u="none">
                <a:solidFill>
                  <a:srgbClr val="000000"/>
                </a:solidFill>
              </a:rPr>
              <a:t>© </a:t>
            </a:r>
            <a:r>
              <a:rPr lang="pt-BR" u="none" spc="-3">
                <a:solidFill>
                  <a:srgbClr val="000000"/>
                </a:solidFill>
              </a:rPr>
              <a:t>Shayna Oliveira</a:t>
            </a:r>
            <a:r>
              <a:rPr lang="pt-BR" u="none" spc="-34">
                <a:solidFill>
                  <a:srgbClr val="000000"/>
                </a:solidFill>
              </a:rPr>
              <a:t> </a:t>
            </a:r>
            <a:r>
              <a:rPr lang="pt-BR" u="none" spc="-3">
                <a:solidFill>
                  <a:srgbClr val="000000"/>
                </a:solidFill>
              </a:rPr>
              <a:t>2013</a:t>
            </a:r>
            <a:endParaRPr lang="pt-BR" u="none" spc="-3" dirty="0">
              <a:solidFill>
                <a:srgbClr val="000000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88424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8659">
              <a:lnSpc>
                <a:spcPts val="784"/>
              </a:lnSpc>
            </a:pPr>
            <a:r>
              <a:rPr lang="pt-BR" spc="-3"/>
              <a:t>www.espressoenglish.net</a:t>
            </a:r>
          </a:p>
          <a:p>
            <a:pPr marL="48923">
              <a:spcBef>
                <a:spcPts val="17"/>
              </a:spcBef>
            </a:pPr>
            <a:r>
              <a:rPr lang="pt-BR" u="none">
                <a:solidFill>
                  <a:srgbClr val="000000"/>
                </a:solidFill>
              </a:rPr>
              <a:t>© </a:t>
            </a:r>
            <a:r>
              <a:rPr lang="pt-BR" u="none" spc="-3">
                <a:solidFill>
                  <a:srgbClr val="000000"/>
                </a:solidFill>
              </a:rPr>
              <a:t>Shayna Oliveira</a:t>
            </a:r>
            <a:r>
              <a:rPr lang="pt-BR" u="none" spc="-34">
                <a:solidFill>
                  <a:srgbClr val="000000"/>
                </a:solidFill>
              </a:rPr>
              <a:t> </a:t>
            </a:r>
            <a:r>
              <a:rPr lang="pt-BR" u="none" spc="-3">
                <a:solidFill>
                  <a:srgbClr val="000000"/>
                </a:solidFill>
              </a:rPr>
              <a:t>2013</a:t>
            </a:r>
            <a:endParaRPr lang="pt-BR" u="none" spc="-3" dirty="0">
              <a:solidFill>
                <a:srgbClr val="000000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274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7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7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8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2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66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9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0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76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  <p:sldLayoutId id="21474838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31983" y="6323352"/>
            <a:ext cx="2331820" cy="2180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8659">
              <a:lnSpc>
                <a:spcPts val="784"/>
              </a:lnSpc>
            </a:pPr>
            <a:r>
              <a:rPr lang="pt-BR" spc="-3"/>
              <a:t>www.espressoenglish.net</a:t>
            </a:r>
          </a:p>
          <a:p>
            <a:pPr marL="48923">
              <a:spcBef>
                <a:spcPts val="17"/>
              </a:spcBef>
            </a:pPr>
            <a:r>
              <a:rPr lang="pt-BR" u="none">
                <a:solidFill>
                  <a:srgbClr val="000000"/>
                </a:solidFill>
              </a:rPr>
              <a:t>© </a:t>
            </a:r>
            <a:r>
              <a:rPr lang="pt-BR" u="none" spc="-3">
                <a:solidFill>
                  <a:srgbClr val="000000"/>
                </a:solidFill>
              </a:rPr>
              <a:t>Shayna Oliveira</a:t>
            </a:r>
            <a:r>
              <a:rPr lang="pt-BR" u="none" spc="-34">
                <a:solidFill>
                  <a:srgbClr val="000000"/>
                </a:solidFill>
              </a:rPr>
              <a:t> </a:t>
            </a:r>
            <a:r>
              <a:rPr lang="pt-BR" u="none" spc="-3">
                <a:solidFill>
                  <a:srgbClr val="000000"/>
                </a:solidFill>
              </a:rPr>
              <a:t>2013</a:t>
            </a:r>
            <a:endParaRPr lang="pt-BR" u="none" spc="-3" dirty="0">
              <a:solidFill>
                <a:srgbClr val="000000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165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11719">
        <a:defRPr>
          <a:latin typeface="+mn-lt"/>
          <a:ea typeface="+mn-ea"/>
          <a:cs typeface="+mn-cs"/>
        </a:defRPr>
      </a:lvl2pPr>
      <a:lvl3pPr marL="623438">
        <a:defRPr>
          <a:latin typeface="+mn-lt"/>
          <a:ea typeface="+mn-ea"/>
          <a:cs typeface="+mn-cs"/>
        </a:defRPr>
      </a:lvl3pPr>
      <a:lvl4pPr marL="935157">
        <a:defRPr>
          <a:latin typeface="+mn-lt"/>
          <a:ea typeface="+mn-ea"/>
          <a:cs typeface="+mn-cs"/>
        </a:defRPr>
      </a:lvl4pPr>
      <a:lvl5pPr marL="1246876">
        <a:defRPr>
          <a:latin typeface="+mn-lt"/>
          <a:ea typeface="+mn-ea"/>
          <a:cs typeface="+mn-cs"/>
        </a:defRPr>
      </a:lvl5pPr>
      <a:lvl6pPr marL="1558595">
        <a:defRPr>
          <a:latin typeface="+mn-lt"/>
          <a:ea typeface="+mn-ea"/>
          <a:cs typeface="+mn-cs"/>
        </a:defRPr>
      </a:lvl6pPr>
      <a:lvl7pPr marL="1870314">
        <a:defRPr>
          <a:latin typeface="+mn-lt"/>
          <a:ea typeface="+mn-ea"/>
          <a:cs typeface="+mn-cs"/>
        </a:defRPr>
      </a:lvl7pPr>
      <a:lvl8pPr marL="2182033">
        <a:defRPr>
          <a:latin typeface="+mn-lt"/>
          <a:ea typeface="+mn-ea"/>
          <a:cs typeface="+mn-cs"/>
        </a:defRPr>
      </a:lvl8pPr>
      <a:lvl9pPr marL="249375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11719">
        <a:defRPr>
          <a:latin typeface="+mn-lt"/>
          <a:ea typeface="+mn-ea"/>
          <a:cs typeface="+mn-cs"/>
        </a:defRPr>
      </a:lvl2pPr>
      <a:lvl3pPr marL="623438">
        <a:defRPr>
          <a:latin typeface="+mn-lt"/>
          <a:ea typeface="+mn-ea"/>
          <a:cs typeface="+mn-cs"/>
        </a:defRPr>
      </a:lvl3pPr>
      <a:lvl4pPr marL="935157">
        <a:defRPr>
          <a:latin typeface="+mn-lt"/>
          <a:ea typeface="+mn-ea"/>
          <a:cs typeface="+mn-cs"/>
        </a:defRPr>
      </a:lvl4pPr>
      <a:lvl5pPr marL="1246876">
        <a:defRPr>
          <a:latin typeface="+mn-lt"/>
          <a:ea typeface="+mn-ea"/>
          <a:cs typeface="+mn-cs"/>
        </a:defRPr>
      </a:lvl5pPr>
      <a:lvl6pPr marL="1558595">
        <a:defRPr>
          <a:latin typeface="+mn-lt"/>
          <a:ea typeface="+mn-ea"/>
          <a:cs typeface="+mn-cs"/>
        </a:defRPr>
      </a:lvl6pPr>
      <a:lvl7pPr marL="1870314">
        <a:defRPr>
          <a:latin typeface="+mn-lt"/>
          <a:ea typeface="+mn-ea"/>
          <a:cs typeface="+mn-cs"/>
        </a:defRPr>
      </a:lvl7pPr>
      <a:lvl8pPr marL="2182033">
        <a:defRPr>
          <a:latin typeface="+mn-lt"/>
          <a:ea typeface="+mn-ea"/>
          <a:cs typeface="+mn-cs"/>
        </a:defRPr>
      </a:lvl8pPr>
      <a:lvl9pPr marL="2493752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acmillandictionary.com/dictionary/british/services" TargetMode="External"/><Relationship Id="rId5" Type="http://schemas.openxmlformats.org/officeDocument/2006/relationships/hyperlink" Target="https://www.macmillandictionary.com/dictionary/british/goods" TargetMode="External"/><Relationship Id="rId4" Type="http://schemas.openxmlformats.org/officeDocument/2006/relationships/hyperlink" Target="https://www.macmillandictionary.com/dictionary/british/shoppin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spressoenglish.net/" TargetMode="Externa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spressoenglish.net/" TargetMode="Externa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spressoenglish.net/" TargetMode="Externa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spressoenglish.net/" TargetMode="Externa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spressoenglish.net/" TargetMode="Externa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0DFF-1E14-4F69-929C-7BEBEA496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5360" y="3120026"/>
            <a:ext cx="3345666" cy="285922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3400" b="1" dirty="0">
                <a:solidFill>
                  <a:srgbClr val="EBEBEB"/>
                </a:solidFill>
              </a:rPr>
            </a:br>
            <a:r>
              <a:rPr lang="en-US" sz="3400" b="1" dirty="0">
                <a:latin typeface="Comic Sans MS" panose="030F0702030302020204" pitchFamily="66" charset="0"/>
              </a:rPr>
              <a:t>Speak Fluently &amp; Confidently</a:t>
            </a:r>
            <a:br>
              <a:rPr lang="en-US" sz="3400" dirty="0">
                <a:latin typeface="Comic Sans MS" panose="030F0702030302020204" pitchFamily="66" charset="0"/>
              </a:rPr>
            </a:br>
            <a:br>
              <a:rPr lang="en-US" sz="3400" dirty="0">
                <a:latin typeface="Comic Sans MS" panose="030F0702030302020204" pitchFamily="66" charset="0"/>
              </a:rPr>
            </a:br>
            <a:r>
              <a:rPr lang="en-US" sz="3400" dirty="0">
                <a:latin typeface="Comic Sans MS" panose="030F0702030302020204" pitchFamily="66" charset="0"/>
              </a:rPr>
              <a:t>A2- Course  1</a:t>
            </a:r>
            <a:endParaRPr lang="en-US" sz="3400" b="1" dirty="0">
              <a:latin typeface="Comic Sans MS" panose="030F0702030302020204" pitchFamily="66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3730E56-FE4B-44B6-BD0B-1B51AB693C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307120" y="647698"/>
            <a:ext cx="4601311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83772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4- Shopping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740" y="2740826"/>
            <a:ext cx="11942859" cy="5344359"/>
          </a:xfrm>
        </p:spPr>
        <p:txBody>
          <a:bodyPr>
            <a:normAutofit/>
          </a:bodyPr>
          <a:lstStyle/>
          <a:p>
            <a:pPr algn="l" fontAlgn="base"/>
            <a:endParaRPr lang="en-US" sz="3200" b="0" i="1" dirty="0">
              <a:solidFill>
                <a:srgbClr val="444444"/>
              </a:solidFill>
              <a:effectLst/>
              <a:latin typeface="inherit"/>
            </a:endParaRPr>
          </a:p>
          <a:p>
            <a:pPr algn="l" fontAlgn="base"/>
            <a:endParaRPr lang="en-US" sz="3200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9E0CFB-F9CE-4E76-89D8-E6420D62D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79" y="959095"/>
            <a:ext cx="12229373" cy="4939814"/>
          </a:xfrm>
          <a:prstGeom prst="rect">
            <a:avLst/>
          </a:prstGeom>
          <a:solidFill>
            <a:srgbClr val="FCFC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fontAlgn="base"/>
            <a:r>
              <a:rPr lang="en-US" sz="1400" b="1" i="0" dirty="0">
                <a:solidFill>
                  <a:srgbClr val="F06465"/>
                </a:solidFill>
                <a:effectLst/>
                <a:latin typeface="inherit"/>
              </a:rPr>
              <a:t>WINDOW SHOPPING</a:t>
            </a:r>
            <a:endParaRPr lang="en-US" sz="1400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sz="14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when we go shopping with little intention of actually buying something but more interested in seeing what is in the shops.</a:t>
            </a:r>
          </a:p>
          <a:p>
            <a:pPr algn="l" fontAlgn="base"/>
            <a:r>
              <a:rPr lang="en-US" sz="1400" b="0" i="1" dirty="0">
                <a:solidFill>
                  <a:srgbClr val="444444"/>
                </a:solidFill>
                <a:effectLst/>
                <a:latin typeface="inherit"/>
              </a:rPr>
              <a:t>Ex. We spent the afternoon window shopping. The windows are so well decorated.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b="1" dirty="0">
              <a:solidFill>
                <a:srgbClr val="F06465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b="1" dirty="0">
                <a:solidFill>
                  <a:srgbClr val="F06465"/>
                </a:solidFill>
                <a:latin typeface="inherit"/>
              </a:rPr>
              <a:t>S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F06465"/>
                </a:solidFill>
                <a:effectLst/>
                <a:latin typeface="inherit"/>
              </a:rPr>
              <a:t>HOP TILL YOU DROP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when you are really “in” to shopping and enjoy the moment you can shop all day and not feel tired in the slightest.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Ex. My wife went out early to the shopping 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centre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 to buy a new outfit for a wedding. She did not come back until late in the evening weighed down with bags. She had really shopped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till she dropped.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F06465"/>
                </a:solidFill>
                <a:effectLst/>
                <a:latin typeface="inherit"/>
              </a:rPr>
              <a:t>SLASHED THE PRICES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To reduce prices dramatically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There is a great sale on in the high street, the big shop is closing down and they have reduced the prices on everything. They have slashed some prices by 50%.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F06465"/>
                </a:solidFill>
                <a:effectLst/>
                <a:latin typeface="inherit"/>
              </a:rPr>
              <a:t>A SHOPPING SPREE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To spend as much money as possible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ex. They were only in London for a few days and were determined to buy as much as they could. This was going to be a real shopping spree.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F06465"/>
                </a:solidFill>
                <a:effectLst/>
                <a:latin typeface="inherit"/>
              </a:rPr>
              <a:t>SHOP AROUND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To compare prices in different shops before you buy something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ex. If you are looking to buy something expensive like a new TV or phone it pays to check the different prices on offer in different stores. It pays to shop around.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i="1" dirty="0">
              <a:solidFill>
                <a:srgbClr val="444444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b="1" dirty="0">
                <a:solidFill>
                  <a:srgbClr val="F06465"/>
                </a:solidFill>
                <a:latin typeface="inherit"/>
              </a:rPr>
              <a:t>Cybershopping or Cyber shopping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300" dirty="0">
                <a:solidFill>
                  <a:srgbClr val="444444"/>
                </a:solidFill>
                <a:latin typeface="inherit"/>
                <a:hlinkClick r:id="rId4" tooltip="shopp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shopping</a:t>
            </a:r>
            <a:r>
              <a:rPr lang="en-US" sz="1300" dirty="0">
                <a:solidFill>
                  <a:srgbClr val="444444"/>
                </a:solidFill>
                <a:latin typeface="inherit"/>
              </a:rPr>
              <a:t> for </a:t>
            </a:r>
            <a:r>
              <a:rPr lang="en-US" sz="1300" dirty="0">
                <a:solidFill>
                  <a:srgbClr val="444444"/>
                </a:solidFill>
                <a:latin typeface="inherit"/>
                <a:hlinkClick r:id="rId5" tooltip="good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goods</a:t>
            </a:r>
            <a:r>
              <a:rPr lang="en-US" sz="1300" dirty="0">
                <a:solidFill>
                  <a:srgbClr val="444444"/>
                </a:solidFill>
                <a:latin typeface="inherit"/>
              </a:rPr>
              <a:t> and </a:t>
            </a:r>
            <a:r>
              <a:rPr lang="en-US" sz="1300" dirty="0">
                <a:solidFill>
                  <a:srgbClr val="444444"/>
                </a:solidFill>
                <a:latin typeface="inherit"/>
                <a:hlinkClick r:id="rId6" tooltip="servic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services</a:t>
            </a:r>
            <a:r>
              <a:rPr lang="en-US" sz="1300" dirty="0">
                <a:solidFill>
                  <a:srgbClr val="444444"/>
                </a:solidFill>
                <a:latin typeface="inherit"/>
              </a:rPr>
              <a:t> on the internet = online or </a:t>
            </a:r>
            <a:r>
              <a:rPr lang="en-US" sz="1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internet </a:t>
            </a:r>
            <a:r>
              <a:rPr lang="en-US" sz="1400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shopping</a:t>
            </a:r>
            <a:r>
              <a:rPr lang="en-US" sz="14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i="1" dirty="0">
                <a:solidFill>
                  <a:srgbClr val="444444"/>
                </a:solidFill>
                <a:latin typeface="inherit"/>
              </a:rPr>
              <a:t>Ex. </a:t>
            </a:r>
            <a:r>
              <a:rPr lang="en-US" sz="1300" i="1" dirty="0">
                <a:solidFill>
                  <a:srgbClr val="444444"/>
                </a:solidFill>
                <a:latin typeface="inherit"/>
              </a:rPr>
              <a:t>Shoppers are getting used to cyber shopping.</a:t>
            </a:r>
            <a:endParaRPr lang="en-US" altLang="en-US" sz="1300" i="1" dirty="0">
              <a:solidFill>
                <a:srgbClr val="444444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i="1" dirty="0">
              <a:solidFill>
                <a:srgbClr val="444444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inherit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584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4- Shopping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471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847" y="-99623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4- Shopping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What springs to mind when you hear the word ‘shopping’?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2) Is shopping a real hobby?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3) Why do women like shopping more than men?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4) When’s the best time to go shopping?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5) Do people always need the things they buy when they go shopping?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6) Do you prefer going shopping alone or with friends?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7) Which is better, shopping in shops or shopping online?</a:t>
            </a:r>
            <a:endParaRPr lang="en-US" sz="1800" dirty="0">
              <a:solidFill>
                <a:srgbClr val="222222"/>
              </a:solidFill>
              <a:latin typeface="Open Sans" panose="020B0606030504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What’s the worst shopping experience you’ve had?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 Is shopping an addiction? How can it be cured?</a:t>
            </a:r>
            <a:endParaRPr lang="en-US" sz="1800" dirty="0">
              <a:solidFill>
                <a:srgbClr val="222222"/>
              </a:solidFill>
              <a:latin typeface="Open Sans" panose="020B0606030504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b="0" i="0" u="none" strike="noStrike" baseline="0" dirty="0">
                <a:latin typeface="Verdana" panose="020B0604030504040204" pitchFamily="34" charset="0"/>
              </a:rPr>
              <a:t>Do you like shopping?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2) Is window shopping a total waste of time?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3) When did shopping become so popular?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4) Do you prefer shopping in malls, markets or streets?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5) What’s top of your shopping list?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6) Would you like to go on a shopping holiday?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7) In which store would you like to go on a shopping spree?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8) What is the thing you forget most often when you go shopping?</a:t>
            </a:r>
          </a:p>
          <a:p>
            <a:pPr algn="l"/>
            <a:r>
              <a:rPr lang="en-US" sz="1800" b="0" i="0" u="none" strike="noStrike" baseline="0" dirty="0">
                <a:latin typeface="Verdana" panose="020B0604030504040204" pitchFamily="34" charset="0"/>
              </a:rPr>
              <a:t>9) Do you like going shopping in other countries?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052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847" y="-99623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4- Shopping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solidFill>
                <a:srgbClr val="222222"/>
              </a:solidFill>
              <a:effectLst/>
              <a:latin typeface="Open Sans" panose="020B0606030504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22222"/>
                </a:solidFill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What’s the difference between a shopping mall &amp; a department store?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Where is your favorite place to shop for clothes?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Which do you prefer cybershopping or shopping at a department store?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What products do you prefer to shop online for?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What products do you prefer to shop in stores for?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How do you feel about sales people following you and helping you when you shop?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What makes a pleasant shopping experience?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How do you feel about shopping at department stores or malls?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What is your favorite ecommerce site? Why?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 you know anyone who is addicted to shopping? Are you addicted to shopping?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Have you ever bought any counterfeit products like fake designer bags, clothing, or jewelry?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 you enjoy shopping for other people?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449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316267" cy="182879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4- Shopping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5F6AC-8D34-4940-9845-34C1DC5CDB8E}"/>
              </a:ext>
            </a:extLst>
          </p:cNvPr>
          <p:cNvSpPr txBox="1"/>
          <p:nvPr/>
        </p:nvSpPr>
        <p:spPr>
          <a:xfrm>
            <a:off x="3905982" y="2601155"/>
            <a:ext cx="7666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Thank you!</a:t>
            </a:r>
            <a:r>
              <a:rPr lang="en-US" sz="4000" b="1" dirty="0">
                <a:sym typeface="Wingdings" panose="05000000000000000000" pitchFamily="2" charset="2"/>
              </a:rPr>
              <a:t>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8464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4- Shopping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1-: </a:t>
            </a:r>
            <a:r>
              <a:rPr lang="en-US" sz="3600" b="1" spc="7" dirty="0">
                <a:solidFill>
                  <a:schemeClr val="bg1"/>
                </a:solidFill>
                <a:latin typeface="Cambria"/>
                <a:cs typeface="Cambria"/>
              </a:rPr>
              <a:t>Shopping for Clothes </a:t>
            </a:r>
            <a:r>
              <a:rPr lang="en-US" sz="3600" b="1" dirty="0">
                <a:solidFill>
                  <a:schemeClr val="bg1"/>
                </a:solidFill>
              </a:rPr>
              <a:t>(Listening)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More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15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4- Shopping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1-: </a:t>
            </a:r>
            <a:r>
              <a:rPr lang="en-US" sz="3600" b="1" spc="7" dirty="0">
                <a:solidFill>
                  <a:schemeClr val="bg1"/>
                </a:solidFill>
                <a:latin typeface="Cambria"/>
                <a:cs typeface="Cambria"/>
              </a:rPr>
              <a:t>Shopping for Clothes </a:t>
            </a:r>
            <a:r>
              <a:rPr lang="en-US" sz="3600" b="1" dirty="0">
                <a:solidFill>
                  <a:schemeClr val="bg1"/>
                </a:solidFill>
              </a:rPr>
              <a:t>( Listening)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593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>
              <a:lnSpc>
                <a:spcPts val="784"/>
              </a:lnSpc>
            </a:pPr>
            <a:r>
              <a:rPr spc="-3" dirty="0">
                <a:hlinkClick r:id="rId2"/>
              </a:rPr>
              <a:t>www.espressoenglish.net</a:t>
            </a:r>
          </a:p>
          <a:p>
            <a:pPr marL="48923" defTabSz="623438">
              <a:spcBef>
                <a:spcPts val="17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3" dirty="0">
                <a:solidFill>
                  <a:srgbClr val="000000"/>
                </a:solidFill>
              </a:rPr>
              <a:t>Shayna Oliveira</a:t>
            </a:r>
            <a:r>
              <a:rPr u="none" spc="-34" dirty="0">
                <a:solidFill>
                  <a:srgbClr val="000000"/>
                </a:solidFill>
              </a:rPr>
              <a:t> </a:t>
            </a:r>
            <a:r>
              <a:rPr u="none" spc="-3" dirty="0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294198" y="-55658"/>
            <a:ext cx="12233864" cy="59349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623438">
              <a:spcBef>
                <a:spcPts val="20"/>
              </a:spcBef>
            </a:pPr>
            <a:endParaRPr sz="1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659" defTabSz="623438"/>
            <a:r>
              <a:rPr sz="1600" b="1" spc="-3" dirty="0">
                <a:solidFill>
                  <a:prstClr val="black"/>
                </a:solidFill>
                <a:latin typeface="Cambria"/>
                <a:cs typeface="Cambria"/>
              </a:rPr>
              <a:t>Saleswoman: </a:t>
            </a:r>
            <a:r>
              <a:rPr sz="1600" dirty="0">
                <a:solidFill>
                  <a:prstClr val="black"/>
                </a:solidFill>
                <a:latin typeface="Cambria"/>
                <a:cs typeface="Cambria"/>
              </a:rPr>
              <a:t>Do </a:t>
            </a:r>
            <a:r>
              <a:rPr sz="1600" spc="-7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need any</a:t>
            </a:r>
            <a:r>
              <a:rPr sz="1600" spc="-2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help?</a:t>
            </a:r>
            <a:endParaRPr sz="1600" dirty="0">
              <a:solidFill>
                <a:prstClr val="black"/>
              </a:solidFill>
              <a:latin typeface="Cambria"/>
              <a:cs typeface="Cambria"/>
            </a:endParaRPr>
          </a:p>
          <a:p>
            <a:pPr defTabSz="623438">
              <a:spcBef>
                <a:spcPts val="27"/>
              </a:spcBef>
            </a:pPr>
            <a:endParaRPr sz="1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659" defTabSz="623438"/>
            <a:r>
              <a:rPr sz="1600" b="1" spc="-7" dirty="0">
                <a:solidFill>
                  <a:prstClr val="black"/>
                </a:solidFill>
                <a:latin typeface="Cambria"/>
                <a:cs typeface="Cambria"/>
              </a:rPr>
              <a:t>Fred: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Yes, </a:t>
            </a:r>
            <a:r>
              <a:rPr sz="1600" dirty="0">
                <a:solidFill>
                  <a:prstClr val="black"/>
                </a:solidFill>
                <a:latin typeface="Cambria"/>
                <a:cs typeface="Cambria"/>
              </a:rPr>
              <a:t>I’m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looking for polo</a:t>
            </a:r>
            <a:r>
              <a:rPr sz="1600" spc="1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shirts.</a:t>
            </a:r>
            <a:endParaRPr sz="1600" dirty="0">
              <a:solidFill>
                <a:prstClr val="black"/>
              </a:solidFill>
              <a:latin typeface="Cambria"/>
              <a:cs typeface="Cambria"/>
            </a:endParaRPr>
          </a:p>
          <a:p>
            <a:pPr defTabSz="623438">
              <a:spcBef>
                <a:spcPts val="27"/>
              </a:spcBef>
            </a:pPr>
            <a:endParaRPr sz="1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659" defTabSz="623438"/>
            <a:r>
              <a:rPr sz="1600" b="1" spc="-3" dirty="0">
                <a:solidFill>
                  <a:prstClr val="black"/>
                </a:solidFill>
                <a:latin typeface="Cambria"/>
                <a:cs typeface="Cambria"/>
              </a:rPr>
              <a:t>Saleswoman: </a:t>
            </a:r>
            <a:r>
              <a:rPr sz="1600" dirty="0">
                <a:solidFill>
                  <a:prstClr val="black"/>
                </a:solidFill>
                <a:latin typeface="Cambria"/>
                <a:cs typeface="Cambria"/>
              </a:rPr>
              <a:t>OK,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we have a few different styles – this one’s </a:t>
            </a:r>
            <a:r>
              <a:rPr sz="1600" dirty="0">
                <a:solidFill>
                  <a:prstClr val="black"/>
                </a:solidFill>
                <a:latin typeface="Cambria"/>
                <a:cs typeface="Cambria"/>
              </a:rPr>
              <a:t>more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dressy, </a:t>
            </a:r>
            <a:r>
              <a:rPr sz="1600" dirty="0">
                <a:solidFill>
                  <a:prstClr val="black"/>
                </a:solidFill>
                <a:latin typeface="Cambria"/>
                <a:cs typeface="Cambria"/>
              </a:rPr>
              <a:t>and</a:t>
            </a:r>
            <a:r>
              <a:rPr sz="1600" spc="6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this</a:t>
            </a:r>
            <a:endParaRPr sz="1600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130"/>
              </a:spcBef>
            </a:pP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one’s more</a:t>
            </a:r>
            <a:r>
              <a:rPr sz="1600" spc="-2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casual.</a:t>
            </a:r>
            <a:endParaRPr sz="1600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130"/>
              </a:spcBef>
            </a:pPr>
            <a:r>
              <a:rPr sz="1600" i="1" spc="-3" dirty="0">
                <a:solidFill>
                  <a:prstClr val="black"/>
                </a:solidFill>
                <a:latin typeface="Cambria"/>
                <a:cs typeface="Cambria"/>
              </a:rPr>
              <a:t>(dressy =</a:t>
            </a:r>
            <a:r>
              <a:rPr sz="1600" i="1" spc="-5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i="1" dirty="0">
                <a:solidFill>
                  <a:prstClr val="black"/>
                </a:solidFill>
                <a:latin typeface="Cambria"/>
                <a:cs typeface="Cambria"/>
              </a:rPr>
              <a:t>formal)</a:t>
            </a:r>
            <a:endParaRPr sz="1600" dirty="0">
              <a:solidFill>
                <a:prstClr val="black"/>
              </a:solidFill>
              <a:latin typeface="Cambria"/>
              <a:cs typeface="Cambria"/>
            </a:endParaRPr>
          </a:p>
          <a:p>
            <a:pPr defTabSz="623438">
              <a:spcBef>
                <a:spcPts val="20"/>
              </a:spcBef>
            </a:pPr>
            <a:endParaRPr sz="1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659" defTabSz="623438"/>
            <a:r>
              <a:rPr sz="1600" b="1" spc="-7" dirty="0">
                <a:solidFill>
                  <a:prstClr val="black"/>
                </a:solidFill>
                <a:latin typeface="Cambria"/>
                <a:cs typeface="Cambria"/>
              </a:rPr>
              <a:t>Fred: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Can I </a:t>
            </a:r>
            <a:r>
              <a:rPr sz="1600" dirty="0">
                <a:solidFill>
                  <a:prstClr val="black"/>
                </a:solidFill>
                <a:latin typeface="Cambria"/>
                <a:cs typeface="Cambria"/>
              </a:rPr>
              <a:t>try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these</a:t>
            </a:r>
            <a:r>
              <a:rPr sz="1600" spc="-2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spc="-7" dirty="0">
                <a:solidFill>
                  <a:prstClr val="black"/>
                </a:solidFill>
                <a:latin typeface="Cambria"/>
                <a:cs typeface="Cambria"/>
              </a:rPr>
              <a:t>on?</a:t>
            </a:r>
            <a:endParaRPr sz="1600" dirty="0">
              <a:solidFill>
                <a:prstClr val="black"/>
              </a:solidFill>
              <a:latin typeface="Cambria"/>
              <a:cs typeface="Cambria"/>
            </a:endParaRPr>
          </a:p>
          <a:p>
            <a:pPr defTabSz="623438">
              <a:spcBef>
                <a:spcPts val="27"/>
              </a:spcBef>
            </a:pPr>
            <a:endParaRPr sz="1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659" defTabSz="623438"/>
            <a:r>
              <a:rPr sz="1600" b="1" spc="-3" dirty="0">
                <a:solidFill>
                  <a:prstClr val="black"/>
                </a:solidFill>
                <a:latin typeface="Cambria"/>
                <a:cs typeface="Cambria"/>
              </a:rPr>
              <a:t>Saleswoman: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Sure – the fitting rooms are right over</a:t>
            </a:r>
            <a:r>
              <a:rPr sz="1600" spc="2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prstClr val="black"/>
                </a:solidFill>
                <a:latin typeface="Cambria"/>
                <a:cs typeface="Cambria"/>
              </a:rPr>
              <a:t>there.</a:t>
            </a:r>
          </a:p>
          <a:p>
            <a:pPr defTabSz="623438">
              <a:spcBef>
                <a:spcPts val="27"/>
              </a:spcBef>
            </a:pPr>
            <a:endParaRPr sz="1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659" defTabSz="623438"/>
            <a:r>
              <a:rPr sz="1600" i="1" spc="-7" dirty="0">
                <a:solidFill>
                  <a:prstClr val="black"/>
                </a:solidFill>
                <a:latin typeface="Cambria"/>
                <a:cs typeface="Cambria"/>
              </a:rPr>
              <a:t>(he </a:t>
            </a:r>
            <a:r>
              <a:rPr sz="1600" i="1" spc="-3" dirty="0">
                <a:solidFill>
                  <a:prstClr val="black"/>
                </a:solidFill>
                <a:latin typeface="Cambria"/>
                <a:cs typeface="Cambria"/>
              </a:rPr>
              <a:t>tries on the</a:t>
            </a:r>
            <a:r>
              <a:rPr sz="1600" i="1" spc="-2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i="1" spc="-3" dirty="0">
                <a:solidFill>
                  <a:prstClr val="black"/>
                </a:solidFill>
                <a:latin typeface="Cambria"/>
                <a:cs typeface="Cambria"/>
              </a:rPr>
              <a:t>shirts)</a:t>
            </a:r>
            <a:endParaRPr sz="1600" dirty="0">
              <a:solidFill>
                <a:prstClr val="black"/>
              </a:solidFill>
              <a:latin typeface="Cambria"/>
              <a:cs typeface="Cambria"/>
            </a:endParaRPr>
          </a:p>
          <a:p>
            <a:pPr defTabSz="623438">
              <a:spcBef>
                <a:spcPts val="20"/>
              </a:spcBef>
            </a:pPr>
            <a:endParaRPr sz="1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659" defTabSz="623438"/>
            <a:r>
              <a:rPr sz="1600" b="1" spc="-3" dirty="0">
                <a:solidFill>
                  <a:prstClr val="black"/>
                </a:solidFill>
                <a:latin typeface="Cambria"/>
                <a:cs typeface="Cambria"/>
              </a:rPr>
              <a:t>Saleswoman: </a:t>
            </a:r>
            <a:r>
              <a:rPr sz="1600" spc="-7" dirty="0">
                <a:solidFill>
                  <a:prstClr val="black"/>
                </a:solidFill>
                <a:latin typeface="Cambria"/>
                <a:cs typeface="Cambria"/>
              </a:rPr>
              <a:t>How </a:t>
            </a:r>
            <a:r>
              <a:rPr sz="1600" dirty="0">
                <a:solidFill>
                  <a:prstClr val="black"/>
                </a:solidFill>
                <a:latin typeface="Cambria"/>
                <a:cs typeface="Cambria"/>
              </a:rPr>
              <a:t>were</a:t>
            </a:r>
            <a:r>
              <a:rPr sz="1600" spc="-2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they?</a:t>
            </a:r>
            <a:endParaRPr sz="1600" dirty="0">
              <a:solidFill>
                <a:prstClr val="black"/>
              </a:solidFill>
              <a:latin typeface="Cambria"/>
              <a:cs typeface="Cambria"/>
            </a:endParaRPr>
          </a:p>
          <a:p>
            <a:pPr defTabSz="623438">
              <a:spcBef>
                <a:spcPts val="27"/>
              </a:spcBef>
            </a:pPr>
            <a:endParaRPr sz="1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659" defTabSz="623438"/>
            <a:r>
              <a:rPr sz="1600" b="1" spc="-7" dirty="0">
                <a:solidFill>
                  <a:prstClr val="black"/>
                </a:solidFill>
                <a:latin typeface="Cambria"/>
                <a:cs typeface="Cambria"/>
              </a:rPr>
              <a:t>Fred: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I </a:t>
            </a:r>
            <a:r>
              <a:rPr sz="1600" dirty="0">
                <a:solidFill>
                  <a:prstClr val="black"/>
                </a:solidFill>
                <a:latin typeface="Cambria"/>
                <a:cs typeface="Cambria"/>
              </a:rPr>
              <a:t>like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this casual shirt, but </a:t>
            </a:r>
            <a:r>
              <a:rPr sz="1600" dirty="0">
                <a:solidFill>
                  <a:prstClr val="black"/>
                </a:solidFill>
                <a:latin typeface="Cambria"/>
                <a:cs typeface="Cambria"/>
              </a:rPr>
              <a:t>it’s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too loose. </a:t>
            </a:r>
            <a:r>
              <a:rPr sz="1600" dirty="0">
                <a:solidFill>
                  <a:prstClr val="black"/>
                </a:solidFill>
                <a:latin typeface="Cambria"/>
                <a:cs typeface="Cambria"/>
              </a:rPr>
              <a:t>Do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you have it in a smaller</a:t>
            </a:r>
            <a:r>
              <a:rPr sz="1600" spc="92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size?</a:t>
            </a:r>
            <a:endParaRPr sz="1600" dirty="0">
              <a:solidFill>
                <a:prstClr val="black"/>
              </a:solidFill>
              <a:latin typeface="Cambria"/>
              <a:cs typeface="Cambria"/>
            </a:endParaRPr>
          </a:p>
          <a:p>
            <a:pPr defTabSz="623438">
              <a:spcBef>
                <a:spcPts val="27"/>
              </a:spcBef>
            </a:pPr>
            <a:endParaRPr sz="1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659" defTabSz="623438"/>
            <a:r>
              <a:rPr sz="1600" b="1" spc="-3" dirty="0">
                <a:solidFill>
                  <a:prstClr val="black"/>
                </a:solidFill>
                <a:latin typeface="Cambria"/>
                <a:cs typeface="Cambria"/>
              </a:rPr>
              <a:t>Saleswoman: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Let me </a:t>
            </a:r>
            <a:r>
              <a:rPr sz="1600" dirty="0">
                <a:solidFill>
                  <a:prstClr val="black"/>
                </a:solidFill>
                <a:latin typeface="Cambria"/>
                <a:cs typeface="Cambria"/>
              </a:rPr>
              <a:t>check…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yes, we do! </a:t>
            </a:r>
            <a:r>
              <a:rPr sz="1600" dirty="0">
                <a:solidFill>
                  <a:prstClr val="black"/>
                </a:solidFill>
                <a:latin typeface="Cambria"/>
                <a:cs typeface="Cambria"/>
              </a:rPr>
              <a:t>Here’s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a</a:t>
            </a:r>
            <a:r>
              <a:rPr sz="1600" spc="-1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medium.</a:t>
            </a:r>
            <a:endParaRPr sz="1600" dirty="0">
              <a:solidFill>
                <a:prstClr val="black"/>
              </a:solidFill>
              <a:latin typeface="Cambria"/>
              <a:cs typeface="Cambria"/>
            </a:endParaRPr>
          </a:p>
          <a:p>
            <a:pPr defTabSz="623438">
              <a:spcBef>
                <a:spcPts val="27"/>
              </a:spcBef>
            </a:pPr>
            <a:endParaRPr sz="1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337" defTabSz="623438"/>
            <a:r>
              <a:rPr sz="1600" i="1" spc="-7" dirty="0">
                <a:solidFill>
                  <a:prstClr val="black"/>
                </a:solidFill>
                <a:latin typeface="Cambria"/>
                <a:cs typeface="Cambria"/>
              </a:rPr>
              <a:t>(he </a:t>
            </a:r>
            <a:r>
              <a:rPr sz="1600" i="1" spc="-3" dirty="0">
                <a:solidFill>
                  <a:prstClr val="black"/>
                </a:solidFill>
                <a:latin typeface="Cambria"/>
                <a:cs typeface="Cambria"/>
              </a:rPr>
              <a:t>tries on the </a:t>
            </a:r>
            <a:r>
              <a:rPr sz="1600" i="1" dirty="0">
                <a:solidFill>
                  <a:prstClr val="black"/>
                </a:solidFill>
                <a:latin typeface="Cambria"/>
                <a:cs typeface="Cambria"/>
              </a:rPr>
              <a:t>medium</a:t>
            </a:r>
            <a:r>
              <a:rPr sz="1600" i="1" spc="-2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i="1" spc="-3" dirty="0">
                <a:solidFill>
                  <a:prstClr val="black"/>
                </a:solidFill>
                <a:latin typeface="Cambria"/>
                <a:cs typeface="Cambria"/>
              </a:rPr>
              <a:t>shirt)</a:t>
            </a:r>
            <a:endParaRPr sz="1600" dirty="0">
              <a:solidFill>
                <a:prstClr val="black"/>
              </a:solidFill>
              <a:latin typeface="Cambria"/>
              <a:cs typeface="Cambria"/>
            </a:endParaRPr>
          </a:p>
          <a:p>
            <a:pPr defTabSz="623438">
              <a:spcBef>
                <a:spcPts val="20"/>
              </a:spcBef>
            </a:pPr>
            <a:endParaRPr sz="1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659" defTabSz="623438"/>
            <a:r>
              <a:rPr sz="1600" b="1" spc="-3" dirty="0">
                <a:solidFill>
                  <a:prstClr val="black"/>
                </a:solidFill>
                <a:latin typeface="Cambria"/>
                <a:cs typeface="Cambria"/>
              </a:rPr>
              <a:t>Saleswoman: </a:t>
            </a:r>
            <a:r>
              <a:rPr sz="1600" dirty="0">
                <a:solidFill>
                  <a:prstClr val="black"/>
                </a:solidFill>
                <a:latin typeface="Cambria"/>
                <a:cs typeface="Cambria"/>
              </a:rPr>
              <a:t>Was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it</a:t>
            </a:r>
            <a:r>
              <a:rPr sz="1600" spc="-6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OK?</a:t>
            </a:r>
            <a:endParaRPr sz="1600" dirty="0">
              <a:solidFill>
                <a:prstClr val="black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>
              <a:lnSpc>
                <a:spcPts val="784"/>
              </a:lnSpc>
            </a:pPr>
            <a:r>
              <a:rPr spc="-3" dirty="0">
                <a:hlinkClick r:id="rId2"/>
              </a:rPr>
              <a:t>www.espressoenglish.net</a:t>
            </a:r>
          </a:p>
          <a:p>
            <a:pPr marL="48923" defTabSz="623438">
              <a:spcBef>
                <a:spcPts val="17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3" dirty="0">
                <a:solidFill>
                  <a:srgbClr val="000000"/>
                </a:solidFill>
              </a:rPr>
              <a:t>Shayna Oliveira</a:t>
            </a:r>
            <a:r>
              <a:rPr u="none" spc="-34" dirty="0">
                <a:solidFill>
                  <a:srgbClr val="000000"/>
                </a:solidFill>
              </a:rPr>
              <a:t> </a:t>
            </a:r>
            <a:r>
              <a:rPr u="none" spc="-3" dirty="0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365760" y="461177"/>
            <a:ext cx="12233864" cy="2969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623438">
              <a:spcBef>
                <a:spcPts val="20"/>
              </a:spcBef>
            </a:pPr>
            <a:endParaRPr sz="1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659" marR="784493" defTabSz="623438">
              <a:lnSpc>
                <a:spcPct val="201900"/>
              </a:lnSpc>
              <a:spcBef>
                <a:spcPts val="7"/>
              </a:spcBef>
            </a:pPr>
            <a:r>
              <a:rPr sz="1600" b="1" spc="-7" dirty="0">
                <a:solidFill>
                  <a:prstClr val="black"/>
                </a:solidFill>
                <a:latin typeface="Cambria"/>
                <a:cs typeface="Cambria"/>
              </a:rPr>
              <a:t>Fred: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It fits perfectly! But do </a:t>
            </a:r>
            <a:r>
              <a:rPr sz="1600" spc="-7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1600" dirty="0">
                <a:solidFill>
                  <a:prstClr val="black"/>
                </a:solidFill>
                <a:latin typeface="Cambria"/>
                <a:cs typeface="Cambria"/>
              </a:rPr>
              <a:t>have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it in green instead of blue?  </a:t>
            </a:r>
            <a:endParaRPr lang="en-US" sz="1600" spc="-3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8659" marR="784493" defTabSz="623438">
              <a:lnSpc>
                <a:spcPct val="201900"/>
              </a:lnSpc>
              <a:spcBef>
                <a:spcPts val="7"/>
              </a:spcBef>
            </a:pPr>
            <a:r>
              <a:rPr sz="1600" b="1" spc="-3" dirty="0">
                <a:solidFill>
                  <a:prstClr val="black"/>
                </a:solidFill>
                <a:latin typeface="Cambria"/>
                <a:cs typeface="Cambria"/>
              </a:rPr>
              <a:t>Saleswoman: </a:t>
            </a:r>
            <a:r>
              <a:rPr sz="1600" dirty="0">
                <a:solidFill>
                  <a:prstClr val="black"/>
                </a:solidFill>
                <a:latin typeface="Cambria"/>
                <a:cs typeface="Cambria"/>
              </a:rPr>
              <a:t>One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moment… </a:t>
            </a:r>
            <a:r>
              <a:rPr sz="1600" dirty="0">
                <a:solidFill>
                  <a:prstClr val="black"/>
                </a:solidFill>
                <a:latin typeface="Cambria"/>
                <a:cs typeface="Cambria"/>
              </a:rPr>
              <a:t>here’s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a dark </a:t>
            </a:r>
            <a:r>
              <a:rPr sz="1600" dirty="0">
                <a:solidFill>
                  <a:prstClr val="black"/>
                </a:solidFill>
                <a:latin typeface="Cambria"/>
                <a:cs typeface="Cambria"/>
              </a:rPr>
              <a:t>green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and a light green.  </a:t>
            </a:r>
            <a:endParaRPr lang="en-US" sz="1600" spc="-3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8659" marR="784493" defTabSz="623438">
              <a:lnSpc>
                <a:spcPct val="201900"/>
              </a:lnSpc>
              <a:spcBef>
                <a:spcPts val="7"/>
              </a:spcBef>
            </a:pPr>
            <a:r>
              <a:rPr sz="1600" b="1" spc="-7" dirty="0">
                <a:solidFill>
                  <a:prstClr val="black"/>
                </a:solidFill>
                <a:latin typeface="Cambria"/>
                <a:cs typeface="Cambria"/>
              </a:rPr>
              <a:t>Fred: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I like the dark green one. How much is</a:t>
            </a:r>
            <a:r>
              <a:rPr sz="1600" spc="3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it?</a:t>
            </a:r>
            <a:endParaRPr sz="1600" dirty="0">
              <a:solidFill>
                <a:prstClr val="black"/>
              </a:solidFill>
              <a:latin typeface="Cambria"/>
              <a:cs typeface="Cambria"/>
            </a:endParaRPr>
          </a:p>
          <a:p>
            <a:pPr defTabSz="623438">
              <a:spcBef>
                <a:spcPts val="27"/>
              </a:spcBef>
            </a:pPr>
            <a:endParaRPr sz="16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659" defTabSz="623438"/>
            <a:r>
              <a:rPr sz="1600" b="1" spc="-3" dirty="0">
                <a:solidFill>
                  <a:prstClr val="black"/>
                </a:solidFill>
                <a:latin typeface="Cambria"/>
                <a:cs typeface="Cambria"/>
              </a:rPr>
              <a:t>Saleswoman: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Normally $39.95, but </a:t>
            </a:r>
            <a:r>
              <a:rPr sz="1600" dirty="0">
                <a:solidFill>
                  <a:prstClr val="black"/>
                </a:solidFill>
                <a:latin typeface="Cambria"/>
                <a:cs typeface="Cambria"/>
              </a:rPr>
              <a:t>it’s </a:t>
            </a:r>
            <a:r>
              <a:rPr sz="1600" spc="-7" dirty="0">
                <a:solidFill>
                  <a:prstClr val="black"/>
                </a:solidFill>
                <a:latin typeface="Cambria"/>
                <a:cs typeface="Cambria"/>
              </a:rPr>
              <a:t>on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sale for</a:t>
            </a:r>
            <a:r>
              <a:rPr sz="1600" spc="2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600" spc="-3" dirty="0">
                <a:solidFill>
                  <a:prstClr val="black"/>
                </a:solidFill>
                <a:latin typeface="Cambria"/>
                <a:cs typeface="Cambria"/>
              </a:rPr>
              <a:t>$29.95.</a:t>
            </a:r>
            <a:endParaRPr lang="en-US" sz="1600" spc="-3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/>
            <a:endParaRPr lang="en-US" sz="1600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/>
            <a:r>
              <a:rPr lang="en-US" sz="1600" b="1" spc="-7" dirty="0">
                <a:solidFill>
                  <a:prstClr val="black"/>
                </a:solidFill>
                <a:latin typeface="Cambria"/>
                <a:cs typeface="Cambria"/>
              </a:rPr>
              <a:t>Fred: </a:t>
            </a:r>
            <a:r>
              <a:rPr lang="en-US" sz="1600" dirty="0">
                <a:solidFill>
                  <a:prstClr val="black"/>
                </a:solidFill>
                <a:latin typeface="Cambria"/>
                <a:cs typeface="Cambria"/>
              </a:rPr>
              <a:t>I’ll take</a:t>
            </a:r>
            <a:r>
              <a:rPr lang="en-US" sz="1600" spc="-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1600" spc="-3" dirty="0">
                <a:solidFill>
                  <a:prstClr val="black"/>
                </a:solidFill>
                <a:latin typeface="Cambria"/>
                <a:cs typeface="Cambria"/>
              </a:rPr>
              <a:t>it.</a:t>
            </a:r>
            <a:endParaRPr lang="en-US" sz="1600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/>
            <a:endParaRPr sz="1600" dirty="0">
              <a:solidFill>
                <a:prstClr val="black"/>
              </a:solidFill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185862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>
              <a:lnSpc>
                <a:spcPts val="784"/>
              </a:lnSpc>
            </a:pPr>
            <a:r>
              <a:rPr spc="-3" dirty="0">
                <a:hlinkClick r:id="rId2"/>
              </a:rPr>
              <a:t>www.espressoenglish.net</a:t>
            </a:r>
          </a:p>
          <a:p>
            <a:pPr marL="48923" defTabSz="623438">
              <a:spcBef>
                <a:spcPts val="17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3" dirty="0">
                <a:solidFill>
                  <a:srgbClr val="000000"/>
                </a:solidFill>
              </a:rPr>
              <a:t>Shayna Oliveira</a:t>
            </a:r>
            <a:r>
              <a:rPr u="none" spc="-34" dirty="0">
                <a:solidFill>
                  <a:srgbClr val="000000"/>
                </a:solidFill>
              </a:rPr>
              <a:t> </a:t>
            </a:r>
            <a:r>
              <a:rPr u="none" spc="-3" dirty="0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23245" y="-15903"/>
            <a:ext cx="12161520" cy="4760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623438"/>
            <a:r>
              <a:rPr sz="1400" b="1" spc="-3" dirty="0">
                <a:solidFill>
                  <a:srgbClr val="365F91"/>
                </a:solidFill>
                <a:latin typeface="Cambria"/>
                <a:cs typeface="Cambria"/>
              </a:rPr>
              <a:t>Vocabulary &amp;</a:t>
            </a:r>
            <a:r>
              <a:rPr sz="1400" b="1" spc="-1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400" b="1" dirty="0">
                <a:solidFill>
                  <a:srgbClr val="365F91"/>
                </a:solidFill>
                <a:latin typeface="Cambria"/>
                <a:cs typeface="Cambria"/>
              </a:rPr>
              <a:t>Phrases</a:t>
            </a:r>
            <a:r>
              <a:rPr lang="en-US" sz="1400" b="1" dirty="0">
                <a:solidFill>
                  <a:srgbClr val="365F91"/>
                </a:solidFill>
                <a:latin typeface="Cambria"/>
                <a:cs typeface="Cambria"/>
              </a:rPr>
              <a:t>:</a:t>
            </a:r>
            <a:endParaRPr sz="1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659" defTabSz="623438"/>
            <a:r>
              <a:rPr sz="1400" spc="-3" dirty="0">
                <a:solidFill>
                  <a:prstClr val="black"/>
                </a:solidFill>
                <a:latin typeface="Cambria"/>
                <a:cs typeface="Cambria"/>
              </a:rPr>
              <a:t>When </a:t>
            </a:r>
            <a:r>
              <a:rPr sz="1400" spc="-7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1400" dirty="0">
                <a:solidFill>
                  <a:prstClr val="black"/>
                </a:solidFill>
                <a:latin typeface="Cambria"/>
                <a:cs typeface="Cambria"/>
              </a:rPr>
              <a:t>go </a:t>
            </a:r>
            <a:r>
              <a:rPr sz="1400" spc="-3" dirty="0">
                <a:solidFill>
                  <a:prstClr val="black"/>
                </a:solidFill>
                <a:latin typeface="Cambria"/>
                <a:cs typeface="Cambria"/>
              </a:rPr>
              <a:t>into a </a:t>
            </a:r>
            <a:r>
              <a:rPr sz="1400" dirty="0">
                <a:solidFill>
                  <a:prstClr val="black"/>
                </a:solidFill>
                <a:latin typeface="Cambria"/>
                <a:cs typeface="Cambria"/>
              </a:rPr>
              <a:t>store, </a:t>
            </a:r>
            <a:r>
              <a:rPr sz="1400" spc="-3" dirty="0">
                <a:solidFill>
                  <a:prstClr val="black"/>
                </a:solidFill>
                <a:latin typeface="Cambria"/>
                <a:cs typeface="Cambria"/>
              </a:rPr>
              <a:t>a salesperson might</a:t>
            </a:r>
            <a:r>
              <a:rPr sz="1400" spc="1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400" spc="-3" dirty="0">
                <a:solidFill>
                  <a:prstClr val="black"/>
                </a:solidFill>
                <a:latin typeface="Cambria"/>
                <a:cs typeface="Cambria"/>
              </a:rPr>
              <a:t>ask:</a:t>
            </a:r>
            <a:endParaRPr sz="1400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859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1400" b="1" spc="-3" dirty="0">
                <a:solidFill>
                  <a:prstClr val="black"/>
                </a:solidFill>
                <a:latin typeface="Cambria"/>
                <a:cs typeface="Cambria"/>
              </a:rPr>
              <a:t>“Can I help</a:t>
            </a:r>
            <a:r>
              <a:rPr sz="1400" b="1" spc="-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400" b="1" spc="-3" dirty="0">
                <a:solidFill>
                  <a:prstClr val="black"/>
                </a:solidFill>
                <a:latin typeface="Cambria"/>
                <a:cs typeface="Cambria"/>
              </a:rPr>
              <a:t>you?”</a:t>
            </a:r>
            <a:endParaRPr sz="1400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1400" b="1" spc="-3" dirty="0">
                <a:solidFill>
                  <a:prstClr val="black"/>
                </a:solidFill>
                <a:latin typeface="Cambria"/>
                <a:cs typeface="Cambria"/>
              </a:rPr>
              <a:t>“Do </a:t>
            </a:r>
            <a:r>
              <a:rPr sz="1400" b="1" dirty="0">
                <a:solidFill>
                  <a:prstClr val="black"/>
                </a:solidFill>
                <a:latin typeface="Cambria"/>
                <a:cs typeface="Cambria"/>
              </a:rPr>
              <a:t>you need </a:t>
            </a:r>
            <a:r>
              <a:rPr sz="1400" b="1" spc="-3" dirty="0">
                <a:solidFill>
                  <a:prstClr val="black"/>
                </a:solidFill>
                <a:latin typeface="Cambria"/>
                <a:cs typeface="Cambria"/>
              </a:rPr>
              <a:t>any</a:t>
            </a:r>
            <a:r>
              <a:rPr sz="1400" b="1" spc="-5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400" b="1" spc="-3" dirty="0">
                <a:solidFill>
                  <a:prstClr val="black"/>
                </a:solidFill>
                <a:latin typeface="Cambria"/>
                <a:cs typeface="Cambria"/>
              </a:rPr>
              <a:t>help?”</a:t>
            </a:r>
            <a:endParaRPr sz="1400" dirty="0">
              <a:solidFill>
                <a:prstClr val="black"/>
              </a:solidFill>
              <a:latin typeface="Cambria"/>
              <a:cs typeface="Cambria"/>
            </a:endParaRPr>
          </a:p>
          <a:p>
            <a:pPr defTabSz="623438">
              <a:spcBef>
                <a:spcPts val="31"/>
              </a:spcBef>
              <a:buFont typeface="Symbol"/>
              <a:buChar char=""/>
            </a:pPr>
            <a:endParaRPr sz="1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659" defTabSz="623438"/>
            <a:r>
              <a:rPr sz="1400" spc="-3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1400" dirty="0">
                <a:solidFill>
                  <a:prstClr val="black"/>
                </a:solidFill>
                <a:latin typeface="Cambria"/>
                <a:cs typeface="Cambria"/>
              </a:rPr>
              <a:t>say </a:t>
            </a:r>
            <a:r>
              <a:rPr sz="1400" spc="-3" dirty="0">
                <a:solidFill>
                  <a:prstClr val="black"/>
                </a:solidFill>
                <a:latin typeface="Cambria"/>
                <a:cs typeface="Cambria"/>
              </a:rPr>
              <a:t>“no,” you can</a:t>
            </a:r>
            <a:r>
              <a:rPr sz="1400" spc="-2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400" spc="-3" dirty="0">
                <a:solidFill>
                  <a:prstClr val="black"/>
                </a:solidFill>
                <a:latin typeface="Cambria"/>
                <a:cs typeface="Cambria"/>
              </a:rPr>
              <a:t>respond:</a:t>
            </a:r>
            <a:endParaRPr sz="1400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866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1400" b="1" spc="-3" dirty="0">
                <a:solidFill>
                  <a:prstClr val="black"/>
                </a:solidFill>
                <a:latin typeface="Cambria"/>
                <a:cs typeface="Cambria"/>
              </a:rPr>
              <a:t>“No thanks. I’m just</a:t>
            </a:r>
            <a:r>
              <a:rPr sz="1400" b="1" spc="-1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400" b="1" spc="-3" dirty="0">
                <a:solidFill>
                  <a:prstClr val="black"/>
                </a:solidFill>
                <a:latin typeface="Cambria"/>
                <a:cs typeface="Cambria"/>
              </a:rPr>
              <a:t>looking.”</a:t>
            </a:r>
            <a:endParaRPr sz="1400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1400" b="1" spc="-3" dirty="0">
                <a:solidFill>
                  <a:prstClr val="black"/>
                </a:solidFill>
                <a:latin typeface="Cambria"/>
                <a:cs typeface="Cambria"/>
              </a:rPr>
              <a:t>“No thanks. I’m just</a:t>
            </a:r>
            <a:r>
              <a:rPr sz="1400" b="1" spc="-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400" b="1" spc="-3" dirty="0">
                <a:solidFill>
                  <a:prstClr val="black"/>
                </a:solidFill>
                <a:latin typeface="Cambria"/>
                <a:cs typeface="Cambria"/>
              </a:rPr>
              <a:t>browsing.</a:t>
            </a:r>
            <a:r>
              <a:rPr sz="1400" spc="-3" dirty="0">
                <a:solidFill>
                  <a:prstClr val="black"/>
                </a:solidFill>
                <a:latin typeface="Cambria"/>
                <a:cs typeface="Cambria"/>
              </a:rPr>
              <a:t>”</a:t>
            </a:r>
            <a:endParaRPr lang="en-US" sz="1400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164518" defTabSz="623438">
              <a:spcBef>
                <a:spcPts val="177"/>
              </a:spcBef>
              <a:tabLst>
                <a:tab pos="319945" algn="l"/>
                <a:tab pos="320378" algn="l"/>
              </a:tabLst>
            </a:pPr>
            <a:endParaRPr lang="en-US" sz="1400" i="1" spc="-3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164518" defTabSz="623438">
              <a:spcBef>
                <a:spcPts val="177"/>
              </a:spcBef>
              <a:tabLst>
                <a:tab pos="319945" algn="l"/>
                <a:tab pos="320378" algn="l"/>
              </a:tabLst>
            </a:pPr>
            <a:r>
              <a:rPr sz="1400" i="1" spc="-3" dirty="0">
                <a:solidFill>
                  <a:prstClr val="black"/>
                </a:solidFill>
                <a:latin typeface="Cambria"/>
                <a:cs typeface="Cambria"/>
              </a:rPr>
              <a:t>The word “browsing” means to look through many items in a </a:t>
            </a:r>
            <a:r>
              <a:rPr sz="1400" i="1" dirty="0">
                <a:solidFill>
                  <a:prstClr val="black"/>
                </a:solidFill>
                <a:latin typeface="Cambria"/>
                <a:cs typeface="Cambria"/>
              </a:rPr>
              <a:t>casual</a:t>
            </a:r>
            <a:r>
              <a:rPr sz="1400" i="1" spc="6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400" i="1" spc="-3" dirty="0">
                <a:solidFill>
                  <a:prstClr val="black"/>
                </a:solidFill>
                <a:latin typeface="Cambria"/>
                <a:cs typeface="Cambria"/>
              </a:rPr>
              <a:t>way.</a:t>
            </a:r>
            <a:endParaRPr lang="en-US" sz="1400" i="1" spc="-3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164518" defTabSz="623438">
              <a:spcBef>
                <a:spcPts val="177"/>
              </a:spcBef>
              <a:tabLst>
                <a:tab pos="319945" algn="l"/>
                <a:tab pos="320378" algn="l"/>
              </a:tabLst>
            </a:pPr>
            <a:endParaRPr sz="1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659" marR="129450" defTabSz="623438">
              <a:lnSpc>
                <a:spcPct val="112300"/>
              </a:lnSpc>
            </a:pPr>
            <a:r>
              <a:rPr sz="1400" spc="-3" dirty="0">
                <a:solidFill>
                  <a:prstClr val="black"/>
                </a:solidFill>
                <a:latin typeface="Cambria"/>
                <a:cs typeface="Cambria"/>
              </a:rPr>
              <a:t>If </a:t>
            </a:r>
            <a:r>
              <a:rPr sz="1400" spc="-7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1400" spc="-3" dirty="0">
                <a:solidFill>
                  <a:prstClr val="black"/>
                </a:solidFill>
                <a:latin typeface="Cambria"/>
                <a:cs typeface="Cambria"/>
              </a:rPr>
              <a:t>want </a:t>
            </a:r>
            <a:r>
              <a:rPr sz="1400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1400" spc="-3" dirty="0">
                <a:solidFill>
                  <a:prstClr val="black"/>
                </a:solidFill>
                <a:latin typeface="Cambria"/>
                <a:cs typeface="Cambria"/>
              </a:rPr>
              <a:t>say “yes,” </a:t>
            </a:r>
            <a:r>
              <a:rPr sz="1400" spc="-7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1400" spc="-3" dirty="0">
                <a:solidFill>
                  <a:prstClr val="black"/>
                </a:solidFill>
                <a:latin typeface="Cambria"/>
                <a:cs typeface="Cambria"/>
              </a:rPr>
              <a:t>can </a:t>
            </a:r>
            <a:r>
              <a:rPr sz="1400" dirty="0">
                <a:solidFill>
                  <a:prstClr val="black"/>
                </a:solidFill>
                <a:latin typeface="Cambria"/>
                <a:cs typeface="Cambria"/>
              </a:rPr>
              <a:t>respond, </a:t>
            </a:r>
            <a:r>
              <a:rPr sz="1400" b="1" spc="-3" dirty="0">
                <a:solidFill>
                  <a:prstClr val="black"/>
                </a:solidFill>
                <a:latin typeface="Cambria"/>
                <a:cs typeface="Cambria"/>
              </a:rPr>
              <a:t>“Yes, </a:t>
            </a:r>
            <a:r>
              <a:rPr sz="1400" b="1" spc="-7" dirty="0">
                <a:solidFill>
                  <a:prstClr val="black"/>
                </a:solidFill>
                <a:latin typeface="Cambria"/>
                <a:cs typeface="Cambria"/>
              </a:rPr>
              <a:t>I’m </a:t>
            </a:r>
            <a:r>
              <a:rPr sz="1400" b="1" spc="-3" dirty="0">
                <a:solidFill>
                  <a:prstClr val="black"/>
                </a:solidFill>
                <a:latin typeface="Cambria"/>
                <a:cs typeface="Cambria"/>
              </a:rPr>
              <a:t>looking for…” </a:t>
            </a:r>
            <a:r>
              <a:rPr sz="1400" spc="-7" dirty="0">
                <a:solidFill>
                  <a:prstClr val="black"/>
                </a:solidFill>
                <a:latin typeface="Cambria"/>
                <a:cs typeface="Cambria"/>
              </a:rPr>
              <a:t>and </a:t>
            </a:r>
            <a:r>
              <a:rPr sz="1400" spc="-3" dirty="0">
                <a:solidFill>
                  <a:prstClr val="black"/>
                </a:solidFill>
                <a:latin typeface="Cambria"/>
                <a:cs typeface="Cambria"/>
              </a:rPr>
              <a:t>then name  the item </a:t>
            </a:r>
            <a:r>
              <a:rPr sz="1400" spc="-7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1400" spc="-3" dirty="0">
                <a:solidFill>
                  <a:prstClr val="black"/>
                </a:solidFill>
                <a:latin typeface="Cambria"/>
                <a:cs typeface="Cambria"/>
              </a:rPr>
              <a:t>want </a:t>
            </a:r>
            <a:r>
              <a:rPr sz="1400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1400" spc="-7" dirty="0">
                <a:solidFill>
                  <a:prstClr val="black"/>
                </a:solidFill>
                <a:latin typeface="Cambria"/>
                <a:cs typeface="Cambria"/>
              </a:rPr>
              <a:t>buy. </a:t>
            </a:r>
            <a:r>
              <a:rPr sz="1400" spc="-3" dirty="0">
                <a:solidFill>
                  <a:prstClr val="black"/>
                </a:solidFill>
                <a:latin typeface="Cambria"/>
                <a:cs typeface="Cambria"/>
              </a:rPr>
              <a:t>For</a:t>
            </a:r>
            <a:r>
              <a:rPr sz="140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400" spc="-3" dirty="0">
                <a:solidFill>
                  <a:prstClr val="black"/>
                </a:solidFill>
                <a:latin typeface="Cambria"/>
                <a:cs typeface="Cambria"/>
              </a:rPr>
              <a:t>example,</a:t>
            </a:r>
            <a:endParaRPr sz="1400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856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1400" b="1" spc="-3" dirty="0">
                <a:solidFill>
                  <a:prstClr val="black"/>
                </a:solidFill>
                <a:latin typeface="Cambria"/>
                <a:cs typeface="Cambria"/>
              </a:rPr>
              <a:t>“Yes, I’m looking </a:t>
            </a:r>
            <a:r>
              <a:rPr sz="1400" b="1" dirty="0">
                <a:solidFill>
                  <a:prstClr val="black"/>
                </a:solidFill>
                <a:latin typeface="Cambria"/>
                <a:cs typeface="Cambria"/>
              </a:rPr>
              <a:t>for… </a:t>
            </a:r>
            <a:r>
              <a:rPr sz="1400" spc="-3" dirty="0">
                <a:solidFill>
                  <a:prstClr val="black"/>
                </a:solidFill>
                <a:latin typeface="Cambria"/>
                <a:cs typeface="Cambria"/>
              </a:rPr>
              <a:t>a white</a:t>
            </a:r>
            <a:r>
              <a:rPr sz="1400" spc="-2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400" spc="-3" dirty="0">
                <a:solidFill>
                  <a:prstClr val="black"/>
                </a:solidFill>
                <a:latin typeface="Cambria"/>
                <a:cs typeface="Cambria"/>
              </a:rPr>
              <a:t>dress.”</a:t>
            </a:r>
            <a:endParaRPr sz="1400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1400" b="1" spc="-3" dirty="0">
                <a:solidFill>
                  <a:prstClr val="black"/>
                </a:solidFill>
                <a:latin typeface="Cambria"/>
                <a:cs typeface="Cambria"/>
              </a:rPr>
              <a:t>“Yes, I’m looking </a:t>
            </a:r>
            <a:r>
              <a:rPr sz="1400" b="1" dirty="0">
                <a:solidFill>
                  <a:prstClr val="black"/>
                </a:solidFill>
                <a:latin typeface="Cambria"/>
                <a:cs typeface="Cambria"/>
              </a:rPr>
              <a:t>for… </a:t>
            </a:r>
            <a:r>
              <a:rPr sz="1400" spc="-3" dirty="0">
                <a:solidFill>
                  <a:prstClr val="black"/>
                </a:solidFill>
                <a:latin typeface="Cambria"/>
                <a:cs typeface="Cambria"/>
              </a:rPr>
              <a:t>a jacket for my son.”</a:t>
            </a:r>
            <a:endParaRPr sz="1400" dirty="0">
              <a:solidFill>
                <a:prstClr val="black"/>
              </a:solidFill>
              <a:latin typeface="Cambria"/>
              <a:cs typeface="Cambria"/>
            </a:endParaRPr>
          </a:p>
          <a:p>
            <a:pPr defTabSz="623438">
              <a:buFont typeface="Symbol"/>
              <a:buChar char=""/>
            </a:pPr>
            <a:endParaRPr sz="1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659" defTabSz="623438"/>
            <a:r>
              <a:rPr sz="1400" spc="-3" dirty="0">
                <a:solidFill>
                  <a:prstClr val="black"/>
                </a:solidFill>
                <a:latin typeface="Cambria"/>
                <a:cs typeface="Cambria"/>
              </a:rPr>
              <a:t>If </a:t>
            </a:r>
            <a:r>
              <a:rPr sz="1400" spc="-7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1400" spc="-3" dirty="0">
                <a:solidFill>
                  <a:prstClr val="black"/>
                </a:solidFill>
                <a:latin typeface="Cambria"/>
                <a:cs typeface="Cambria"/>
              </a:rPr>
              <a:t>need help finding an item in the store, </a:t>
            </a:r>
            <a:r>
              <a:rPr sz="1400" spc="-7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1400" spc="-3" dirty="0">
                <a:solidFill>
                  <a:prstClr val="black"/>
                </a:solidFill>
                <a:latin typeface="Cambria"/>
                <a:cs typeface="Cambria"/>
              </a:rPr>
              <a:t>can ask a</a:t>
            </a:r>
            <a:r>
              <a:rPr sz="1400" spc="109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400" spc="-3" dirty="0">
                <a:solidFill>
                  <a:prstClr val="black"/>
                </a:solidFill>
                <a:latin typeface="Cambria"/>
                <a:cs typeface="Cambria"/>
              </a:rPr>
              <a:t>salesperson:</a:t>
            </a:r>
            <a:endParaRPr sz="1400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856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1400" b="1" spc="-3" dirty="0">
                <a:solidFill>
                  <a:prstClr val="black"/>
                </a:solidFill>
                <a:latin typeface="Cambria"/>
                <a:cs typeface="Cambria"/>
              </a:rPr>
              <a:t>"Excuse me, where </a:t>
            </a:r>
            <a:r>
              <a:rPr sz="1400" b="1" dirty="0">
                <a:solidFill>
                  <a:prstClr val="black"/>
                </a:solidFill>
                <a:latin typeface="Cambria"/>
                <a:cs typeface="Cambria"/>
              </a:rPr>
              <a:t>can </a:t>
            </a:r>
            <a:r>
              <a:rPr sz="1400" b="1" spc="-3" dirty="0">
                <a:solidFill>
                  <a:prstClr val="black"/>
                </a:solidFill>
                <a:latin typeface="Cambria"/>
                <a:cs typeface="Cambria"/>
              </a:rPr>
              <a:t>I find… </a:t>
            </a:r>
            <a:r>
              <a:rPr sz="1400" spc="-3" dirty="0">
                <a:solidFill>
                  <a:prstClr val="black"/>
                </a:solidFill>
                <a:latin typeface="Cambria"/>
                <a:cs typeface="Cambria"/>
              </a:rPr>
              <a:t>children’s</a:t>
            </a:r>
            <a:r>
              <a:rPr sz="1400" spc="2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prstClr val="black"/>
                </a:solidFill>
                <a:latin typeface="Cambria"/>
                <a:cs typeface="Cambria"/>
              </a:rPr>
              <a:t>clothing?"</a:t>
            </a:r>
          </a:p>
          <a:p>
            <a:pPr marL="319945" indent="-155427" defTabSz="623438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1400" b="1" spc="-3" dirty="0">
                <a:solidFill>
                  <a:prstClr val="black"/>
                </a:solidFill>
                <a:latin typeface="Cambria"/>
                <a:cs typeface="Cambria"/>
              </a:rPr>
              <a:t>"Excuse me, do you have any… </a:t>
            </a:r>
            <a:r>
              <a:rPr sz="1400" spc="-3" dirty="0">
                <a:solidFill>
                  <a:prstClr val="black"/>
                </a:solidFill>
                <a:latin typeface="Cambria"/>
                <a:cs typeface="Cambria"/>
              </a:rPr>
              <a:t>workout</a:t>
            </a:r>
            <a:r>
              <a:rPr sz="1400" spc="2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400" spc="-3" dirty="0">
                <a:solidFill>
                  <a:prstClr val="black"/>
                </a:solidFill>
                <a:latin typeface="Cambria"/>
                <a:cs typeface="Cambria"/>
              </a:rPr>
              <a:t>clothes?"</a:t>
            </a:r>
            <a:endParaRPr sz="1400" dirty="0">
              <a:solidFill>
                <a:prstClr val="black"/>
              </a:solidFill>
              <a:latin typeface="Cambria"/>
              <a:cs typeface="Cambria"/>
            </a:endParaRPr>
          </a:p>
          <a:p>
            <a:pPr defTabSz="623438">
              <a:spcBef>
                <a:spcPts val="31"/>
              </a:spcBef>
              <a:buFont typeface="Symbol"/>
              <a:buChar char=""/>
            </a:pPr>
            <a:endParaRPr sz="1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>
              <a:lnSpc>
                <a:spcPts val="784"/>
              </a:lnSpc>
            </a:pPr>
            <a:r>
              <a:rPr spc="-3" dirty="0">
                <a:hlinkClick r:id="rId2"/>
              </a:rPr>
              <a:t>www.espressoenglish.net</a:t>
            </a:r>
          </a:p>
          <a:p>
            <a:pPr marL="48923" defTabSz="623438">
              <a:spcBef>
                <a:spcPts val="17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3" dirty="0">
                <a:solidFill>
                  <a:srgbClr val="000000"/>
                </a:solidFill>
              </a:rPr>
              <a:t>Shayna Oliveira</a:t>
            </a:r>
            <a:r>
              <a:rPr u="none" spc="-34" dirty="0">
                <a:solidFill>
                  <a:srgbClr val="000000"/>
                </a:solidFill>
              </a:rPr>
              <a:t> </a:t>
            </a:r>
            <a:r>
              <a:rPr u="none" spc="-3" dirty="0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23245" y="-15903"/>
            <a:ext cx="12161520" cy="65787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623438"/>
            <a:r>
              <a:rPr sz="1400" b="1" spc="-3" dirty="0">
                <a:solidFill>
                  <a:srgbClr val="365F91"/>
                </a:solidFill>
                <a:latin typeface="Cambria"/>
                <a:cs typeface="Cambria"/>
              </a:rPr>
              <a:t>Vocabulary &amp;</a:t>
            </a:r>
            <a:r>
              <a:rPr sz="1400" b="1" spc="-1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400" b="1" dirty="0">
                <a:solidFill>
                  <a:srgbClr val="365F91"/>
                </a:solidFill>
                <a:latin typeface="Cambria"/>
                <a:cs typeface="Cambria"/>
              </a:rPr>
              <a:t>Phrases</a:t>
            </a:r>
            <a:r>
              <a:rPr lang="en-US" sz="1400" b="1" dirty="0">
                <a:solidFill>
                  <a:srgbClr val="365F91"/>
                </a:solidFill>
                <a:latin typeface="Cambria"/>
                <a:cs typeface="Cambria"/>
              </a:rPr>
              <a:t>:</a:t>
            </a:r>
          </a:p>
          <a:p>
            <a:pPr defTabSz="623438"/>
            <a:endParaRPr lang="en-US" sz="1400" b="1" dirty="0">
              <a:solidFill>
                <a:srgbClr val="365F91"/>
              </a:solidFill>
              <a:latin typeface="Cambria"/>
              <a:cs typeface="Times New Roman"/>
            </a:endParaRPr>
          </a:p>
          <a:p>
            <a:pPr marL="8659" defTabSz="623438"/>
            <a:r>
              <a:rPr lang="en-US" sz="1400" spc="-3" dirty="0">
                <a:solidFill>
                  <a:prstClr val="black"/>
                </a:solidFill>
                <a:latin typeface="Cambria"/>
                <a:cs typeface="Cambria"/>
              </a:rPr>
              <a:t>Let’s </a:t>
            </a:r>
            <a:r>
              <a:rPr lang="en-US" sz="1400" spc="-7" dirty="0">
                <a:solidFill>
                  <a:prstClr val="black"/>
                </a:solidFill>
                <a:latin typeface="Cambria"/>
                <a:cs typeface="Cambria"/>
              </a:rPr>
              <a:t>say you </a:t>
            </a:r>
            <a:r>
              <a:rPr lang="en-US" sz="1400" spc="-3" dirty="0">
                <a:solidFill>
                  <a:prstClr val="black"/>
                </a:solidFill>
                <a:latin typeface="Cambria"/>
                <a:cs typeface="Cambria"/>
              </a:rPr>
              <a:t>find a </a:t>
            </a:r>
            <a:r>
              <a:rPr lang="en-US" sz="1400" dirty="0">
                <a:solidFill>
                  <a:prstClr val="black"/>
                </a:solidFill>
                <a:latin typeface="Cambria"/>
                <a:cs typeface="Cambria"/>
              </a:rPr>
              <a:t>piece </a:t>
            </a:r>
            <a:r>
              <a:rPr lang="en-US" sz="1400" spc="-3" dirty="0">
                <a:solidFill>
                  <a:prstClr val="black"/>
                </a:solidFill>
                <a:latin typeface="Cambria"/>
                <a:cs typeface="Cambria"/>
              </a:rPr>
              <a:t>of clothing you </a:t>
            </a:r>
            <a:r>
              <a:rPr lang="en-US" sz="1400" dirty="0">
                <a:solidFill>
                  <a:prstClr val="black"/>
                </a:solidFill>
                <a:latin typeface="Cambria"/>
                <a:cs typeface="Cambria"/>
              </a:rPr>
              <a:t>like </a:t>
            </a:r>
            <a:r>
              <a:rPr lang="en-US" sz="1400" spc="-3" dirty="0">
                <a:solidFill>
                  <a:prstClr val="black"/>
                </a:solidFill>
                <a:latin typeface="Cambria"/>
                <a:cs typeface="Cambria"/>
              </a:rPr>
              <a:t>– </a:t>
            </a:r>
            <a:r>
              <a:rPr lang="en-US" sz="1400" spc="-7" dirty="0">
                <a:solidFill>
                  <a:prstClr val="black"/>
                </a:solidFill>
                <a:latin typeface="Cambria"/>
                <a:cs typeface="Cambria"/>
              </a:rPr>
              <a:t>but you </a:t>
            </a:r>
            <a:r>
              <a:rPr lang="en-US" sz="1400" spc="-3" dirty="0">
                <a:solidFill>
                  <a:prstClr val="black"/>
                </a:solidFill>
                <a:latin typeface="Cambria"/>
                <a:cs typeface="Cambria"/>
              </a:rPr>
              <a:t>want </a:t>
            </a:r>
            <a:r>
              <a:rPr lang="en-US" sz="1400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lang="en-US" sz="1400" spc="-3" dirty="0">
                <a:solidFill>
                  <a:prstClr val="black"/>
                </a:solidFill>
                <a:latin typeface="Cambria"/>
                <a:cs typeface="Cambria"/>
              </a:rPr>
              <a:t>put on the clothing</a:t>
            </a:r>
            <a:r>
              <a:rPr lang="en-US" sz="1400" spc="119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Cambria"/>
                <a:cs typeface="Cambria"/>
              </a:rPr>
              <a:t>to</a:t>
            </a:r>
          </a:p>
          <a:p>
            <a:pPr marL="8659" defTabSz="623438">
              <a:spcBef>
                <a:spcPts val="130"/>
              </a:spcBef>
            </a:pPr>
            <a:r>
              <a:rPr lang="en-US" sz="1400" spc="-3" dirty="0">
                <a:solidFill>
                  <a:prstClr val="black"/>
                </a:solidFill>
                <a:latin typeface="Cambria"/>
                <a:cs typeface="Cambria"/>
              </a:rPr>
              <a:t>see if </a:t>
            </a:r>
            <a:r>
              <a:rPr lang="en-US" sz="1400" dirty="0">
                <a:solidFill>
                  <a:prstClr val="black"/>
                </a:solidFill>
                <a:latin typeface="Cambria"/>
                <a:cs typeface="Cambria"/>
              </a:rPr>
              <a:t>it’s </a:t>
            </a:r>
            <a:r>
              <a:rPr lang="en-US" sz="1400" spc="-3" dirty="0">
                <a:solidFill>
                  <a:prstClr val="black"/>
                </a:solidFill>
                <a:latin typeface="Cambria"/>
                <a:cs typeface="Cambria"/>
              </a:rPr>
              <a:t>the right size. You can ask the</a:t>
            </a:r>
            <a:r>
              <a:rPr lang="en-US" sz="1400" spc="3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1400" spc="-3" dirty="0">
                <a:solidFill>
                  <a:prstClr val="black"/>
                </a:solidFill>
                <a:latin typeface="Cambria"/>
                <a:cs typeface="Cambria"/>
              </a:rPr>
              <a:t>salesperson:</a:t>
            </a:r>
            <a:endParaRPr lang="en-US" sz="1400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866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lang="en-US" sz="1400" b="1" spc="-3" dirty="0">
                <a:solidFill>
                  <a:prstClr val="black"/>
                </a:solidFill>
                <a:latin typeface="Cambria"/>
                <a:cs typeface="Cambria"/>
              </a:rPr>
              <a:t>“Can I </a:t>
            </a:r>
            <a:r>
              <a:rPr lang="en-US" sz="1400" b="1" spc="-7" dirty="0">
                <a:solidFill>
                  <a:prstClr val="black"/>
                </a:solidFill>
                <a:latin typeface="Cambria"/>
                <a:cs typeface="Cambria"/>
              </a:rPr>
              <a:t>try </a:t>
            </a:r>
            <a:r>
              <a:rPr lang="en-US" sz="1400" b="1" dirty="0">
                <a:solidFill>
                  <a:prstClr val="black"/>
                </a:solidFill>
                <a:latin typeface="Cambria"/>
                <a:cs typeface="Cambria"/>
              </a:rPr>
              <a:t>it</a:t>
            </a:r>
            <a:r>
              <a:rPr lang="en-US" sz="1400" b="1" spc="-3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1400" b="1" spc="-3" dirty="0">
                <a:solidFill>
                  <a:prstClr val="black"/>
                </a:solidFill>
                <a:latin typeface="Cambria"/>
                <a:cs typeface="Cambria"/>
              </a:rPr>
              <a:t>on?”</a:t>
            </a:r>
            <a:endParaRPr lang="en-US" sz="1400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lang="en-US" sz="1400" b="1" spc="-3" dirty="0">
                <a:solidFill>
                  <a:prstClr val="black"/>
                </a:solidFill>
                <a:latin typeface="Cambria"/>
                <a:cs typeface="Cambria"/>
              </a:rPr>
              <a:t>“Where are the fitting rooms / </a:t>
            </a:r>
            <a:r>
              <a:rPr lang="en-US" sz="1400" b="1" dirty="0">
                <a:solidFill>
                  <a:prstClr val="black"/>
                </a:solidFill>
                <a:latin typeface="Cambria"/>
                <a:cs typeface="Cambria"/>
              </a:rPr>
              <a:t>try-on</a:t>
            </a:r>
            <a:r>
              <a:rPr lang="en-US" sz="1400" b="1" spc="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1400" b="1" spc="-3" dirty="0">
                <a:solidFill>
                  <a:prstClr val="black"/>
                </a:solidFill>
                <a:latin typeface="Cambria"/>
                <a:cs typeface="Cambria"/>
              </a:rPr>
              <a:t>rooms?”</a:t>
            </a:r>
            <a:endParaRPr lang="en-US" sz="1400" dirty="0">
              <a:solidFill>
                <a:prstClr val="black"/>
              </a:solidFill>
              <a:latin typeface="Cambria"/>
              <a:cs typeface="Cambria"/>
            </a:endParaRPr>
          </a:p>
          <a:p>
            <a:pPr defTabSz="623438">
              <a:spcBef>
                <a:spcPts val="31"/>
              </a:spcBef>
              <a:buFont typeface="Symbol"/>
              <a:buChar char=""/>
            </a:pPr>
            <a:endParaRPr lang="en-US" sz="1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659" defTabSz="623438"/>
            <a:r>
              <a:rPr lang="en-US" sz="1400" spc="-3" dirty="0">
                <a:solidFill>
                  <a:prstClr val="black"/>
                </a:solidFill>
                <a:latin typeface="Cambria"/>
                <a:cs typeface="Cambria"/>
              </a:rPr>
              <a:t>If the clothing is too big, you can</a:t>
            </a:r>
            <a:r>
              <a:rPr lang="en-US" sz="1400" spc="-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1400" spc="-3" dirty="0">
                <a:solidFill>
                  <a:prstClr val="black"/>
                </a:solidFill>
                <a:latin typeface="Cambria"/>
                <a:cs typeface="Cambria"/>
              </a:rPr>
              <a:t>say:</a:t>
            </a:r>
            <a:endParaRPr lang="en-US" sz="1400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856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lang="en-US" sz="1400" b="1" spc="-3" dirty="0">
                <a:solidFill>
                  <a:prstClr val="black"/>
                </a:solidFill>
                <a:latin typeface="Cambria"/>
                <a:cs typeface="Cambria"/>
              </a:rPr>
              <a:t>“It’s </a:t>
            </a:r>
            <a:r>
              <a:rPr lang="en-US" sz="1400" b="1" dirty="0">
                <a:solidFill>
                  <a:prstClr val="black"/>
                </a:solidFill>
                <a:latin typeface="Cambria"/>
                <a:cs typeface="Cambria"/>
              </a:rPr>
              <a:t>too </a:t>
            </a:r>
            <a:r>
              <a:rPr lang="en-US" sz="1400" b="1" spc="-3" dirty="0">
                <a:solidFill>
                  <a:prstClr val="black"/>
                </a:solidFill>
                <a:latin typeface="Cambria"/>
                <a:cs typeface="Cambria"/>
              </a:rPr>
              <a:t>loose. Do you have </a:t>
            </a:r>
            <a:r>
              <a:rPr lang="en-US" sz="1400" b="1" spc="-7" dirty="0">
                <a:solidFill>
                  <a:prstClr val="black"/>
                </a:solidFill>
                <a:latin typeface="Cambria"/>
                <a:cs typeface="Cambria"/>
              </a:rPr>
              <a:t>this </a:t>
            </a:r>
            <a:r>
              <a:rPr lang="en-US" sz="1400" b="1" spc="-3" dirty="0">
                <a:solidFill>
                  <a:prstClr val="black"/>
                </a:solidFill>
                <a:latin typeface="Cambria"/>
                <a:cs typeface="Cambria"/>
              </a:rPr>
              <a:t>in a smaller</a:t>
            </a:r>
            <a:r>
              <a:rPr lang="en-US" sz="1400" b="1" spc="3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1400" b="1" spc="-3" dirty="0">
                <a:solidFill>
                  <a:prstClr val="black"/>
                </a:solidFill>
                <a:latin typeface="Cambria"/>
                <a:cs typeface="Cambria"/>
              </a:rPr>
              <a:t>size?”</a:t>
            </a:r>
            <a:endParaRPr lang="en-US" sz="1400" dirty="0">
              <a:solidFill>
                <a:prstClr val="black"/>
              </a:solidFill>
              <a:latin typeface="Cambria"/>
              <a:cs typeface="Cambria"/>
            </a:endParaRPr>
          </a:p>
          <a:p>
            <a:pPr defTabSz="623438">
              <a:spcBef>
                <a:spcPts val="27"/>
              </a:spcBef>
              <a:buFont typeface="Symbol"/>
              <a:buChar char=""/>
            </a:pPr>
            <a:endParaRPr lang="en-US" sz="1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659" defTabSz="623438"/>
            <a:r>
              <a:rPr lang="en-US" sz="1400" spc="-3" dirty="0">
                <a:solidFill>
                  <a:prstClr val="black"/>
                </a:solidFill>
                <a:latin typeface="Cambria"/>
                <a:cs typeface="Cambria"/>
              </a:rPr>
              <a:t>If the clothing is too small, </a:t>
            </a:r>
            <a:r>
              <a:rPr lang="en-US" sz="1400" spc="-7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lang="en-US" sz="1400" spc="-3" dirty="0">
                <a:solidFill>
                  <a:prstClr val="black"/>
                </a:solidFill>
                <a:latin typeface="Cambria"/>
                <a:cs typeface="Cambria"/>
              </a:rPr>
              <a:t>can</a:t>
            </a:r>
            <a:r>
              <a:rPr lang="en-US" sz="1400" spc="1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1400" spc="-3" dirty="0">
                <a:solidFill>
                  <a:prstClr val="black"/>
                </a:solidFill>
                <a:latin typeface="Cambria"/>
                <a:cs typeface="Cambria"/>
              </a:rPr>
              <a:t>say:</a:t>
            </a:r>
            <a:endParaRPr lang="en-US" sz="1400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862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lang="en-US" sz="1400" b="1" spc="-3" dirty="0">
                <a:solidFill>
                  <a:prstClr val="black"/>
                </a:solidFill>
                <a:latin typeface="Cambria"/>
                <a:cs typeface="Cambria"/>
              </a:rPr>
              <a:t>“It’s </a:t>
            </a:r>
            <a:r>
              <a:rPr lang="en-US" sz="1400" b="1" dirty="0">
                <a:solidFill>
                  <a:prstClr val="black"/>
                </a:solidFill>
                <a:latin typeface="Cambria"/>
                <a:cs typeface="Cambria"/>
              </a:rPr>
              <a:t>too </a:t>
            </a:r>
            <a:r>
              <a:rPr lang="en-US" sz="1400" b="1" spc="-3" dirty="0">
                <a:solidFill>
                  <a:prstClr val="black"/>
                </a:solidFill>
                <a:latin typeface="Cambria"/>
                <a:cs typeface="Cambria"/>
              </a:rPr>
              <a:t>tight. </a:t>
            </a:r>
            <a:r>
              <a:rPr lang="en-US" sz="1400" b="1" dirty="0">
                <a:solidFill>
                  <a:prstClr val="black"/>
                </a:solidFill>
                <a:latin typeface="Cambria"/>
                <a:cs typeface="Cambria"/>
              </a:rPr>
              <a:t>Do you </a:t>
            </a:r>
            <a:r>
              <a:rPr lang="en-US" sz="1400" b="1" spc="-3" dirty="0">
                <a:solidFill>
                  <a:prstClr val="black"/>
                </a:solidFill>
                <a:latin typeface="Cambria"/>
                <a:cs typeface="Cambria"/>
              </a:rPr>
              <a:t>have </a:t>
            </a:r>
            <a:r>
              <a:rPr lang="en-US" sz="1400" b="1" spc="-7" dirty="0">
                <a:solidFill>
                  <a:prstClr val="black"/>
                </a:solidFill>
                <a:latin typeface="Cambria"/>
                <a:cs typeface="Cambria"/>
              </a:rPr>
              <a:t>this </a:t>
            </a:r>
            <a:r>
              <a:rPr lang="en-US" sz="1400" b="1" spc="-3" dirty="0">
                <a:solidFill>
                  <a:prstClr val="black"/>
                </a:solidFill>
                <a:latin typeface="Cambria"/>
                <a:cs typeface="Cambria"/>
              </a:rPr>
              <a:t>in a </a:t>
            </a:r>
            <a:r>
              <a:rPr lang="en-US" sz="1400" b="1" dirty="0">
                <a:solidFill>
                  <a:prstClr val="black"/>
                </a:solidFill>
                <a:latin typeface="Cambria"/>
                <a:cs typeface="Cambria"/>
              </a:rPr>
              <a:t>larger</a:t>
            </a:r>
            <a:r>
              <a:rPr lang="en-US" sz="1400" b="1" spc="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1400" b="1" spc="-3" dirty="0">
                <a:solidFill>
                  <a:prstClr val="black"/>
                </a:solidFill>
                <a:latin typeface="Cambria"/>
                <a:cs typeface="Cambria"/>
              </a:rPr>
              <a:t>size?”</a:t>
            </a:r>
          </a:p>
          <a:p>
            <a:pPr marL="319945" indent="-155427" defTabSz="623438">
              <a:spcBef>
                <a:spcPts val="862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endParaRPr lang="en-US" sz="1400" b="1" spc="-3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8659" algn="just" defTabSz="623438"/>
            <a:r>
              <a:rPr lang="en-US" sz="1400" spc="-7" dirty="0">
                <a:solidFill>
                  <a:prstClr val="black"/>
                </a:solidFill>
                <a:latin typeface="Cambria"/>
                <a:cs typeface="Cambria"/>
              </a:rPr>
              <a:t>And </a:t>
            </a:r>
            <a:r>
              <a:rPr lang="en-US" sz="1400" spc="-3" dirty="0">
                <a:solidFill>
                  <a:prstClr val="black"/>
                </a:solidFill>
                <a:latin typeface="Cambria"/>
                <a:cs typeface="Cambria"/>
              </a:rPr>
              <a:t>if the size of the clothing </a:t>
            </a:r>
            <a:r>
              <a:rPr lang="en-US" sz="1400" dirty="0">
                <a:solidFill>
                  <a:prstClr val="black"/>
                </a:solidFill>
                <a:latin typeface="Cambria"/>
                <a:cs typeface="Cambria"/>
              </a:rPr>
              <a:t>is </a:t>
            </a:r>
            <a:r>
              <a:rPr lang="en-US" sz="1400" spc="-3" dirty="0">
                <a:solidFill>
                  <a:prstClr val="black"/>
                </a:solidFill>
                <a:latin typeface="Cambria"/>
                <a:cs typeface="Cambria"/>
              </a:rPr>
              <a:t>correct, then </a:t>
            </a:r>
            <a:r>
              <a:rPr lang="en-US" sz="1400" spc="-7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lang="en-US" sz="1400" spc="-3" dirty="0">
                <a:solidFill>
                  <a:prstClr val="black"/>
                </a:solidFill>
                <a:latin typeface="Cambria"/>
                <a:cs typeface="Cambria"/>
              </a:rPr>
              <a:t>can</a:t>
            </a:r>
            <a:r>
              <a:rPr lang="en-US" sz="1400" spc="5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1400" spc="-3" dirty="0">
                <a:solidFill>
                  <a:prstClr val="black"/>
                </a:solidFill>
                <a:latin typeface="Cambria"/>
                <a:cs typeface="Cambria"/>
              </a:rPr>
              <a:t>say:</a:t>
            </a:r>
            <a:endParaRPr lang="en-US" sz="1400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859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lang="en-US" sz="1400" b="1" spc="-3" dirty="0">
                <a:solidFill>
                  <a:prstClr val="black"/>
                </a:solidFill>
                <a:latin typeface="Cambria"/>
                <a:cs typeface="Cambria"/>
              </a:rPr>
              <a:t>“It fits</a:t>
            </a:r>
            <a:r>
              <a:rPr lang="en-US" sz="1400" b="1" spc="-3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1400" b="1" spc="-3" dirty="0">
                <a:solidFill>
                  <a:prstClr val="black"/>
                </a:solidFill>
                <a:latin typeface="Cambria"/>
                <a:cs typeface="Cambria"/>
              </a:rPr>
              <a:t>perfectly!”</a:t>
            </a:r>
            <a:endParaRPr lang="en-US" sz="1400" dirty="0">
              <a:solidFill>
                <a:prstClr val="black"/>
              </a:solidFill>
              <a:latin typeface="Cambria"/>
              <a:cs typeface="Cambria"/>
            </a:endParaRPr>
          </a:p>
          <a:p>
            <a:pPr defTabSz="623438">
              <a:buFont typeface="Symbol"/>
              <a:buChar char=""/>
            </a:pP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659" algn="just" defTabSz="623438"/>
            <a:r>
              <a:rPr lang="en-US" sz="1400" spc="-3" dirty="0">
                <a:solidFill>
                  <a:prstClr val="black"/>
                </a:solidFill>
                <a:latin typeface="Cambria"/>
                <a:cs typeface="Cambria"/>
              </a:rPr>
              <a:t>Sometimes the size is correct, but it just doesn’t look good on </a:t>
            </a:r>
            <a:r>
              <a:rPr lang="en-US" sz="1400" spc="-7" dirty="0">
                <a:solidFill>
                  <a:prstClr val="black"/>
                </a:solidFill>
                <a:latin typeface="Cambria"/>
                <a:cs typeface="Cambria"/>
              </a:rPr>
              <a:t>you. </a:t>
            </a:r>
            <a:r>
              <a:rPr lang="en-US" sz="1400" spc="-3" dirty="0">
                <a:solidFill>
                  <a:prstClr val="black"/>
                </a:solidFill>
                <a:latin typeface="Cambria"/>
                <a:cs typeface="Cambria"/>
              </a:rPr>
              <a:t>In this case,</a:t>
            </a:r>
            <a:r>
              <a:rPr lang="en-US" sz="1400" spc="13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1400" spc="-3" dirty="0">
                <a:solidFill>
                  <a:prstClr val="black"/>
                </a:solidFill>
                <a:latin typeface="Cambria"/>
                <a:cs typeface="Cambria"/>
              </a:rPr>
              <a:t>you</a:t>
            </a:r>
            <a:endParaRPr lang="en-US" sz="1400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8659" algn="just" defTabSz="623438">
              <a:spcBef>
                <a:spcPts val="130"/>
              </a:spcBef>
            </a:pPr>
            <a:r>
              <a:rPr lang="en-US" sz="1400" spc="-3" dirty="0">
                <a:solidFill>
                  <a:prstClr val="black"/>
                </a:solidFill>
                <a:latin typeface="Cambria"/>
                <a:cs typeface="Cambria"/>
              </a:rPr>
              <a:t>can</a:t>
            </a:r>
            <a:r>
              <a:rPr lang="en-US" sz="1400" spc="-5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1400" spc="-3" dirty="0">
                <a:solidFill>
                  <a:prstClr val="black"/>
                </a:solidFill>
                <a:latin typeface="Cambria"/>
                <a:cs typeface="Cambria"/>
              </a:rPr>
              <a:t>say:</a:t>
            </a:r>
            <a:endParaRPr lang="en-US" sz="1400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859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lang="en-US" sz="1400" b="1" spc="-3" dirty="0">
                <a:solidFill>
                  <a:prstClr val="black"/>
                </a:solidFill>
                <a:latin typeface="Cambria"/>
                <a:cs typeface="Cambria"/>
              </a:rPr>
              <a:t>“It’s not my</a:t>
            </a:r>
            <a:r>
              <a:rPr lang="en-US" sz="1400" b="1" spc="-3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1400" b="1" spc="-3" dirty="0">
                <a:solidFill>
                  <a:prstClr val="black"/>
                </a:solidFill>
                <a:latin typeface="Cambria"/>
                <a:cs typeface="Cambria"/>
              </a:rPr>
              <a:t>color.”</a:t>
            </a:r>
            <a:endParaRPr lang="en-US" sz="1400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lang="en-US" sz="1400" b="1" spc="-3" dirty="0">
                <a:solidFill>
                  <a:prstClr val="black"/>
                </a:solidFill>
                <a:latin typeface="Cambria"/>
                <a:cs typeface="Cambria"/>
              </a:rPr>
              <a:t>“It’s not my</a:t>
            </a:r>
            <a:r>
              <a:rPr lang="en-US" sz="1400" b="1" spc="-3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1400" b="1" spc="-3" dirty="0">
                <a:solidFill>
                  <a:prstClr val="black"/>
                </a:solidFill>
                <a:latin typeface="Cambria"/>
                <a:cs typeface="Cambria"/>
              </a:rPr>
              <a:t>style.”</a:t>
            </a:r>
            <a:endParaRPr lang="en-US" sz="1400" dirty="0">
              <a:solidFill>
                <a:prstClr val="black"/>
              </a:solidFill>
              <a:latin typeface="Cambria"/>
              <a:cs typeface="Cambria"/>
            </a:endParaRPr>
          </a:p>
          <a:p>
            <a:pPr defTabSz="623438">
              <a:spcBef>
                <a:spcPts val="31"/>
              </a:spcBef>
            </a:pP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659" algn="just" defTabSz="623438">
              <a:spcBef>
                <a:spcPts val="3"/>
              </a:spcBef>
            </a:pPr>
            <a:r>
              <a:rPr lang="en-US" sz="1400" spc="-3" dirty="0">
                <a:solidFill>
                  <a:prstClr val="black"/>
                </a:solidFill>
                <a:latin typeface="Cambria"/>
                <a:cs typeface="Cambria"/>
              </a:rPr>
              <a:t>The phrase </a:t>
            </a:r>
            <a:r>
              <a:rPr lang="en-US" sz="1400" b="1" spc="-3" dirty="0">
                <a:solidFill>
                  <a:prstClr val="black"/>
                </a:solidFill>
                <a:latin typeface="Cambria"/>
                <a:cs typeface="Cambria"/>
              </a:rPr>
              <a:t>“I’ll take it!” </a:t>
            </a:r>
            <a:r>
              <a:rPr lang="en-US" sz="1400" spc="-3" dirty="0">
                <a:solidFill>
                  <a:prstClr val="black"/>
                </a:solidFill>
                <a:latin typeface="Cambria"/>
                <a:cs typeface="Cambria"/>
              </a:rPr>
              <a:t>means you are going </a:t>
            </a:r>
            <a:r>
              <a:rPr lang="en-US" sz="1400" dirty="0">
                <a:solidFill>
                  <a:prstClr val="black"/>
                </a:solidFill>
                <a:latin typeface="Cambria"/>
                <a:cs typeface="Cambria"/>
              </a:rPr>
              <a:t>to buy </a:t>
            </a:r>
            <a:r>
              <a:rPr lang="en-US" sz="1400" spc="-3" dirty="0">
                <a:solidFill>
                  <a:prstClr val="black"/>
                </a:solidFill>
                <a:latin typeface="Cambria"/>
                <a:cs typeface="Cambria"/>
              </a:rPr>
              <a:t>the</a:t>
            </a:r>
            <a:r>
              <a:rPr lang="en-US" sz="1400" spc="2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lang="en-US" sz="1400" spc="-3" dirty="0">
                <a:solidFill>
                  <a:prstClr val="black"/>
                </a:solidFill>
                <a:latin typeface="Cambria"/>
                <a:cs typeface="Cambria"/>
              </a:rPr>
              <a:t>item.</a:t>
            </a:r>
            <a:endParaRPr lang="en-US" sz="1400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319945" indent="-155427" defTabSz="623438">
              <a:spcBef>
                <a:spcPts val="862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endParaRPr lang="en-US" sz="1400" dirty="0">
              <a:solidFill>
                <a:prstClr val="black"/>
              </a:solidFill>
              <a:latin typeface="Cambria"/>
              <a:cs typeface="Cambria"/>
            </a:endParaRPr>
          </a:p>
          <a:p>
            <a:pPr defTabSz="623438"/>
            <a:endParaRPr sz="1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623438">
              <a:spcBef>
                <a:spcPts val="31"/>
              </a:spcBef>
              <a:buFont typeface="Symbol"/>
              <a:buChar char=""/>
            </a:pPr>
            <a:endParaRPr sz="1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8189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>
              <a:lnSpc>
                <a:spcPts val="784"/>
              </a:lnSpc>
            </a:pPr>
            <a:r>
              <a:rPr spc="-3" dirty="0">
                <a:hlinkClick r:id="rId2"/>
              </a:rPr>
              <a:t>www.espressoenglish.net</a:t>
            </a:r>
          </a:p>
          <a:p>
            <a:pPr marL="48923" defTabSz="623438">
              <a:spcBef>
                <a:spcPts val="17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3" dirty="0">
                <a:solidFill>
                  <a:srgbClr val="000000"/>
                </a:solidFill>
              </a:rPr>
              <a:t>Shayna Oliveira</a:t>
            </a:r>
            <a:r>
              <a:rPr u="none" spc="-34" dirty="0">
                <a:solidFill>
                  <a:srgbClr val="000000"/>
                </a:solidFill>
              </a:rPr>
              <a:t> </a:t>
            </a:r>
            <a:r>
              <a:rPr u="none" spc="-3" dirty="0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123245" y="-15903"/>
            <a:ext cx="12161520" cy="5700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b="1" spc="-5" dirty="0">
                <a:solidFill>
                  <a:schemeClr val="tx2"/>
                </a:solidFill>
                <a:latin typeface="Cambria"/>
                <a:cs typeface="Cambria"/>
              </a:rPr>
              <a:t>The</a:t>
            </a:r>
            <a:r>
              <a:rPr lang="en-US" sz="1600" b="1" spc="50" dirty="0">
                <a:solidFill>
                  <a:schemeClr val="tx2"/>
                </a:solidFill>
                <a:latin typeface="Cambria"/>
                <a:cs typeface="Cambria"/>
              </a:rPr>
              <a:t> </a:t>
            </a:r>
            <a:r>
              <a:rPr lang="en-US" sz="1600" b="1" dirty="0">
                <a:solidFill>
                  <a:schemeClr val="tx2"/>
                </a:solidFill>
                <a:latin typeface="Cambria"/>
                <a:cs typeface="Cambria"/>
              </a:rPr>
              <a:t>different </a:t>
            </a:r>
            <a:r>
              <a:rPr lang="en-US" sz="1600" b="1" spc="-5" dirty="0">
                <a:solidFill>
                  <a:schemeClr val="tx2"/>
                </a:solidFill>
                <a:latin typeface="Cambria"/>
                <a:cs typeface="Cambria"/>
              </a:rPr>
              <a:t>types of</a:t>
            </a:r>
            <a:r>
              <a:rPr lang="en-US" sz="1600" b="1" spc="-65" dirty="0">
                <a:solidFill>
                  <a:schemeClr val="tx2"/>
                </a:solidFill>
                <a:latin typeface="Cambria"/>
                <a:cs typeface="Cambria"/>
              </a:rPr>
              <a:t> </a:t>
            </a:r>
            <a:r>
              <a:rPr lang="en-US" sz="1600" b="1" spc="-5" dirty="0">
                <a:solidFill>
                  <a:schemeClr val="tx2"/>
                </a:solidFill>
                <a:latin typeface="Cambria"/>
                <a:cs typeface="Cambria"/>
              </a:rPr>
              <a:t>stores.</a:t>
            </a:r>
            <a:endParaRPr lang="en-US" sz="1600" b="1" dirty="0">
              <a:solidFill>
                <a:schemeClr val="tx2"/>
              </a:solidFill>
              <a:latin typeface="Cambria"/>
              <a:cs typeface="Cambria"/>
            </a:endParaRPr>
          </a:p>
          <a:p>
            <a:pPr marL="469265" marR="239395" indent="-227965">
              <a:lnSpc>
                <a:spcPct val="112300"/>
              </a:lnSpc>
              <a:spcBef>
                <a:spcPts val="10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1400" spc="-5" dirty="0">
                <a:latin typeface="Cambria"/>
                <a:cs typeface="Cambria"/>
              </a:rPr>
              <a:t>At a </a:t>
            </a:r>
            <a:r>
              <a:rPr lang="en-US" sz="1400" b="1" spc="-5" dirty="0">
                <a:latin typeface="Cambria"/>
                <a:cs typeface="Cambria"/>
              </a:rPr>
              <a:t>supermarket </a:t>
            </a:r>
            <a:r>
              <a:rPr lang="en-US" sz="1400" spc="-5" dirty="0">
                <a:latin typeface="Cambria"/>
                <a:cs typeface="Cambria"/>
              </a:rPr>
              <a:t>or </a:t>
            </a:r>
            <a:r>
              <a:rPr lang="en-US" sz="1400" b="1" spc="-5" dirty="0">
                <a:latin typeface="Cambria"/>
                <a:cs typeface="Cambria"/>
              </a:rPr>
              <a:t>grocery store</a:t>
            </a:r>
            <a:r>
              <a:rPr lang="en-US" sz="1400" spc="-5" dirty="0">
                <a:latin typeface="Cambria"/>
                <a:cs typeface="Cambria"/>
              </a:rPr>
              <a:t>, </a:t>
            </a:r>
            <a:r>
              <a:rPr lang="en-US" sz="1400" spc="-10" dirty="0">
                <a:latin typeface="Cambria"/>
                <a:cs typeface="Cambria"/>
              </a:rPr>
              <a:t>you </a:t>
            </a:r>
            <a:r>
              <a:rPr lang="en-US" sz="1400" dirty="0">
                <a:latin typeface="Cambria"/>
                <a:cs typeface="Cambria"/>
              </a:rPr>
              <a:t>can </a:t>
            </a:r>
            <a:r>
              <a:rPr lang="en-US" sz="1400" spc="-10" dirty="0">
                <a:latin typeface="Cambria"/>
                <a:cs typeface="Cambria"/>
              </a:rPr>
              <a:t>buy </a:t>
            </a:r>
            <a:r>
              <a:rPr lang="en-US" sz="1400" spc="-5" dirty="0">
                <a:latin typeface="Cambria"/>
                <a:cs typeface="Cambria"/>
              </a:rPr>
              <a:t>food </a:t>
            </a:r>
            <a:r>
              <a:rPr lang="en-US" sz="1400" dirty="0">
                <a:latin typeface="Cambria"/>
                <a:cs typeface="Cambria"/>
              </a:rPr>
              <a:t>as well </a:t>
            </a:r>
            <a:r>
              <a:rPr lang="en-US" sz="1400" spc="-5" dirty="0">
                <a:latin typeface="Cambria"/>
                <a:cs typeface="Cambria"/>
              </a:rPr>
              <a:t>as things </a:t>
            </a:r>
            <a:r>
              <a:rPr lang="en-US" sz="1400" dirty="0">
                <a:latin typeface="Cambria"/>
                <a:cs typeface="Cambria"/>
              </a:rPr>
              <a:t>for  </a:t>
            </a:r>
            <a:r>
              <a:rPr lang="en-US" sz="1400" spc="-5" dirty="0">
                <a:latin typeface="Cambria"/>
                <a:cs typeface="Cambria"/>
              </a:rPr>
              <a:t>your house, </a:t>
            </a:r>
            <a:r>
              <a:rPr lang="en-US" sz="1400" spc="-10" dirty="0">
                <a:latin typeface="Cambria"/>
                <a:cs typeface="Cambria"/>
              </a:rPr>
              <a:t>like </a:t>
            </a:r>
            <a:r>
              <a:rPr lang="en-US" sz="1400" spc="-5" dirty="0">
                <a:latin typeface="Cambria"/>
                <a:cs typeface="Cambria"/>
              </a:rPr>
              <a:t>cleaning</a:t>
            </a:r>
            <a:r>
              <a:rPr lang="en-US" sz="1400" spc="5" dirty="0">
                <a:latin typeface="Cambria"/>
                <a:cs typeface="Cambria"/>
              </a:rPr>
              <a:t> </a:t>
            </a:r>
            <a:r>
              <a:rPr lang="en-US" sz="1400" spc="-5" dirty="0">
                <a:latin typeface="Cambria"/>
                <a:cs typeface="Cambria"/>
              </a:rPr>
              <a:t>supplies.</a:t>
            </a:r>
            <a:endParaRPr lang="en-US" sz="1400" dirty="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2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1400" spc="-5" dirty="0">
                <a:latin typeface="Cambria"/>
                <a:cs typeface="Cambria"/>
              </a:rPr>
              <a:t>At a </a:t>
            </a:r>
            <a:r>
              <a:rPr lang="en-US" sz="1400" b="1" spc="-10" dirty="0">
                <a:latin typeface="Cambria"/>
                <a:cs typeface="Cambria"/>
              </a:rPr>
              <a:t>bakery</a:t>
            </a:r>
            <a:r>
              <a:rPr lang="en-US" sz="1400" spc="-10" dirty="0">
                <a:latin typeface="Cambria"/>
                <a:cs typeface="Cambria"/>
              </a:rPr>
              <a:t>, you </a:t>
            </a:r>
            <a:r>
              <a:rPr lang="en-US" sz="1400" spc="-5" dirty="0">
                <a:latin typeface="Cambria"/>
                <a:cs typeface="Cambria"/>
              </a:rPr>
              <a:t>can </a:t>
            </a:r>
            <a:r>
              <a:rPr lang="en-US" sz="1400" spc="-10" dirty="0">
                <a:latin typeface="Cambria"/>
                <a:cs typeface="Cambria"/>
              </a:rPr>
              <a:t>buy </a:t>
            </a:r>
            <a:r>
              <a:rPr lang="en-US" sz="1400" spc="-5" dirty="0">
                <a:latin typeface="Cambria"/>
                <a:cs typeface="Cambria"/>
              </a:rPr>
              <a:t>bread, cakes, pies, pastries, muffins, and</a:t>
            </a:r>
            <a:r>
              <a:rPr lang="en-US" sz="1400" spc="180" dirty="0">
                <a:latin typeface="Cambria"/>
                <a:cs typeface="Cambria"/>
              </a:rPr>
              <a:t> </a:t>
            </a:r>
            <a:r>
              <a:rPr lang="en-US" sz="1400" spc="-5" dirty="0">
                <a:latin typeface="Cambria"/>
                <a:cs typeface="Cambria"/>
              </a:rPr>
              <a:t>cupcakes.</a:t>
            </a:r>
            <a:endParaRPr lang="en-US" sz="1400" dirty="0">
              <a:latin typeface="Cambria"/>
              <a:cs typeface="Cambria"/>
            </a:endParaRPr>
          </a:p>
          <a:p>
            <a:pPr marL="469265" marR="264795" indent="-227965">
              <a:lnSpc>
                <a:spcPct val="112300"/>
              </a:lnSpc>
              <a:spcBef>
                <a:spcPts val="10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1400" spc="-5" dirty="0">
                <a:latin typeface="Cambria"/>
                <a:cs typeface="Cambria"/>
              </a:rPr>
              <a:t>At a </a:t>
            </a:r>
            <a:r>
              <a:rPr lang="en-US" sz="1400" b="1" spc="-5" dirty="0">
                <a:latin typeface="Cambria"/>
                <a:cs typeface="Cambria"/>
              </a:rPr>
              <a:t>pharmacy </a:t>
            </a:r>
            <a:r>
              <a:rPr lang="en-US" sz="1400" spc="-5" dirty="0">
                <a:latin typeface="Cambria"/>
                <a:cs typeface="Cambria"/>
              </a:rPr>
              <a:t>or </a:t>
            </a:r>
            <a:r>
              <a:rPr lang="en-US" sz="1400" b="1" spc="-5" dirty="0">
                <a:latin typeface="Cambria"/>
                <a:cs typeface="Cambria"/>
              </a:rPr>
              <a:t>drugstore</a:t>
            </a:r>
            <a:r>
              <a:rPr lang="en-US" sz="1400" spc="-5" dirty="0">
                <a:latin typeface="Cambria"/>
                <a:cs typeface="Cambria"/>
              </a:rPr>
              <a:t>, you can </a:t>
            </a:r>
            <a:r>
              <a:rPr lang="en-US" sz="1400" spc="-10" dirty="0">
                <a:latin typeface="Cambria"/>
                <a:cs typeface="Cambria"/>
              </a:rPr>
              <a:t>buy </a:t>
            </a:r>
            <a:r>
              <a:rPr lang="en-US" sz="1400" spc="-5" dirty="0">
                <a:latin typeface="Cambria"/>
                <a:cs typeface="Cambria"/>
              </a:rPr>
              <a:t>medicine, band-aids, eye drops,  </a:t>
            </a:r>
            <a:r>
              <a:rPr lang="en-US" sz="1400" spc="-10" dirty="0">
                <a:latin typeface="Cambria"/>
                <a:cs typeface="Cambria"/>
              </a:rPr>
              <a:t>and </a:t>
            </a:r>
            <a:r>
              <a:rPr lang="en-US" sz="1400" spc="-5" dirty="0">
                <a:latin typeface="Cambria"/>
                <a:cs typeface="Cambria"/>
              </a:rPr>
              <a:t>other personal care</a:t>
            </a:r>
            <a:r>
              <a:rPr lang="en-US" sz="1400" spc="-15" dirty="0">
                <a:latin typeface="Cambria"/>
                <a:cs typeface="Cambria"/>
              </a:rPr>
              <a:t> </a:t>
            </a:r>
            <a:r>
              <a:rPr lang="en-US" sz="1400" spc="-5" dirty="0">
                <a:latin typeface="Cambria"/>
                <a:cs typeface="Cambria"/>
              </a:rPr>
              <a:t>items.</a:t>
            </a:r>
            <a:endParaRPr lang="en-US" sz="1400" dirty="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2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1400" spc="-5" dirty="0">
                <a:latin typeface="Cambria"/>
                <a:cs typeface="Cambria"/>
              </a:rPr>
              <a:t>At a </a:t>
            </a:r>
            <a:r>
              <a:rPr lang="en-US" sz="1400" b="1" spc="-5" dirty="0">
                <a:latin typeface="Cambria"/>
                <a:cs typeface="Cambria"/>
              </a:rPr>
              <a:t>florist</a:t>
            </a:r>
            <a:r>
              <a:rPr lang="en-US" sz="1400" spc="-5" dirty="0">
                <a:latin typeface="Cambria"/>
                <a:cs typeface="Cambria"/>
              </a:rPr>
              <a:t>, you can </a:t>
            </a:r>
            <a:r>
              <a:rPr lang="en-US" sz="1400" dirty="0">
                <a:latin typeface="Cambria"/>
                <a:cs typeface="Cambria"/>
              </a:rPr>
              <a:t>buy </a:t>
            </a:r>
            <a:r>
              <a:rPr lang="en-US" sz="1400" spc="-5" dirty="0">
                <a:latin typeface="Cambria"/>
                <a:cs typeface="Cambria"/>
              </a:rPr>
              <a:t>a </a:t>
            </a:r>
            <a:r>
              <a:rPr lang="en-US" sz="1400" b="1" spc="-5" dirty="0">
                <a:latin typeface="Cambria"/>
                <a:cs typeface="Cambria"/>
              </a:rPr>
              <a:t>bouquet </a:t>
            </a:r>
            <a:r>
              <a:rPr lang="en-US" sz="1400" b="1" spc="-10" dirty="0">
                <a:latin typeface="Cambria"/>
                <a:cs typeface="Cambria"/>
              </a:rPr>
              <a:t>of</a:t>
            </a:r>
            <a:r>
              <a:rPr lang="en-US" sz="1400" b="1" spc="5" dirty="0">
                <a:latin typeface="Cambria"/>
                <a:cs typeface="Cambria"/>
              </a:rPr>
              <a:t> </a:t>
            </a:r>
            <a:r>
              <a:rPr lang="en-US" sz="1400" b="1" spc="-5" dirty="0">
                <a:latin typeface="Cambria"/>
                <a:cs typeface="Cambria"/>
              </a:rPr>
              <a:t>flowers.</a:t>
            </a:r>
            <a:endParaRPr lang="en-US" sz="1400" dirty="0">
              <a:latin typeface="Cambria"/>
              <a:cs typeface="Cambria"/>
            </a:endParaRPr>
          </a:p>
          <a:p>
            <a:pPr marL="469265" marR="27305" indent="-227965">
              <a:lnSpc>
                <a:spcPct val="112300"/>
              </a:lnSpc>
              <a:spcBef>
                <a:spcPts val="10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1400" spc="-5" dirty="0">
                <a:latin typeface="Cambria"/>
                <a:cs typeface="Cambria"/>
              </a:rPr>
              <a:t>At a </a:t>
            </a:r>
            <a:r>
              <a:rPr lang="en-US" sz="1400" b="1" spc="-5" dirty="0">
                <a:latin typeface="Cambria"/>
                <a:cs typeface="Cambria"/>
              </a:rPr>
              <a:t>jewelry store </a:t>
            </a:r>
            <a:r>
              <a:rPr lang="en-US" sz="1400" spc="-5" dirty="0">
                <a:latin typeface="Cambria"/>
                <a:cs typeface="Cambria"/>
              </a:rPr>
              <a:t>or </a:t>
            </a:r>
            <a:r>
              <a:rPr lang="en-US" sz="1400" b="1" spc="-5" dirty="0">
                <a:latin typeface="Cambria"/>
                <a:cs typeface="Cambria"/>
              </a:rPr>
              <a:t>jeweler</a:t>
            </a:r>
            <a:r>
              <a:rPr lang="en-US" sz="1400" spc="-5" dirty="0">
                <a:latin typeface="Cambria"/>
                <a:cs typeface="Cambria"/>
              </a:rPr>
              <a:t>, </a:t>
            </a:r>
            <a:r>
              <a:rPr lang="en-US" sz="1400" spc="-10" dirty="0">
                <a:latin typeface="Cambria"/>
                <a:cs typeface="Cambria"/>
              </a:rPr>
              <a:t>you </a:t>
            </a:r>
            <a:r>
              <a:rPr lang="en-US" sz="1400" spc="-5" dirty="0">
                <a:latin typeface="Cambria"/>
                <a:cs typeface="Cambria"/>
              </a:rPr>
              <a:t>can </a:t>
            </a:r>
            <a:r>
              <a:rPr lang="en-US" sz="1400" dirty="0">
                <a:latin typeface="Cambria"/>
                <a:cs typeface="Cambria"/>
              </a:rPr>
              <a:t>buy </a:t>
            </a:r>
            <a:r>
              <a:rPr lang="en-US" sz="1400" spc="-5" dirty="0">
                <a:latin typeface="Cambria"/>
                <a:cs typeface="Cambria"/>
              </a:rPr>
              <a:t>necklaces, bracelets, earrings, and  rings.</a:t>
            </a:r>
            <a:endParaRPr lang="en-US" sz="1400" dirty="0">
              <a:latin typeface="Cambria"/>
              <a:cs typeface="Cambria"/>
            </a:endParaRPr>
          </a:p>
          <a:p>
            <a:pPr marL="469265" marR="5080" indent="-227965">
              <a:lnSpc>
                <a:spcPct val="112400"/>
              </a:lnSpc>
              <a:spcBef>
                <a:spcPts val="107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1400" spc="-5" dirty="0">
                <a:latin typeface="Cambria"/>
                <a:cs typeface="Cambria"/>
              </a:rPr>
              <a:t>At a </a:t>
            </a:r>
            <a:r>
              <a:rPr lang="en-US" sz="1400" b="1" spc="-5" dirty="0">
                <a:latin typeface="Cambria"/>
                <a:cs typeface="Cambria"/>
              </a:rPr>
              <a:t>pet shop</a:t>
            </a:r>
            <a:r>
              <a:rPr lang="en-US" sz="1400" spc="-5" dirty="0">
                <a:latin typeface="Cambria"/>
                <a:cs typeface="Cambria"/>
              </a:rPr>
              <a:t>, </a:t>
            </a:r>
            <a:r>
              <a:rPr lang="en-US" sz="1400" spc="-10" dirty="0">
                <a:latin typeface="Cambria"/>
                <a:cs typeface="Cambria"/>
              </a:rPr>
              <a:t>you </a:t>
            </a:r>
            <a:r>
              <a:rPr lang="en-US" sz="1400" dirty="0">
                <a:latin typeface="Cambria"/>
                <a:cs typeface="Cambria"/>
              </a:rPr>
              <a:t>can </a:t>
            </a:r>
            <a:r>
              <a:rPr lang="en-US" sz="1400" spc="-10" dirty="0">
                <a:latin typeface="Cambria"/>
                <a:cs typeface="Cambria"/>
              </a:rPr>
              <a:t>buy </a:t>
            </a:r>
            <a:r>
              <a:rPr lang="en-US" sz="1400" spc="-5" dirty="0">
                <a:latin typeface="Cambria"/>
                <a:cs typeface="Cambria"/>
              </a:rPr>
              <a:t>animals </a:t>
            </a:r>
            <a:r>
              <a:rPr lang="en-US" sz="1400" spc="-10" dirty="0">
                <a:latin typeface="Cambria"/>
                <a:cs typeface="Cambria"/>
              </a:rPr>
              <a:t>like puppies, </a:t>
            </a:r>
            <a:r>
              <a:rPr lang="en-US" sz="1400" spc="-5" dirty="0">
                <a:latin typeface="Cambria"/>
                <a:cs typeface="Cambria"/>
              </a:rPr>
              <a:t>kittens, rabbits, fish, or birds.  Pet shops also sell accessories like these: collar, leash, cage, </a:t>
            </a:r>
            <a:r>
              <a:rPr lang="en-US" sz="1400" dirty="0">
                <a:latin typeface="Cambria"/>
                <a:cs typeface="Cambria"/>
              </a:rPr>
              <a:t>tank, </a:t>
            </a:r>
            <a:r>
              <a:rPr lang="en-US" sz="1400" spc="-5" dirty="0">
                <a:latin typeface="Cambria"/>
                <a:cs typeface="Cambria"/>
              </a:rPr>
              <a:t>bowl,</a:t>
            </a:r>
            <a:r>
              <a:rPr lang="en-US" sz="1400" spc="60" dirty="0">
                <a:latin typeface="Cambria"/>
                <a:cs typeface="Cambria"/>
              </a:rPr>
              <a:t> </a:t>
            </a:r>
            <a:r>
              <a:rPr lang="en-US" sz="1400" dirty="0">
                <a:latin typeface="Cambria"/>
                <a:cs typeface="Cambria"/>
              </a:rPr>
              <a:t>toys.</a:t>
            </a:r>
          </a:p>
          <a:p>
            <a:pPr marL="469265" marR="154940" indent="-227965">
              <a:lnSpc>
                <a:spcPct val="112300"/>
              </a:lnSpc>
              <a:spcBef>
                <a:spcPts val="10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1400" spc="-5" dirty="0">
                <a:latin typeface="Cambria"/>
                <a:cs typeface="Cambria"/>
              </a:rPr>
              <a:t>At a </a:t>
            </a:r>
            <a:r>
              <a:rPr lang="en-US" sz="1400" b="1" spc="-5" dirty="0">
                <a:latin typeface="Cambria"/>
                <a:cs typeface="Cambria"/>
              </a:rPr>
              <a:t>bookshop </a:t>
            </a:r>
            <a:r>
              <a:rPr lang="en-US" sz="1400" spc="-5" dirty="0">
                <a:latin typeface="Cambria"/>
                <a:cs typeface="Cambria"/>
              </a:rPr>
              <a:t>or </a:t>
            </a:r>
            <a:r>
              <a:rPr lang="en-US" sz="1400" b="1" spc="-5" dirty="0">
                <a:latin typeface="Cambria"/>
                <a:cs typeface="Cambria"/>
              </a:rPr>
              <a:t>bookstore</a:t>
            </a:r>
            <a:r>
              <a:rPr lang="en-US" sz="1400" spc="-5" dirty="0">
                <a:latin typeface="Cambria"/>
                <a:cs typeface="Cambria"/>
              </a:rPr>
              <a:t>, </a:t>
            </a:r>
            <a:r>
              <a:rPr lang="en-US" sz="1400" spc="-10" dirty="0">
                <a:latin typeface="Cambria"/>
                <a:cs typeface="Cambria"/>
              </a:rPr>
              <a:t>you </a:t>
            </a:r>
            <a:r>
              <a:rPr lang="en-US" sz="1400" spc="-5" dirty="0">
                <a:latin typeface="Cambria"/>
                <a:cs typeface="Cambria"/>
              </a:rPr>
              <a:t>can buy books </a:t>
            </a:r>
            <a:r>
              <a:rPr lang="en-US" sz="1400" spc="-10" dirty="0">
                <a:latin typeface="Cambria"/>
                <a:cs typeface="Cambria"/>
              </a:rPr>
              <a:t>and </a:t>
            </a:r>
            <a:r>
              <a:rPr lang="en-US" sz="1400" spc="-5" dirty="0">
                <a:latin typeface="Cambria"/>
                <a:cs typeface="Cambria"/>
              </a:rPr>
              <a:t>sometimes magazines  or</a:t>
            </a:r>
            <a:r>
              <a:rPr lang="en-US" sz="1400" spc="-90" dirty="0">
                <a:latin typeface="Cambria"/>
                <a:cs typeface="Cambria"/>
              </a:rPr>
              <a:t> </a:t>
            </a:r>
            <a:r>
              <a:rPr lang="en-US" sz="1400" spc="-5" dirty="0">
                <a:latin typeface="Cambria"/>
                <a:cs typeface="Cambria"/>
              </a:rPr>
              <a:t>newspapers.</a:t>
            </a:r>
            <a:endParaRPr lang="en-US" sz="1400" dirty="0">
              <a:latin typeface="Cambria"/>
              <a:cs typeface="Cambria"/>
            </a:endParaRPr>
          </a:p>
          <a:p>
            <a:pPr marL="469265" marR="337185" indent="-227965">
              <a:lnSpc>
                <a:spcPct val="112700"/>
              </a:lnSpc>
              <a:spcBef>
                <a:spcPts val="10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1400" spc="-5" dirty="0">
                <a:latin typeface="Cambria"/>
                <a:cs typeface="Cambria"/>
              </a:rPr>
              <a:t>At a </a:t>
            </a:r>
            <a:r>
              <a:rPr lang="en-US" sz="1400" b="1" spc="-10" dirty="0">
                <a:latin typeface="Cambria"/>
                <a:cs typeface="Cambria"/>
              </a:rPr>
              <a:t>hardware </a:t>
            </a:r>
            <a:r>
              <a:rPr lang="en-US" sz="1400" b="1" spc="-5" dirty="0">
                <a:latin typeface="Cambria"/>
                <a:cs typeface="Cambria"/>
              </a:rPr>
              <a:t>store</a:t>
            </a:r>
            <a:r>
              <a:rPr lang="en-US" sz="1400" spc="-5" dirty="0">
                <a:latin typeface="Cambria"/>
                <a:cs typeface="Cambria"/>
              </a:rPr>
              <a:t>, </a:t>
            </a:r>
            <a:r>
              <a:rPr lang="en-US" sz="1400" spc="-10" dirty="0">
                <a:latin typeface="Cambria"/>
                <a:cs typeface="Cambria"/>
              </a:rPr>
              <a:t>you </a:t>
            </a:r>
            <a:r>
              <a:rPr lang="en-US" sz="1400" spc="-5" dirty="0">
                <a:latin typeface="Cambria"/>
                <a:cs typeface="Cambria"/>
              </a:rPr>
              <a:t>can </a:t>
            </a:r>
            <a:r>
              <a:rPr lang="en-US" sz="1400" dirty="0">
                <a:latin typeface="Cambria"/>
                <a:cs typeface="Cambria"/>
              </a:rPr>
              <a:t>buy </a:t>
            </a:r>
            <a:r>
              <a:rPr lang="en-US" sz="1400" spc="-5" dirty="0">
                <a:latin typeface="Cambria"/>
                <a:cs typeface="Cambria"/>
              </a:rPr>
              <a:t>things </a:t>
            </a:r>
            <a:r>
              <a:rPr lang="en-US" sz="1400" spc="5" dirty="0">
                <a:latin typeface="Cambria"/>
                <a:cs typeface="Cambria"/>
              </a:rPr>
              <a:t>for </a:t>
            </a:r>
            <a:r>
              <a:rPr lang="en-US" sz="1400" spc="-5" dirty="0">
                <a:latin typeface="Cambria"/>
                <a:cs typeface="Cambria"/>
              </a:rPr>
              <a:t>construction or </a:t>
            </a:r>
            <a:r>
              <a:rPr lang="en-US" sz="1400" dirty="0">
                <a:latin typeface="Cambria"/>
                <a:cs typeface="Cambria"/>
              </a:rPr>
              <a:t>fixing </a:t>
            </a:r>
            <a:r>
              <a:rPr lang="en-US" sz="1400" spc="-5" dirty="0">
                <a:latin typeface="Cambria"/>
                <a:cs typeface="Cambria"/>
              </a:rPr>
              <a:t>things  around the house – like </a:t>
            </a:r>
            <a:r>
              <a:rPr lang="en-US" sz="1400" spc="-10" dirty="0">
                <a:latin typeface="Cambria"/>
                <a:cs typeface="Cambria"/>
              </a:rPr>
              <a:t>tools, </a:t>
            </a:r>
            <a:r>
              <a:rPr lang="en-US" sz="1400" spc="-5" dirty="0">
                <a:latin typeface="Cambria"/>
                <a:cs typeface="Cambria"/>
              </a:rPr>
              <a:t>paint, plumbing supplies, and electrical  supplies.</a:t>
            </a:r>
            <a:endParaRPr lang="en-US" sz="1400" dirty="0">
              <a:latin typeface="Cambria"/>
              <a:cs typeface="Cambria"/>
            </a:endParaRPr>
          </a:p>
          <a:p>
            <a:pPr marL="469265" marR="66675" indent="-227965">
              <a:lnSpc>
                <a:spcPct val="112300"/>
              </a:lnSpc>
              <a:spcBef>
                <a:spcPts val="10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1400" spc="-5" dirty="0">
                <a:latin typeface="Cambria"/>
                <a:cs typeface="Cambria"/>
              </a:rPr>
              <a:t>A </a:t>
            </a:r>
            <a:r>
              <a:rPr lang="en-US" sz="1400" b="1" spc="-5" dirty="0">
                <a:latin typeface="Cambria"/>
                <a:cs typeface="Cambria"/>
              </a:rPr>
              <a:t>department store </a:t>
            </a:r>
            <a:r>
              <a:rPr lang="en-US" sz="1400" dirty="0">
                <a:latin typeface="Cambria"/>
                <a:cs typeface="Cambria"/>
              </a:rPr>
              <a:t>is </a:t>
            </a:r>
            <a:r>
              <a:rPr lang="en-US" sz="1400" spc="-5" dirty="0">
                <a:latin typeface="Cambria"/>
                <a:cs typeface="Cambria"/>
              </a:rPr>
              <a:t>a </a:t>
            </a:r>
            <a:r>
              <a:rPr lang="en-US" sz="1400" spc="-10" dirty="0">
                <a:latin typeface="Cambria"/>
                <a:cs typeface="Cambria"/>
              </a:rPr>
              <a:t>large </a:t>
            </a:r>
            <a:r>
              <a:rPr lang="en-US" sz="1400" spc="-5" dirty="0">
                <a:latin typeface="Cambria"/>
                <a:cs typeface="Cambria"/>
              </a:rPr>
              <a:t>store with many different areas – for example,  clothes, electronics, food, toys, items </a:t>
            </a:r>
            <a:r>
              <a:rPr lang="en-US" sz="1400" dirty="0">
                <a:latin typeface="Cambria"/>
                <a:cs typeface="Cambria"/>
              </a:rPr>
              <a:t>for </a:t>
            </a:r>
            <a:r>
              <a:rPr lang="en-US" sz="1400" spc="-5" dirty="0">
                <a:latin typeface="Cambria"/>
                <a:cs typeface="Cambria"/>
              </a:rPr>
              <a:t>the house,</a:t>
            </a:r>
            <a:r>
              <a:rPr lang="en-US" sz="1400" spc="35" dirty="0">
                <a:latin typeface="Cambria"/>
                <a:cs typeface="Cambria"/>
              </a:rPr>
              <a:t> </a:t>
            </a:r>
            <a:r>
              <a:rPr lang="en-US" sz="1400" spc="-5" dirty="0">
                <a:latin typeface="Cambria"/>
                <a:cs typeface="Cambria"/>
              </a:rPr>
              <a:t>etc.</a:t>
            </a:r>
            <a:endParaRPr lang="en-US" sz="1400" dirty="0">
              <a:latin typeface="Cambria"/>
              <a:cs typeface="Cambria"/>
            </a:endParaRPr>
          </a:p>
          <a:p>
            <a:pPr marL="469265" marR="234950" indent="-227965">
              <a:lnSpc>
                <a:spcPct val="112300"/>
              </a:lnSpc>
              <a:spcBef>
                <a:spcPts val="10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1400" spc="-5" dirty="0">
                <a:latin typeface="Cambria"/>
                <a:cs typeface="Cambria"/>
              </a:rPr>
              <a:t>A </a:t>
            </a:r>
            <a:r>
              <a:rPr lang="en-US" sz="1400" b="1" spc="-5" dirty="0">
                <a:latin typeface="Cambria"/>
                <a:cs typeface="Cambria"/>
              </a:rPr>
              <a:t>mall </a:t>
            </a:r>
            <a:r>
              <a:rPr lang="en-US" sz="1400" spc="-5" dirty="0">
                <a:latin typeface="Cambria"/>
                <a:cs typeface="Cambria"/>
              </a:rPr>
              <a:t>or </a:t>
            </a:r>
            <a:r>
              <a:rPr lang="en-US" sz="1400" b="1" spc="-5" dirty="0">
                <a:latin typeface="Cambria"/>
                <a:cs typeface="Cambria"/>
              </a:rPr>
              <a:t>shopping center </a:t>
            </a:r>
            <a:r>
              <a:rPr lang="en-US" sz="1400" spc="-5" dirty="0">
                <a:latin typeface="Cambria"/>
                <a:cs typeface="Cambria"/>
              </a:rPr>
              <a:t>is a large building that contains many different  stores, usually including a </a:t>
            </a:r>
            <a:r>
              <a:rPr lang="en-US" sz="1400" b="1" spc="-5" dirty="0">
                <a:latin typeface="Cambria"/>
                <a:cs typeface="Cambria"/>
              </a:rPr>
              <a:t>food court </a:t>
            </a:r>
            <a:r>
              <a:rPr lang="en-US" sz="1400" spc="-5" dirty="0">
                <a:latin typeface="Cambria"/>
                <a:cs typeface="Cambria"/>
              </a:rPr>
              <a:t>with many different</a:t>
            </a:r>
            <a:r>
              <a:rPr lang="en-US" sz="1400" spc="100" dirty="0">
                <a:latin typeface="Cambria"/>
                <a:cs typeface="Cambria"/>
              </a:rPr>
              <a:t> </a:t>
            </a:r>
            <a:r>
              <a:rPr lang="en-US" sz="1400" spc="-5" dirty="0">
                <a:latin typeface="Cambria"/>
                <a:cs typeface="Cambria"/>
              </a:rPr>
              <a:t>restaurants.</a:t>
            </a:r>
            <a:endParaRPr lang="en-US" sz="1400" dirty="0">
              <a:latin typeface="Cambria"/>
              <a:cs typeface="Cambria"/>
            </a:endParaRPr>
          </a:p>
          <a:p>
            <a:pPr marL="469265" marR="344170" indent="-227965">
              <a:lnSpc>
                <a:spcPct val="112300"/>
              </a:lnSpc>
              <a:spcBef>
                <a:spcPts val="108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en-US" sz="1400" spc="-5" dirty="0">
                <a:latin typeface="Cambria"/>
                <a:cs typeface="Cambria"/>
              </a:rPr>
              <a:t>A </a:t>
            </a:r>
            <a:r>
              <a:rPr lang="en-US" sz="1400" b="1" spc="-5" dirty="0">
                <a:latin typeface="Cambria"/>
                <a:cs typeface="Cambria"/>
              </a:rPr>
              <a:t>convenience store </a:t>
            </a:r>
            <a:r>
              <a:rPr lang="en-US" sz="1400" spc="-5" dirty="0">
                <a:latin typeface="Cambria"/>
                <a:cs typeface="Cambria"/>
              </a:rPr>
              <a:t>or </a:t>
            </a:r>
            <a:r>
              <a:rPr lang="en-US" sz="1400" b="1" spc="-5" dirty="0">
                <a:latin typeface="Cambria"/>
                <a:cs typeface="Cambria"/>
              </a:rPr>
              <a:t>corner store </a:t>
            </a:r>
            <a:r>
              <a:rPr lang="en-US" sz="1400" spc="-5" dirty="0">
                <a:latin typeface="Cambria"/>
                <a:cs typeface="Cambria"/>
              </a:rPr>
              <a:t>is a small store that contains some  </a:t>
            </a:r>
            <a:r>
              <a:rPr lang="en-US" sz="1400" spc="-10" dirty="0">
                <a:latin typeface="Cambria"/>
                <a:cs typeface="Cambria"/>
              </a:rPr>
              <a:t>basic </a:t>
            </a:r>
            <a:r>
              <a:rPr lang="en-US" sz="1400" spc="-5" dirty="0">
                <a:latin typeface="Cambria"/>
                <a:cs typeface="Cambria"/>
              </a:rPr>
              <a:t>snacks, drinks, and supplies. Many </a:t>
            </a:r>
            <a:r>
              <a:rPr lang="en-US" sz="1400" spc="-10" dirty="0">
                <a:latin typeface="Cambria"/>
                <a:cs typeface="Cambria"/>
              </a:rPr>
              <a:t>gas </a:t>
            </a:r>
            <a:r>
              <a:rPr lang="en-US" sz="1400" spc="-5" dirty="0">
                <a:latin typeface="Cambria"/>
                <a:cs typeface="Cambria"/>
              </a:rPr>
              <a:t>stations have a convenience  store, for</a:t>
            </a:r>
            <a:r>
              <a:rPr lang="en-US" sz="1400" spc="-55" dirty="0">
                <a:latin typeface="Cambria"/>
                <a:cs typeface="Cambria"/>
              </a:rPr>
              <a:t> </a:t>
            </a:r>
            <a:r>
              <a:rPr lang="en-US" sz="1400" spc="-5" dirty="0">
                <a:latin typeface="Cambria"/>
                <a:cs typeface="Cambria"/>
              </a:rPr>
              <a:t>example.</a:t>
            </a:r>
            <a:endParaRPr lang="en-US" sz="1400" dirty="0">
              <a:latin typeface="Cambria"/>
              <a:cs typeface="Cambria"/>
            </a:endParaRPr>
          </a:p>
          <a:p>
            <a:pPr marL="319945" indent="-155427" defTabSz="623438">
              <a:spcBef>
                <a:spcPts val="862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endParaRPr lang="en-US" sz="1400" dirty="0">
              <a:solidFill>
                <a:prstClr val="black"/>
              </a:solidFill>
              <a:latin typeface="Cambria"/>
              <a:cs typeface="Cambria"/>
            </a:endParaRPr>
          </a:p>
          <a:p>
            <a:pPr defTabSz="623438"/>
            <a:endParaRPr sz="1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623438">
              <a:spcBef>
                <a:spcPts val="31"/>
              </a:spcBef>
              <a:buFont typeface="Symbol"/>
              <a:buChar char=""/>
            </a:pPr>
            <a:endParaRPr sz="1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3663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4- Shopping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More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96031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4837</TotalTime>
  <Words>1634</Words>
  <Application>Microsoft Office PowerPoint</Application>
  <PresentationFormat>Widescreen</PresentationFormat>
  <Paragraphs>187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9" baseType="lpstr">
      <vt:lpstr>Arial</vt:lpstr>
      <vt:lpstr>Arial</vt:lpstr>
      <vt:lpstr>Calibri</vt:lpstr>
      <vt:lpstr>Cambria</vt:lpstr>
      <vt:lpstr>Century Gothic</vt:lpstr>
      <vt:lpstr>Comic Sans MS</vt:lpstr>
      <vt:lpstr>inherit</vt:lpstr>
      <vt:lpstr>Lato</vt:lpstr>
      <vt:lpstr>Open Sans</vt:lpstr>
      <vt:lpstr>Symbol</vt:lpstr>
      <vt:lpstr>Times New Roman</vt:lpstr>
      <vt:lpstr>Verdana</vt:lpstr>
      <vt:lpstr>Wingdings 3</vt:lpstr>
      <vt:lpstr>Slice</vt:lpstr>
      <vt:lpstr>Office Theme</vt:lpstr>
      <vt:lpstr> Speak Fluently &amp; Confidently  A2- Course  1</vt:lpstr>
      <vt:lpstr>Session 4- Shopping</vt:lpstr>
      <vt:lpstr>Session 4- Shopping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Session 4- Shopping</vt:lpstr>
      <vt:lpstr>Session 4- Shopping</vt:lpstr>
      <vt:lpstr>Session 4- Shopping</vt:lpstr>
      <vt:lpstr>Session 4- Shopping</vt:lpstr>
      <vt:lpstr>Session 4- Shopping</vt:lpstr>
      <vt:lpstr>Session 4- Shopping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 or Borrow  Fun or Funny  Won’t or Want</dc:title>
  <dc:creator>Eman Magdoub</dc:creator>
  <cp:lastModifiedBy>Eman Magdoub</cp:lastModifiedBy>
  <cp:revision>114</cp:revision>
  <cp:lastPrinted>2021-05-18T05:21:02Z</cp:lastPrinted>
  <dcterms:created xsi:type="dcterms:W3CDTF">2020-10-01T06:52:49Z</dcterms:created>
  <dcterms:modified xsi:type="dcterms:W3CDTF">2022-05-03T06:06:49Z</dcterms:modified>
</cp:coreProperties>
</file>