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4" r:id="rId1"/>
  </p:sldMasterIdLst>
  <p:sldIdLst>
    <p:sldId id="256" r:id="rId2"/>
    <p:sldId id="424" r:id="rId3"/>
    <p:sldId id="425" r:id="rId4"/>
    <p:sldId id="426" r:id="rId5"/>
    <p:sldId id="427" r:id="rId6"/>
    <p:sldId id="261" r:id="rId7"/>
    <p:sldId id="430" r:id="rId8"/>
    <p:sldId id="431" r:id="rId9"/>
    <p:sldId id="264" r:id="rId10"/>
    <p:sldId id="263" r:id="rId11"/>
    <p:sldId id="408" r:id="rId12"/>
    <p:sldId id="409" r:id="rId13"/>
    <p:sldId id="257" r:id="rId14"/>
    <p:sldId id="419" r:id="rId15"/>
    <p:sldId id="258" r:id="rId16"/>
    <p:sldId id="416" r:id="rId17"/>
    <p:sldId id="420" r:id="rId18"/>
    <p:sldId id="259" r:id="rId19"/>
    <p:sldId id="421" r:id="rId20"/>
    <p:sldId id="417" r:id="rId21"/>
    <p:sldId id="422" r:id="rId22"/>
    <p:sldId id="395" r:id="rId23"/>
    <p:sldId id="405" r:id="rId24"/>
    <p:sldId id="406" r:id="rId25"/>
    <p:sldId id="407" r:id="rId26"/>
    <p:sldId id="423" r:id="rId27"/>
    <p:sldId id="339" r:id="rId28"/>
    <p:sldId id="342" r:id="rId29"/>
    <p:sldId id="343" r:id="rId30"/>
    <p:sldId id="410" r:id="rId31"/>
    <p:sldId id="357" r:id="rId32"/>
    <p:sldId id="411" r:id="rId33"/>
    <p:sldId id="358" r:id="rId34"/>
    <p:sldId id="360" r:id="rId35"/>
    <p:sldId id="412" r:id="rId36"/>
    <p:sldId id="260" r:id="rId37"/>
    <p:sldId id="262" r:id="rId38"/>
    <p:sldId id="345" r:id="rId39"/>
    <p:sldId id="336" r:id="rId40"/>
    <p:sldId id="337" r:id="rId41"/>
    <p:sldId id="332" r:id="rId42"/>
    <p:sldId id="334" r:id="rId43"/>
    <p:sldId id="418" r:id="rId44"/>
    <p:sldId id="335" r:id="rId45"/>
    <p:sldId id="414" r:id="rId46"/>
    <p:sldId id="354" r:id="rId47"/>
    <p:sldId id="348" r:id="rId48"/>
    <p:sldId id="355" r:id="rId49"/>
    <p:sldId id="271" r:id="rId5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08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97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3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27983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780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2521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4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0950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89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51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17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37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08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92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66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959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10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0">
              <a:schemeClr val="accent6">
                <a:lumMod val="40000"/>
                <a:lumOff val="6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5/28/2022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776542"/>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befluent.me/"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49.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0DFF-1E14-4F69-929C-7BEBEA496259}"/>
              </a:ext>
            </a:extLst>
          </p:cNvPr>
          <p:cNvSpPr>
            <a:spLocks noGrp="1"/>
          </p:cNvSpPr>
          <p:nvPr>
            <p:ph type="ctrTitle"/>
          </p:nvPr>
        </p:nvSpPr>
        <p:spPr>
          <a:xfrm>
            <a:off x="8595360" y="3120026"/>
            <a:ext cx="3345666" cy="2859224"/>
          </a:xfrm>
        </p:spPr>
        <p:txBody>
          <a:bodyPr>
            <a:normAutofit fontScale="90000"/>
          </a:bodyPr>
          <a:lstStyle/>
          <a:p>
            <a:pPr>
              <a:lnSpc>
                <a:spcPct val="90000"/>
              </a:lnSpc>
            </a:pPr>
            <a:br>
              <a:rPr lang="en-US" sz="3400" b="1" dirty="0">
                <a:solidFill>
                  <a:srgbClr val="EBEBEB"/>
                </a:solidFill>
              </a:rPr>
            </a:br>
            <a:r>
              <a:rPr lang="en-US" sz="3400" b="1" dirty="0">
                <a:latin typeface="Comic Sans MS" panose="030F0702030302020204" pitchFamily="66" charset="0"/>
              </a:rPr>
              <a:t>Speak Fluently &amp; Confidently</a:t>
            </a:r>
            <a:br>
              <a:rPr lang="en-US" sz="3400" dirty="0">
                <a:latin typeface="Comic Sans MS" panose="030F0702030302020204" pitchFamily="66" charset="0"/>
              </a:rPr>
            </a:br>
            <a:br>
              <a:rPr lang="en-US" sz="3400" dirty="0">
                <a:latin typeface="Comic Sans MS" panose="030F0702030302020204" pitchFamily="66" charset="0"/>
              </a:rPr>
            </a:br>
            <a:r>
              <a:rPr lang="en-US" sz="3400" dirty="0">
                <a:latin typeface="Comic Sans MS" panose="030F0702030302020204" pitchFamily="66" charset="0"/>
              </a:rPr>
              <a:t>A2- Course  1</a:t>
            </a:r>
            <a:endParaRPr lang="en-US" sz="3400" b="1" dirty="0">
              <a:latin typeface="Comic Sans MS" panose="030F0702030302020204" pitchFamily="66" charset="0"/>
            </a:endParaRPr>
          </a:p>
        </p:txBody>
      </p:sp>
      <p:pic>
        <p:nvPicPr>
          <p:cNvPr id="5" name="Picture 4" descr="A close up of a logo&#10;&#10;Description automatically generated">
            <a:extLst>
              <a:ext uri="{FF2B5EF4-FFF2-40B4-BE49-F238E27FC236}">
                <a16:creationId xmlns:a16="http://schemas.microsoft.com/office/drawing/2014/main" id="{E3730E56-FE4B-44B6-BD0B-1B51AB693CCC}"/>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307120" y="647698"/>
            <a:ext cx="4601311" cy="5562139"/>
          </a:xfrm>
          <a:prstGeom prst="rect">
            <a:avLst/>
          </a:prstGeom>
          <a:effectLst/>
        </p:spPr>
      </p:pic>
    </p:spTree>
    <p:extLst>
      <p:ext uri="{BB962C8B-B14F-4D97-AF65-F5344CB8AC3E}">
        <p14:creationId xmlns:p14="http://schemas.microsoft.com/office/powerpoint/2010/main" val="10837726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r>
              <a:rPr lang="en-US" sz="3600" b="1" dirty="0">
                <a:solidFill>
                  <a:schemeClr val="bg1"/>
                </a:solidFill>
              </a:rPr>
              <a:t>     Part 1: Grammar </a:t>
            </a:r>
          </a:p>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Idioms &amp; collocations)</a:t>
            </a:r>
          </a:p>
          <a:p>
            <a:pPr marL="0" indent="0" algn="l">
              <a:buNone/>
            </a:pPr>
            <a:endParaRPr lang="en-US" sz="3600" b="1" dirty="0">
              <a:solidFill>
                <a:schemeClr val="bg1"/>
              </a:solidFill>
            </a:endParaRPr>
          </a:p>
          <a:p>
            <a:pPr marL="0" indent="0" algn="l">
              <a:buNone/>
            </a:pPr>
            <a:r>
              <a:rPr lang="en-US" sz="3600" b="1" dirty="0">
                <a:solidFill>
                  <a:schemeClr val="bg1"/>
                </a:solidFill>
              </a:rPr>
              <a:t>     Part 2: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10" name="Title 1">
            <a:extLst>
              <a:ext uri="{FF2B5EF4-FFF2-40B4-BE49-F238E27FC236}">
                <a16:creationId xmlns:a16="http://schemas.microsoft.com/office/drawing/2014/main" id="{083191D5-1F66-C463-83D3-CC59FFFD5B08}"/>
              </a:ext>
            </a:extLst>
          </p:cNvPr>
          <p:cNvSpPr txBox="1">
            <a:spLocks/>
          </p:cNvSpPr>
          <p:nvPr/>
        </p:nvSpPr>
        <p:spPr>
          <a:xfrm>
            <a:off x="750478" y="-99623"/>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 Revision 1</a:t>
            </a:r>
            <a:endParaRPr lang="en-US" sz="2000" b="1" dirty="0"/>
          </a:p>
        </p:txBody>
      </p:sp>
    </p:spTree>
    <p:extLst>
      <p:ext uri="{BB962C8B-B14F-4D97-AF65-F5344CB8AC3E}">
        <p14:creationId xmlns:p14="http://schemas.microsoft.com/office/powerpoint/2010/main" val="4199157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1- Likes &amp; Dislikes</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Part 1: Grammar</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108806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825" y="459432"/>
            <a:ext cx="11049000" cy="1321324"/>
          </a:xfrm>
          <a:prstGeom prst="rect">
            <a:avLst/>
          </a:prstGeom>
        </p:spPr>
        <p:txBody>
          <a:bodyPr vert="horz" wrap="square" lIns="0" tIns="0" rIns="0" bIns="0" rtlCol="0">
            <a:spAutoFit/>
          </a:bodyPr>
          <a:lstStyle/>
          <a:p>
            <a:pPr marL="201577"/>
            <a:r>
              <a:rPr sz="1400" spc="-3" dirty="0">
                <a:solidFill>
                  <a:schemeClr val="bg1"/>
                </a:solidFill>
                <a:latin typeface="Times New Roman"/>
                <a:cs typeface="Times New Roman"/>
              </a:rPr>
              <a:t>The Present Simple Tense  (also called the Simple Present</a:t>
            </a:r>
            <a:r>
              <a:rPr sz="1400" spc="64" dirty="0">
                <a:solidFill>
                  <a:schemeClr val="bg1"/>
                </a:solidFill>
                <a:latin typeface="Times New Roman"/>
                <a:cs typeface="Times New Roman"/>
              </a:rPr>
              <a:t> </a:t>
            </a:r>
            <a:r>
              <a:rPr sz="1400" spc="-3" dirty="0">
                <a:solidFill>
                  <a:schemeClr val="bg1"/>
                </a:solidFill>
                <a:latin typeface="Times New Roman"/>
                <a:cs typeface="Times New Roman"/>
              </a:rPr>
              <a:t>Tense)</a:t>
            </a:r>
            <a:endParaRPr sz="1400" dirty="0">
              <a:solidFill>
                <a:schemeClr val="bg1"/>
              </a:solidFill>
              <a:latin typeface="Times New Roman"/>
              <a:cs typeface="Times New Roman"/>
            </a:endParaRPr>
          </a:p>
          <a:p>
            <a:pPr marL="8145">
              <a:spcBef>
                <a:spcPts val="859"/>
              </a:spcBef>
            </a:pPr>
            <a:r>
              <a:rPr lang="en-US" sz="1400" b="1" spc="-3" dirty="0">
                <a:solidFill>
                  <a:schemeClr val="bg1"/>
                </a:solidFill>
                <a:latin typeface="Times New Roman"/>
                <a:cs typeface="Times New Roman"/>
              </a:rPr>
              <a:t>1- </a:t>
            </a:r>
            <a:r>
              <a:rPr sz="1400" b="1" spc="-3" dirty="0">
                <a:solidFill>
                  <a:schemeClr val="bg1"/>
                </a:solidFill>
                <a:latin typeface="Times New Roman"/>
                <a:cs typeface="Times New Roman"/>
              </a:rPr>
              <a:t>Simple present tense with</a:t>
            </a:r>
            <a:r>
              <a:rPr sz="1400" b="1" spc="-6" dirty="0">
                <a:solidFill>
                  <a:schemeClr val="bg1"/>
                </a:solidFill>
                <a:latin typeface="Times New Roman"/>
                <a:cs typeface="Times New Roman"/>
              </a:rPr>
              <a:t> </a:t>
            </a:r>
            <a:r>
              <a:rPr lang="en-US" sz="1400" b="1" spc="-6" dirty="0">
                <a:solidFill>
                  <a:schemeClr val="bg1"/>
                </a:solidFill>
                <a:latin typeface="Times New Roman"/>
                <a:cs typeface="Times New Roman"/>
              </a:rPr>
              <a:t> verb to </a:t>
            </a:r>
            <a:r>
              <a:rPr sz="1400" b="1" spc="-3" dirty="0">
                <a:solidFill>
                  <a:schemeClr val="bg1"/>
                </a:solidFill>
                <a:latin typeface="Times New Roman"/>
                <a:cs typeface="Times New Roman"/>
              </a:rPr>
              <a:t>'be':</a:t>
            </a:r>
            <a:endParaRPr sz="1400" dirty="0">
              <a:solidFill>
                <a:schemeClr val="bg1"/>
              </a:solidFill>
              <a:latin typeface="Times New Roman"/>
              <a:cs typeface="Times New Roman"/>
            </a:endParaRPr>
          </a:p>
          <a:p>
            <a:pPr>
              <a:spcBef>
                <a:spcPts val="19"/>
              </a:spcBef>
            </a:pPr>
            <a:endParaRPr sz="1400" dirty="0">
              <a:solidFill>
                <a:schemeClr val="bg1"/>
              </a:solidFill>
              <a:latin typeface="Times New Roman"/>
              <a:cs typeface="Times New Roman"/>
            </a:endParaRPr>
          </a:p>
          <a:p>
            <a:pPr marL="8145"/>
            <a:r>
              <a:rPr sz="1400" spc="-3" dirty="0">
                <a:solidFill>
                  <a:schemeClr val="bg1"/>
                </a:solidFill>
                <a:latin typeface="Times New Roman"/>
                <a:cs typeface="Times New Roman"/>
              </a:rPr>
              <a:t>The verb ‘be’ is different from the other verbs in this tense. </a:t>
            </a:r>
            <a:r>
              <a:rPr sz="1400" spc="-6" dirty="0">
                <a:solidFill>
                  <a:schemeClr val="bg1"/>
                </a:solidFill>
                <a:latin typeface="Times New Roman"/>
                <a:cs typeface="Times New Roman"/>
              </a:rPr>
              <a:t>Let's </a:t>
            </a:r>
            <a:r>
              <a:rPr sz="1400" spc="-3" dirty="0">
                <a:solidFill>
                  <a:schemeClr val="bg1"/>
                </a:solidFill>
                <a:latin typeface="Times New Roman"/>
                <a:cs typeface="Times New Roman"/>
              </a:rPr>
              <a:t>look at ‘be’</a:t>
            </a:r>
            <a:r>
              <a:rPr sz="1400" spc="103" dirty="0">
                <a:solidFill>
                  <a:schemeClr val="bg1"/>
                </a:solidFill>
                <a:latin typeface="Times New Roman"/>
                <a:cs typeface="Times New Roman"/>
              </a:rPr>
              <a:t> </a:t>
            </a:r>
            <a:r>
              <a:rPr sz="1400" spc="-3" dirty="0">
                <a:solidFill>
                  <a:schemeClr val="bg1"/>
                </a:solidFill>
                <a:latin typeface="Times New Roman"/>
                <a:cs typeface="Times New Roman"/>
              </a:rPr>
              <a:t>first:</a:t>
            </a:r>
            <a:endParaRPr sz="1400" dirty="0">
              <a:solidFill>
                <a:schemeClr val="bg1"/>
              </a:solidFill>
              <a:latin typeface="Times New Roman"/>
              <a:cs typeface="Times New Roman"/>
            </a:endParaRPr>
          </a:p>
          <a:p>
            <a:pPr>
              <a:spcBef>
                <a:spcPts val="19"/>
              </a:spcBef>
            </a:pPr>
            <a:endParaRPr sz="1400" dirty="0">
              <a:solidFill>
                <a:schemeClr val="bg1"/>
              </a:solidFill>
              <a:latin typeface="Times New Roman"/>
              <a:cs typeface="Times New Roman"/>
            </a:endParaRPr>
          </a:p>
          <a:p>
            <a:pPr marL="8145" marR="120539">
              <a:lnSpc>
                <a:spcPts val="885"/>
              </a:lnSpc>
              <a:spcBef>
                <a:spcPts val="3"/>
              </a:spcBef>
            </a:pPr>
            <a:r>
              <a:rPr sz="1400" spc="-3" dirty="0">
                <a:solidFill>
                  <a:schemeClr val="bg1"/>
                </a:solidFill>
                <a:latin typeface="Times New Roman"/>
                <a:cs typeface="Times New Roman"/>
              </a:rPr>
              <a:t>Here’s the positive form (positive means a normal sentence, not a negative or a  question. This is sometimes called</a:t>
            </a:r>
            <a:r>
              <a:rPr sz="1400" spc="13" dirty="0">
                <a:solidFill>
                  <a:schemeClr val="bg1"/>
                </a:solidFill>
                <a:latin typeface="Times New Roman"/>
                <a:cs typeface="Times New Roman"/>
              </a:rPr>
              <a:t> </a:t>
            </a:r>
            <a:r>
              <a:rPr sz="1400" spc="-3" dirty="0">
                <a:solidFill>
                  <a:schemeClr val="bg1"/>
                </a:solidFill>
                <a:latin typeface="Times New Roman"/>
                <a:cs typeface="Times New Roman"/>
              </a:rPr>
              <a:t>‘affirmative’):</a:t>
            </a:r>
            <a:endParaRPr sz="1400" dirty="0">
              <a:solidFill>
                <a:schemeClr val="bg1"/>
              </a:solidFill>
              <a:latin typeface="Times New Roman"/>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1154091707"/>
              </p:ext>
            </p:extLst>
          </p:nvPr>
        </p:nvGraphicFramePr>
        <p:xfrm>
          <a:off x="310181" y="1999508"/>
          <a:ext cx="3470407" cy="1324360"/>
        </p:xfrm>
        <a:graphic>
          <a:graphicData uri="http://schemas.openxmlformats.org/drawingml/2006/table">
            <a:tbl>
              <a:tblPr firstRow="1" bandRow="1">
                <a:tableStyleId>{2D5ABB26-0587-4C30-8999-92F81FD0307C}</a:tableStyleId>
              </a:tblPr>
              <a:tblGrid>
                <a:gridCol w="977308">
                  <a:extLst>
                    <a:ext uri="{9D8B030D-6E8A-4147-A177-3AD203B41FA5}">
                      <a16:colId xmlns:a16="http://schemas.microsoft.com/office/drawing/2014/main" val="20000"/>
                    </a:ext>
                  </a:extLst>
                </a:gridCol>
                <a:gridCol w="2493099">
                  <a:extLst>
                    <a:ext uri="{9D8B030D-6E8A-4147-A177-3AD203B41FA5}">
                      <a16:colId xmlns:a16="http://schemas.microsoft.com/office/drawing/2014/main" val="20001"/>
                    </a:ext>
                  </a:extLst>
                </a:gridCol>
              </a:tblGrid>
              <a:tr h="116299">
                <a:tc>
                  <a:txBody>
                    <a:bodyPr/>
                    <a:lstStyle/>
                    <a:p>
                      <a:pPr marL="65405">
                        <a:lnSpc>
                          <a:spcPts val="1345"/>
                        </a:lnSpc>
                      </a:pPr>
                      <a:r>
                        <a:rPr sz="1400" b="1" spc="-5" dirty="0">
                          <a:solidFill>
                            <a:schemeClr val="bg1"/>
                          </a:solidFill>
                          <a:latin typeface="Times New Roman"/>
                          <a:cs typeface="Times New Roman"/>
                        </a:rPr>
                        <a:t>Positive</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45"/>
                        </a:lnSpc>
                      </a:pPr>
                      <a:r>
                        <a:rPr sz="1400" b="1" spc="-5" dirty="0">
                          <a:solidFill>
                            <a:schemeClr val="bg1"/>
                          </a:solidFill>
                          <a:latin typeface="Times New Roman"/>
                          <a:cs typeface="Times New Roman"/>
                        </a:rPr>
                        <a:t>Positive Short</a:t>
                      </a:r>
                      <a:r>
                        <a:rPr sz="1400" b="1" spc="-60" dirty="0">
                          <a:solidFill>
                            <a:schemeClr val="bg1"/>
                          </a:solidFill>
                          <a:latin typeface="Times New Roman"/>
                          <a:cs typeface="Times New Roman"/>
                        </a:rPr>
                        <a:t> </a:t>
                      </a:r>
                      <a:r>
                        <a:rPr sz="1400" b="1" spc="-5" dirty="0">
                          <a:solidFill>
                            <a:schemeClr val="bg1"/>
                          </a:solidFill>
                          <a:latin typeface="Times New Roman"/>
                          <a:cs typeface="Times New Roman"/>
                        </a:rPr>
                        <a:t>Form</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0"/>
                  </a:ext>
                </a:extLst>
              </a:tr>
              <a:tr h="117276">
                <a:tc>
                  <a:txBody>
                    <a:bodyPr/>
                    <a:lstStyle/>
                    <a:p>
                      <a:pPr marL="65405">
                        <a:lnSpc>
                          <a:spcPts val="1320"/>
                        </a:lnSpc>
                      </a:pPr>
                      <a:r>
                        <a:rPr sz="1400" spc="-5" dirty="0">
                          <a:solidFill>
                            <a:schemeClr val="bg1"/>
                          </a:solidFill>
                          <a:latin typeface="Times New Roman"/>
                          <a:cs typeface="Times New Roman"/>
                        </a:rPr>
                        <a:t>I</a:t>
                      </a:r>
                      <a:r>
                        <a:rPr sz="1400" spc="-105" dirty="0">
                          <a:solidFill>
                            <a:schemeClr val="bg1"/>
                          </a:solidFill>
                          <a:latin typeface="Times New Roman"/>
                          <a:cs typeface="Times New Roman"/>
                        </a:rPr>
                        <a:t> </a:t>
                      </a:r>
                      <a:r>
                        <a:rPr sz="1400" spc="-5" dirty="0">
                          <a:solidFill>
                            <a:schemeClr val="bg1"/>
                          </a:solidFill>
                          <a:latin typeface="Times New Roman"/>
                          <a:cs typeface="Times New Roman"/>
                        </a:rPr>
                        <a:t>am</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10" dirty="0">
                          <a:solidFill>
                            <a:schemeClr val="bg1"/>
                          </a:solidFill>
                          <a:latin typeface="Times New Roman"/>
                          <a:cs typeface="Times New Roman"/>
                        </a:rPr>
                        <a:t>I'm</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1"/>
                  </a:ext>
                </a:extLst>
              </a:tr>
              <a:tr h="116299">
                <a:tc>
                  <a:txBody>
                    <a:bodyPr/>
                    <a:lstStyle/>
                    <a:p>
                      <a:pPr marL="65405">
                        <a:lnSpc>
                          <a:spcPts val="1320"/>
                        </a:lnSpc>
                      </a:pPr>
                      <a:r>
                        <a:rPr sz="1400" spc="-10" dirty="0">
                          <a:solidFill>
                            <a:schemeClr val="bg1"/>
                          </a:solidFill>
                          <a:latin typeface="Times New Roman"/>
                          <a:cs typeface="Times New Roman"/>
                        </a:rPr>
                        <a:t>you</a:t>
                      </a:r>
                      <a:r>
                        <a:rPr sz="1400" spc="-85" dirty="0">
                          <a:solidFill>
                            <a:schemeClr val="bg1"/>
                          </a:solidFill>
                          <a:latin typeface="Times New Roman"/>
                          <a:cs typeface="Times New Roman"/>
                        </a:rPr>
                        <a:t> </a:t>
                      </a:r>
                      <a:r>
                        <a:rPr sz="1400" spc="-5" dirty="0">
                          <a:solidFill>
                            <a:schemeClr val="bg1"/>
                          </a:solidFill>
                          <a:latin typeface="Times New Roman"/>
                          <a:cs typeface="Times New Roman"/>
                        </a:rPr>
                        <a:t>are</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you're</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2"/>
                  </a:ext>
                </a:extLst>
              </a:tr>
              <a:tr h="116299">
                <a:tc>
                  <a:txBody>
                    <a:bodyPr/>
                    <a:lstStyle/>
                    <a:p>
                      <a:pPr marL="65405">
                        <a:lnSpc>
                          <a:spcPts val="1320"/>
                        </a:lnSpc>
                      </a:pPr>
                      <a:r>
                        <a:rPr sz="1400" spc="-5" dirty="0">
                          <a:solidFill>
                            <a:schemeClr val="bg1"/>
                          </a:solidFill>
                          <a:latin typeface="Times New Roman"/>
                          <a:cs typeface="Times New Roman"/>
                        </a:rPr>
                        <a:t>he</a:t>
                      </a:r>
                      <a:r>
                        <a:rPr sz="1400" spc="-95" dirty="0">
                          <a:solidFill>
                            <a:schemeClr val="bg1"/>
                          </a:solidFill>
                          <a:latin typeface="Times New Roman"/>
                          <a:cs typeface="Times New Roman"/>
                        </a:rPr>
                        <a:t> </a:t>
                      </a:r>
                      <a:r>
                        <a:rPr sz="1400" spc="-5" dirty="0">
                          <a:solidFill>
                            <a:schemeClr val="bg1"/>
                          </a:solidFill>
                          <a:latin typeface="Times New Roman"/>
                          <a:cs typeface="Times New Roman"/>
                        </a:rPr>
                        <a:t>is</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10" dirty="0">
                          <a:solidFill>
                            <a:schemeClr val="bg1"/>
                          </a:solidFill>
                          <a:latin typeface="Times New Roman"/>
                          <a:cs typeface="Times New Roman"/>
                        </a:rPr>
                        <a:t>he's</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3"/>
                  </a:ext>
                </a:extLst>
              </a:tr>
              <a:tr h="116299">
                <a:tc>
                  <a:txBody>
                    <a:bodyPr/>
                    <a:lstStyle/>
                    <a:p>
                      <a:pPr marL="65405">
                        <a:lnSpc>
                          <a:spcPts val="1320"/>
                        </a:lnSpc>
                      </a:pPr>
                      <a:r>
                        <a:rPr sz="1400" spc="-5" dirty="0">
                          <a:solidFill>
                            <a:schemeClr val="bg1"/>
                          </a:solidFill>
                          <a:latin typeface="Times New Roman"/>
                          <a:cs typeface="Times New Roman"/>
                        </a:rPr>
                        <a:t>she</a:t>
                      </a:r>
                      <a:r>
                        <a:rPr sz="1400" spc="-90" dirty="0">
                          <a:solidFill>
                            <a:schemeClr val="bg1"/>
                          </a:solidFill>
                          <a:latin typeface="Times New Roman"/>
                          <a:cs typeface="Times New Roman"/>
                        </a:rPr>
                        <a:t> </a:t>
                      </a:r>
                      <a:r>
                        <a:rPr sz="1400" spc="-5" dirty="0">
                          <a:solidFill>
                            <a:schemeClr val="bg1"/>
                          </a:solidFill>
                          <a:latin typeface="Times New Roman"/>
                          <a:cs typeface="Times New Roman"/>
                        </a:rPr>
                        <a:t>is</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10" dirty="0">
                          <a:solidFill>
                            <a:schemeClr val="bg1"/>
                          </a:solidFill>
                          <a:latin typeface="Times New Roman"/>
                          <a:cs typeface="Times New Roman"/>
                        </a:rPr>
                        <a:t>she's</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4"/>
                  </a:ext>
                </a:extLst>
              </a:tr>
              <a:tr h="116299">
                <a:tc>
                  <a:txBody>
                    <a:bodyPr/>
                    <a:lstStyle/>
                    <a:p>
                      <a:pPr marL="65405">
                        <a:lnSpc>
                          <a:spcPts val="1320"/>
                        </a:lnSpc>
                      </a:pPr>
                      <a:r>
                        <a:rPr sz="1400" spc="-5" dirty="0">
                          <a:solidFill>
                            <a:schemeClr val="bg1"/>
                          </a:solidFill>
                          <a:latin typeface="Times New Roman"/>
                          <a:cs typeface="Times New Roman"/>
                        </a:rPr>
                        <a:t>it</a:t>
                      </a:r>
                      <a:r>
                        <a:rPr sz="1400" spc="-85" dirty="0">
                          <a:solidFill>
                            <a:schemeClr val="bg1"/>
                          </a:solidFill>
                          <a:latin typeface="Times New Roman"/>
                          <a:cs typeface="Times New Roman"/>
                        </a:rPr>
                        <a:t> </a:t>
                      </a:r>
                      <a:r>
                        <a:rPr sz="1400" spc="-5" dirty="0">
                          <a:solidFill>
                            <a:schemeClr val="bg1"/>
                          </a:solidFill>
                          <a:latin typeface="Times New Roman"/>
                          <a:cs typeface="Times New Roman"/>
                        </a:rPr>
                        <a:t>is</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it's</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5"/>
                  </a:ext>
                </a:extLst>
              </a:tr>
              <a:tr h="116299">
                <a:tc>
                  <a:txBody>
                    <a:bodyPr/>
                    <a:lstStyle/>
                    <a:p>
                      <a:pPr marL="65405">
                        <a:lnSpc>
                          <a:spcPts val="1320"/>
                        </a:lnSpc>
                      </a:pPr>
                      <a:r>
                        <a:rPr sz="1400" spc="-5" dirty="0">
                          <a:solidFill>
                            <a:schemeClr val="bg1"/>
                          </a:solidFill>
                          <a:latin typeface="Times New Roman"/>
                          <a:cs typeface="Times New Roman"/>
                        </a:rPr>
                        <a:t>we</a:t>
                      </a:r>
                      <a:r>
                        <a:rPr sz="1400" spc="-90" dirty="0">
                          <a:solidFill>
                            <a:schemeClr val="bg1"/>
                          </a:solidFill>
                          <a:latin typeface="Times New Roman"/>
                          <a:cs typeface="Times New Roman"/>
                        </a:rPr>
                        <a:t> </a:t>
                      </a:r>
                      <a:r>
                        <a:rPr sz="1400" spc="-5" dirty="0">
                          <a:solidFill>
                            <a:schemeClr val="bg1"/>
                          </a:solidFill>
                          <a:latin typeface="Times New Roman"/>
                          <a:cs typeface="Times New Roman"/>
                        </a:rPr>
                        <a:t>are</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we're</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6"/>
                  </a:ext>
                </a:extLst>
              </a:tr>
              <a:tr h="117276">
                <a:tc>
                  <a:txBody>
                    <a:bodyPr/>
                    <a:lstStyle/>
                    <a:p>
                      <a:pPr marL="65405">
                        <a:lnSpc>
                          <a:spcPts val="1320"/>
                        </a:lnSpc>
                      </a:pPr>
                      <a:r>
                        <a:rPr sz="1400" spc="-5" dirty="0">
                          <a:solidFill>
                            <a:schemeClr val="bg1"/>
                          </a:solidFill>
                          <a:latin typeface="Times New Roman"/>
                          <a:cs typeface="Times New Roman"/>
                        </a:rPr>
                        <a:t>they</a:t>
                      </a:r>
                      <a:r>
                        <a:rPr sz="1400" spc="-95" dirty="0">
                          <a:solidFill>
                            <a:schemeClr val="bg1"/>
                          </a:solidFill>
                          <a:latin typeface="Times New Roman"/>
                          <a:cs typeface="Times New Roman"/>
                        </a:rPr>
                        <a:t> </a:t>
                      </a:r>
                      <a:r>
                        <a:rPr sz="1400" spc="-5" dirty="0">
                          <a:solidFill>
                            <a:schemeClr val="bg1"/>
                          </a:solidFill>
                          <a:latin typeface="Times New Roman"/>
                          <a:cs typeface="Times New Roman"/>
                        </a:rPr>
                        <a:t>are</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they're</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7"/>
                  </a:ext>
                </a:extLst>
              </a:tr>
            </a:tbl>
          </a:graphicData>
        </a:graphic>
      </p:graphicFrame>
      <p:sp>
        <p:nvSpPr>
          <p:cNvPr id="4" name="object 4"/>
          <p:cNvSpPr txBox="1"/>
          <p:nvPr/>
        </p:nvSpPr>
        <p:spPr>
          <a:xfrm>
            <a:off x="4471273" y="1999508"/>
            <a:ext cx="8018717" cy="1938992"/>
          </a:xfrm>
          <a:prstGeom prst="rect">
            <a:avLst/>
          </a:prstGeom>
        </p:spPr>
        <p:txBody>
          <a:bodyPr vert="horz" wrap="square" lIns="0" tIns="0" rIns="0" bIns="0" rtlCol="0">
            <a:spAutoFit/>
          </a:bodyPr>
          <a:lstStyle/>
          <a:p>
            <a:pPr marL="8145"/>
            <a:r>
              <a:rPr sz="1400" spc="-6" dirty="0">
                <a:solidFill>
                  <a:schemeClr val="bg1"/>
                </a:solidFill>
                <a:latin typeface="Times New Roman"/>
                <a:cs typeface="Times New Roman"/>
              </a:rPr>
              <a:t>For</a:t>
            </a:r>
            <a:r>
              <a:rPr sz="1400" spc="-42" dirty="0">
                <a:solidFill>
                  <a:schemeClr val="bg1"/>
                </a:solidFill>
                <a:latin typeface="Times New Roman"/>
                <a:cs typeface="Times New Roman"/>
              </a:rPr>
              <a:t> </a:t>
            </a:r>
            <a:r>
              <a:rPr sz="1400" spc="-3" dirty="0">
                <a:solidFill>
                  <a:schemeClr val="bg1"/>
                </a:solidFill>
                <a:latin typeface="Times New Roman"/>
                <a:cs typeface="Times New Roman"/>
              </a:rPr>
              <a:t>example:</a:t>
            </a:r>
            <a:endParaRPr lang="en-US" sz="1400" spc="-3" dirty="0">
              <a:solidFill>
                <a:schemeClr val="bg1"/>
              </a:solidFill>
              <a:latin typeface="Times New Roman"/>
              <a:cs typeface="Times New Roman"/>
            </a:endParaRPr>
          </a:p>
          <a:p>
            <a:pPr marL="8145"/>
            <a:endParaRPr sz="1400" dirty="0">
              <a:solidFill>
                <a:schemeClr val="bg1"/>
              </a:solidFill>
              <a:latin typeface="Times New Roman"/>
              <a:cs typeface="Times New Roman"/>
            </a:endParaRPr>
          </a:p>
          <a:p>
            <a:pPr marL="301347" indent="-146601">
              <a:spcBef>
                <a:spcPts val="22"/>
              </a:spcBef>
              <a:buFont typeface="Symbol"/>
              <a:buChar char=""/>
              <a:tabLst>
                <a:tab pos="300940" algn="l"/>
                <a:tab pos="301753" algn="l"/>
              </a:tabLst>
            </a:pPr>
            <a:r>
              <a:rPr sz="1400" b="1" spc="-6" dirty="0">
                <a:solidFill>
                  <a:srgbClr val="7030A0"/>
                </a:solidFill>
                <a:latin typeface="Times New Roman"/>
                <a:cs typeface="Times New Roman"/>
              </a:rPr>
              <a:t>I’m</a:t>
            </a:r>
            <a:r>
              <a:rPr sz="1400" b="1" spc="-38" dirty="0">
                <a:solidFill>
                  <a:srgbClr val="7030A0"/>
                </a:solidFill>
                <a:latin typeface="Times New Roman"/>
                <a:cs typeface="Times New Roman"/>
              </a:rPr>
              <a:t> </a:t>
            </a:r>
            <a:r>
              <a:rPr sz="1400" b="1" spc="-3" dirty="0">
                <a:solidFill>
                  <a:srgbClr val="7030A0"/>
                </a:solidFill>
                <a:latin typeface="Times New Roman"/>
                <a:cs typeface="Times New Roman"/>
              </a:rPr>
              <a:t>Scottish.</a:t>
            </a:r>
            <a:endParaRPr lang="en-US" sz="1400" b="1" spc="-3" dirty="0">
              <a:solidFill>
                <a:srgbClr val="7030A0"/>
              </a:solidFill>
              <a:latin typeface="Times New Roman"/>
              <a:cs typeface="Times New Roman"/>
            </a:endParaRPr>
          </a:p>
          <a:p>
            <a:pPr marL="301347" indent="-146601">
              <a:spcBef>
                <a:spcPts val="22"/>
              </a:spcBef>
              <a:buFont typeface="Symbol"/>
              <a:buChar char=""/>
              <a:tabLst>
                <a:tab pos="300940" algn="l"/>
                <a:tab pos="301753" algn="l"/>
              </a:tabLst>
            </a:pPr>
            <a:endParaRPr sz="1400" b="1" dirty="0">
              <a:solidFill>
                <a:srgbClr val="7030A0"/>
              </a:solidFill>
              <a:latin typeface="Times New Roman"/>
              <a:cs typeface="Times New Roman"/>
            </a:endParaRPr>
          </a:p>
          <a:p>
            <a:pPr marL="301347" indent="-146601">
              <a:spcBef>
                <a:spcPts val="13"/>
              </a:spcBef>
              <a:buFont typeface="Symbol"/>
              <a:buChar char=""/>
              <a:tabLst>
                <a:tab pos="300940" algn="l"/>
                <a:tab pos="301753" algn="l"/>
              </a:tabLst>
            </a:pPr>
            <a:r>
              <a:rPr sz="1400" b="1" spc="-3" dirty="0">
                <a:solidFill>
                  <a:srgbClr val="7030A0"/>
                </a:solidFill>
                <a:latin typeface="Times New Roman"/>
                <a:cs typeface="Times New Roman"/>
              </a:rPr>
              <a:t>She’s</a:t>
            </a:r>
            <a:r>
              <a:rPr sz="1400" b="1" spc="-48" dirty="0">
                <a:solidFill>
                  <a:srgbClr val="7030A0"/>
                </a:solidFill>
                <a:latin typeface="Times New Roman"/>
                <a:cs typeface="Times New Roman"/>
              </a:rPr>
              <a:t> </a:t>
            </a:r>
            <a:r>
              <a:rPr sz="1400" b="1" spc="-3" dirty="0">
                <a:solidFill>
                  <a:srgbClr val="7030A0"/>
                </a:solidFill>
                <a:latin typeface="Times New Roman"/>
                <a:cs typeface="Times New Roman"/>
              </a:rPr>
              <a:t>hungry.</a:t>
            </a:r>
            <a:endParaRPr lang="en-US" sz="1400" b="1" spc="-3" dirty="0">
              <a:solidFill>
                <a:srgbClr val="7030A0"/>
              </a:solidFill>
              <a:latin typeface="Times New Roman"/>
              <a:cs typeface="Times New Roman"/>
            </a:endParaRPr>
          </a:p>
          <a:p>
            <a:pPr marL="301347" indent="-146601">
              <a:spcBef>
                <a:spcPts val="13"/>
              </a:spcBef>
              <a:buFont typeface="Symbol"/>
              <a:buChar char=""/>
              <a:tabLst>
                <a:tab pos="300940" algn="l"/>
                <a:tab pos="301753" algn="l"/>
              </a:tabLst>
            </a:pPr>
            <a:endParaRPr sz="1400" b="1" dirty="0">
              <a:solidFill>
                <a:srgbClr val="7030A0"/>
              </a:solidFill>
              <a:latin typeface="Times New Roman"/>
              <a:cs typeface="Times New Roman"/>
            </a:endParaRPr>
          </a:p>
          <a:p>
            <a:pPr marL="301347" indent="-146601">
              <a:spcBef>
                <a:spcPts val="13"/>
              </a:spcBef>
              <a:buFont typeface="Symbol"/>
              <a:buChar char=""/>
              <a:tabLst>
                <a:tab pos="300940" algn="l"/>
                <a:tab pos="301753" algn="l"/>
              </a:tabLst>
            </a:pPr>
            <a:r>
              <a:rPr sz="1400" b="1" spc="-3" dirty="0">
                <a:solidFill>
                  <a:srgbClr val="7030A0"/>
                </a:solidFill>
                <a:latin typeface="Times New Roman"/>
                <a:cs typeface="Times New Roman"/>
              </a:rPr>
              <a:t>They’re alwa</a:t>
            </a:r>
            <a:r>
              <a:rPr lang="en-US" sz="1400" b="1" spc="-3" dirty="0">
                <a:solidFill>
                  <a:srgbClr val="7030A0"/>
                </a:solidFill>
                <a:latin typeface="Times New Roman"/>
                <a:cs typeface="Times New Roman"/>
              </a:rPr>
              <a:t>ys</a:t>
            </a:r>
            <a:r>
              <a:rPr sz="1400" b="1" spc="-38" dirty="0">
                <a:solidFill>
                  <a:srgbClr val="7030A0"/>
                </a:solidFill>
                <a:latin typeface="Times New Roman"/>
                <a:cs typeface="Times New Roman"/>
              </a:rPr>
              <a:t> </a:t>
            </a:r>
            <a:r>
              <a:rPr sz="1400" b="1" spc="-3" dirty="0">
                <a:solidFill>
                  <a:srgbClr val="7030A0"/>
                </a:solidFill>
                <a:latin typeface="Times New Roman"/>
                <a:cs typeface="Times New Roman"/>
              </a:rPr>
              <a:t>late.</a:t>
            </a:r>
            <a:endParaRPr sz="1400" b="1" dirty="0">
              <a:solidFill>
                <a:srgbClr val="7030A0"/>
              </a:solidFill>
              <a:latin typeface="Times New Roman"/>
              <a:cs typeface="Times New Roman"/>
            </a:endParaRPr>
          </a:p>
          <a:p>
            <a:pPr>
              <a:spcBef>
                <a:spcPts val="26"/>
              </a:spcBef>
            </a:pPr>
            <a:endParaRPr sz="1400" dirty="0">
              <a:solidFill>
                <a:schemeClr val="bg1"/>
              </a:solidFill>
              <a:latin typeface="Times New Roman"/>
              <a:cs typeface="Times New Roman"/>
            </a:endParaRPr>
          </a:p>
          <a:p>
            <a:pPr marL="8145"/>
            <a:endParaRPr sz="1400" dirty="0">
              <a:solidFill>
                <a:schemeClr val="bg1"/>
              </a:solidFill>
              <a:latin typeface="Times New Roman"/>
              <a:cs typeface="Times New Roman"/>
            </a:endParaRPr>
          </a:p>
        </p:txBody>
      </p:sp>
      <p:graphicFrame>
        <p:nvGraphicFramePr>
          <p:cNvPr id="5" name="object 5"/>
          <p:cNvGraphicFramePr>
            <a:graphicFrameLocks noGrp="1"/>
          </p:cNvGraphicFramePr>
          <p:nvPr>
            <p:extLst>
              <p:ext uri="{D42A27DB-BD31-4B8C-83A1-F6EECF244321}">
                <p14:modId xmlns:p14="http://schemas.microsoft.com/office/powerpoint/2010/main" val="2676803067"/>
              </p:ext>
            </p:extLst>
          </p:nvPr>
        </p:nvGraphicFramePr>
        <p:xfrm>
          <a:off x="123825" y="4352248"/>
          <a:ext cx="4347448" cy="2342192"/>
        </p:xfrm>
        <a:graphic>
          <a:graphicData uri="http://schemas.openxmlformats.org/drawingml/2006/table">
            <a:tbl>
              <a:tblPr firstRow="1" bandRow="1">
                <a:tableStyleId>{2D5ABB26-0587-4C30-8999-92F81FD0307C}</a:tableStyleId>
              </a:tblPr>
              <a:tblGrid>
                <a:gridCol w="858110">
                  <a:extLst>
                    <a:ext uri="{9D8B030D-6E8A-4147-A177-3AD203B41FA5}">
                      <a16:colId xmlns:a16="http://schemas.microsoft.com/office/drawing/2014/main" val="20000"/>
                    </a:ext>
                  </a:extLst>
                </a:gridCol>
                <a:gridCol w="3489338">
                  <a:extLst>
                    <a:ext uri="{9D8B030D-6E8A-4147-A177-3AD203B41FA5}">
                      <a16:colId xmlns:a16="http://schemas.microsoft.com/office/drawing/2014/main" val="20001"/>
                    </a:ext>
                  </a:extLst>
                </a:gridCol>
              </a:tblGrid>
              <a:tr h="276878">
                <a:tc>
                  <a:txBody>
                    <a:bodyPr/>
                    <a:lstStyle/>
                    <a:p>
                      <a:pPr marL="65405">
                        <a:lnSpc>
                          <a:spcPts val="1345"/>
                        </a:lnSpc>
                      </a:pPr>
                      <a:r>
                        <a:rPr sz="1400" b="1" spc="-5" dirty="0">
                          <a:solidFill>
                            <a:schemeClr val="bg1"/>
                          </a:solidFill>
                          <a:latin typeface="Times New Roman"/>
                          <a:cs typeface="Times New Roman"/>
                        </a:rPr>
                        <a:t>Negative</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45"/>
                        </a:lnSpc>
                      </a:pPr>
                      <a:r>
                        <a:rPr sz="1400" b="1" spc="-5" dirty="0">
                          <a:solidFill>
                            <a:schemeClr val="bg1"/>
                          </a:solidFill>
                          <a:latin typeface="Times New Roman"/>
                          <a:cs typeface="Times New Roman"/>
                        </a:rPr>
                        <a:t>Negative short</a:t>
                      </a:r>
                      <a:r>
                        <a:rPr sz="1400" b="1" spc="-75" dirty="0">
                          <a:solidFill>
                            <a:schemeClr val="bg1"/>
                          </a:solidFill>
                          <a:latin typeface="Times New Roman"/>
                          <a:cs typeface="Times New Roman"/>
                        </a:rPr>
                        <a:t> </a:t>
                      </a:r>
                      <a:r>
                        <a:rPr sz="1400" b="1" dirty="0">
                          <a:solidFill>
                            <a:schemeClr val="bg1"/>
                          </a:solidFill>
                          <a:latin typeface="Times New Roman"/>
                          <a:cs typeface="Times New Roman"/>
                        </a:rPr>
                        <a:t>form</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0"/>
                  </a:ext>
                </a:extLst>
              </a:tr>
              <a:tr h="276878">
                <a:tc>
                  <a:txBody>
                    <a:bodyPr/>
                    <a:lstStyle/>
                    <a:p>
                      <a:pPr marL="65405">
                        <a:lnSpc>
                          <a:spcPts val="1320"/>
                        </a:lnSpc>
                      </a:pPr>
                      <a:r>
                        <a:rPr sz="1400" spc="-5" dirty="0">
                          <a:solidFill>
                            <a:schemeClr val="bg1"/>
                          </a:solidFill>
                          <a:latin typeface="Times New Roman"/>
                          <a:cs typeface="Times New Roman"/>
                        </a:rPr>
                        <a:t>I am</a:t>
                      </a:r>
                      <a:r>
                        <a:rPr sz="1400" spc="-85" dirty="0">
                          <a:solidFill>
                            <a:schemeClr val="bg1"/>
                          </a:solidFill>
                          <a:latin typeface="Times New Roman"/>
                          <a:cs typeface="Times New Roman"/>
                        </a:rPr>
                        <a:t> </a:t>
                      </a:r>
                      <a:r>
                        <a:rPr sz="1400" spc="-5" dirty="0">
                          <a:solidFill>
                            <a:schemeClr val="bg1"/>
                          </a:solidFill>
                          <a:latin typeface="Times New Roman"/>
                          <a:cs typeface="Times New Roman"/>
                        </a:rPr>
                        <a:t>not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10" dirty="0">
                          <a:solidFill>
                            <a:schemeClr val="bg1"/>
                          </a:solidFill>
                          <a:latin typeface="Times New Roman"/>
                          <a:cs typeface="Times New Roman"/>
                        </a:rPr>
                        <a:t>I'm</a:t>
                      </a:r>
                      <a:r>
                        <a:rPr sz="1400" spc="-75" dirty="0">
                          <a:solidFill>
                            <a:schemeClr val="bg1"/>
                          </a:solidFill>
                          <a:latin typeface="Times New Roman"/>
                          <a:cs typeface="Times New Roman"/>
                        </a:rPr>
                        <a:t> </a:t>
                      </a:r>
                      <a:r>
                        <a:rPr sz="1400" spc="-5" dirty="0">
                          <a:solidFill>
                            <a:schemeClr val="bg1"/>
                          </a:solidFill>
                          <a:latin typeface="Times New Roman"/>
                          <a:cs typeface="Times New Roman"/>
                        </a:rPr>
                        <a:t>not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1"/>
                  </a:ext>
                </a:extLst>
              </a:tr>
              <a:tr h="340462">
                <a:tc>
                  <a:txBody>
                    <a:bodyPr/>
                    <a:lstStyle/>
                    <a:p>
                      <a:pPr marL="65405">
                        <a:lnSpc>
                          <a:spcPts val="1320"/>
                        </a:lnSpc>
                      </a:pPr>
                      <a:r>
                        <a:rPr sz="1400" spc="-10" dirty="0">
                          <a:solidFill>
                            <a:schemeClr val="bg1"/>
                          </a:solidFill>
                          <a:latin typeface="Times New Roman"/>
                          <a:cs typeface="Times New Roman"/>
                        </a:rPr>
                        <a:t>you </a:t>
                      </a:r>
                      <a:r>
                        <a:rPr sz="1400" spc="-5" dirty="0">
                          <a:solidFill>
                            <a:schemeClr val="bg1"/>
                          </a:solidFill>
                          <a:latin typeface="Times New Roman"/>
                          <a:cs typeface="Times New Roman"/>
                        </a:rPr>
                        <a:t>are</a:t>
                      </a:r>
                      <a:r>
                        <a:rPr sz="1400" spc="-70" dirty="0">
                          <a:solidFill>
                            <a:schemeClr val="bg1"/>
                          </a:solidFill>
                          <a:latin typeface="Times New Roman"/>
                          <a:cs typeface="Times New Roman"/>
                        </a:rPr>
                        <a:t> </a:t>
                      </a:r>
                      <a:r>
                        <a:rPr sz="1400" spc="-5" dirty="0">
                          <a:solidFill>
                            <a:schemeClr val="bg1"/>
                          </a:solidFill>
                          <a:latin typeface="Times New Roman"/>
                          <a:cs typeface="Times New Roman"/>
                        </a:rPr>
                        <a:t>not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10" dirty="0">
                          <a:solidFill>
                            <a:schemeClr val="bg1"/>
                          </a:solidFill>
                          <a:latin typeface="Times New Roman"/>
                          <a:cs typeface="Times New Roman"/>
                        </a:rPr>
                        <a:t>you</a:t>
                      </a:r>
                      <a:r>
                        <a:rPr sz="1400" spc="-80" dirty="0">
                          <a:solidFill>
                            <a:schemeClr val="bg1"/>
                          </a:solidFill>
                          <a:latin typeface="Times New Roman"/>
                          <a:cs typeface="Times New Roman"/>
                        </a:rPr>
                        <a:t> </a:t>
                      </a:r>
                      <a:r>
                        <a:rPr sz="1400" spc="-5" dirty="0">
                          <a:solidFill>
                            <a:schemeClr val="bg1"/>
                          </a:solidFill>
                          <a:latin typeface="Times New Roman"/>
                          <a:cs typeface="Times New Roman"/>
                        </a:rPr>
                        <a:t>aren’t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2"/>
                  </a:ext>
                </a:extLst>
              </a:tr>
              <a:tr h="276878">
                <a:tc>
                  <a:txBody>
                    <a:bodyPr/>
                    <a:lstStyle/>
                    <a:p>
                      <a:pPr marL="65405">
                        <a:lnSpc>
                          <a:spcPts val="1320"/>
                        </a:lnSpc>
                      </a:pPr>
                      <a:r>
                        <a:rPr sz="1400" spc="-5" dirty="0">
                          <a:solidFill>
                            <a:schemeClr val="bg1"/>
                          </a:solidFill>
                          <a:latin typeface="Times New Roman"/>
                          <a:cs typeface="Times New Roman"/>
                        </a:rPr>
                        <a:t>he is</a:t>
                      </a:r>
                      <a:r>
                        <a:rPr sz="1400" spc="-80" dirty="0">
                          <a:solidFill>
                            <a:schemeClr val="bg1"/>
                          </a:solidFill>
                          <a:latin typeface="Times New Roman"/>
                          <a:cs typeface="Times New Roman"/>
                        </a:rPr>
                        <a:t> </a:t>
                      </a:r>
                      <a:r>
                        <a:rPr sz="1400" spc="-5" dirty="0">
                          <a:solidFill>
                            <a:schemeClr val="bg1"/>
                          </a:solidFill>
                          <a:latin typeface="Times New Roman"/>
                          <a:cs typeface="Times New Roman"/>
                        </a:rPr>
                        <a:t>not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he</a:t>
                      </a:r>
                      <a:r>
                        <a:rPr sz="1400" spc="-95" dirty="0">
                          <a:solidFill>
                            <a:schemeClr val="bg1"/>
                          </a:solidFill>
                          <a:latin typeface="Times New Roman"/>
                          <a:cs typeface="Times New Roman"/>
                        </a:rPr>
                        <a:t> </a:t>
                      </a:r>
                      <a:r>
                        <a:rPr sz="1400" spc="-5" dirty="0">
                          <a:solidFill>
                            <a:schemeClr val="bg1"/>
                          </a:solidFill>
                          <a:latin typeface="Times New Roman"/>
                          <a:cs typeface="Times New Roman"/>
                        </a:rPr>
                        <a:t>isn't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3"/>
                  </a:ext>
                </a:extLst>
              </a:tr>
              <a:tr h="276878">
                <a:tc>
                  <a:txBody>
                    <a:bodyPr/>
                    <a:lstStyle/>
                    <a:p>
                      <a:pPr marL="65405">
                        <a:lnSpc>
                          <a:spcPts val="1320"/>
                        </a:lnSpc>
                      </a:pPr>
                      <a:r>
                        <a:rPr sz="1400" spc="-5" dirty="0">
                          <a:solidFill>
                            <a:schemeClr val="bg1"/>
                          </a:solidFill>
                          <a:latin typeface="Times New Roman"/>
                          <a:cs typeface="Times New Roman"/>
                        </a:rPr>
                        <a:t>she is</a:t>
                      </a:r>
                      <a:r>
                        <a:rPr sz="1400" spc="-75" dirty="0">
                          <a:solidFill>
                            <a:schemeClr val="bg1"/>
                          </a:solidFill>
                          <a:latin typeface="Times New Roman"/>
                          <a:cs typeface="Times New Roman"/>
                        </a:rPr>
                        <a:t> </a:t>
                      </a:r>
                      <a:r>
                        <a:rPr sz="1400" spc="-5" dirty="0">
                          <a:solidFill>
                            <a:schemeClr val="bg1"/>
                          </a:solidFill>
                          <a:latin typeface="Times New Roman"/>
                          <a:cs typeface="Times New Roman"/>
                        </a:rPr>
                        <a:t>not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she</a:t>
                      </a:r>
                      <a:r>
                        <a:rPr sz="1400" spc="-85" dirty="0">
                          <a:solidFill>
                            <a:schemeClr val="bg1"/>
                          </a:solidFill>
                          <a:latin typeface="Times New Roman"/>
                          <a:cs typeface="Times New Roman"/>
                        </a:rPr>
                        <a:t> </a:t>
                      </a:r>
                      <a:r>
                        <a:rPr sz="1400" spc="-5" dirty="0">
                          <a:solidFill>
                            <a:schemeClr val="bg1"/>
                          </a:solidFill>
                          <a:latin typeface="Times New Roman"/>
                          <a:cs typeface="Times New Roman"/>
                        </a:rPr>
                        <a:t>isn’t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4"/>
                  </a:ext>
                </a:extLst>
              </a:tr>
              <a:tr h="276878">
                <a:tc>
                  <a:txBody>
                    <a:bodyPr/>
                    <a:lstStyle/>
                    <a:p>
                      <a:pPr marL="65405">
                        <a:lnSpc>
                          <a:spcPts val="1320"/>
                        </a:lnSpc>
                      </a:pPr>
                      <a:r>
                        <a:rPr sz="1400" spc="-5" dirty="0">
                          <a:solidFill>
                            <a:schemeClr val="bg1"/>
                          </a:solidFill>
                          <a:latin typeface="Times New Roman"/>
                          <a:cs typeface="Times New Roman"/>
                        </a:rPr>
                        <a:t>it is</a:t>
                      </a:r>
                      <a:r>
                        <a:rPr sz="1400" spc="-70" dirty="0">
                          <a:solidFill>
                            <a:schemeClr val="bg1"/>
                          </a:solidFill>
                          <a:latin typeface="Times New Roman"/>
                          <a:cs typeface="Times New Roman"/>
                        </a:rPr>
                        <a:t> </a:t>
                      </a:r>
                      <a:r>
                        <a:rPr sz="1400" spc="-5" dirty="0">
                          <a:solidFill>
                            <a:schemeClr val="bg1"/>
                          </a:solidFill>
                          <a:latin typeface="Times New Roman"/>
                          <a:cs typeface="Times New Roman"/>
                        </a:rPr>
                        <a:t>not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it</a:t>
                      </a:r>
                      <a:r>
                        <a:rPr sz="1400" spc="-90" dirty="0">
                          <a:solidFill>
                            <a:schemeClr val="bg1"/>
                          </a:solidFill>
                          <a:latin typeface="Times New Roman"/>
                          <a:cs typeface="Times New Roman"/>
                        </a:rPr>
                        <a:t> </a:t>
                      </a:r>
                      <a:r>
                        <a:rPr sz="1400" spc="-5" dirty="0">
                          <a:solidFill>
                            <a:schemeClr val="bg1"/>
                          </a:solidFill>
                          <a:latin typeface="Times New Roman"/>
                          <a:cs typeface="Times New Roman"/>
                        </a:rPr>
                        <a:t>isn't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5"/>
                  </a:ext>
                </a:extLst>
              </a:tr>
              <a:tr h="276878">
                <a:tc>
                  <a:txBody>
                    <a:bodyPr/>
                    <a:lstStyle/>
                    <a:p>
                      <a:pPr marL="65405">
                        <a:lnSpc>
                          <a:spcPts val="1320"/>
                        </a:lnSpc>
                      </a:pPr>
                      <a:r>
                        <a:rPr sz="1400" spc="-5" dirty="0">
                          <a:solidFill>
                            <a:schemeClr val="bg1"/>
                          </a:solidFill>
                          <a:latin typeface="Times New Roman"/>
                          <a:cs typeface="Times New Roman"/>
                        </a:rPr>
                        <a:t>we are</a:t>
                      </a:r>
                      <a:r>
                        <a:rPr sz="1400" spc="-80" dirty="0">
                          <a:solidFill>
                            <a:schemeClr val="bg1"/>
                          </a:solidFill>
                          <a:latin typeface="Times New Roman"/>
                          <a:cs typeface="Times New Roman"/>
                        </a:rPr>
                        <a:t> </a:t>
                      </a:r>
                      <a:r>
                        <a:rPr sz="1400" spc="-5" dirty="0">
                          <a:solidFill>
                            <a:schemeClr val="bg1"/>
                          </a:solidFill>
                          <a:latin typeface="Times New Roman"/>
                          <a:cs typeface="Times New Roman"/>
                        </a:rPr>
                        <a:t>not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we</a:t>
                      </a:r>
                      <a:r>
                        <a:rPr sz="1400" spc="-90" dirty="0">
                          <a:solidFill>
                            <a:schemeClr val="bg1"/>
                          </a:solidFill>
                          <a:latin typeface="Times New Roman"/>
                          <a:cs typeface="Times New Roman"/>
                        </a:rPr>
                        <a:t> </a:t>
                      </a:r>
                      <a:r>
                        <a:rPr sz="1400" spc="-5" dirty="0">
                          <a:solidFill>
                            <a:schemeClr val="bg1"/>
                          </a:solidFill>
                          <a:latin typeface="Times New Roman"/>
                          <a:cs typeface="Times New Roman"/>
                        </a:rPr>
                        <a:t>aren't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6"/>
                  </a:ext>
                </a:extLst>
              </a:tr>
              <a:tr h="340462">
                <a:tc>
                  <a:txBody>
                    <a:bodyPr/>
                    <a:lstStyle/>
                    <a:p>
                      <a:pPr marL="65405">
                        <a:lnSpc>
                          <a:spcPts val="1320"/>
                        </a:lnSpc>
                      </a:pPr>
                      <a:r>
                        <a:rPr sz="1400" spc="-5" dirty="0">
                          <a:solidFill>
                            <a:schemeClr val="bg1"/>
                          </a:solidFill>
                          <a:latin typeface="Times New Roman"/>
                          <a:cs typeface="Times New Roman"/>
                        </a:rPr>
                        <a:t>they are</a:t>
                      </a:r>
                      <a:r>
                        <a:rPr sz="1400" spc="-85" dirty="0">
                          <a:solidFill>
                            <a:schemeClr val="bg1"/>
                          </a:solidFill>
                          <a:latin typeface="Times New Roman"/>
                          <a:cs typeface="Times New Roman"/>
                        </a:rPr>
                        <a:t> </a:t>
                      </a:r>
                      <a:r>
                        <a:rPr sz="1400" spc="-5" dirty="0">
                          <a:solidFill>
                            <a:schemeClr val="bg1"/>
                          </a:solidFill>
                          <a:latin typeface="Times New Roman"/>
                          <a:cs typeface="Times New Roman"/>
                        </a:rPr>
                        <a:t>not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they</a:t>
                      </a:r>
                      <a:r>
                        <a:rPr sz="1400" spc="-95" dirty="0">
                          <a:solidFill>
                            <a:schemeClr val="bg1"/>
                          </a:solidFill>
                          <a:latin typeface="Times New Roman"/>
                          <a:cs typeface="Times New Roman"/>
                        </a:rPr>
                        <a:t> </a:t>
                      </a:r>
                      <a:r>
                        <a:rPr sz="1400" spc="-5" dirty="0">
                          <a:solidFill>
                            <a:schemeClr val="bg1"/>
                          </a:solidFill>
                          <a:latin typeface="Times New Roman"/>
                          <a:cs typeface="Times New Roman"/>
                        </a:rPr>
                        <a:t>aren't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7"/>
                  </a:ext>
                </a:extLst>
              </a:tr>
            </a:tbl>
          </a:graphicData>
        </a:graphic>
      </p:graphicFrame>
      <p:sp>
        <p:nvSpPr>
          <p:cNvPr id="6" name="object 6"/>
          <p:cNvSpPr txBox="1"/>
          <p:nvPr/>
        </p:nvSpPr>
        <p:spPr>
          <a:xfrm>
            <a:off x="4676775" y="4814834"/>
            <a:ext cx="6380305" cy="1508105"/>
          </a:xfrm>
          <a:prstGeom prst="rect">
            <a:avLst/>
          </a:prstGeom>
        </p:spPr>
        <p:txBody>
          <a:bodyPr vert="horz" wrap="square" lIns="0" tIns="0" rIns="0" bIns="0" rtlCol="0">
            <a:spAutoFit/>
          </a:bodyPr>
          <a:lstStyle/>
          <a:p>
            <a:pPr marL="8145"/>
            <a:r>
              <a:rPr sz="1400" spc="-6" dirty="0">
                <a:solidFill>
                  <a:schemeClr val="bg1"/>
                </a:solidFill>
                <a:latin typeface="Times New Roman"/>
                <a:cs typeface="Times New Roman"/>
              </a:rPr>
              <a:t>For</a:t>
            </a:r>
            <a:r>
              <a:rPr sz="1400" spc="-42" dirty="0">
                <a:solidFill>
                  <a:schemeClr val="bg1"/>
                </a:solidFill>
                <a:latin typeface="Times New Roman"/>
                <a:cs typeface="Times New Roman"/>
              </a:rPr>
              <a:t> </a:t>
            </a:r>
            <a:r>
              <a:rPr sz="1400" spc="-3" dirty="0">
                <a:solidFill>
                  <a:schemeClr val="bg1"/>
                </a:solidFill>
                <a:latin typeface="Times New Roman"/>
                <a:cs typeface="Times New Roman"/>
              </a:rPr>
              <a:t>example:</a:t>
            </a:r>
            <a:endParaRPr lang="en-US" sz="1400" spc="-3" dirty="0">
              <a:solidFill>
                <a:schemeClr val="bg1"/>
              </a:solidFill>
              <a:latin typeface="Times New Roman"/>
              <a:cs typeface="Times New Roman"/>
            </a:endParaRPr>
          </a:p>
          <a:p>
            <a:pPr marL="8145"/>
            <a:endParaRPr sz="1400" dirty="0">
              <a:solidFill>
                <a:schemeClr val="bg1"/>
              </a:solidFill>
              <a:latin typeface="Times New Roman"/>
              <a:cs typeface="Times New Roman"/>
            </a:endParaRPr>
          </a:p>
          <a:p>
            <a:pPr marL="300940" indent="-146601">
              <a:spcBef>
                <a:spcPts val="22"/>
              </a:spcBef>
              <a:buFont typeface="Symbol"/>
              <a:buChar char=""/>
              <a:tabLst>
                <a:tab pos="300940" algn="l"/>
                <a:tab pos="301347" algn="l"/>
              </a:tabLst>
            </a:pPr>
            <a:r>
              <a:rPr sz="1400" b="1" spc="-6" dirty="0">
                <a:solidFill>
                  <a:schemeClr val="tx2"/>
                </a:solidFill>
                <a:latin typeface="Times New Roman"/>
                <a:cs typeface="Times New Roman"/>
              </a:rPr>
              <a:t>I’m</a:t>
            </a:r>
            <a:r>
              <a:rPr sz="1400" spc="-6" dirty="0">
                <a:solidFill>
                  <a:schemeClr val="tx2"/>
                </a:solidFill>
                <a:latin typeface="Times New Roman"/>
                <a:cs typeface="Times New Roman"/>
              </a:rPr>
              <a:t> </a:t>
            </a:r>
            <a:r>
              <a:rPr sz="1400" spc="-3" dirty="0">
                <a:solidFill>
                  <a:schemeClr val="tx2"/>
                </a:solidFill>
                <a:latin typeface="Times New Roman"/>
                <a:cs typeface="Times New Roman"/>
              </a:rPr>
              <a:t>not</a:t>
            </a:r>
            <a:r>
              <a:rPr sz="1400" spc="-29" dirty="0">
                <a:solidFill>
                  <a:schemeClr val="tx2"/>
                </a:solidFill>
                <a:latin typeface="Times New Roman"/>
                <a:cs typeface="Times New Roman"/>
              </a:rPr>
              <a:t> </a:t>
            </a:r>
            <a:r>
              <a:rPr sz="1400" spc="-3" dirty="0">
                <a:solidFill>
                  <a:schemeClr val="tx2"/>
                </a:solidFill>
                <a:latin typeface="Times New Roman"/>
                <a:cs typeface="Times New Roman"/>
              </a:rPr>
              <a:t>cold.</a:t>
            </a:r>
            <a:endParaRPr lang="en-US" sz="1400" spc="-3" dirty="0">
              <a:solidFill>
                <a:schemeClr val="tx2"/>
              </a:solidFill>
              <a:latin typeface="Times New Roman"/>
              <a:cs typeface="Times New Roman"/>
            </a:endParaRPr>
          </a:p>
          <a:p>
            <a:pPr marL="300940" indent="-146601">
              <a:spcBef>
                <a:spcPts val="22"/>
              </a:spcBef>
              <a:buFont typeface="Symbol"/>
              <a:buChar char=""/>
              <a:tabLst>
                <a:tab pos="300940" algn="l"/>
                <a:tab pos="301347" algn="l"/>
              </a:tabLst>
            </a:pPr>
            <a:endParaRPr sz="1400" dirty="0">
              <a:solidFill>
                <a:schemeClr val="tx2"/>
              </a:solidFill>
              <a:latin typeface="Times New Roman"/>
              <a:cs typeface="Times New Roman"/>
            </a:endParaRPr>
          </a:p>
          <a:p>
            <a:pPr marL="300940" indent="-146601">
              <a:spcBef>
                <a:spcPts val="22"/>
              </a:spcBef>
              <a:buFont typeface="Symbol"/>
              <a:buChar char=""/>
              <a:tabLst>
                <a:tab pos="300940" algn="l"/>
                <a:tab pos="301347" algn="l"/>
              </a:tabLst>
            </a:pPr>
            <a:r>
              <a:rPr sz="1400" spc="-3" dirty="0">
                <a:solidFill>
                  <a:schemeClr val="tx2"/>
                </a:solidFill>
                <a:latin typeface="Times New Roman"/>
                <a:cs typeface="Times New Roman"/>
              </a:rPr>
              <a:t>He isn’t from</a:t>
            </a:r>
            <a:r>
              <a:rPr sz="1400" spc="-32" dirty="0">
                <a:solidFill>
                  <a:schemeClr val="tx2"/>
                </a:solidFill>
                <a:latin typeface="Times New Roman"/>
                <a:cs typeface="Times New Roman"/>
              </a:rPr>
              <a:t> </a:t>
            </a:r>
            <a:r>
              <a:rPr sz="1400" spc="-3" dirty="0">
                <a:solidFill>
                  <a:schemeClr val="tx2"/>
                </a:solidFill>
                <a:latin typeface="Times New Roman"/>
                <a:cs typeface="Times New Roman"/>
              </a:rPr>
              <a:t>Spain.</a:t>
            </a:r>
            <a:endParaRPr lang="en-US" sz="1400" spc="-3" dirty="0">
              <a:solidFill>
                <a:schemeClr val="tx2"/>
              </a:solidFill>
              <a:latin typeface="Times New Roman"/>
              <a:cs typeface="Times New Roman"/>
            </a:endParaRPr>
          </a:p>
          <a:p>
            <a:pPr marL="300940" indent="-146601">
              <a:spcBef>
                <a:spcPts val="22"/>
              </a:spcBef>
              <a:buFont typeface="Symbol"/>
              <a:buChar char=""/>
              <a:tabLst>
                <a:tab pos="300940" algn="l"/>
                <a:tab pos="301347" algn="l"/>
              </a:tabLst>
            </a:pPr>
            <a:endParaRPr sz="1400" dirty="0">
              <a:solidFill>
                <a:schemeClr val="tx2"/>
              </a:solidFill>
              <a:latin typeface="Times New Roman"/>
              <a:cs typeface="Times New Roman"/>
            </a:endParaRPr>
          </a:p>
          <a:p>
            <a:pPr marL="300940" indent="-146601">
              <a:spcBef>
                <a:spcPts val="13"/>
              </a:spcBef>
              <a:buFont typeface="Symbol"/>
              <a:buChar char=""/>
              <a:tabLst>
                <a:tab pos="300940" algn="l"/>
                <a:tab pos="301347" algn="l"/>
              </a:tabLst>
            </a:pPr>
            <a:r>
              <a:rPr sz="1400" dirty="0">
                <a:solidFill>
                  <a:schemeClr val="tx2"/>
                </a:solidFill>
                <a:latin typeface="Times New Roman"/>
                <a:cs typeface="Times New Roman"/>
              </a:rPr>
              <a:t>We </a:t>
            </a:r>
            <a:r>
              <a:rPr sz="1400" spc="-3" dirty="0">
                <a:solidFill>
                  <a:schemeClr val="tx2"/>
                </a:solidFill>
                <a:latin typeface="Times New Roman"/>
                <a:cs typeface="Times New Roman"/>
              </a:rPr>
              <a:t>aren’t at</a:t>
            </a:r>
            <a:r>
              <a:rPr sz="1400" spc="-51" dirty="0">
                <a:solidFill>
                  <a:schemeClr val="tx2"/>
                </a:solidFill>
                <a:latin typeface="Times New Roman"/>
                <a:cs typeface="Times New Roman"/>
              </a:rPr>
              <a:t> </a:t>
            </a:r>
            <a:r>
              <a:rPr sz="1400" spc="-3" dirty="0">
                <a:solidFill>
                  <a:schemeClr val="tx2"/>
                </a:solidFill>
                <a:latin typeface="Times New Roman"/>
                <a:cs typeface="Times New Roman"/>
              </a:rPr>
              <a:t>home.</a:t>
            </a:r>
            <a:endParaRPr sz="1400" dirty="0">
              <a:solidFill>
                <a:schemeClr val="tx2"/>
              </a:solidFill>
              <a:latin typeface="Times New Roman"/>
              <a:cs typeface="Times New Roman"/>
            </a:endParaRPr>
          </a:p>
        </p:txBody>
      </p:sp>
      <p:sp>
        <p:nvSpPr>
          <p:cNvPr id="11" name="TextBox 10">
            <a:extLst>
              <a:ext uri="{FF2B5EF4-FFF2-40B4-BE49-F238E27FC236}">
                <a16:creationId xmlns:a16="http://schemas.microsoft.com/office/drawing/2014/main" id="{8F8E0922-4273-DF18-75EC-29955155BC71}"/>
              </a:ext>
            </a:extLst>
          </p:cNvPr>
          <p:cNvSpPr txBox="1"/>
          <p:nvPr/>
        </p:nvSpPr>
        <p:spPr>
          <a:xfrm>
            <a:off x="378618" y="3737616"/>
            <a:ext cx="13242131" cy="369332"/>
          </a:xfrm>
          <a:prstGeom prst="rect">
            <a:avLst/>
          </a:prstGeom>
          <a:noFill/>
        </p:spPr>
        <p:txBody>
          <a:bodyPr wrap="square">
            <a:spAutoFit/>
          </a:bodyPr>
          <a:lstStyle/>
          <a:p>
            <a:r>
              <a:rPr lang="en-US" sz="1800" spc="-3" dirty="0">
                <a:solidFill>
                  <a:schemeClr val="bg1"/>
                </a:solidFill>
                <a:latin typeface="Times New Roman"/>
                <a:cs typeface="Times New Roman"/>
              </a:rPr>
              <a:t>Next, here's the negative. </a:t>
            </a:r>
            <a:r>
              <a:rPr lang="en-US" sz="1800" spc="-6" dirty="0">
                <a:solidFill>
                  <a:schemeClr val="bg1"/>
                </a:solidFill>
                <a:latin typeface="Times New Roman"/>
                <a:cs typeface="Times New Roman"/>
              </a:rPr>
              <a:t>It's </a:t>
            </a:r>
            <a:r>
              <a:rPr lang="en-US" sz="1800" dirty="0">
                <a:solidFill>
                  <a:schemeClr val="bg1"/>
                </a:solidFill>
                <a:latin typeface="Times New Roman"/>
                <a:cs typeface="Times New Roman"/>
              </a:rPr>
              <a:t>very </a:t>
            </a:r>
            <a:r>
              <a:rPr lang="en-US" sz="1800" spc="-3" dirty="0">
                <a:solidFill>
                  <a:schemeClr val="bg1"/>
                </a:solidFill>
                <a:latin typeface="Times New Roman"/>
                <a:cs typeface="Times New Roman"/>
              </a:rPr>
              <a:t>easy. You </a:t>
            </a:r>
            <a:r>
              <a:rPr lang="en-US" sz="1800" dirty="0">
                <a:solidFill>
                  <a:schemeClr val="bg1"/>
                </a:solidFill>
                <a:latin typeface="Times New Roman"/>
                <a:cs typeface="Times New Roman"/>
              </a:rPr>
              <a:t>only </a:t>
            </a:r>
            <a:r>
              <a:rPr lang="en-US" sz="1800" spc="-3" dirty="0">
                <a:solidFill>
                  <a:schemeClr val="bg1"/>
                </a:solidFill>
                <a:latin typeface="Times New Roman"/>
                <a:cs typeface="Times New Roman"/>
              </a:rPr>
              <a:t>add</a:t>
            </a:r>
            <a:r>
              <a:rPr lang="en-US" sz="1800" spc="22" dirty="0">
                <a:solidFill>
                  <a:schemeClr val="bg1"/>
                </a:solidFill>
                <a:latin typeface="Times New Roman"/>
                <a:cs typeface="Times New Roman"/>
              </a:rPr>
              <a:t> </a:t>
            </a:r>
            <a:r>
              <a:rPr lang="en-US" sz="1800" spc="-3" dirty="0">
                <a:solidFill>
                  <a:schemeClr val="bg1"/>
                </a:solidFill>
                <a:latin typeface="Times New Roman"/>
                <a:cs typeface="Times New Roman"/>
              </a:rPr>
              <a:t>‘not’ after the verb ‘be’: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xfrm>
            <a:off x="6315948" y="9998089"/>
            <a:ext cx="127000" cy="194309"/>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410"/>
              </a:lnSpc>
            </a:pPr>
            <a:fld id="{81D60167-4931-47E6-BA6A-407CBD079E47}" type="slidenum">
              <a:rPr lang="en-US" spc="-5" smtClean="0"/>
              <a:pPr marL="25400">
                <a:lnSpc>
                  <a:spcPts val="1410"/>
                </a:lnSpc>
              </a:pPr>
              <a:t>13</a:t>
            </a:fld>
            <a:endParaRPr spc="-3" dirty="0"/>
          </a:p>
        </p:txBody>
      </p:sp>
      <p:sp>
        <p:nvSpPr>
          <p:cNvPr id="2" name="object 2"/>
          <p:cNvSpPr txBox="1"/>
          <p:nvPr/>
        </p:nvSpPr>
        <p:spPr>
          <a:xfrm>
            <a:off x="368985" y="272279"/>
            <a:ext cx="2936190" cy="215444"/>
          </a:xfrm>
          <a:prstGeom prst="rect">
            <a:avLst/>
          </a:prstGeom>
        </p:spPr>
        <p:txBody>
          <a:bodyPr vert="horz" wrap="square" lIns="0" tIns="0" rIns="0" bIns="0" rtlCol="0">
            <a:spAutoFit/>
          </a:bodyPr>
          <a:lstStyle/>
          <a:p>
            <a:pPr marL="8145"/>
            <a:r>
              <a:rPr sz="1400" spc="-3" dirty="0">
                <a:solidFill>
                  <a:schemeClr val="bg1"/>
                </a:solidFill>
                <a:latin typeface="Times New Roman"/>
                <a:cs typeface="Times New Roman"/>
              </a:rPr>
              <a:t>Here's the 'yes / </a:t>
            </a:r>
            <a:r>
              <a:rPr sz="1400" dirty="0">
                <a:solidFill>
                  <a:schemeClr val="bg1"/>
                </a:solidFill>
                <a:latin typeface="Times New Roman"/>
                <a:cs typeface="Times New Roman"/>
              </a:rPr>
              <a:t>no' </a:t>
            </a:r>
            <a:r>
              <a:rPr sz="1400" spc="-3" dirty="0">
                <a:solidFill>
                  <a:schemeClr val="bg1"/>
                </a:solidFill>
                <a:latin typeface="Times New Roman"/>
                <a:cs typeface="Times New Roman"/>
              </a:rPr>
              <a:t>question</a:t>
            </a:r>
            <a:r>
              <a:rPr sz="1400" spc="-13" dirty="0">
                <a:solidFill>
                  <a:schemeClr val="bg1"/>
                </a:solidFill>
                <a:latin typeface="Times New Roman"/>
                <a:cs typeface="Times New Roman"/>
              </a:rPr>
              <a:t> </a:t>
            </a:r>
            <a:r>
              <a:rPr sz="1400" spc="-3" dirty="0">
                <a:solidFill>
                  <a:schemeClr val="bg1"/>
                </a:solidFill>
                <a:latin typeface="Times New Roman"/>
                <a:cs typeface="Times New Roman"/>
              </a:rPr>
              <a:t>form:</a:t>
            </a:r>
            <a:endParaRPr sz="1400" dirty="0">
              <a:solidFill>
                <a:schemeClr val="bg1"/>
              </a:solidFill>
              <a:latin typeface="Times New Roman"/>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4240500066"/>
              </p:ext>
            </p:extLst>
          </p:nvPr>
        </p:nvGraphicFramePr>
        <p:xfrm>
          <a:off x="238998" y="753697"/>
          <a:ext cx="6076950" cy="1448192"/>
        </p:xfrm>
        <a:graphic>
          <a:graphicData uri="http://schemas.openxmlformats.org/drawingml/2006/table">
            <a:tbl>
              <a:tblPr firstRow="1" bandRow="1">
                <a:tableStyleId>{2D5ABB26-0587-4C30-8999-92F81FD0307C}</a:tableStyleId>
              </a:tblPr>
              <a:tblGrid>
                <a:gridCol w="6076950">
                  <a:extLst>
                    <a:ext uri="{9D8B030D-6E8A-4147-A177-3AD203B41FA5}">
                      <a16:colId xmlns:a16="http://schemas.microsoft.com/office/drawing/2014/main" val="20000"/>
                    </a:ext>
                  </a:extLst>
                </a:gridCol>
              </a:tblGrid>
              <a:tr h="173790">
                <a:tc>
                  <a:txBody>
                    <a:bodyPr/>
                    <a:lstStyle/>
                    <a:p>
                      <a:pPr marL="65405">
                        <a:lnSpc>
                          <a:spcPts val="1345"/>
                        </a:lnSpc>
                      </a:pPr>
                      <a:r>
                        <a:rPr sz="1400" b="1" spc="-5" dirty="0">
                          <a:solidFill>
                            <a:schemeClr val="bg1"/>
                          </a:solidFill>
                          <a:latin typeface="Times New Roman"/>
                          <a:cs typeface="Times New Roman"/>
                        </a:rPr>
                        <a:t>Yes / No</a:t>
                      </a:r>
                      <a:r>
                        <a:rPr sz="1400" b="1" spc="-45" dirty="0">
                          <a:solidFill>
                            <a:schemeClr val="bg1"/>
                          </a:solidFill>
                          <a:latin typeface="Times New Roman"/>
                          <a:cs typeface="Times New Roman"/>
                        </a:rPr>
                        <a:t> </a:t>
                      </a:r>
                      <a:r>
                        <a:rPr sz="1400" b="1" spc="-5" dirty="0">
                          <a:solidFill>
                            <a:schemeClr val="bg1"/>
                          </a:solidFill>
                          <a:latin typeface="Times New Roman"/>
                          <a:cs typeface="Times New Roman"/>
                        </a:rPr>
                        <a:t>Questions</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0"/>
                  </a:ext>
                </a:extLst>
              </a:tr>
              <a:tr h="173790">
                <a:tc>
                  <a:txBody>
                    <a:bodyPr/>
                    <a:lstStyle/>
                    <a:p>
                      <a:pPr marL="65405">
                        <a:lnSpc>
                          <a:spcPts val="1320"/>
                        </a:lnSpc>
                      </a:pPr>
                      <a:r>
                        <a:rPr sz="1400" spc="-5" dirty="0">
                          <a:solidFill>
                            <a:schemeClr val="bg1"/>
                          </a:solidFill>
                          <a:latin typeface="Times New Roman"/>
                          <a:cs typeface="Times New Roman"/>
                        </a:rPr>
                        <a:t>am I</a:t>
                      </a:r>
                      <a:r>
                        <a:rPr sz="1400" spc="-105" dirty="0">
                          <a:solidFill>
                            <a:schemeClr val="bg1"/>
                          </a:solidFill>
                          <a:latin typeface="Times New Roman"/>
                          <a:cs typeface="Times New Roman"/>
                        </a:rPr>
                        <a:t> </a:t>
                      </a:r>
                      <a:r>
                        <a:rPr sz="1400" spc="-5" dirty="0">
                          <a:solidFill>
                            <a:schemeClr val="bg1"/>
                          </a:solidFill>
                          <a:latin typeface="Times New Roman"/>
                          <a:cs typeface="Times New Roman"/>
                        </a:rPr>
                        <a: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1"/>
                  </a:ext>
                </a:extLst>
              </a:tr>
              <a:tr h="173790">
                <a:tc>
                  <a:txBody>
                    <a:bodyPr/>
                    <a:lstStyle/>
                    <a:p>
                      <a:pPr marL="65405">
                        <a:lnSpc>
                          <a:spcPts val="1320"/>
                        </a:lnSpc>
                      </a:pPr>
                      <a:r>
                        <a:rPr sz="1400" spc="-5" dirty="0">
                          <a:solidFill>
                            <a:schemeClr val="bg1"/>
                          </a:solidFill>
                          <a:latin typeface="Times New Roman"/>
                          <a:cs typeface="Times New Roman"/>
                        </a:rPr>
                        <a:t>are </a:t>
                      </a:r>
                      <a:r>
                        <a:rPr sz="1400" spc="-15" dirty="0">
                          <a:solidFill>
                            <a:schemeClr val="bg1"/>
                          </a:solidFill>
                          <a:latin typeface="Times New Roman"/>
                          <a:cs typeface="Times New Roman"/>
                        </a:rPr>
                        <a:t>you</a:t>
                      </a:r>
                      <a:r>
                        <a:rPr sz="1400" spc="-6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2"/>
                  </a:ext>
                </a:extLst>
              </a:tr>
              <a:tr h="173790">
                <a:tc>
                  <a:txBody>
                    <a:bodyPr/>
                    <a:lstStyle/>
                    <a:p>
                      <a:pPr marL="65405">
                        <a:lnSpc>
                          <a:spcPts val="1320"/>
                        </a:lnSpc>
                      </a:pPr>
                      <a:r>
                        <a:rPr sz="1400" spc="-5" dirty="0">
                          <a:solidFill>
                            <a:schemeClr val="bg1"/>
                          </a:solidFill>
                          <a:latin typeface="Times New Roman"/>
                          <a:cs typeface="Times New Roman"/>
                        </a:rPr>
                        <a:t>is he</a:t>
                      </a:r>
                      <a:r>
                        <a:rPr sz="1400" spc="-95" dirty="0">
                          <a:solidFill>
                            <a:schemeClr val="bg1"/>
                          </a:solidFill>
                          <a:latin typeface="Times New Roman"/>
                          <a:cs typeface="Times New Roman"/>
                        </a:rPr>
                        <a:t> </a:t>
                      </a:r>
                      <a:r>
                        <a:rPr sz="1400" spc="-5" dirty="0">
                          <a:solidFill>
                            <a:schemeClr val="bg1"/>
                          </a:solidFill>
                          <a:latin typeface="Times New Roman"/>
                          <a:cs typeface="Times New Roman"/>
                        </a:rPr>
                        <a: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3"/>
                  </a:ext>
                </a:extLst>
              </a:tr>
              <a:tr h="173790">
                <a:tc>
                  <a:txBody>
                    <a:bodyPr/>
                    <a:lstStyle/>
                    <a:p>
                      <a:pPr marL="65405">
                        <a:lnSpc>
                          <a:spcPts val="1320"/>
                        </a:lnSpc>
                      </a:pPr>
                      <a:r>
                        <a:rPr sz="1400" spc="-5" dirty="0">
                          <a:solidFill>
                            <a:schemeClr val="bg1"/>
                          </a:solidFill>
                          <a:latin typeface="Times New Roman"/>
                          <a:cs typeface="Times New Roman"/>
                        </a:rPr>
                        <a:t>is she</a:t>
                      </a:r>
                      <a:r>
                        <a:rPr sz="1400" spc="-9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4"/>
                  </a:ext>
                </a:extLst>
              </a:tr>
              <a:tr h="173790">
                <a:tc>
                  <a:txBody>
                    <a:bodyPr/>
                    <a:lstStyle/>
                    <a:p>
                      <a:pPr marL="65405">
                        <a:lnSpc>
                          <a:spcPts val="1320"/>
                        </a:lnSpc>
                      </a:pPr>
                      <a:r>
                        <a:rPr sz="1400" spc="-5" dirty="0">
                          <a:solidFill>
                            <a:schemeClr val="bg1"/>
                          </a:solidFill>
                          <a:latin typeface="Times New Roman"/>
                          <a:cs typeface="Times New Roman"/>
                        </a:rPr>
                        <a:t>is it</a:t>
                      </a:r>
                      <a:r>
                        <a:rPr sz="1400" spc="-9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0">
                      <a:solidFill>
                        <a:srgbClr val="000000"/>
                      </a:solidFill>
                      <a:prstDash val="solid"/>
                    </a:lnB>
                  </a:tcPr>
                </a:tc>
                <a:extLst>
                  <a:ext uri="{0D108BD9-81ED-4DB2-BD59-A6C34878D82A}">
                    <a16:rowId xmlns:a16="http://schemas.microsoft.com/office/drawing/2014/main" val="10005"/>
                  </a:ext>
                </a:extLst>
              </a:tr>
              <a:tr h="231662">
                <a:tc>
                  <a:txBody>
                    <a:bodyPr/>
                    <a:lstStyle/>
                    <a:p>
                      <a:pPr marL="65405">
                        <a:lnSpc>
                          <a:spcPts val="1320"/>
                        </a:lnSpc>
                      </a:pPr>
                      <a:r>
                        <a:rPr sz="1400" spc="-5" dirty="0">
                          <a:solidFill>
                            <a:schemeClr val="bg1"/>
                          </a:solidFill>
                          <a:latin typeface="Times New Roman"/>
                          <a:cs typeface="Times New Roman"/>
                        </a:rPr>
                        <a:t>are </a:t>
                      </a:r>
                      <a:r>
                        <a:rPr sz="1400" dirty="0">
                          <a:solidFill>
                            <a:schemeClr val="bg1"/>
                          </a:solidFill>
                          <a:latin typeface="Times New Roman"/>
                          <a:cs typeface="Times New Roman"/>
                        </a:rPr>
                        <a:t>we</a:t>
                      </a:r>
                      <a:r>
                        <a:rPr sz="1400" spc="-10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0">
                      <a:solidFill>
                        <a:srgbClr val="000000"/>
                      </a:solidFill>
                      <a:prstDash val="solid"/>
                    </a:lnT>
                    <a:lnB w="6095">
                      <a:solidFill>
                        <a:srgbClr val="000000"/>
                      </a:solidFill>
                      <a:prstDash val="solid"/>
                    </a:lnB>
                  </a:tcPr>
                </a:tc>
                <a:extLst>
                  <a:ext uri="{0D108BD9-81ED-4DB2-BD59-A6C34878D82A}">
                    <a16:rowId xmlns:a16="http://schemas.microsoft.com/office/drawing/2014/main" val="10006"/>
                  </a:ext>
                </a:extLst>
              </a:tr>
              <a:tr h="173790">
                <a:tc>
                  <a:txBody>
                    <a:bodyPr/>
                    <a:lstStyle/>
                    <a:p>
                      <a:pPr marL="65405">
                        <a:lnSpc>
                          <a:spcPts val="1320"/>
                        </a:lnSpc>
                      </a:pPr>
                      <a:r>
                        <a:rPr sz="1400" spc="-5" dirty="0">
                          <a:solidFill>
                            <a:schemeClr val="bg1"/>
                          </a:solidFill>
                          <a:latin typeface="Times New Roman"/>
                          <a:cs typeface="Times New Roman"/>
                        </a:rPr>
                        <a:t>are </a:t>
                      </a:r>
                      <a:r>
                        <a:rPr sz="1400" dirty="0">
                          <a:solidFill>
                            <a:schemeClr val="bg1"/>
                          </a:solidFill>
                          <a:latin typeface="Times New Roman"/>
                          <a:cs typeface="Times New Roman"/>
                        </a:rPr>
                        <a:t>they</a:t>
                      </a:r>
                      <a:r>
                        <a:rPr sz="1400" spc="-11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7"/>
                  </a:ext>
                </a:extLst>
              </a:tr>
            </a:tbl>
          </a:graphicData>
        </a:graphic>
      </p:graphicFrame>
      <p:sp>
        <p:nvSpPr>
          <p:cNvPr id="4" name="object 4"/>
          <p:cNvSpPr txBox="1"/>
          <p:nvPr/>
        </p:nvSpPr>
        <p:spPr>
          <a:xfrm>
            <a:off x="7017222" y="1014232"/>
            <a:ext cx="3174879" cy="1723549"/>
          </a:xfrm>
          <a:prstGeom prst="rect">
            <a:avLst/>
          </a:prstGeom>
        </p:spPr>
        <p:txBody>
          <a:bodyPr vert="horz" wrap="square" lIns="0" tIns="0" rIns="0" bIns="0" rtlCol="0">
            <a:spAutoFit/>
          </a:bodyPr>
          <a:lstStyle/>
          <a:p>
            <a:pPr marL="8145"/>
            <a:r>
              <a:rPr sz="1400" spc="-6" dirty="0">
                <a:solidFill>
                  <a:schemeClr val="bg1"/>
                </a:solidFill>
                <a:latin typeface="Times New Roman"/>
                <a:cs typeface="Times New Roman"/>
              </a:rPr>
              <a:t>For</a:t>
            </a:r>
            <a:r>
              <a:rPr sz="1400" spc="-42" dirty="0">
                <a:solidFill>
                  <a:schemeClr val="bg1"/>
                </a:solidFill>
                <a:latin typeface="Times New Roman"/>
                <a:cs typeface="Times New Roman"/>
              </a:rPr>
              <a:t> </a:t>
            </a:r>
            <a:r>
              <a:rPr sz="1400" spc="-3" dirty="0">
                <a:solidFill>
                  <a:schemeClr val="bg1"/>
                </a:solidFill>
                <a:latin typeface="Times New Roman"/>
                <a:cs typeface="Times New Roman"/>
              </a:rPr>
              <a:t>example:</a:t>
            </a:r>
            <a:endParaRPr lang="en-US" sz="1400" spc="-3" dirty="0">
              <a:solidFill>
                <a:schemeClr val="bg1"/>
              </a:solidFill>
              <a:latin typeface="Times New Roman"/>
              <a:cs typeface="Times New Roman"/>
            </a:endParaRPr>
          </a:p>
          <a:p>
            <a:pPr marL="8145"/>
            <a:endParaRPr sz="1400" dirty="0">
              <a:solidFill>
                <a:schemeClr val="bg1"/>
              </a:solidFill>
              <a:latin typeface="Times New Roman"/>
              <a:cs typeface="Times New Roman"/>
            </a:endParaRPr>
          </a:p>
          <a:p>
            <a:pPr marL="300940" indent="-146601">
              <a:spcBef>
                <a:spcPts val="22"/>
              </a:spcBef>
              <a:buFont typeface="Symbol"/>
              <a:buChar char=""/>
              <a:tabLst>
                <a:tab pos="300940" algn="l"/>
                <a:tab pos="301347" algn="l"/>
              </a:tabLst>
            </a:pPr>
            <a:r>
              <a:rPr sz="1400" spc="-3" dirty="0">
                <a:solidFill>
                  <a:schemeClr val="bg2"/>
                </a:solidFill>
                <a:latin typeface="Times New Roman"/>
                <a:cs typeface="Times New Roman"/>
              </a:rPr>
              <a:t>Am I </a:t>
            </a:r>
            <a:r>
              <a:rPr sz="1400" dirty="0">
                <a:solidFill>
                  <a:schemeClr val="bg2"/>
                </a:solidFill>
                <a:latin typeface="Times New Roman"/>
                <a:cs typeface="Times New Roman"/>
              </a:rPr>
              <a:t>next </a:t>
            </a:r>
            <a:r>
              <a:rPr sz="1400" spc="-3" dirty="0">
                <a:solidFill>
                  <a:schemeClr val="bg2"/>
                </a:solidFill>
                <a:latin typeface="Times New Roman"/>
                <a:cs typeface="Times New Roman"/>
              </a:rPr>
              <a:t>in the</a:t>
            </a:r>
            <a:r>
              <a:rPr sz="1400" spc="-42" dirty="0">
                <a:solidFill>
                  <a:schemeClr val="bg2"/>
                </a:solidFill>
                <a:latin typeface="Times New Roman"/>
                <a:cs typeface="Times New Roman"/>
              </a:rPr>
              <a:t> </a:t>
            </a:r>
            <a:r>
              <a:rPr sz="1400" spc="-3" dirty="0">
                <a:solidFill>
                  <a:schemeClr val="bg2"/>
                </a:solidFill>
                <a:latin typeface="Times New Roman"/>
                <a:cs typeface="Times New Roman"/>
              </a:rPr>
              <a:t>queue?</a:t>
            </a:r>
            <a:endParaRPr lang="en-US" sz="1400" spc="-3" dirty="0">
              <a:solidFill>
                <a:schemeClr val="bg2"/>
              </a:solidFill>
              <a:latin typeface="Times New Roman"/>
              <a:cs typeface="Times New Roman"/>
            </a:endParaRPr>
          </a:p>
          <a:p>
            <a:pPr marL="300940" indent="-146601">
              <a:spcBef>
                <a:spcPts val="22"/>
              </a:spcBef>
              <a:buFont typeface="Symbol"/>
              <a:buChar char=""/>
              <a:tabLst>
                <a:tab pos="300940" algn="l"/>
                <a:tab pos="301347" algn="l"/>
              </a:tabLst>
            </a:pPr>
            <a:endParaRPr sz="1400" dirty="0">
              <a:solidFill>
                <a:schemeClr val="bg2"/>
              </a:solidFill>
              <a:latin typeface="Times New Roman"/>
              <a:cs typeface="Times New Roman"/>
            </a:endParaRPr>
          </a:p>
          <a:p>
            <a:pPr marL="300940" indent="-146601">
              <a:spcBef>
                <a:spcPts val="22"/>
              </a:spcBef>
              <a:buFont typeface="Symbol"/>
              <a:buChar char=""/>
              <a:tabLst>
                <a:tab pos="300940" algn="l"/>
                <a:tab pos="301347" algn="l"/>
              </a:tabLst>
            </a:pPr>
            <a:r>
              <a:rPr sz="1400" spc="-3" dirty="0">
                <a:solidFill>
                  <a:schemeClr val="bg2"/>
                </a:solidFill>
                <a:latin typeface="Times New Roman"/>
                <a:cs typeface="Times New Roman"/>
              </a:rPr>
              <a:t>Are </a:t>
            </a:r>
            <a:r>
              <a:rPr sz="1400" spc="-10" dirty="0">
                <a:solidFill>
                  <a:schemeClr val="bg2"/>
                </a:solidFill>
                <a:latin typeface="Times New Roman"/>
                <a:cs typeface="Times New Roman"/>
              </a:rPr>
              <a:t>you </a:t>
            </a:r>
            <a:r>
              <a:rPr sz="1400" spc="-3" dirty="0">
                <a:solidFill>
                  <a:schemeClr val="bg2"/>
                </a:solidFill>
                <a:latin typeface="Times New Roman"/>
                <a:cs typeface="Times New Roman"/>
              </a:rPr>
              <a:t>from</a:t>
            </a:r>
            <a:r>
              <a:rPr sz="1400" spc="-16" dirty="0">
                <a:solidFill>
                  <a:schemeClr val="bg2"/>
                </a:solidFill>
                <a:latin typeface="Times New Roman"/>
                <a:cs typeface="Times New Roman"/>
              </a:rPr>
              <a:t> </a:t>
            </a:r>
            <a:r>
              <a:rPr sz="1400" spc="-3" dirty="0">
                <a:solidFill>
                  <a:schemeClr val="bg2"/>
                </a:solidFill>
                <a:latin typeface="Times New Roman"/>
                <a:cs typeface="Times New Roman"/>
              </a:rPr>
              <a:t>Tokyo?</a:t>
            </a:r>
            <a:endParaRPr lang="en-US" sz="1400" spc="-3" dirty="0">
              <a:solidFill>
                <a:schemeClr val="bg2"/>
              </a:solidFill>
              <a:latin typeface="Times New Roman"/>
              <a:cs typeface="Times New Roman"/>
            </a:endParaRPr>
          </a:p>
          <a:p>
            <a:pPr marL="300940" indent="-146601">
              <a:spcBef>
                <a:spcPts val="22"/>
              </a:spcBef>
              <a:buFont typeface="Symbol"/>
              <a:buChar char=""/>
              <a:tabLst>
                <a:tab pos="300940" algn="l"/>
                <a:tab pos="301347" algn="l"/>
              </a:tabLst>
            </a:pPr>
            <a:endParaRPr sz="1400" dirty="0">
              <a:solidFill>
                <a:schemeClr val="bg2"/>
              </a:solidFill>
              <a:latin typeface="Times New Roman"/>
              <a:cs typeface="Times New Roman"/>
            </a:endParaRPr>
          </a:p>
          <a:p>
            <a:pPr marL="300940" indent="-146601">
              <a:spcBef>
                <a:spcPts val="13"/>
              </a:spcBef>
              <a:buFont typeface="Symbol"/>
              <a:buChar char=""/>
              <a:tabLst>
                <a:tab pos="300940" algn="l"/>
                <a:tab pos="301347" algn="l"/>
              </a:tabLst>
            </a:pPr>
            <a:r>
              <a:rPr sz="1400" spc="-6" dirty="0">
                <a:solidFill>
                  <a:schemeClr val="bg2"/>
                </a:solidFill>
                <a:latin typeface="Times New Roman"/>
                <a:cs typeface="Times New Roman"/>
              </a:rPr>
              <a:t>Is </a:t>
            </a:r>
            <a:r>
              <a:rPr sz="1400" dirty="0">
                <a:solidFill>
                  <a:schemeClr val="bg2"/>
                </a:solidFill>
                <a:latin typeface="Times New Roman"/>
                <a:cs typeface="Times New Roman"/>
              </a:rPr>
              <a:t>he </a:t>
            </a:r>
            <a:r>
              <a:rPr sz="1400" spc="-3" dirty="0">
                <a:solidFill>
                  <a:schemeClr val="bg2"/>
                </a:solidFill>
                <a:latin typeface="Times New Roman"/>
                <a:cs typeface="Times New Roman"/>
              </a:rPr>
              <a:t>at the </a:t>
            </a:r>
            <a:r>
              <a:rPr sz="1400" dirty="0">
                <a:solidFill>
                  <a:schemeClr val="bg2"/>
                </a:solidFill>
                <a:latin typeface="Times New Roman"/>
                <a:cs typeface="Times New Roman"/>
              </a:rPr>
              <a:t>library </a:t>
            </a:r>
            <a:r>
              <a:rPr sz="1400" spc="-3" dirty="0">
                <a:solidFill>
                  <a:schemeClr val="bg2"/>
                </a:solidFill>
                <a:latin typeface="Times New Roman"/>
                <a:cs typeface="Times New Roman"/>
              </a:rPr>
              <a:t>at the</a:t>
            </a:r>
            <a:r>
              <a:rPr sz="1400" spc="-32" dirty="0">
                <a:solidFill>
                  <a:schemeClr val="bg2"/>
                </a:solidFill>
                <a:latin typeface="Times New Roman"/>
                <a:cs typeface="Times New Roman"/>
              </a:rPr>
              <a:t> </a:t>
            </a:r>
            <a:r>
              <a:rPr sz="1400" spc="-3" dirty="0">
                <a:solidFill>
                  <a:schemeClr val="bg2"/>
                </a:solidFill>
                <a:latin typeface="Times New Roman"/>
                <a:cs typeface="Times New Roman"/>
              </a:rPr>
              <a:t>moment?</a:t>
            </a:r>
            <a:endParaRPr sz="1400" dirty="0">
              <a:solidFill>
                <a:schemeClr val="bg2"/>
              </a:solidFill>
              <a:latin typeface="Times New Roman"/>
              <a:cs typeface="Times New Roman"/>
            </a:endParaRPr>
          </a:p>
          <a:p>
            <a:pPr>
              <a:spcBef>
                <a:spcPts val="22"/>
              </a:spcBef>
            </a:pPr>
            <a:endParaRPr sz="1400" dirty="0">
              <a:solidFill>
                <a:schemeClr val="bg1"/>
              </a:solidFill>
              <a:latin typeface="Times New Roman"/>
              <a:cs typeface="Times New Roman"/>
            </a:endParaRPr>
          </a:p>
        </p:txBody>
      </p:sp>
      <p:graphicFrame>
        <p:nvGraphicFramePr>
          <p:cNvPr id="5" name="object 5"/>
          <p:cNvGraphicFramePr>
            <a:graphicFrameLocks noGrp="1"/>
          </p:cNvGraphicFramePr>
          <p:nvPr>
            <p:extLst>
              <p:ext uri="{D42A27DB-BD31-4B8C-83A1-F6EECF244321}">
                <p14:modId xmlns:p14="http://schemas.microsoft.com/office/powerpoint/2010/main" val="3065222735"/>
              </p:ext>
            </p:extLst>
          </p:nvPr>
        </p:nvGraphicFramePr>
        <p:xfrm>
          <a:off x="490820" y="3497297"/>
          <a:ext cx="5888628" cy="1158815"/>
        </p:xfrm>
        <a:graphic>
          <a:graphicData uri="http://schemas.openxmlformats.org/drawingml/2006/table">
            <a:tbl>
              <a:tblPr firstRow="1" bandRow="1">
                <a:tableStyleId>{2D5ABB26-0587-4C30-8999-92F81FD0307C}</a:tableStyleId>
              </a:tblPr>
              <a:tblGrid>
                <a:gridCol w="5888628">
                  <a:extLst>
                    <a:ext uri="{9D8B030D-6E8A-4147-A177-3AD203B41FA5}">
                      <a16:colId xmlns:a16="http://schemas.microsoft.com/office/drawing/2014/main" val="20000"/>
                    </a:ext>
                  </a:extLst>
                </a:gridCol>
              </a:tblGrid>
              <a:tr h="116299">
                <a:tc>
                  <a:txBody>
                    <a:bodyPr/>
                    <a:lstStyle/>
                    <a:p>
                      <a:pPr marL="65405">
                        <a:lnSpc>
                          <a:spcPts val="1345"/>
                        </a:lnSpc>
                      </a:pPr>
                      <a:r>
                        <a:rPr sz="1400" b="1" spc="-5" dirty="0">
                          <a:solidFill>
                            <a:schemeClr val="bg1"/>
                          </a:solidFill>
                          <a:latin typeface="Times New Roman"/>
                          <a:cs typeface="Times New Roman"/>
                        </a:rPr>
                        <a:t>Wh</a:t>
                      </a:r>
                      <a:r>
                        <a:rPr sz="1400" b="1" spc="-60" dirty="0">
                          <a:solidFill>
                            <a:schemeClr val="bg1"/>
                          </a:solidFill>
                          <a:latin typeface="Times New Roman"/>
                          <a:cs typeface="Times New Roman"/>
                        </a:rPr>
                        <a:t> </a:t>
                      </a:r>
                      <a:r>
                        <a:rPr sz="1400" b="1" spc="-5" dirty="0">
                          <a:solidFill>
                            <a:schemeClr val="bg1"/>
                          </a:solidFill>
                          <a:latin typeface="Times New Roman"/>
                          <a:cs typeface="Times New Roman"/>
                        </a:rPr>
                        <a:t>Questions</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0"/>
                  </a:ext>
                </a:extLst>
              </a:tr>
              <a:tr h="116299">
                <a:tc>
                  <a:txBody>
                    <a:bodyPr/>
                    <a:lstStyle/>
                    <a:p>
                      <a:pPr marL="65405">
                        <a:lnSpc>
                          <a:spcPts val="1320"/>
                        </a:lnSpc>
                      </a:pPr>
                      <a:r>
                        <a:rPr sz="1400" spc="-5" dirty="0">
                          <a:solidFill>
                            <a:schemeClr val="bg1"/>
                          </a:solidFill>
                          <a:latin typeface="Times New Roman"/>
                          <a:cs typeface="Times New Roman"/>
                        </a:rPr>
                        <a:t>Where am I</a:t>
                      </a:r>
                      <a:r>
                        <a:rPr sz="1400" spc="-75"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1"/>
                  </a:ext>
                </a:extLst>
              </a:tr>
              <a:tr h="116299">
                <a:tc>
                  <a:txBody>
                    <a:bodyPr/>
                    <a:lstStyle/>
                    <a:p>
                      <a:pPr marL="65405">
                        <a:lnSpc>
                          <a:spcPts val="1320"/>
                        </a:lnSpc>
                      </a:pPr>
                      <a:r>
                        <a:rPr sz="1400" spc="-5" dirty="0">
                          <a:solidFill>
                            <a:schemeClr val="bg1"/>
                          </a:solidFill>
                          <a:latin typeface="Times New Roman"/>
                          <a:cs typeface="Times New Roman"/>
                        </a:rPr>
                        <a:t>What are </a:t>
                      </a:r>
                      <a:r>
                        <a:rPr sz="1400" spc="-15" dirty="0">
                          <a:solidFill>
                            <a:schemeClr val="bg1"/>
                          </a:solidFill>
                          <a:latin typeface="Times New Roman"/>
                          <a:cs typeface="Times New Roman"/>
                        </a:rPr>
                        <a:t>you</a:t>
                      </a:r>
                      <a:r>
                        <a:rPr sz="1400" spc="-4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2"/>
                  </a:ext>
                </a:extLst>
              </a:tr>
              <a:tr h="116299">
                <a:tc>
                  <a:txBody>
                    <a:bodyPr/>
                    <a:lstStyle/>
                    <a:p>
                      <a:pPr marL="65405">
                        <a:lnSpc>
                          <a:spcPts val="1320"/>
                        </a:lnSpc>
                      </a:pPr>
                      <a:r>
                        <a:rPr sz="1400" dirty="0">
                          <a:solidFill>
                            <a:schemeClr val="bg1"/>
                          </a:solidFill>
                          <a:latin typeface="Times New Roman"/>
                          <a:cs typeface="Times New Roman"/>
                        </a:rPr>
                        <a:t>Why </a:t>
                      </a:r>
                      <a:r>
                        <a:rPr sz="1400" spc="-5" dirty="0">
                          <a:solidFill>
                            <a:schemeClr val="bg1"/>
                          </a:solidFill>
                          <a:latin typeface="Times New Roman"/>
                          <a:cs typeface="Times New Roman"/>
                        </a:rPr>
                        <a:t>is </a:t>
                      </a:r>
                      <a:r>
                        <a:rPr sz="1400" dirty="0">
                          <a:solidFill>
                            <a:schemeClr val="bg1"/>
                          </a:solidFill>
                          <a:latin typeface="Times New Roman"/>
                          <a:cs typeface="Times New Roman"/>
                        </a:rPr>
                        <a:t>he</a:t>
                      </a:r>
                      <a:r>
                        <a:rPr sz="1400" spc="-11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3"/>
                  </a:ext>
                </a:extLst>
              </a:tr>
              <a:tr h="117278">
                <a:tc>
                  <a:txBody>
                    <a:bodyPr/>
                    <a:lstStyle/>
                    <a:p>
                      <a:pPr marL="65405">
                        <a:lnSpc>
                          <a:spcPts val="1320"/>
                        </a:lnSpc>
                      </a:pPr>
                      <a:r>
                        <a:rPr sz="1400" dirty="0">
                          <a:solidFill>
                            <a:schemeClr val="bg1"/>
                          </a:solidFill>
                          <a:latin typeface="Times New Roman"/>
                          <a:cs typeface="Times New Roman"/>
                        </a:rPr>
                        <a:t>Who </a:t>
                      </a:r>
                      <a:r>
                        <a:rPr sz="1400" spc="-5" dirty="0">
                          <a:solidFill>
                            <a:schemeClr val="bg1"/>
                          </a:solidFill>
                          <a:latin typeface="Times New Roman"/>
                          <a:cs typeface="Times New Roman"/>
                        </a:rPr>
                        <a:t>is she</a:t>
                      </a:r>
                      <a:r>
                        <a:rPr sz="1400" spc="-9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0">
                      <a:solidFill>
                        <a:srgbClr val="000000"/>
                      </a:solidFill>
                      <a:prstDash val="solid"/>
                    </a:lnB>
                  </a:tcPr>
                </a:tc>
                <a:extLst>
                  <a:ext uri="{0D108BD9-81ED-4DB2-BD59-A6C34878D82A}">
                    <a16:rowId xmlns:a16="http://schemas.microsoft.com/office/drawing/2014/main" val="10004"/>
                  </a:ext>
                </a:extLst>
              </a:tr>
              <a:tr h="116297">
                <a:tc>
                  <a:txBody>
                    <a:bodyPr/>
                    <a:lstStyle/>
                    <a:p>
                      <a:pPr marL="65405">
                        <a:lnSpc>
                          <a:spcPts val="1320"/>
                        </a:lnSpc>
                      </a:pPr>
                      <a:r>
                        <a:rPr sz="1400" spc="-5" dirty="0">
                          <a:solidFill>
                            <a:schemeClr val="bg1"/>
                          </a:solidFill>
                          <a:latin typeface="Times New Roman"/>
                          <a:cs typeface="Times New Roman"/>
                        </a:rPr>
                        <a:t>When are we</a:t>
                      </a:r>
                      <a:r>
                        <a:rPr sz="1400" spc="-8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0">
                      <a:solidFill>
                        <a:srgbClr val="000000"/>
                      </a:solidFill>
                      <a:prstDash val="solid"/>
                    </a:lnT>
                    <a:lnB w="6095">
                      <a:solidFill>
                        <a:srgbClr val="000000"/>
                      </a:solidFill>
                      <a:prstDash val="solid"/>
                    </a:lnB>
                  </a:tcPr>
                </a:tc>
                <a:extLst>
                  <a:ext uri="{0D108BD9-81ED-4DB2-BD59-A6C34878D82A}">
                    <a16:rowId xmlns:a16="http://schemas.microsoft.com/office/drawing/2014/main" val="10005"/>
                  </a:ext>
                </a:extLst>
              </a:tr>
              <a:tr h="116299">
                <a:tc>
                  <a:txBody>
                    <a:bodyPr/>
                    <a:lstStyle/>
                    <a:p>
                      <a:pPr marL="65405">
                        <a:lnSpc>
                          <a:spcPts val="1320"/>
                        </a:lnSpc>
                      </a:pPr>
                      <a:r>
                        <a:rPr sz="1400" spc="-5" dirty="0">
                          <a:solidFill>
                            <a:schemeClr val="bg1"/>
                          </a:solidFill>
                          <a:latin typeface="Times New Roman"/>
                          <a:cs typeface="Times New Roman"/>
                        </a:rPr>
                        <a:t>How are </a:t>
                      </a:r>
                      <a:r>
                        <a:rPr sz="1400" dirty="0">
                          <a:solidFill>
                            <a:schemeClr val="bg1"/>
                          </a:solidFill>
                          <a:latin typeface="Times New Roman"/>
                          <a:cs typeface="Times New Roman"/>
                        </a:rPr>
                        <a:t>they</a:t>
                      </a:r>
                      <a:r>
                        <a:rPr sz="1400" spc="-9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object 6"/>
          <p:cNvSpPr txBox="1"/>
          <p:nvPr/>
        </p:nvSpPr>
        <p:spPr>
          <a:xfrm>
            <a:off x="7017222" y="3685243"/>
            <a:ext cx="4168376" cy="1508105"/>
          </a:xfrm>
          <a:prstGeom prst="rect">
            <a:avLst/>
          </a:prstGeom>
        </p:spPr>
        <p:txBody>
          <a:bodyPr vert="horz" wrap="square" lIns="0" tIns="0" rIns="0" bIns="0" rtlCol="0">
            <a:spAutoFit/>
          </a:bodyPr>
          <a:lstStyle/>
          <a:p>
            <a:pPr marL="8145"/>
            <a:r>
              <a:rPr sz="1400" spc="-6" dirty="0">
                <a:solidFill>
                  <a:schemeClr val="bg1"/>
                </a:solidFill>
                <a:latin typeface="Times New Roman"/>
                <a:cs typeface="Times New Roman"/>
              </a:rPr>
              <a:t>For</a:t>
            </a:r>
            <a:r>
              <a:rPr sz="1400" spc="-42" dirty="0">
                <a:solidFill>
                  <a:schemeClr val="bg1"/>
                </a:solidFill>
                <a:latin typeface="Times New Roman"/>
                <a:cs typeface="Times New Roman"/>
              </a:rPr>
              <a:t> </a:t>
            </a:r>
            <a:r>
              <a:rPr sz="1400" spc="-3" dirty="0">
                <a:solidFill>
                  <a:schemeClr val="bg1"/>
                </a:solidFill>
                <a:latin typeface="Times New Roman"/>
                <a:cs typeface="Times New Roman"/>
              </a:rPr>
              <a:t>example:</a:t>
            </a:r>
            <a:endParaRPr lang="en-US" sz="1400" spc="-3" dirty="0">
              <a:solidFill>
                <a:schemeClr val="bg1"/>
              </a:solidFill>
              <a:latin typeface="Times New Roman"/>
              <a:cs typeface="Times New Roman"/>
            </a:endParaRPr>
          </a:p>
          <a:p>
            <a:pPr marL="8145"/>
            <a:endParaRPr sz="1400" dirty="0">
              <a:solidFill>
                <a:schemeClr val="bg1"/>
              </a:solidFill>
              <a:latin typeface="Times New Roman"/>
              <a:cs typeface="Times New Roman"/>
            </a:endParaRPr>
          </a:p>
          <a:p>
            <a:pPr marL="300940" indent="-146601">
              <a:spcBef>
                <a:spcPts val="22"/>
              </a:spcBef>
              <a:buFont typeface="Symbol"/>
              <a:buChar char=""/>
              <a:tabLst>
                <a:tab pos="300940" algn="l"/>
                <a:tab pos="301347" algn="l"/>
              </a:tabLst>
            </a:pPr>
            <a:r>
              <a:rPr sz="1400" spc="-3" dirty="0">
                <a:solidFill>
                  <a:schemeClr val="bg2"/>
                </a:solidFill>
                <a:latin typeface="Times New Roman"/>
                <a:cs typeface="Times New Roman"/>
              </a:rPr>
              <a:t>Where are </a:t>
            </a:r>
            <a:r>
              <a:rPr sz="1400" spc="-10" dirty="0">
                <a:solidFill>
                  <a:schemeClr val="bg2"/>
                </a:solidFill>
                <a:latin typeface="Times New Roman"/>
                <a:cs typeface="Times New Roman"/>
              </a:rPr>
              <a:t>you</a:t>
            </a:r>
            <a:r>
              <a:rPr sz="1400" spc="-19" dirty="0">
                <a:solidFill>
                  <a:schemeClr val="bg2"/>
                </a:solidFill>
                <a:latin typeface="Times New Roman"/>
                <a:cs typeface="Times New Roman"/>
              </a:rPr>
              <a:t> </a:t>
            </a:r>
            <a:r>
              <a:rPr sz="1400" spc="-3" dirty="0">
                <a:solidFill>
                  <a:schemeClr val="bg2"/>
                </a:solidFill>
                <a:latin typeface="Times New Roman"/>
                <a:cs typeface="Times New Roman"/>
              </a:rPr>
              <a:t>from?</a:t>
            </a:r>
            <a:endParaRPr lang="en-US" sz="1400" spc="-3" dirty="0">
              <a:solidFill>
                <a:schemeClr val="bg2"/>
              </a:solidFill>
              <a:latin typeface="Times New Roman"/>
              <a:cs typeface="Times New Roman"/>
            </a:endParaRPr>
          </a:p>
          <a:p>
            <a:pPr marL="300940" indent="-146601">
              <a:spcBef>
                <a:spcPts val="22"/>
              </a:spcBef>
              <a:buFont typeface="Symbol"/>
              <a:buChar char=""/>
              <a:tabLst>
                <a:tab pos="300940" algn="l"/>
                <a:tab pos="301347" algn="l"/>
              </a:tabLst>
            </a:pPr>
            <a:endParaRPr sz="1400" spc="-3" dirty="0">
              <a:solidFill>
                <a:schemeClr val="bg2"/>
              </a:solidFill>
              <a:latin typeface="Times New Roman"/>
              <a:cs typeface="Times New Roman"/>
            </a:endParaRPr>
          </a:p>
          <a:p>
            <a:pPr marL="300940" indent="-146601">
              <a:spcBef>
                <a:spcPts val="13"/>
              </a:spcBef>
              <a:buFont typeface="Symbol"/>
              <a:buChar char=""/>
              <a:tabLst>
                <a:tab pos="300940" algn="l"/>
                <a:tab pos="301347" algn="l"/>
              </a:tabLst>
            </a:pPr>
            <a:r>
              <a:rPr sz="1400" spc="-3" dirty="0">
                <a:solidFill>
                  <a:schemeClr val="bg2"/>
                </a:solidFill>
                <a:latin typeface="Times New Roman"/>
                <a:cs typeface="Times New Roman"/>
              </a:rPr>
              <a:t>Who is that girl?</a:t>
            </a:r>
            <a:endParaRPr lang="en-US" sz="1400" spc="-3" dirty="0">
              <a:solidFill>
                <a:schemeClr val="bg2"/>
              </a:solidFill>
              <a:latin typeface="Times New Roman"/>
              <a:cs typeface="Times New Roman"/>
            </a:endParaRPr>
          </a:p>
          <a:p>
            <a:pPr marL="300940" indent="-146601">
              <a:spcBef>
                <a:spcPts val="13"/>
              </a:spcBef>
              <a:buFont typeface="Symbol"/>
              <a:buChar char=""/>
              <a:tabLst>
                <a:tab pos="300940" algn="l"/>
                <a:tab pos="301347" algn="l"/>
              </a:tabLst>
            </a:pPr>
            <a:endParaRPr sz="1400" spc="-3" dirty="0">
              <a:solidFill>
                <a:schemeClr val="bg2"/>
              </a:solidFill>
              <a:latin typeface="Times New Roman"/>
              <a:cs typeface="Times New Roman"/>
            </a:endParaRPr>
          </a:p>
          <a:p>
            <a:pPr marL="300940" indent="-146601">
              <a:spcBef>
                <a:spcPts val="13"/>
              </a:spcBef>
              <a:buFont typeface="Symbol"/>
              <a:buChar char=""/>
              <a:tabLst>
                <a:tab pos="300940" algn="l"/>
                <a:tab pos="301347" algn="l"/>
              </a:tabLst>
            </a:pPr>
            <a:r>
              <a:rPr sz="1400" spc="-3" dirty="0">
                <a:solidFill>
                  <a:schemeClr val="bg2"/>
                </a:solidFill>
                <a:latin typeface="Times New Roman"/>
                <a:cs typeface="Times New Roman"/>
              </a:rPr>
              <a:t>Why are they still at work?</a:t>
            </a:r>
          </a:p>
        </p:txBody>
      </p:sp>
      <p:sp>
        <p:nvSpPr>
          <p:cNvPr id="10" name="TextBox 9">
            <a:extLst>
              <a:ext uri="{FF2B5EF4-FFF2-40B4-BE49-F238E27FC236}">
                <a16:creationId xmlns:a16="http://schemas.microsoft.com/office/drawing/2014/main" id="{C57756F7-1620-9DC5-86FD-7B7CD0C45B8F}"/>
              </a:ext>
            </a:extLst>
          </p:cNvPr>
          <p:cNvSpPr txBox="1"/>
          <p:nvPr/>
        </p:nvSpPr>
        <p:spPr>
          <a:xfrm>
            <a:off x="368985" y="2526427"/>
            <a:ext cx="7662580" cy="646331"/>
          </a:xfrm>
          <a:prstGeom prst="rect">
            <a:avLst/>
          </a:prstGeom>
          <a:noFill/>
        </p:spPr>
        <p:txBody>
          <a:bodyPr wrap="square">
            <a:spAutoFit/>
          </a:bodyPr>
          <a:lstStyle/>
          <a:p>
            <a:pPr>
              <a:spcBef>
                <a:spcPts val="22"/>
              </a:spcBef>
            </a:pPr>
            <a:endParaRPr lang="en-US" sz="1800" dirty="0">
              <a:solidFill>
                <a:schemeClr val="bg1"/>
              </a:solidFill>
              <a:latin typeface="Times New Roman"/>
              <a:cs typeface="Times New Roman"/>
            </a:endParaRPr>
          </a:p>
          <a:p>
            <a:pPr marL="8145">
              <a:spcBef>
                <a:spcPts val="3"/>
              </a:spcBef>
            </a:pPr>
            <a:r>
              <a:rPr lang="en-US" sz="1800" spc="-6" dirty="0">
                <a:solidFill>
                  <a:schemeClr val="bg1"/>
                </a:solidFill>
                <a:latin typeface="Times New Roman"/>
                <a:cs typeface="Times New Roman"/>
              </a:rPr>
              <a:t>If you'd </a:t>
            </a:r>
            <a:r>
              <a:rPr lang="en-US" sz="1800" spc="-3" dirty="0">
                <a:solidFill>
                  <a:schemeClr val="bg1"/>
                </a:solidFill>
                <a:latin typeface="Times New Roman"/>
                <a:cs typeface="Times New Roman"/>
              </a:rPr>
              <a:t>like to make a ‘</a:t>
            </a:r>
            <a:r>
              <a:rPr lang="en-US" sz="1800" spc="-3" dirty="0" err="1">
                <a:solidFill>
                  <a:schemeClr val="bg1"/>
                </a:solidFill>
                <a:latin typeface="Times New Roman"/>
                <a:cs typeface="Times New Roman"/>
              </a:rPr>
              <a:t>wh</a:t>
            </a:r>
            <a:r>
              <a:rPr lang="en-US" sz="1800" spc="-3" dirty="0">
                <a:solidFill>
                  <a:schemeClr val="bg1"/>
                </a:solidFill>
                <a:latin typeface="Times New Roman"/>
                <a:cs typeface="Times New Roman"/>
              </a:rPr>
              <a:t>’ question, </a:t>
            </a:r>
            <a:r>
              <a:rPr lang="en-US" sz="1800" spc="-10" dirty="0">
                <a:solidFill>
                  <a:schemeClr val="bg1"/>
                </a:solidFill>
                <a:latin typeface="Times New Roman"/>
                <a:cs typeface="Times New Roman"/>
              </a:rPr>
              <a:t>you </a:t>
            </a:r>
            <a:r>
              <a:rPr lang="en-US" sz="1800" spc="-3" dirty="0">
                <a:solidFill>
                  <a:schemeClr val="bg1"/>
                </a:solidFill>
                <a:latin typeface="Times New Roman"/>
                <a:cs typeface="Times New Roman"/>
              </a:rPr>
              <a:t>just </a:t>
            </a:r>
            <a:r>
              <a:rPr lang="en-US" sz="1800" dirty="0">
                <a:solidFill>
                  <a:schemeClr val="bg1"/>
                </a:solidFill>
                <a:latin typeface="Times New Roman"/>
                <a:cs typeface="Times New Roman"/>
              </a:rPr>
              <a:t>put </a:t>
            </a:r>
            <a:r>
              <a:rPr lang="en-US" sz="1800" spc="-3" dirty="0">
                <a:solidFill>
                  <a:schemeClr val="bg1"/>
                </a:solidFill>
                <a:latin typeface="Times New Roman"/>
                <a:cs typeface="Times New Roman"/>
              </a:rPr>
              <a:t>the question word at the</a:t>
            </a:r>
            <a:r>
              <a:rPr lang="en-US" sz="1800" spc="131" dirty="0">
                <a:solidFill>
                  <a:schemeClr val="bg1"/>
                </a:solidFill>
                <a:latin typeface="Times New Roman"/>
                <a:cs typeface="Times New Roman"/>
              </a:rPr>
              <a:t> </a:t>
            </a:r>
            <a:r>
              <a:rPr lang="en-US" sz="1800" spc="-3" dirty="0">
                <a:solidFill>
                  <a:schemeClr val="bg1"/>
                </a:solidFill>
                <a:latin typeface="Times New Roman"/>
                <a:cs typeface="Times New Roman"/>
              </a:rPr>
              <a:t>front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051EE-5D9B-A0DD-2B47-70256065B11B}"/>
              </a:ext>
            </a:extLst>
          </p:cNvPr>
          <p:cNvSpPr txBox="1"/>
          <p:nvPr/>
        </p:nvSpPr>
        <p:spPr>
          <a:xfrm>
            <a:off x="357187" y="958840"/>
            <a:ext cx="7653337" cy="3970318"/>
          </a:xfrm>
          <a:prstGeom prst="rect">
            <a:avLst/>
          </a:prstGeom>
          <a:noFill/>
        </p:spPr>
        <p:txBody>
          <a:bodyPr wrap="square">
            <a:spAutoFit/>
          </a:bodyPr>
          <a:lstStyle/>
          <a:p>
            <a:r>
              <a:rPr lang="en-US" b="1" dirty="0">
                <a:solidFill>
                  <a:srgbClr val="0070C0"/>
                </a:solidFill>
              </a:rPr>
              <a:t> Write the correct form of verb to be in the present simple tense:</a:t>
            </a:r>
          </a:p>
          <a:p>
            <a:endParaRPr lang="en-US" dirty="0"/>
          </a:p>
          <a:p>
            <a:r>
              <a:rPr lang="en-US" dirty="0"/>
              <a:t>(she / be / kind?)</a:t>
            </a:r>
          </a:p>
          <a:p>
            <a:endParaRPr lang="en-US" dirty="0"/>
          </a:p>
          <a:p>
            <a:r>
              <a:rPr lang="en-US" dirty="0"/>
              <a:t>(they / be / German?)</a:t>
            </a:r>
          </a:p>
          <a:p>
            <a:endParaRPr lang="en-US" dirty="0"/>
          </a:p>
          <a:p>
            <a:r>
              <a:rPr lang="en-US" dirty="0"/>
              <a:t>(you / be / late?) </a:t>
            </a:r>
          </a:p>
          <a:p>
            <a:endParaRPr lang="en-US" dirty="0"/>
          </a:p>
          <a:p>
            <a:r>
              <a:rPr lang="en-US" dirty="0"/>
              <a:t>(I / be / early?) </a:t>
            </a:r>
          </a:p>
          <a:p>
            <a:endParaRPr lang="en-US" dirty="0"/>
          </a:p>
          <a:p>
            <a:r>
              <a:rPr lang="en-US" dirty="0"/>
              <a:t> (you / be / from London?) </a:t>
            </a:r>
          </a:p>
          <a:p>
            <a:endParaRPr lang="en-US" dirty="0"/>
          </a:p>
          <a:p>
            <a:r>
              <a:rPr lang="en-US" dirty="0"/>
              <a:t>(they / be / sad)</a:t>
            </a:r>
          </a:p>
          <a:p>
            <a:endParaRPr lang="en-US" dirty="0"/>
          </a:p>
        </p:txBody>
      </p:sp>
    </p:spTree>
    <p:extLst>
      <p:ext uri="{BB962C8B-B14F-4D97-AF65-F5344CB8AC3E}">
        <p14:creationId xmlns:p14="http://schemas.microsoft.com/office/powerpoint/2010/main" val="1560501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ftr" sz="quarter" idx="5"/>
          </p:nvPr>
        </p:nvSpPr>
        <p:spPr>
          <a:xfrm>
            <a:off x="2710972" y="9997188"/>
            <a:ext cx="2139315" cy="230832"/>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0960">
              <a:lnSpc>
                <a:spcPts val="935"/>
              </a:lnSpc>
              <a:spcBef>
                <a:spcPts val="15"/>
              </a:spcBef>
            </a:pPr>
            <a:r>
              <a:rPr lang="en-US">
                <a:solidFill>
                  <a:schemeClr val="bg1"/>
                </a:solidFill>
              </a:rPr>
              <a:t>© </a:t>
            </a:r>
            <a:r>
              <a:rPr lang="en-US" spc="-5">
                <a:solidFill>
                  <a:schemeClr val="bg1"/>
                </a:solidFill>
              </a:rPr>
              <a:t>2012</a:t>
            </a:r>
            <a:r>
              <a:rPr lang="en-US" spc="5">
                <a:solidFill>
                  <a:schemeClr val="bg1"/>
                </a:solidFill>
              </a:rPr>
              <a:t> </a:t>
            </a:r>
            <a:r>
              <a:rPr lang="en-US" spc="-5">
                <a:solidFill>
                  <a:schemeClr val="bg1"/>
                </a:solidFill>
              </a:rPr>
              <a:t>www.perfect-english-grammar.com</a:t>
            </a:r>
          </a:p>
          <a:p>
            <a:pPr marL="12700">
              <a:lnSpc>
                <a:spcPts val="935"/>
              </a:lnSpc>
            </a:pPr>
            <a:r>
              <a:rPr lang="en-US">
                <a:solidFill>
                  <a:schemeClr val="bg1"/>
                </a:solidFill>
              </a:rPr>
              <a:t>May be </a:t>
            </a:r>
            <a:r>
              <a:rPr lang="en-US" spc="-5">
                <a:solidFill>
                  <a:schemeClr val="bg1"/>
                </a:solidFill>
              </a:rPr>
              <a:t>freely copied for personal or classroom</a:t>
            </a:r>
            <a:r>
              <a:rPr lang="en-US" spc="25">
                <a:solidFill>
                  <a:schemeClr val="bg1"/>
                </a:solidFill>
              </a:rPr>
              <a:t> </a:t>
            </a:r>
            <a:r>
              <a:rPr lang="en-US" spc="-5">
                <a:solidFill>
                  <a:schemeClr val="bg1"/>
                </a:solidFill>
              </a:rPr>
              <a:t>use.</a:t>
            </a:r>
            <a:endParaRPr spc="-3" dirty="0">
              <a:solidFill>
                <a:schemeClr val="bg1"/>
              </a:solidFill>
            </a:endParaRPr>
          </a:p>
        </p:txBody>
      </p:sp>
      <p:sp>
        <p:nvSpPr>
          <p:cNvPr id="8" name="object 8"/>
          <p:cNvSpPr txBox="1">
            <a:spLocks noGrp="1"/>
          </p:cNvSpPr>
          <p:nvPr>
            <p:ph type="sldNum" sz="quarter" idx="7"/>
          </p:nvPr>
        </p:nvSpPr>
        <p:spPr>
          <a:xfrm>
            <a:off x="6315948" y="9998089"/>
            <a:ext cx="127000" cy="12259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410"/>
              </a:lnSpc>
            </a:pPr>
            <a:fld id="{81D60167-4931-47E6-BA6A-407CBD079E47}" type="slidenum">
              <a:rPr lang="en-US" spc="-5" smtClean="0">
                <a:solidFill>
                  <a:schemeClr val="bg1"/>
                </a:solidFill>
              </a:rPr>
              <a:pPr marL="25400">
                <a:lnSpc>
                  <a:spcPts val="1410"/>
                </a:lnSpc>
              </a:pPr>
              <a:t>15</a:t>
            </a:fld>
            <a:endParaRPr spc="-3" dirty="0">
              <a:solidFill>
                <a:schemeClr val="bg1"/>
              </a:solidFill>
            </a:endParaRPr>
          </a:p>
        </p:txBody>
      </p:sp>
      <p:sp>
        <p:nvSpPr>
          <p:cNvPr id="2" name="object 2"/>
          <p:cNvSpPr txBox="1"/>
          <p:nvPr/>
        </p:nvSpPr>
        <p:spPr>
          <a:xfrm>
            <a:off x="864286" y="274174"/>
            <a:ext cx="10184714" cy="990464"/>
          </a:xfrm>
          <a:prstGeom prst="rect">
            <a:avLst/>
          </a:prstGeom>
        </p:spPr>
        <p:txBody>
          <a:bodyPr vert="horz" wrap="square" lIns="0" tIns="0" rIns="0" bIns="0" rtlCol="0">
            <a:spAutoFit/>
          </a:bodyPr>
          <a:lstStyle/>
          <a:p>
            <a:pPr marL="8145"/>
            <a:r>
              <a:rPr sz="1400" b="1" spc="-3" dirty="0">
                <a:solidFill>
                  <a:schemeClr val="bg1"/>
                </a:solidFill>
                <a:latin typeface="Times New Roman"/>
                <a:cs typeface="Times New Roman"/>
              </a:rPr>
              <a:t>Present simple tense with other</a:t>
            </a:r>
            <a:r>
              <a:rPr sz="1400" b="1" dirty="0">
                <a:solidFill>
                  <a:schemeClr val="bg1"/>
                </a:solidFill>
                <a:latin typeface="Times New Roman"/>
                <a:cs typeface="Times New Roman"/>
              </a:rPr>
              <a:t> </a:t>
            </a:r>
            <a:r>
              <a:rPr sz="1400" b="1" spc="-3" dirty="0">
                <a:solidFill>
                  <a:schemeClr val="bg1"/>
                </a:solidFill>
                <a:latin typeface="Times New Roman"/>
                <a:cs typeface="Times New Roman"/>
              </a:rPr>
              <a:t>verbs:</a:t>
            </a:r>
            <a:endParaRPr sz="1400" dirty="0">
              <a:solidFill>
                <a:schemeClr val="bg1"/>
              </a:solidFill>
              <a:latin typeface="Times New Roman"/>
              <a:cs typeface="Times New Roman"/>
            </a:endParaRPr>
          </a:p>
          <a:p>
            <a:pPr>
              <a:spcBef>
                <a:spcPts val="19"/>
              </a:spcBef>
            </a:pPr>
            <a:endParaRPr sz="1400" dirty="0">
              <a:solidFill>
                <a:schemeClr val="bg1"/>
              </a:solidFill>
              <a:latin typeface="Times New Roman"/>
              <a:cs typeface="Times New Roman"/>
            </a:endParaRPr>
          </a:p>
          <a:p>
            <a:pPr marL="8145"/>
            <a:r>
              <a:rPr sz="1400" dirty="0">
                <a:solidFill>
                  <a:schemeClr val="bg1"/>
                </a:solidFill>
                <a:latin typeface="Times New Roman"/>
                <a:cs typeface="Times New Roman"/>
              </a:rPr>
              <a:t>With </a:t>
            </a:r>
            <a:r>
              <a:rPr sz="1400" spc="-3" dirty="0">
                <a:solidFill>
                  <a:schemeClr val="bg1"/>
                </a:solidFill>
                <a:latin typeface="Times New Roman"/>
                <a:cs typeface="Times New Roman"/>
              </a:rPr>
              <a:t>all other verbs, we make the present simple in the same</a:t>
            </a:r>
            <a:r>
              <a:rPr sz="1400" spc="35" dirty="0">
                <a:solidFill>
                  <a:schemeClr val="bg1"/>
                </a:solidFill>
                <a:latin typeface="Times New Roman"/>
                <a:cs typeface="Times New Roman"/>
              </a:rPr>
              <a:t> </a:t>
            </a:r>
            <a:r>
              <a:rPr sz="1400" spc="-3" dirty="0">
                <a:solidFill>
                  <a:schemeClr val="bg1"/>
                </a:solidFill>
                <a:latin typeface="Times New Roman"/>
                <a:cs typeface="Times New Roman"/>
              </a:rPr>
              <a:t>way.</a:t>
            </a:r>
            <a:endParaRPr sz="1400" dirty="0">
              <a:solidFill>
                <a:schemeClr val="bg1"/>
              </a:solidFill>
              <a:latin typeface="Times New Roman"/>
              <a:cs typeface="Times New Roman"/>
            </a:endParaRPr>
          </a:p>
          <a:p>
            <a:pPr>
              <a:spcBef>
                <a:spcPts val="22"/>
              </a:spcBef>
            </a:pPr>
            <a:endParaRPr sz="1400" dirty="0">
              <a:solidFill>
                <a:schemeClr val="bg1"/>
              </a:solidFill>
              <a:latin typeface="Times New Roman"/>
              <a:cs typeface="Times New Roman"/>
            </a:endParaRPr>
          </a:p>
          <a:p>
            <a:pPr marL="8145" marR="3258">
              <a:lnSpc>
                <a:spcPts val="885"/>
              </a:lnSpc>
            </a:pPr>
            <a:r>
              <a:rPr sz="1400" spc="-3" dirty="0">
                <a:solidFill>
                  <a:schemeClr val="bg1"/>
                </a:solidFill>
                <a:latin typeface="Times New Roman"/>
                <a:cs typeface="Times New Roman"/>
              </a:rPr>
              <a:t>The positive is </a:t>
            </a:r>
            <a:r>
              <a:rPr sz="1400" dirty="0">
                <a:solidFill>
                  <a:schemeClr val="bg1"/>
                </a:solidFill>
                <a:latin typeface="Times New Roman"/>
                <a:cs typeface="Times New Roman"/>
              </a:rPr>
              <a:t>really </a:t>
            </a:r>
            <a:r>
              <a:rPr sz="1400" spc="-6" dirty="0">
                <a:solidFill>
                  <a:schemeClr val="bg1"/>
                </a:solidFill>
                <a:latin typeface="Times New Roman"/>
                <a:cs typeface="Times New Roman"/>
              </a:rPr>
              <a:t>easy. </a:t>
            </a:r>
            <a:r>
              <a:rPr sz="1400" spc="-3" dirty="0">
                <a:solidFill>
                  <a:schemeClr val="bg1"/>
                </a:solidFill>
                <a:latin typeface="Times New Roman"/>
                <a:cs typeface="Times New Roman"/>
              </a:rPr>
              <a:t>It's just the verb, with an extra ‘s’ if the subject is ‘he’,  ‘she’, or ‘it’. </a:t>
            </a:r>
            <a:r>
              <a:rPr sz="1400" spc="-6" dirty="0">
                <a:solidFill>
                  <a:schemeClr val="bg1"/>
                </a:solidFill>
                <a:latin typeface="Times New Roman"/>
                <a:cs typeface="Times New Roman"/>
              </a:rPr>
              <a:t>Let's </a:t>
            </a:r>
            <a:r>
              <a:rPr sz="1400" spc="-3" dirty="0">
                <a:solidFill>
                  <a:schemeClr val="bg1"/>
                </a:solidFill>
                <a:latin typeface="Times New Roman"/>
                <a:cs typeface="Times New Roman"/>
              </a:rPr>
              <a:t>take </a:t>
            </a:r>
            <a:r>
              <a:rPr sz="1400" dirty="0">
                <a:solidFill>
                  <a:schemeClr val="bg1"/>
                </a:solidFill>
                <a:latin typeface="Times New Roman"/>
                <a:cs typeface="Times New Roman"/>
              </a:rPr>
              <a:t>the </a:t>
            </a:r>
            <a:r>
              <a:rPr sz="1400" spc="-3" dirty="0">
                <a:solidFill>
                  <a:schemeClr val="bg1"/>
                </a:solidFill>
                <a:latin typeface="Times New Roman"/>
                <a:cs typeface="Times New Roman"/>
              </a:rPr>
              <a:t>verb ‘play’ as an</a:t>
            </a:r>
            <a:r>
              <a:rPr sz="1400" spc="45" dirty="0">
                <a:solidFill>
                  <a:schemeClr val="bg1"/>
                </a:solidFill>
                <a:latin typeface="Times New Roman"/>
                <a:cs typeface="Times New Roman"/>
              </a:rPr>
              <a:t> </a:t>
            </a:r>
            <a:r>
              <a:rPr sz="1400" spc="-3" dirty="0">
                <a:solidFill>
                  <a:schemeClr val="bg1"/>
                </a:solidFill>
                <a:latin typeface="Times New Roman"/>
                <a:cs typeface="Times New Roman"/>
              </a:rPr>
              <a:t>example:</a:t>
            </a:r>
            <a:endParaRPr sz="1400" dirty="0">
              <a:solidFill>
                <a:schemeClr val="bg1"/>
              </a:solidFill>
              <a:latin typeface="Times New Roman"/>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4102822552"/>
              </p:ext>
            </p:extLst>
          </p:nvPr>
        </p:nvGraphicFramePr>
        <p:xfrm>
          <a:off x="864286" y="1370208"/>
          <a:ext cx="3470407" cy="1324360"/>
        </p:xfrm>
        <a:graphic>
          <a:graphicData uri="http://schemas.openxmlformats.org/drawingml/2006/table">
            <a:tbl>
              <a:tblPr firstRow="1" bandRow="1">
                <a:tableStyleId>{2D5ABB26-0587-4C30-8999-92F81FD0307C}</a:tableStyleId>
              </a:tblPr>
              <a:tblGrid>
                <a:gridCol w="3470407">
                  <a:extLst>
                    <a:ext uri="{9D8B030D-6E8A-4147-A177-3AD203B41FA5}">
                      <a16:colId xmlns:a16="http://schemas.microsoft.com/office/drawing/2014/main" val="20000"/>
                    </a:ext>
                  </a:extLst>
                </a:gridCol>
              </a:tblGrid>
              <a:tr h="116297">
                <a:tc>
                  <a:txBody>
                    <a:bodyPr/>
                    <a:lstStyle/>
                    <a:p>
                      <a:pPr marL="65405">
                        <a:lnSpc>
                          <a:spcPts val="1345"/>
                        </a:lnSpc>
                      </a:pPr>
                      <a:r>
                        <a:rPr sz="1400" b="1" spc="-5" dirty="0">
                          <a:solidFill>
                            <a:schemeClr val="bg1"/>
                          </a:solidFill>
                          <a:latin typeface="Times New Roman"/>
                          <a:cs typeface="Times New Roman"/>
                        </a:rPr>
                        <a:t>Positive (of</a:t>
                      </a:r>
                      <a:r>
                        <a:rPr sz="1400" b="1" spc="-45" dirty="0">
                          <a:solidFill>
                            <a:schemeClr val="bg1"/>
                          </a:solidFill>
                          <a:latin typeface="Times New Roman"/>
                          <a:cs typeface="Times New Roman"/>
                        </a:rPr>
                        <a:t> </a:t>
                      </a:r>
                      <a:r>
                        <a:rPr sz="1400" b="1" spc="-5" dirty="0">
                          <a:solidFill>
                            <a:schemeClr val="bg1"/>
                          </a:solidFill>
                          <a:latin typeface="Times New Roman"/>
                          <a:cs typeface="Times New Roman"/>
                        </a:rPr>
                        <a:t>'play')</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0">
                      <a:solidFill>
                        <a:srgbClr val="000000"/>
                      </a:solidFill>
                      <a:prstDash val="solid"/>
                    </a:lnT>
                    <a:lnB w="6095">
                      <a:solidFill>
                        <a:srgbClr val="000000"/>
                      </a:solidFill>
                      <a:prstDash val="solid"/>
                    </a:lnB>
                  </a:tcPr>
                </a:tc>
                <a:extLst>
                  <a:ext uri="{0D108BD9-81ED-4DB2-BD59-A6C34878D82A}">
                    <a16:rowId xmlns:a16="http://schemas.microsoft.com/office/drawing/2014/main" val="10000"/>
                  </a:ext>
                </a:extLst>
              </a:tr>
              <a:tr h="116299">
                <a:tc>
                  <a:txBody>
                    <a:bodyPr/>
                    <a:lstStyle/>
                    <a:p>
                      <a:pPr marL="65405">
                        <a:lnSpc>
                          <a:spcPts val="1320"/>
                        </a:lnSpc>
                      </a:pPr>
                      <a:r>
                        <a:rPr sz="1400" spc="-5" dirty="0">
                          <a:solidFill>
                            <a:schemeClr val="bg1"/>
                          </a:solidFill>
                          <a:latin typeface="Times New Roman"/>
                          <a:cs typeface="Times New Roman"/>
                        </a:rPr>
                        <a:t>I</a:t>
                      </a:r>
                      <a:r>
                        <a:rPr sz="1400" spc="-100" dirty="0">
                          <a:solidFill>
                            <a:schemeClr val="bg1"/>
                          </a:solidFill>
                          <a:latin typeface="Times New Roman"/>
                          <a:cs typeface="Times New Roman"/>
                        </a:rPr>
                        <a:t> </a:t>
                      </a:r>
                      <a:r>
                        <a:rPr sz="1400" dirty="0">
                          <a:solidFill>
                            <a:schemeClr val="bg1"/>
                          </a:solidFill>
                          <a:latin typeface="Times New Roman"/>
                          <a:cs typeface="Times New Roman"/>
                        </a:rPr>
                        <a:t>play</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1"/>
                  </a:ext>
                </a:extLst>
              </a:tr>
              <a:tr h="116299">
                <a:tc>
                  <a:txBody>
                    <a:bodyPr/>
                    <a:lstStyle/>
                    <a:p>
                      <a:pPr marL="65405">
                        <a:lnSpc>
                          <a:spcPts val="1320"/>
                        </a:lnSpc>
                      </a:pPr>
                      <a:r>
                        <a:rPr sz="1400" spc="-10" dirty="0">
                          <a:solidFill>
                            <a:schemeClr val="bg1"/>
                          </a:solidFill>
                          <a:latin typeface="Times New Roman"/>
                          <a:cs typeface="Times New Roman"/>
                        </a:rPr>
                        <a:t>you</a:t>
                      </a:r>
                      <a:r>
                        <a:rPr sz="1400" spc="-80" dirty="0">
                          <a:solidFill>
                            <a:schemeClr val="bg1"/>
                          </a:solidFill>
                          <a:latin typeface="Times New Roman"/>
                          <a:cs typeface="Times New Roman"/>
                        </a:rPr>
                        <a:t> </a:t>
                      </a:r>
                      <a:r>
                        <a:rPr sz="1400" dirty="0">
                          <a:solidFill>
                            <a:schemeClr val="bg1"/>
                          </a:solidFill>
                          <a:latin typeface="Times New Roman"/>
                          <a:cs typeface="Times New Roman"/>
                        </a:rPr>
                        <a:t>play</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2"/>
                  </a:ext>
                </a:extLst>
              </a:tr>
              <a:tr h="117276">
                <a:tc>
                  <a:txBody>
                    <a:bodyPr/>
                    <a:lstStyle/>
                    <a:p>
                      <a:pPr marL="65405">
                        <a:lnSpc>
                          <a:spcPts val="1320"/>
                        </a:lnSpc>
                      </a:pPr>
                      <a:r>
                        <a:rPr sz="1400" spc="-5" dirty="0">
                          <a:solidFill>
                            <a:schemeClr val="bg1"/>
                          </a:solidFill>
                          <a:latin typeface="Times New Roman"/>
                          <a:cs typeface="Times New Roman"/>
                        </a:rPr>
                        <a:t>he</a:t>
                      </a:r>
                      <a:r>
                        <a:rPr sz="1400" spc="-100" dirty="0">
                          <a:solidFill>
                            <a:schemeClr val="bg1"/>
                          </a:solidFill>
                          <a:latin typeface="Times New Roman"/>
                          <a:cs typeface="Times New Roman"/>
                        </a:rPr>
                        <a:t> </a:t>
                      </a:r>
                      <a:r>
                        <a:rPr sz="1400" spc="-5" dirty="0">
                          <a:solidFill>
                            <a:schemeClr val="bg1"/>
                          </a:solidFill>
                          <a:latin typeface="Times New Roman"/>
                          <a:cs typeface="Times New Roman"/>
                        </a:rPr>
                        <a:t>plays</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3"/>
                  </a:ext>
                </a:extLst>
              </a:tr>
              <a:tr h="116299">
                <a:tc>
                  <a:txBody>
                    <a:bodyPr/>
                    <a:lstStyle/>
                    <a:p>
                      <a:pPr marL="65405">
                        <a:lnSpc>
                          <a:spcPts val="1320"/>
                        </a:lnSpc>
                      </a:pPr>
                      <a:r>
                        <a:rPr sz="1400" spc="-5" dirty="0">
                          <a:solidFill>
                            <a:schemeClr val="bg1"/>
                          </a:solidFill>
                          <a:latin typeface="Times New Roman"/>
                          <a:cs typeface="Times New Roman"/>
                        </a:rPr>
                        <a:t>she</a:t>
                      </a:r>
                      <a:r>
                        <a:rPr sz="1400" spc="-75" dirty="0">
                          <a:solidFill>
                            <a:schemeClr val="bg1"/>
                          </a:solidFill>
                          <a:latin typeface="Times New Roman"/>
                          <a:cs typeface="Times New Roman"/>
                        </a:rPr>
                        <a:t> </a:t>
                      </a:r>
                      <a:r>
                        <a:rPr sz="1400" spc="-10" dirty="0">
                          <a:solidFill>
                            <a:schemeClr val="bg1"/>
                          </a:solidFill>
                          <a:latin typeface="Times New Roman"/>
                          <a:cs typeface="Times New Roman"/>
                        </a:rPr>
                        <a:t>plays</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4"/>
                  </a:ext>
                </a:extLst>
              </a:tr>
              <a:tr h="116299">
                <a:tc>
                  <a:txBody>
                    <a:bodyPr/>
                    <a:lstStyle/>
                    <a:p>
                      <a:pPr marL="65405">
                        <a:lnSpc>
                          <a:spcPts val="1320"/>
                        </a:lnSpc>
                      </a:pPr>
                      <a:r>
                        <a:rPr sz="1400" spc="-5" dirty="0">
                          <a:solidFill>
                            <a:schemeClr val="bg1"/>
                          </a:solidFill>
                          <a:latin typeface="Times New Roman"/>
                          <a:cs typeface="Times New Roman"/>
                        </a:rPr>
                        <a:t>it</a:t>
                      </a:r>
                      <a:r>
                        <a:rPr sz="1400" spc="-75" dirty="0">
                          <a:solidFill>
                            <a:schemeClr val="bg1"/>
                          </a:solidFill>
                          <a:latin typeface="Times New Roman"/>
                          <a:cs typeface="Times New Roman"/>
                        </a:rPr>
                        <a:t> </a:t>
                      </a:r>
                      <a:r>
                        <a:rPr sz="1400" spc="-10" dirty="0">
                          <a:solidFill>
                            <a:schemeClr val="bg1"/>
                          </a:solidFill>
                          <a:latin typeface="Times New Roman"/>
                          <a:cs typeface="Times New Roman"/>
                        </a:rPr>
                        <a:t>plays</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5"/>
                  </a:ext>
                </a:extLst>
              </a:tr>
              <a:tr h="116299">
                <a:tc>
                  <a:txBody>
                    <a:bodyPr/>
                    <a:lstStyle/>
                    <a:p>
                      <a:pPr marL="65405">
                        <a:lnSpc>
                          <a:spcPts val="1320"/>
                        </a:lnSpc>
                      </a:pPr>
                      <a:r>
                        <a:rPr sz="1400" spc="-5" dirty="0">
                          <a:solidFill>
                            <a:schemeClr val="bg1"/>
                          </a:solidFill>
                          <a:latin typeface="Times New Roman"/>
                          <a:cs typeface="Times New Roman"/>
                        </a:rPr>
                        <a:t>we</a:t>
                      </a:r>
                      <a:r>
                        <a:rPr sz="1400" spc="-90" dirty="0">
                          <a:solidFill>
                            <a:schemeClr val="bg1"/>
                          </a:solidFill>
                          <a:latin typeface="Times New Roman"/>
                          <a:cs typeface="Times New Roman"/>
                        </a:rPr>
                        <a:t> </a:t>
                      </a:r>
                      <a:r>
                        <a:rPr sz="1400" dirty="0">
                          <a:solidFill>
                            <a:schemeClr val="bg1"/>
                          </a:solidFill>
                          <a:latin typeface="Times New Roman"/>
                          <a:cs typeface="Times New Roman"/>
                        </a:rPr>
                        <a:t>play</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6"/>
                  </a:ext>
                </a:extLst>
              </a:tr>
              <a:tr h="116299">
                <a:tc>
                  <a:txBody>
                    <a:bodyPr/>
                    <a:lstStyle/>
                    <a:p>
                      <a:pPr marL="65405">
                        <a:lnSpc>
                          <a:spcPts val="1320"/>
                        </a:lnSpc>
                      </a:pPr>
                      <a:r>
                        <a:rPr sz="1400" spc="-5" dirty="0">
                          <a:solidFill>
                            <a:schemeClr val="bg1"/>
                          </a:solidFill>
                          <a:latin typeface="Times New Roman"/>
                          <a:cs typeface="Times New Roman"/>
                        </a:rPr>
                        <a:t>they</a:t>
                      </a:r>
                      <a:r>
                        <a:rPr sz="1400" spc="-95"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7"/>
                  </a:ext>
                </a:extLst>
              </a:tr>
            </a:tbl>
          </a:graphicData>
        </a:graphic>
      </p:graphicFrame>
      <p:sp>
        <p:nvSpPr>
          <p:cNvPr id="4" name="object 4"/>
          <p:cNvSpPr txBox="1"/>
          <p:nvPr/>
        </p:nvSpPr>
        <p:spPr>
          <a:xfrm>
            <a:off x="4543426" y="1370208"/>
            <a:ext cx="7439024" cy="1626599"/>
          </a:xfrm>
          <a:prstGeom prst="rect">
            <a:avLst/>
          </a:prstGeom>
        </p:spPr>
        <p:txBody>
          <a:bodyPr vert="horz" wrap="square" lIns="0" tIns="0" rIns="0" bIns="0" rtlCol="0">
            <a:spAutoFit/>
          </a:bodyPr>
          <a:lstStyle/>
          <a:p>
            <a:pPr marL="8145"/>
            <a:r>
              <a:rPr sz="1400" spc="-6" dirty="0">
                <a:solidFill>
                  <a:schemeClr val="bg1"/>
                </a:solidFill>
                <a:latin typeface="Times New Roman"/>
                <a:cs typeface="Times New Roman"/>
              </a:rPr>
              <a:t>For</a:t>
            </a:r>
            <a:r>
              <a:rPr sz="1400" spc="-42" dirty="0">
                <a:solidFill>
                  <a:schemeClr val="bg1"/>
                </a:solidFill>
                <a:latin typeface="Times New Roman"/>
                <a:cs typeface="Times New Roman"/>
              </a:rPr>
              <a:t> </a:t>
            </a:r>
            <a:r>
              <a:rPr sz="1400" spc="-3" dirty="0">
                <a:solidFill>
                  <a:schemeClr val="bg1"/>
                </a:solidFill>
                <a:latin typeface="Times New Roman"/>
                <a:cs typeface="Times New Roman"/>
              </a:rPr>
              <a:t>example:</a:t>
            </a:r>
            <a:endParaRPr lang="en-US" sz="1400" spc="-3" dirty="0">
              <a:solidFill>
                <a:schemeClr val="bg1"/>
              </a:solidFill>
              <a:latin typeface="Times New Roman"/>
              <a:cs typeface="Times New Roman"/>
            </a:endParaRPr>
          </a:p>
          <a:p>
            <a:pPr marL="8145"/>
            <a:endParaRPr sz="770" dirty="0">
              <a:solidFill>
                <a:schemeClr val="bg1"/>
              </a:solidFill>
              <a:latin typeface="Times New Roman"/>
              <a:cs typeface="Times New Roman"/>
            </a:endParaRPr>
          </a:p>
          <a:p>
            <a:pPr marL="300940" indent="-146601">
              <a:spcBef>
                <a:spcPts val="22"/>
              </a:spcBef>
              <a:buFont typeface="Symbol"/>
              <a:buChar char=""/>
              <a:tabLst>
                <a:tab pos="300940" algn="l"/>
                <a:tab pos="301347" algn="l"/>
              </a:tabLst>
            </a:pPr>
            <a:r>
              <a:rPr sz="1400" spc="-3" dirty="0">
                <a:solidFill>
                  <a:schemeClr val="bg1"/>
                </a:solidFill>
                <a:latin typeface="Times New Roman"/>
                <a:cs typeface="Times New Roman"/>
              </a:rPr>
              <a:t>I </a:t>
            </a:r>
            <a:r>
              <a:rPr sz="1400" dirty="0">
                <a:solidFill>
                  <a:schemeClr val="bg1"/>
                </a:solidFill>
                <a:latin typeface="Times New Roman"/>
                <a:cs typeface="Times New Roman"/>
              </a:rPr>
              <a:t>play tennis every</a:t>
            </a:r>
            <a:r>
              <a:rPr sz="1400" spc="-80" dirty="0">
                <a:solidFill>
                  <a:schemeClr val="bg1"/>
                </a:solidFill>
                <a:latin typeface="Times New Roman"/>
                <a:cs typeface="Times New Roman"/>
              </a:rPr>
              <a:t> </a:t>
            </a:r>
            <a:r>
              <a:rPr sz="1400" spc="-3" dirty="0">
                <a:solidFill>
                  <a:schemeClr val="bg1"/>
                </a:solidFill>
                <a:latin typeface="Times New Roman"/>
                <a:cs typeface="Times New Roman"/>
              </a:rPr>
              <a:t>week.</a:t>
            </a:r>
            <a:endParaRPr lang="en-US" sz="1400" spc="-3" dirty="0">
              <a:solidFill>
                <a:schemeClr val="bg1"/>
              </a:solidFill>
              <a:latin typeface="Times New Roman"/>
              <a:cs typeface="Times New Roman"/>
            </a:endParaRPr>
          </a:p>
          <a:p>
            <a:pPr marL="300940" indent="-146601">
              <a:spcBef>
                <a:spcPts val="22"/>
              </a:spcBef>
              <a:buFont typeface="Symbol"/>
              <a:buChar char=""/>
              <a:tabLst>
                <a:tab pos="300940" algn="l"/>
                <a:tab pos="301347" algn="l"/>
              </a:tabLst>
            </a:pPr>
            <a:endParaRPr sz="1400" dirty="0">
              <a:solidFill>
                <a:schemeClr val="bg1"/>
              </a:solidFill>
              <a:latin typeface="Times New Roman"/>
              <a:cs typeface="Times New Roman"/>
            </a:endParaRPr>
          </a:p>
          <a:p>
            <a:pPr marL="300940" indent="-146601">
              <a:spcBef>
                <a:spcPts val="22"/>
              </a:spcBef>
              <a:buFont typeface="Symbol"/>
              <a:buChar char=""/>
              <a:tabLst>
                <a:tab pos="300940" algn="l"/>
                <a:tab pos="301347" algn="l"/>
              </a:tabLst>
            </a:pPr>
            <a:r>
              <a:rPr sz="1400" spc="-3" dirty="0">
                <a:solidFill>
                  <a:schemeClr val="bg1"/>
                </a:solidFill>
                <a:latin typeface="Times New Roman"/>
                <a:cs typeface="Times New Roman"/>
              </a:rPr>
              <a:t>He likes</a:t>
            </a:r>
            <a:r>
              <a:rPr sz="1400" spc="-35" dirty="0">
                <a:solidFill>
                  <a:schemeClr val="bg1"/>
                </a:solidFill>
                <a:latin typeface="Times New Roman"/>
                <a:cs typeface="Times New Roman"/>
              </a:rPr>
              <a:t> </a:t>
            </a:r>
            <a:r>
              <a:rPr sz="1400" spc="-3" dirty="0">
                <a:solidFill>
                  <a:schemeClr val="bg1"/>
                </a:solidFill>
                <a:latin typeface="Times New Roman"/>
                <a:cs typeface="Times New Roman"/>
              </a:rPr>
              <a:t>chocolate.</a:t>
            </a:r>
            <a:endParaRPr lang="en-US" sz="1400" spc="-3" dirty="0">
              <a:solidFill>
                <a:schemeClr val="bg1"/>
              </a:solidFill>
              <a:latin typeface="Times New Roman"/>
              <a:cs typeface="Times New Roman"/>
            </a:endParaRPr>
          </a:p>
          <a:p>
            <a:pPr marL="300940" indent="-146601">
              <a:spcBef>
                <a:spcPts val="22"/>
              </a:spcBef>
              <a:buFont typeface="Symbol"/>
              <a:buChar char=""/>
              <a:tabLst>
                <a:tab pos="300940" algn="l"/>
                <a:tab pos="301347" algn="l"/>
              </a:tabLst>
            </a:pPr>
            <a:endParaRPr sz="1400" dirty="0">
              <a:solidFill>
                <a:schemeClr val="bg1"/>
              </a:solidFill>
              <a:latin typeface="Times New Roman"/>
              <a:cs typeface="Times New Roman"/>
            </a:endParaRPr>
          </a:p>
          <a:p>
            <a:pPr marL="300940" indent="-146601">
              <a:spcBef>
                <a:spcPts val="13"/>
              </a:spcBef>
              <a:buFont typeface="Symbol"/>
              <a:buChar char=""/>
              <a:tabLst>
                <a:tab pos="300940" algn="l"/>
                <a:tab pos="301347" algn="l"/>
              </a:tabLst>
            </a:pPr>
            <a:r>
              <a:rPr sz="1400" spc="-3" dirty="0">
                <a:solidFill>
                  <a:schemeClr val="bg1"/>
                </a:solidFill>
                <a:latin typeface="Times New Roman"/>
                <a:cs typeface="Times New Roman"/>
              </a:rPr>
              <a:t>They </a:t>
            </a:r>
            <a:r>
              <a:rPr sz="1400" dirty="0">
                <a:solidFill>
                  <a:schemeClr val="bg1"/>
                </a:solidFill>
                <a:latin typeface="Times New Roman"/>
                <a:cs typeface="Times New Roman"/>
              </a:rPr>
              <a:t>usually </a:t>
            </a:r>
            <a:r>
              <a:rPr sz="1400" spc="-6" dirty="0">
                <a:solidFill>
                  <a:schemeClr val="bg1"/>
                </a:solidFill>
                <a:latin typeface="Times New Roman"/>
                <a:cs typeface="Times New Roman"/>
              </a:rPr>
              <a:t>go </a:t>
            </a:r>
            <a:r>
              <a:rPr sz="1400" spc="-3" dirty="0">
                <a:solidFill>
                  <a:schemeClr val="bg1"/>
                </a:solidFill>
                <a:latin typeface="Times New Roman"/>
                <a:cs typeface="Times New Roman"/>
              </a:rPr>
              <a:t>to the cinema on</a:t>
            </a:r>
            <a:r>
              <a:rPr sz="1400" dirty="0">
                <a:solidFill>
                  <a:schemeClr val="bg1"/>
                </a:solidFill>
                <a:latin typeface="Times New Roman"/>
                <a:cs typeface="Times New Roman"/>
              </a:rPr>
              <a:t> </a:t>
            </a:r>
            <a:r>
              <a:rPr sz="1400" spc="-3" dirty="0">
                <a:solidFill>
                  <a:schemeClr val="bg1"/>
                </a:solidFill>
                <a:latin typeface="Times New Roman"/>
                <a:cs typeface="Times New Roman"/>
              </a:rPr>
              <a:t>Fridays.</a:t>
            </a:r>
            <a:endParaRPr sz="1400" dirty="0">
              <a:solidFill>
                <a:schemeClr val="bg1"/>
              </a:solidFill>
              <a:latin typeface="Times New Roman"/>
              <a:cs typeface="Times New Roman"/>
            </a:endParaRPr>
          </a:p>
          <a:p>
            <a:pPr>
              <a:spcBef>
                <a:spcPts val="22"/>
              </a:spcBef>
            </a:pPr>
            <a:endParaRPr sz="1400" dirty="0">
              <a:solidFill>
                <a:schemeClr val="bg1"/>
              </a:solidFill>
              <a:latin typeface="Times New Roman"/>
              <a:cs typeface="Times New Roman"/>
            </a:endParaRPr>
          </a:p>
        </p:txBody>
      </p:sp>
      <p:sp>
        <p:nvSpPr>
          <p:cNvPr id="10" name="TextBox 9">
            <a:extLst>
              <a:ext uri="{FF2B5EF4-FFF2-40B4-BE49-F238E27FC236}">
                <a16:creationId xmlns:a16="http://schemas.microsoft.com/office/drawing/2014/main" id="{84CFA8A8-1D75-718E-60DD-8E62F1AB1864}"/>
              </a:ext>
            </a:extLst>
          </p:cNvPr>
          <p:cNvSpPr txBox="1"/>
          <p:nvPr/>
        </p:nvSpPr>
        <p:spPr>
          <a:xfrm>
            <a:off x="727866" y="2973012"/>
            <a:ext cx="10035383" cy="2672526"/>
          </a:xfrm>
          <a:prstGeom prst="rect">
            <a:avLst/>
          </a:prstGeom>
          <a:noFill/>
        </p:spPr>
        <p:txBody>
          <a:bodyPr wrap="square">
            <a:spAutoFit/>
          </a:bodyPr>
          <a:lstStyle/>
          <a:p>
            <a:pPr marL="8145"/>
            <a:r>
              <a:rPr lang="en-US" sz="1800" spc="-3" dirty="0">
                <a:solidFill>
                  <a:schemeClr val="bg1"/>
                </a:solidFill>
                <a:latin typeface="Times New Roman"/>
                <a:cs typeface="Times New Roman"/>
              </a:rPr>
              <a:t>Don't forget the ‘s’! Even </a:t>
            </a:r>
            <a:r>
              <a:rPr lang="en-US" sz="1800" dirty="0">
                <a:solidFill>
                  <a:schemeClr val="bg1"/>
                </a:solidFill>
                <a:latin typeface="Times New Roman"/>
                <a:cs typeface="Times New Roman"/>
              </a:rPr>
              <a:t>really </a:t>
            </a:r>
            <a:r>
              <a:rPr lang="en-US" sz="1800" spc="-3" dirty="0">
                <a:solidFill>
                  <a:schemeClr val="bg1"/>
                </a:solidFill>
                <a:latin typeface="Times New Roman"/>
                <a:cs typeface="Times New Roman"/>
              </a:rPr>
              <a:t>advanced students do</a:t>
            </a:r>
            <a:r>
              <a:rPr lang="en-US" sz="1800" spc="19" dirty="0">
                <a:solidFill>
                  <a:schemeClr val="bg1"/>
                </a:solidFill>
                <a:latin typeface="Times New Roman"/>
                <a:cs typeface="Times New Roman"/>
              </a:rPr>
              <a:t> </a:t>
            </a:r>
            <a:r>
              <a:rPr lang="en-US" sz="1800" spc="-3" dirty="0">
                <a:solidFill>
                  <a:schemeClr val="bg1"/>
                </a:solidFill>
                <a:latin typeface="Times New Roman"/>
                <a:cs typeface="Times New Roman"/>
              </a:rPr>
              <a:t>this!</a:t>
            </a:r>
            <a:endParaRPr lang="en-US" sz="1800" dirty="0">
              <a:solidFill>
                <a:schemeClr val="bg1"/>
              </a:solidFill>
              <a:latin typeface="Times New Roman"/>
              <a:cs typeface="Times New Roman"/>
            </a:endParaRPr>
          </a:p>
          <a:p>
            <a:pPr>
              <a:spcBef>
                <a:spcPts val="19"/>
              </a:spcBef>
            </a:pPr>
            <a:endParaRPr lang="en-US" sz="1800" dirty="0">
              <a:solidFill>
                <a:schemeClr val="bg1"/>
              </a:solidFill>
              <a:latin typeface="Times New Roman"/>
              <a:cs typeface="Times New Roman"/>
            </a:endParaRPr>
          </a:p>
          <a:p>
            <a:pPr marL="8145" marR="3258">
              <a:lnSpc>
                <a:spcPts val="885"/>
              </a:lnSpc>
            </a:pPr>
            <a:r>
              <a:rPr lang="en-US" sz="1800" spc="-6" dirty="0">
                <a:solidFill>
                  <a:schemeClr val="bg1"/>
                </a:solidFill>
                <a:latin typeface="Times New Roman"/>
                <a:cs typeface="Times New Roman"/>
              </a:rPr>
              <a:t>For </a:t>
            </a:r>
            <a:r>
              <a:rPr lang="en-US" sz="1800" spc="-3" dirty="0">
                <a:solidFill>
                  <a:schemeClr val="bg1"/>
                </a:solidFill>
                <a:latin typeface="Times New Roman"/>
                <a:cs typeface="Times New Roman"/>
              </a:rPr>
              <a:t>a </a:t>
            </a:r>
            <a:r>
              <a:rPr lang="en-US" sz="1800" spc="-6" dirty="0">
                <a:solidFill>
                  <a:schemeClr val="bg1"/>
                </a:solidFill>
                <a:latin typeface="Times New Roman"/>
                <a:cs typeface="Times New Roman"/>
              </a:rPr>
              <a:t>few </a:t>
            </a:r>
            <a:r>
              <a:rPr lang="en-US" sz="1800" spc="-3" dirty="0">
                <a:solidFill>
                  <a:schemeClr val="bg1"/>
                </a:solidFill>
                <a:latin typeface="Times New Roman"/>
                <a:cs typeface="Times New Roman"/>
              </a:rPr>
              <a:t>verbs, there is a spelling change with ‘he’, ‘she’ and ‘it’ before the ‘s’.</a:t>
            </a:r>
          </a:p>
          <a:p>
            <a:pPr marL="8145" marR="3258">
              <a:lnSpc>
                <a:spcPts val="885"/>
              </a:lnSpc>
            </a:pPr>
            <a:r>
              <a:rPr lang="en-US" sz="1800" spc="-3" dirty="0">
                <a:solidFill>
                  <a:schemeClr val="bg1"/>
                </a:solidFill>
                <a:latin typeface="Times New Roman"/>
                <a:cs typeface="Times New Roman"/>
              </a:rPr>
              <a:t> </a:t>
            </a:r>
          </a:p>
          <a:p>
            <a:pPr marL="8145" marR="3258">
              <a:lnSpc>
                <a:spcPts val="885"/>
              </a:lnSpc>
            </a:pPr>
            <a:endParaRPr lang="en-US" sz="1800" spc="-3" dirty="0">
              <a:solidFill>
                <a:schemeClr val="bg1"/>
              </a:solidFill>
              <a:latin typeface="Times New Roman"/>
              <a:cs typeface="Times New Roman"/>
            </a:endParaRPr>
          </a:p>
          <a:p>
            <a:pPr marL="8145" marR="3258">
              <a:lnSpc>
                <a:spcPts val="885"/>
              </a:lnSpc>
            </a:pPr>
            <a:r>
              <a:rPr lang="en-US" sz="1800" spc="-6" dirty="0">
                <a:solidFill>
                  <a:schemeClr val="bg1"/>
                </a:solidFill>
                <a:latin typeface="Times New Roman"/>
                <a:cs typeface="Times New Roman"/>
              </a:rPr>
              <a:t>For  </a:t>
            </a:r>
            <a:r>
              <a:rPr lang="en-US" sz="1800" spc="-3" dirty="0">
                <a:solidFill>
                  <a:schemeClr val="bg1"/>
                </a:solidFill>
                <a:latin typeface="Times New Roman"/>
                <a:cs typeface="Times New Roman"/>
              </a:rPr>
              <a:t>example, ‘study’ becomes ‘studies’. (will explain this in the next slide).</a:t>
            </a:r>
          </a:p>
          <a:p>
            <a:pPr marL="8145" marR="3258">
              <a:lnSpc>
                <a:spcPts val="885"/>
              </a:lnSpc>
            </a:pPr>
            <a:endParaRPr lang="en-US" sz="1800" dirty="0">
              <a:solidFill>
                <a:schemeClr val="bg1"/>
              </a:solidFill>
              <a:latin typeface="Times New Roman"/>
              <a:cs typeface="Times New Roman"/>
            </a:endParaRPr>
          </a:p>
          <a:p>
            <a:pPr marL="8145">
              <a:lnSpc>
                <a:spcPts val="843"/>
              </a:lnSpc>
            </a:pPr>
            <a:r>
              <a:rPr lang="en-US" sz="1800" spc="-3" dirty="0">
                <a:solidFill>
                  <a:schemeClr val="bg1"/>
                </a:solidFill>
                <a:latin typeface="Times New Roman"/>
                <a:cs typeface="Times New Roman"/>
              </a:rPr>
              <a:t>.</a:t>
            </a:r>
            <a:endParaRPr lang="en-US" sz="1800" dirty="0">
              <a:solidFill>
                <a:schemeClr val="bg1"/>
              </a:solidFill>
              <a:latin typeface="Times New Roman"/>
              <a:cs typeface="Times New Roman"/>
            </a:endParaRPr>
          </a:p>
          <a:p>
            <a:pPr marL="8145">
              <a:lnSpc>
                <a:spcPts val="904"/>
              </a:lnSpc>
            </a:pPr>
            <a:r>
              <a:rPr lang="en-US" sz="1800" spc="-3" dirty="0">
                <a:solidFill>
                  <a:schemeClr val="bg1"/>
                </a:solidFill>
                <a:latin typeface="Times New Roman"/>
                <a:cs typeface="Times New Roman"/>
              </a:rPr>
              <a:t>There are also </a:t>
            </a:r>
            <a:r>
              <a:rPr lang="en-US" sz="1800" spc="-6" dirty="0">
                <a:solidFill>
                  <a:schemeClr val="bg1"/>
                </a:solidFill>
                <a:latin typeface="Times New Roman"/>
                <a:cs typeface="Times New Roman"/>
              </a:rPr>
              <a:t>few </a:t>
            </a:r>
            <a:r>
              <a:rPr lang="en-US" sz="1800" spc="-3" dirty="0">
                <a:solidFill>
                  <a:schemeClr val="bg1"/>
                </a:solidFill>
                <a:latin typeface="Times New Roman"/>
                <a:cs typeface="Times New Roman"/>
              </a:rPr>
              <a:t>verbs which are irregular in the present</a:t>
            </a:r>
            <a:r>
              <a:rPr lang="en-US" sz="1800" spc="71" dirty="0">
                <a:solidFill>
                  <a:schemeClr val="bg1"/>
                </a:solidFill>
                <a:latin typeface="Times New Roman"/>
                <a:cs typeface="Times New Roman"/>
              </a:rPr>
              <a:t> </a:t>
            </a:r>
            <a:r>
              <a:rPr lang="en-US" sz="1800" spc="-3" dirty="0">
                <a:solidFill>
                  <a:schemeClr val="bg1"/>
                </a:solidFill>
                <a:latin typeface="Times New Roman"/>
                <a:cs typeface="Times New Roman"/>
              </a:rPr>
              <a:t>simple:</a:t>
            </a:r>
            <a:endParaRPr lang="en-US" sz="1800" dirty="0">
              <a:solidFill>
                <a:schemeClr val="bg1"/>
              </a:solidFill>
              <a:latin typeface="Times New Roman"/>
              <a:cs typeface="Times New Roman"/>
            </a:endParaRPr>
          </a:p>
          <a:p>
            <a:pPr>
              <a:spcBef>
                <a:spcPts val="19"/>
              </a:spcBef>
            </a:pPr>
            <a:endParaRPr lang="en-US" sz="1800" dirty="0">
              <a:solidFill>
                <a:schemeClr val="bg1"/>
              </a:solidFill>
              <a:latin typeface="Times New Roman"/>
              <a:cs typeface="Times New Roman"/>
            </a:endParaRPr>
          </a:p>
          <a:p>
            <a:pPr marL="300940" indent="-146601">
              <a:buFont typeface="Symbol"/>
              <a:buChar char=""/>
              <a:tabLst>
                <a:tab pos="300940" algn="l"/>
                <a:tab pos="301347" algn="l"/>
              </a:tabLst>
            </a:pPr>
            <a:r>
              <a:rPr lang="en-US" sz="1800" spc="-3" dirty="0">
                <a:solidFill>
                  <a:schemeClr val="bg1"/>
                </a:solidFill>
                <a:latin typeface="Times New Roman"/>
                <a:cs typeface="Times New Roman"/>
              </a:rPr>
              <a:t>'have' becomes</a:t>
            </a:r>
            <a:r>
              <a:rPr lang="en-US" sz="1800" spc="-35" dirty="0">
                <a:solidFill>
                  <a:schemeClr val="bg1"/>
                </a:solidFill>
                <a:latin typeface="Times New Roman"/>
                <a:cs typeface="Times New Roman"/>
              </a:rPr>
              <a:t> </a:t>
            </a:r>
            <a:r>
              <a:rPr lang="en-US" sz="1800" spc="-3" dirty="0">
                <a:solidFill>
                  <a:schemeClr val="bg1"/>
                </a:solidFill>
                <a:latin typeface="Times New Roman"/>
                <a:cs typeface="Times New Roman"/>
              </a:rPr>
              <a:t>'has'</a:t>
            </a:r>
            <a:endParaRPr lang="en-US" sz="1800" dirty="0">
              <a:solidFill>
                <a:schemeClr val="bg1"/>
              </a:solidFill>
              <a:latin typeface="Times New Roman"/>
              <a:cs typeface="Times New Roman"/>
            </a:endParaRPr>
          </a:p>
          <a:p>
            <a:pPr marL="300940" indent="-146601">
              <a:spcBef>
                <a:spcPts val="13"/>
              </a:spcBef>
              <a:buFont typeface="Symbol"/>
              <a:buChar char=""/>
              <a:tabLst>
                <a:tab pos="300940" algn="l"/>
                <a:tab pos="301347" algn="l"/>
              </a:tabLst>
            </a:pPr>
            <a:r>
              <a:rPr lang="en-US" sz="1800" spc="-3" dirty="0">
                <a:solidFill>
                  <a:schemeClr val="bg1"/>
                </a:solidFill>
                <a:latin typeface="Times New Roman"/>
                <a:cs typeface="Times New Roman"/>
              </a:rPr>
              <a:t>'do' becomes</a:t>
            </a:r>
            <a:r>
              <a:rPr lang="en-US" sz="1800" spc="-38" dirty="0">
                <a:solidFill>
                  <a:schemeClr val="bg1"/>
                </a:solidFill>
                <a:latin typeface="Times New Roman"/>
                <a:cs typeface="Times New Roman"/>
              </a:rPr>
              <a:t> </a:t>
            </a:r>
            <a:r>
              <a:rPr lang="en-US" sz="1800" spc="-3" dirty="0">
                <a:solidFill>
                  <a:schemeClr val="bg1"/>
                </a:solidFill>
                <a:latin typeface="Times New Roman"/>
                <a:cs typeface="Times New Roman"/>
              </a:rPr>
              <a:t>'does'</a:t>
            </a:r>
            <a:endParaRPr lang="en-US" sz="1800" dirty="0">
              <a:solidFill>
                <a:schemeClr val="bg1"/>
              </a:solidFill>
              <a:latin typeface="Times New Roman"/>
              <a:cs typeface="Times New Roman"/>
            </a:endParaRPr>
          </a:p>
          <a:p>
            <a:pPr marL="300940" indent="-146601">
              <a:spcBef>
                <a:spcPts val="13"/>
              </a:spcBef>
              <a:buFont typeface="Symbol"/>
              <a:buChar char=""/>
              <a:tabLst>
                <a:tab pos="300940" algn="l"/>
                <a:tab pos="301347" algn="l"/>
              </a:tabLst>
            </a:pPr>
            <a:r>
              <a:rPr lang="en-US" sz="1800" spc="-3" dirty="0">
                <a:solidFill>
                  <a:schemeClr val="bg1"/>
                </a:solidFill>
                <a:latin typeface="Times New Roman"/>
                <a:cs typeface="Times New Roman"/>
              </a:rPr>
              <a:t>'go' becomes</a:t>
            </a:r>
            <a:r>
              <a:rPr lang="en-US" sz="1800" spc="-32" dirty="0">
                <a:solidFill>
                  <a:schemeClr val="bg1"/>
                </a:solidFill>
                <a:latin typeface="Times New Roman"/>
                <a:cs typeface="Times New Roman"/>
              </a:rPr>
              <a:t> </a:t>
            </a:r>
            <a:r>
              <a:rPr lang="en-US" sz="1800" spc="-3" dirty="0">
                <a:solidFill>
                  <a:schemeClr val="bg1"/>
                </a:solidFill>
                <a:latin typeface="Times New Roman"/>
                <a:cs typeface="Times New Roman"/>
              </a:rPr>
              <a:t>'goes'</a:t>
            </a:r>
            <a:endParaRPr lang="en-US" sz="1800" dirty="0">
              <a:solidFill>
                <a:schemeClr val="bg1"/>
              </a:solidFill>
              <a:latin typeface="Times New Roman"/>
              <a:cs typeface="Times New Roman"/>
            </a:endParaRPr>
          </a:p>
          <a:p>
            <a:pPr>
              <a:spcBef>
                <a:spcPts val="22"/>
              </a:spcBef>
            </a:pPr>
            <a:endParaRPr lang="en-US" sz="800" dirty="0">
              <a:solidFill>
                <a:schemeClr val="bg1"/>
              </a:solidFill>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59516-DBD6-DA71-ECEF-7D56363D288E}"/>
              </a:ext>
            </a:extLst>
          </p:cNvPr>
          <p:cNvSpPr txBox="1"/>
          <p:nvPr/>
        </p:nvSpPr>
        <p:spPr>
          <a:xfrm>
            <a:off x="500063" y="81499"/>
            <a:ext cx="9796462" cy="7294305"/>
          </a:xfrm>
          <a:prstGeom prst="rect">
            <a:avLst/>
          </a:prstGeom>
          <a:noFill/>
        </p:spPr>
        <p:txBody>
          <a:bodyPr wrap="square">
            <a:spAutoFit/>
          </a:bodyPr>
          <a:lstStyle/>
          <a:p>
            <a:pPr algn="ctr"/>
            <a:r>
              <a:rPr lang="en-US" b="1" i="0" dirty="0">
                <a:solidFill>
                  <a:srgbClr val="009999"/>
                </a:solidFill>
                <a:effectLst/>
                <a:latin typeface="Poppins" panose="00000500000000000000" pitchFamily="2" charset="0"/>
              </a:rPr>
              <a:t>Present Simple Spelling Changes</a:t>
            </a:r>
          </a:p>
          <a:p>
            <a:pPr algn="l"/>
            <a:br>
              <a:rPr lang="en-US" dirty="0"/>
            </a:br>
            <a:r>
              <a:rPr lang="en-US" b="0" i="0" dirty="0">
                <a:solidFill>
                  <a:srgbClr val="000000"/>
                </a:solidFill>
                <a:effectLst/>
                <a:latin typeface="Poppins" panose="00000500000000000000" pitchFamily="2" charset="0"/>
              </a:rPr>
              <a:t>Some verbs have present simple spelling changes with 'he', 'she' or 'it’:’</a:t>
            </a:r>
          </a:p>
          <a:p>
            <a:pPr algn="l"/>
            <a:endParaRPr lang="en-US" b="0" i="0" dirty="0">
              <a:solidFill>
                <a:srgbClr val="000000"/>
              </a:solidFill>
              <a:effectLst/>
              <a:latin typeface="Poppins" panose="00000500000000000000" pitchFamily="2" charset="0"/>
            </a:endParaRPr>
          </a:p>
          <a:p>
            <a:pPr algn="l"/>
            <a:r>
              <a:rPr lang="en-US" b="1" i="0" dirty="0">
                <a:solidFill>
                  <a:srgbClr val="FF6600"/>
                </a:solidFill>
                <a:effectLst/>
                <a:latin typeface="Poppins" panose="00000500000000000000" pitchFamily="2" charset="0"/>
              </a:rPr>
              <a:t>Verbs that end in 'y’:</a:t>
            </a:r>
          </a:p>
          <a:p>
            <a:pPr algn="l"/>
            <a:endParaRPr lang="en-US" b="0" i="0" dirty="0">
              <a:solidFill>
                <a:srgbClr val="000000"/>
              </a:solidFill>
              <a:effectLst/>
              <a:latin typeface="Poppins" panose="00000500000000000000" pitchFamily="2" charset="0"/>
            </a:endParaRPr>
          </a:p>
          <a:p>
            <a:pPr algn="l"/>
            <a:r>
              <a:rPr lang="en-US" b="0" i="0" dirty="0">
                <a:solidFill>
                  <a:srgbClr val="000000"/>
                </a:solidFill>
                <a:effectLst/>
                <a:latin typeface="Poppins" panose="00000500000000000000" pitchFamily="2" charset="0"/>
              </a:rPr>
              <a:t>Verbs that end in 'y' often change 'y' to '</a:t>
            </a:r>
            <a:r>
              <a:rPr lang="en-US" b="0" i="0" dirty="0" err="1">
                <a:solidFill>
                  <a:srgbClr val="000000"/>
                </a:solidFill>
                <a:effectLst/>
                <a:latin typeface="Poppins" panose="00000500000000000000" pitchFamily="2" charset="0"/>
              </a:rPr>
              <a:t>ie</a:t>
            </a:r>
            <a:r>
              <a:rPr lang="en-US" b="0" i="0" dirty="0">
                <a:solidFill>
                  <a:srgbClr val="000000"/>
                </a:solidFill>
                <a:effectLst/>
                <a:latin typeface="Poppins" panose="00000500000000000000" pitchFamily="2" charset="0"/>
              </a:rPr>
              <a:t>' before 's':</a:t>
            </a:r>
          </a:p>
          <a:p>
            <a:pPr algn="l">
              <a:buFont typeface="Arial" panose="020B0604020202020204" pitchFamily="34" charset="0"/>
              <a:buChar char="•"/>
            </a:pPr>
            <a:r>
              <a:rPr lang="en-US" b="1" i="0" dirty="0">
                <a:solidFill>
                  <a:srgbClr val="FF6600"/>
                </a:solidFill>
                <a:effectLst/>
                <a:latin typeface="Poppins" panose="00000500000000000000" pitchFamily="2" charset="0"/>
              </a:rPr>
              <a:t>study</a:t>
            </a:r>
            <a:r>
              <a:rPr lang="en-US" b="0" i="0" dirty="0">
                <a:solidFill>
                  <a:srgbClr val="000000"/>
                </a:solidFill>
                <a:effectLst/>
                <a:latin typeface="Poppins" panose="00000500000000000000" pitchFamily="2" charset="0"/>
              </a:rPr>
              <a:t> becomes </a:t>
            </a:r>
            <a:r>
              <a:rPr lang="en-US" b="1" i="0" dirty="0">
                <a:solidFill>
                  <a:srgbClr val="FF6600"/>
                </a:solidFill>
                <a:effectLst/>
                <a:latin typeface="Poppins" panose="00000500000000000000" pitchFamily="2" charset="0"/>
              </a:rPr>
              <a:t>studies</a:t>
            </a:r>
            <a:endParaRPr lang="en-US" b="0" i="0" dirty="0">
              <a:solidFill>
                <a:srgbClr val="000000"/>
              </a:solidFill>
              <a:effectLst/>
              <a:latin typeface="Poppins" panose="00000500000000000000" pitchFamily="2" charset="0"/>
            </a:endParaRPr>
          </a:p>
          <a:p>
            <a:pPr algn="l">
              <a:buFont typeface="Arial" panose="020B0604020202020204" pitchFamily="34" charset="0"/>
              <a:buChar char="•"/>
            </a:pPr>
            <a:r>
              <a:rPr lang="en-US" b="1" i="0" dirty="0">
                <a:solidFill>
                  <a:srgbClr val="FF6600"/>
                </a:solidFill>
                <a:effectLst/>
                <a:latin typeface="Poppins" panose="00000500000000000000" pitchFamily="2" charset="0"/>
              </a:rPr>
              <a:t>try</a:t>
            </a:r>
            <a:r>
              <a:rPr lang="en-US" b="0" i="0" dirty="0">
                <a:solidFill>
                  <a:srgbClr val="000000"/>
                </a:solidFill>
                <a:effectLst/>
                <a:latin typeface="Poppins" panose="00000500000000000000" pitchFamily="2" charset="0"/>
              </a:rPr>
              <a:t> becomes </a:t>
            </a:r>
            <a:r>
              <a:rPr lang="en-US" b="1" i="0" dirty="0">
                <a:solidFill>
                  <a:srgbClr val="FF6600"/>
                </a:solidFill>
                <a:effectLst/>
                <a:latin typeface="Poppins" panose="00000500000000000000" pitchFamily="2" charset="0"/>
              </a:rPr>
              <a:t>tries</a:t>
            </a:r>
            <a:endParaRPr lang="en-US" b="0" i="0" dirty="0">
              <a:solidFill>
                <a:srgbClr val="000000"/>
              </a:solidFill>
              <a:effectLst/>
              <a:latin typeface="Poppins" panose="00000500000000000000" pitchFamily="2" charset="0"/>
            </a:endParaRPr>
          </a:p>
          <a:p>
            <a:pPr algn="l">
              <a:buFont typeface="Arial" panose="020B0604020202020204" pitchFamily="34" charset="0"/>
              <a:buChar char="•"/>
            </a:pPr>
            <a:r>
              <a:rPr lang="en-US" b="1" i="0" dirty="0">
                <a:solidFill>
                  <a:srgbClr val="FF6600"/>
                </a:solidFill>
                <a:effectLst/>
                <a:latin typeface="Poppins" panose="00000500000000000000" pitchFamily="2" charset="0"/>
              </a:rPr>
              <a:t>marry</a:t>
            </a:r>
            <a:r>
              <a:rPr lang="en-US" b="0" i="0" dirty="0">
                <a:solidFill>
                  <a:srgbClr val="000000"/>
                </a:solidFill>
                <a:effectLst/>
                <a:latin typeface="Poppins" panose="00000500000000000000" pitchFamily="2" charset="0"/>
              </a:rPr>
              <a:t> becomes </a:t>
            </a:r>
            <a:r>
              <a:rPr lang="en-US" b="1" i="0" dirty="0">
                <a:solidFill>
                  <a:srgbClr val="FF6600"/>
                </a:solidFill>
                <a:effectLst/>
                <a:latin typeface="Poppins" panose="00000500000000000000" pitchFamily="2" charset="0"/>
              </a:rPr>
              <a:t>marries</a:t>
            </a:r>
            <a:endParaRPr lang="en-US" b="0" i="0" dirty="0">
              <a:solidFill>
                <a:srgbClr val="000000"/>
              </a:solidFill>
              <a:effectLst/>
              <a:latin typeface="Poppins" panose="00000500000000000000" pitchFamily="2" charset="0"/>
            </a:endParaRPr>
          </a:p>
          <a:p>
            <a:pPr algn="l">
              <a:buFont typeface="Arial" panose="020B0604020202020204" pitchFamily="34" charset="0"/>
              <a:buChar char="•"/>
            </a:pPr>
            <a:r>
              <a:rPr lang="en-US" b="1" i="0" dirty="0">
                <a:solidFill>
                  <a:srgbClr val="FF6600"/>
                </a:solidFill>
                <a:effectLst/>
                <a:latin typeface="Poppins" panose="00000500000000000000" pitchFamily="2" charset="0"/>
              </a:rPr>
              <a:t>fly</a:t>
            </a:r>
            <a:r>
              <a:rPr lang="en-US" b="0" i="0" dirty="0">
                <a:solidFill>
                  <a:srgbClr val="000000"/>
                </a:solidFill>
                <a:effectLst/>
                <a:latin typeface="Poppins" panose="00000500000000000000" pitchFamily="2" charset="0"/>
              </a:rPr>
              <a:t> becomes </a:t>
            </a:r>
            <a:r>
              <a:rPr lang="en-US" b="1" i="0" dirty="0">
                <a:solidFill>
                  <a:srgbClr val="FF6600"/>
                </a:solidFill>
                <a:effectLst/>
                <a:latin typeface="Poppins" panose="00000500000000000000" pitchFamily="2" charset="0"/>
              </a:rPr>
              <a:t>flies</a:t>
            </a:r>
            <a:endParaRPr lang="en-US" b="0" i="0" dirty="0">
              <a:solidFill>
                <a:srgbClr val="000000"/>
              </a:solidFill>
              <a:effectLst/>
              <a:latin typeface="Poppins" panose="00000500000000000000" pitchFamily="2" charset="0"/>
            </a:endParaRPr>
          </a:p>
          <a:p>
            <a:pPr algn="l">
              <a:buFont typeface="Arial" panose="020B0604020202020204" pitchFamily="34" charset="0"/>
              <a:buChar char="•"/>
            </a:pPr>
            <a:r>
              <a:rPr lang="en-US" b="1" i="0" dirty="0">
                <a:solidFill>
                  <a:srgbClr val="FF6600"/>
                </a:solidFill>
                <a:effectLst/>
                <a:latin typeface="Poppins" panose="00000500000000000000" pitchFamily="2" charset="0"/>
              </a:rPr>
              <a:t>cry</a:t>
            </a:r>
            <a:r>
              <a:rPr lang="en-US" b="0" i="0" dirty="0">
                <a:solidFill>
                  <a:srgbClr val="000000"/>
                </a:solidFill>
                <a:effectLst/>
                <a:latin typeface="Poppins" panose="00000500000000000000" pitchFamily="2" charset="0"/>
              </a:rPr>
              <a:t> becomes </a:t>
            </a:r>
            <a:r>
              <a:rPr lang="en-US" b="1" i="0" dirty="0">
                <a:solidFill>
                  <a:srgbClr val="FF6600"/>
                </a:solidFill>
                <a:effectLst/>
                <a:latin typeface="Poppins" panose="00000500000000000000" pitchFamily="2" charset="0"/>
              </a:rPr>
              <a:t>cries</a:t>
            </a:r>
          </a:p>
          <a:p>
            <a:pPr algn="l">
              <a:buFont typeface="Arial" panose="020B0604020202020204" pitchFamily="34" charset="0"/>
              <a:buChar char="•"/>
            </a:pPr>
            <a:endParaRPr lang="en-US" b="1" dirty="0">
              <a:solidFill>
                <a:srgbClr val="FF6600"/>
              </a:solidFill>
              <a:latin typeface="Poppins" panose="00000500000000000000" pitchFamily="2" charset="0"/>
            </a:endParaRPr>
          </a:p>
          <a:p>
            <a:pPr algn="l">
              <a:buFont typeface="Arial" panose="020B0604020202020204" pitchFamily="34" charset="0"/>
              <a:buChar char="•"/>
            </a:pPr>
            <a:endParaRPr lang="en-US" b="0" i="0" dirty="0">
              <a:solidFill>
                <a:srgbClr val="000000"/>
              </a:solidFill>
              <a:effectLst/>
              <a:latin typeface="Poppins" panose="00000500000000000000" pitchFamily="2" charset="0"/>
            </a:endParaRPr>
          </a:p>
          <a:p>
            <a:pPr algn="l"/>
            <a:r>
              <a:rPr lang="en-US" b="0" i="0" dirty="0">
                <a:solidFill>
                  <a:srgbClr val="000000"/>
                </a:solidFill>
                <a:effectLst/>
                <a:latin typeface="Poppins" panose="00000500000000000000" pitchFamily="2" charset="0"/>
              </a:rPr>
              <a:t>(Be careful! 'y' doesn't change to '</a:t>
            </a:r>
            <a:r>
              <a:rPr lang="en-US" b="0" i="0" dirty="0" err="1">
                <a:solidFill>
                  <a:srgbClr val="000000"/>
                </a:solidFill>
                <a:effectLst/>
                <a:latin typeface="Poppins" panose="00000500000000000000" pitchFamily="2" charset="0"/>
              </a:rPr>
              <a:t>ie</a:t>
            </a:r>
            <a:r>
              <a:rPr lang="en-US" b="0" i="0" dirty="0">
                <a:solidFill>
                  <a:srgbClr val="000000"/>
                </a:solidFill>
                <a:effectLst/>
                <a:latin typeface="Poppins" panose="00000500000000000000" pitchFamily="2" charset="0"/>
              </a:rPr>
              <a:t>' if the ending is </a:t>
            </a:r>
            <a:r>
              <a:rPr lang="en-US" b="1" i="0" dirty="0">
                <a:solidFill>
                  <a:srgbClr val="FF6600"/>
                </a:solidFill>
                <a:effectLst/>
                <a:latin typeface="Poppins" panose="00000500000000000000" pitchFamily="2" charset="0"/>
              </a:rPr>
              <a:t>'ay', '</a:t>
            </a:r>
            <a:r>
              <a:rPr lang="en-US" b="1" i="0" dirty="0" err="1">
                <a:solidFill>
                  <a:srgbClr val="FF6600"/>
                </a:solidFill>
                <a:effectLst/>
                <a:latin typeface="Poppins" panose="00000500000000000000" pitchFamily="2" charset="0"/>
              </a:rPr>
              <a:t>ey</a:t>
            </a:r>
            <a:r>
              <a:rPr lang="en-US" b="1" i="0" dirty="0">
                <a:solidFill>
                  <a:srgbClr val="FF6600"/>
                </a:solidFill>
                <a:effectLst/>
                <a:latin typeface="Poppins" panose="00000500000000000000" pitchFamily="2" charset="0"/>
              </a:rPr>
              <a:t>', 'oy', '</a:t>
            </a:r>
            <a:r>
              <a:rPr lang="en-US" b="1" i="0" dirty="0" err="1">
                <a:solidFill>
                  <a:srgbClr val="FF6600"/>
                </a:solidFill>
                <a:effectLst/>
                <a:latin typeface="Poppins" panose="00000500000000000000" pitchFamily="2" charset="0"/>
              </a:rPr>
              <a:t>uy</a:t>
            </a:r>
            <a:r>
              <a:rPr lang="en-US" b="1" i="0" dirty="0">
                <a:solidFill>
                  <a:srgbClr val="FF6600"/>
                </a:solidFill>
                <a:effectLst/>
                <a:latin typeface="Poppins" panose="00000500000000000000" pitchFamily="2" charset="0"/>
              </a:rPr>
              <a:t>'</a:t>
            </a:r>
            <a:r>
              <a:rPr lang="en-US" b="0" i="0" dirty="0">
                <a:solidFill>
                  <a:srgbClr val="000000"/>
                </a:solidFill>
                <a:effectLst/>
                <a:latin typeface="Poppins" panose="00000500000000000000" pitchFamily="2" charset="0"/>
              </a:rPr>
              <a:t>. So, play becomes pla</a:t>
            </a:r>
            <a:r>
              <a:rPr lang="en-US" b="1" i="0" dirty="0">
                <a:solidFill>
                  <a:srgbClr val="FF6600"/>
                </a:solidFill>
                <a:effectLst/>
                <a:latin typeface="Poppins" panose="00000500000000000000" pitchFamily="2" charset="0"/>
              </a:rPr>
              <a:t>ys</a:t>
            </a:r>
            <a:r>
              <a:rPr lang="en-US" b="0" i="0" dirty="0">
                <a:solidFill>
                  <a:srgbClr val="000000"/>
                </a:solidFill>
                <a:effectLst/>
                <a:latin typeface="Poppins" panose="00000500000000000000" pitchFamily="2" charset="0"/>
              </a:rPr>
              <a:t>, say becomes sa</a:t>
            </a:r>
            <a:r>
              <a:rPr lang="en-US" b="1" i="0" dirty="0">
                <a:solidFill>
                  <a:srgbClr val="FF6600"/>
                </a:solidFill>
                <a:effectLst/>
                <a:latin typeface="Poppins" panose="00000500000000000000" pitchFamily="2" charset="0"/>
              </a:rPr>
              <a:t>ys</a:t>
            </a:r>
            <a:r>
              <a:rPr lang="en-US" b="0" i="0" dirty="0">
                <a:solidFill>
                  <a:srgbClr val="000000"/>
                </a:solidFill>
                <a:effectLst/>
                <a:latin typeface="Poppins" panose="00000500000000000000" pitchFamily="2" charset="0"/>
              </a:rPr>
              <a:t>, buy becomes bu</a:t>
            </a:r>
            <a:r>
              <a:rPr lang="en-US" b="1" i="0" dirty="0">
                <a:solidFill>
                  <a:srgbClr val="FF6600"/>
                </a:solidFill>
                <a:effectLst/>
                <a:latin typeface="Poppins" panose="00000500000000000000" pitchFamily="2" charset="0"/>
              </a:rPr>
              <a:t>ys</a:t>
            </a:r>
            <a:r>
              <a:rPr lang="en-US" b="0" i="0" dirty="0">
                <a:solidFill>
                  <a:srgbClr val="000000"/>
                </a:solidFill>
                <a:effectLst/>
                <a:latin typeface="Poppins" panose="00000500000000000000" pitchFamily="2" charset="0"/>
              </a:rPr>
              <a:t>, enjoy becomes enjo</a:t>
            </a:r>
            <a:r>
              <a:rPr lang="en-US" b="1" i="0" dirty="0">
                <a:solidFill>
                  <a:srgbClr val="FF6600"/>
                </a:solidFill>
                <a:effectLst/>
                <a:latin typeface="Poppins" panose="00000500000000000000" pitchFamily="2" charset="0"/>
              </a:rPr>
              <a:t>ys</a:t>
            </a:r>
            <a:r>
              <a:rPr lang="en-US" b="0" i="0" dirty="0">
                <a:solidFill>
                  <a:srgbClr val="000000"/>
                </a:solidFill>
                <a:effectLst/>
                <a:latin typeface="Poppins" panose="00000500000000000000" pitchFamily="2" charset="0"/>
              </a:rPr>
              <a:t>, stay becomes sta</a:t>
            </a:r>
            <a:r>
              <a:rPr lang="en-US" b="1" i="0" dirty="0">
                <a:solidFill>
                  <a:srgbClr val="FF6600"/>
                </a:solidFill>
                <a:effectLst/>
                <a:latin typeface="Poppins" panose="00000500000000000000" pitchFamily="2" charset="0"/>
              </a:rPr>
              <a:t>ys</a:t>
            </a:r>
            <a:r>
              <a:rPr lang="en-US" b="0" i="0" dirty="0">
                <a:solidFill>
                  <a:srgbClr val="000000"/>
                </a:solidFill>
                <a:effectLst/>
                <a:latin typeface="Poppins" panose="00000500000000000000" pitchFamily="2" charset="0"/>
              </a:rPr>
              <a:t>)</a:t>
            </a:r>
            <a:br>
              <a:rPr lang="en-US" b="0" i="0" dirty="0">
                <a:solidFill>
                  <a:srgbClr val="000000"/>
                </a:solidFill>
                <a:effectLst/>
                <a:latin typeface="Poppins" panose="00000500000000000000" pitchFamily="2" charset="0"/>
              </a:rPr>
            </a:br>
            <a:endParaRPr lang="en-US" b="0" i="0" dirty="0">
              <a:solidFill>
                <a:srgbClr val="000000"/>
              </a:solidFill>
              <a:effectLst/>
              <a:latin typeface="Poppins" panose="00000500000000000000" pitchFamily="2" charset="0"/>
            </a:endParaRPr>
          </a:p>
          <a:p>
            <a:pPr algn="l"/>
            <a:r>
              <a:rPr lang="en-US" b="1" i="0" dirty="0">
                <a:solidFill>
                  <a:srgbClr val="FF6600"/>
                </a:solidFill>
                <a:effectLst/>
                <a:latin typeface="Poppins" panose="00000500000000000000" pitchFamily="2" charset="0"/>
              </a:rPr>
              <a:t>Verbs that end in 's', '</a:t>
            </a:r>
            <a:r>
              <a:rPr lang="en-US" b="1" i="0" dirty="0" err="1">
                <a:solidFill>
                  <a:srgbClr val="FF6600"/>
                </a:solidFill>
                <a:effectLst/>
                <a:latin typeface="Poppins" panose="00000500000000000000" pitchFamily="2" charset="0"/>
              </a:rPr>
              <a:t>sh</a:t>
            </a:r>
            <a:r>
              <a:rPr lang="en-US" b="1" i="0" dirty="0">
                <a:solidFill>
                  <a:srgbClr val="FF6600"/>
                </a:solidFill>
                <a:effectLst/>
                <a:latin typeface="Poppins" panose="00000500000000000000" pitchFamily="2" charset="0"/>
              </a:rPr>
              <a:t>', '</a:t>
            </a:r>
            <a:r>
              <a:rPr lang="en-US" b="1" i="0" dirty="0" err="1">
                <a:solidFill>
                  <a:srgbClr val="FF6600"/>
                </a:solidFill>
                <a:effectLst/>
                <a:latin typeface="Poppins" panose="00000500000000000000" pitchFamily="2" charset="0"/>
              </a:rPr>
              <a:t>ch</a:t>
            </a:r>
            <a:r>
              <a:rPr lang="en-US" b="1" i="0" dirty="0">
                <a:solidFill>
                  <a:srgbClr val="FF6600"/>
                </a:solidFill>
                <a:effectLst/>
                <a:latin typeface="Poppins" panose="00000500000000000000" pitchFamily="2" charset="0"/>
              </a:rPr>
              <a:t>', or 'x’</a:t>
            </a:r>
            <a:r>
              <a:rPr lang="en-US" b="0" i="0" dirty="0">
                <a:solidFill>
                  <a:srgbClr val="000000"/>
                </a:solidFill>
                <a:effectLst/>
                <a:latin typeface="Poppins" panose="00000500000000000000" pitchFamily="2" charset="0"/>
              </a:rPr>
              <a:t>:</a:t>
            </a:r>
          </a:p>
          <a:p>
            <a:pPr algn="l"/>
            <a:endParaRPr lang="en-US" b="0" i="0" dirty="0">
              <a:solidFill>
                <a:srgbClr val="000000"/>
              </a:solidFill>
              <a:effectLst/>
              <a:latin typeface="Poppins" panose="00000500000000000000" pitchFamily="2" charset="0"/>
            </a:endParaRPr>
          </a:p>
          <a:p>
            <a:pPr algn="l"/>
            <a:r>
              <a:rPr lang="en-US" b="0" i="0" dirty="0">
                <a:solidFill>
                  <a:srgbClr val="000000"/>
                </a:solidFill>
                <a:effectLst/>
                <a:latin typeface="Poppins" panose="00000500000000000000" pitchFamily="2" charset="0"/>
              </a:rPr>
              <a:t>Verbs that end in 's', '</a:t>
            </a:r>
            <a:r>
              <a:rPr lang="en-US" b="0" i="0" dirty="0" err="1">
                <a:solidFill>
                  <a:srgbClr val="000000"/>
                </a:solidFill>
                <a:effectLst/>
                <a:latin typeface="Poppins" panose="00000500000000000000" pitchFamily="2" charset="0"/>
              </a:rPr>
              <a:t>sh</a:t>
            </a:r>
            <a:r>
              <a:rPr lang="en-US" b="0" i="0" dirty="0">
                <a:solidFill>
                  <a:srgbClr val="000000"/>
                </a:solidFill>
                <a:effectLst/>
                <a:latin typeface="Poppins" panose="00000500000000000000" pitchFamily="2" charset="0"/>
              </a:rPr>
              <a:t>', '</a:t>
            </a:r>
            <a:r>
              <a:rPr lang="en-US" b="0" i="0" dirty="0" err="1">
                <a:solidFill>
                  <a:srgbClr val="000000"/>
                </a:solidFill>
                <a:effectLst/>
                <a:latin typeface="Poppins" panose="00000500000000000000" pitchFamily="2" charset="0"/>
              </a:rPr>
              <a:t>ch</a:t>
            </a:r>
            <a:r>
              <a:rPr lang="en-US" b="0" i="0" dirty="0">
                <a:solidFill>
                  <a:srgbClr val="000000"/>
                </a:solidFill>
                <a:effectLst/>
                <a:latin typeface="Poppins" panose="00000500000000000000" pitchFamily="2" charset="0"/>
              </a:rPr>
              <a:t>' or 'x' often add 'e' before 's':</a:t>
            </a:r>
          </a:p>
          <a:p>
            <a:pPr algn="l">
              <a:buFont typeface="Arial" panose="020B0604020202020204" pitchFamily="34" charset="0"/>
              <a:buChar char="•"/>
            </a:pPr>
            <a:r>
              <a:rPr lang="en-US" b="1" i="0" dirty="0">
                <a:solidFill>
                  <a:srgbClr val="FF6600"/>
                </a:solidFill>
                <a:effectLst/>
                <a:latin typeface="Poppins" panose="00000500000000000000" pitchFamily="2" charset="0"/>
              </a:rPr>
              <a:t>pass</a:t>
            </a:r>
            <a:r>
              <a:rPr lang="en-US" b="0" i="0" dirty="0">
                <a:solidFill>
                  <a:srgbClr val="000000"/>
                </a:solidFill>
                <a:effectLst/>
                <a:latin typeface="Poppins" panose="00000500000000000000" pitchFamily="2" charset="0"/>
              </a:rPr>
              <a:t> becomes </a:t>
            </a:r>
            <a:r>
              <a:rPr lang="en-US" b="1" i="0" dirty="0">
                <a:solidFill>
                  <a:srgbClr val="FF6600"/>
                </a:solidFill>
                <a:effectLst/>
                <a:latin typeface="Poppins" panose="00000500000000000000" pitchFamily="2" charset="0"/>
              </a:rPr>
              <a:t>passes</a:t>
            </a:r>
            <a:endParaRPr lang="en-US" b="0" i="0" dirty="0">
              <a:solidFill>
                <a:srgbClr val="000000"/>
              </a:solidFill>
              <a:effectLst/>
              <a:latin typeface="Poppins" panose="00000500000000000000" pitchFamily="2" charset="0"/>
            </a:endParaRPr>
          </a:p>
          <a:p>
            <a:pPr algn="l">
              <a:buFont typeface="Arial" panose="020B0604020202020204" pitchFamily="34" charset="0"/>
              <a:buChar char="•"/>
            </a:pPr>
            <a:r>
              <a:rPr lang="en-US" b="1" i="0" dirty="0">
                <a:solidFill>
                  <a:srgbClr val="FF6600"/>
                </a:solidFill>
                <a:effectLst/>
                <a:latin typeface="Poppins" panose="00000500000000000000" pitchFamily="2" charset="0"/>
              </a:rPr>
              <a:t>wash</a:t>
            </a:r>
            <a:r>
              <a:rPr lang="en-US" b="0" i="0" dirty="0">
                <a:solidFill>
                  <a:srgbClr val="000000"/>
                </a:solidFill>
                <a:effectLst/>
                <a:latin typeface="Poppins" panose="00000500000000000000" pitchFamily="2" charset="0"/>
              </a:rPr>
              <a:t> becomes </a:t>
            </a:r>
            <a:r>
              <a:rPr lang="en-US" b="1" i="0" dirty="0">
                <a:solidFill>
                  <a:srgbClr val="FF6600"/>
                </a:solidFill>
                <a:effectLst/>
                <a:latin typeface="Poppins" panose="00000500000000000000" pitchFamily="2" charset="0"/>
              </a:rPr>
              <a:t>washes</a:t>
            </a:r>
            <a:endParaRPr lang="en-US" b="0" i="0" dirty="0">
              <a:solidFill>
                <a:srgbClr val="000000"/>
              </a:solidFill>
              <a:effectLst/>
              <a:latin typeface="Poppins" panose="00000500000000000000" pitchFamily="2" charset="0"/>
            </a:endParaRPr>
          </a:p>
          <a:p>
            <a:pPr algn="l">
              <a:buFont typeface="Arial" panose="020B0604020202020204" pitchFamily="34" charset="0"/>
              <a:buChar char="•"/>
            </a:pPr>
            <a:r>
              <a:rPr lang="en-US" b="1" i="0" dirty="0">
                <a:solidFill>
                  <a:srgbClr val="FF6600"/>
                </a:solidFill>
                <a:effectLst/>
                <a:latin typeface="Poppins" panose="00000500000000000000" pitchFamily="2" charset="0"/>
              </a:rPr>
              <a:t>teach</a:t>
            </a:r>
            <a:r>
              <a:rPr lang="en-US" b="0" i="0" dirty="0">
                <a:solidFill>
                  <a:srgbClr val="000000"/>
                </a:solidFill>
                <a:effectLst/>
                <a:latin typeface="Poppins" panose="00000500000000000000" pitchFamily="2" charset="0"/>
              </a:rPr>
              <a:t> becomes </a:t>
            </a:r>
            <a:r>
              <a:rPr lang="en-US" b="1" i="0" dirty="0">
                <a:solidFill>
                  <a:srgbClr val="FF6600"/>
                </a:solidFill>
                <a:effectLst/>
                <a:latin typeface="Poppins" panose="00000500000000000000" pitchFamily="2" charset="0"/>
              </a:rPr>
              <a:t>teaches</a:t>
            </a:r>
            <a:endParaRPr lang="en-US" b="0" i="0" dirty="0">
              <a:solidFill>
                <a:srgbClr val="000000"/>
              </a:solidFill>
              <a:effectLst/>
              <a:latin typeface="Poppins" panose="00000500000000000000" pitchFamily="2" charset="0"/>
            </a:endParaRPr>
          </a:p>
          <a:p>
            <a:br>
              <a:rPr lang="en-US" dirty="0"/>
            </a:br>
            <a:endParaRPr lang="en-US" dirty="0"/>
          </a:p>
        </p:txBody>
      </p:sp>
    </p:spTree>
    <p:extLst>
      <p:ext uri="{BB962C8B-B14F-4D97-AF65-F5344CB8AC3E}">
        <p14:creationId xmlns:p14="http://schemas.microsoft.com/office/powerpoint/2010/main" val="1988209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866346-708F-AEFD-86B0-12089496E59C}"/>
              </a:ext>
            </a:extLst>
          </p:cNvPr>
          <p:cNvSpPr txBox="1"/>
          <p:nvPr/>
        </p:nvSpPr>
        <p:spPr>
          <a:xfrm>
            <a:off x="71438" y="612844"/>
            <a:ext cx="4643438" cy="5632311"/>
          </a:xfrm>
          <a:prstGeom prst="rect">
            <a:avLst/>
          </a:prstGeom>
          <a:noFill/>
        </p:spPr>
        <p:txBody>
          <a:bodyPr wrap="square">
            <a:spAutoFit/>
          </a:bodyPr>
          <a:lstStyle/>
          <a:p>
            <a:r>
              <a:rPr lang="en-US" b="1" dirty="0">
                <a:solidFill>
                  <a:srgbClr val="0070C0"/>
                </a:solidFill>
              </a:rPr>
              <a:t>Make positive present simple sentences: </a:t>
            </a:r>
          </a:p>
          <a:p>
            <a:endParaRPr lang="en-US" dirty="0"/>
          </a:p>
          <a:p>
            <a:r>
              <a:rPr lang="en-US" dirty="0"/>
              <a:t> </a:t>
            </a:r>
            <a:r>
              <a:rPr lang="en-US" dirty="0">
                <a:solidFill>
                  <a:schemeClr val="bg1"/>
                </a:solidFill>
              </a:rPr>
              <a:t>(Adam / go to school every day)</a:t>
            </a:r>
          </a:p>
          <a:p>
            <a:endParaRPr lang="en-US" dirty="0">
              <a:solidFill>
                <a:schemeClr val="bg1"/>
              </a:solidFill>
            </a:endParaRPr>
          </a:p>
          <a:p>
            <a:r>
              <a:rPr lang="en-US" dirty="0">
                <a:solidFill>
                  <a:schemeClr val="bg1"/>
                </a:solidFill>
              </a:rPr>
              <a:t> (I / like swimming) </a:t>
            </a:r>
          </a:p>
          <a:p>
            <a:endParaRPr lang="en-US" dirty="0">
              <a:solidFill>
                <a:schemeClr val="bg1"/>
              </a:solidFill>
            </a:endParaRPr>
          </a:p>
          <a:p>
            <a:r>
              <a:rPr lang="en-US" dirty="0">
                <a:solidFill>
                  <a:schemeClr val="bg1"/>
                </a:solidFill>
              </a:rPr>
              <a:t>(you / play badminton on Saturdays) </a:t>
            </a:r>
          </a:p>
          <a:p>
            <a:endParaRPr lang="en-US" dirty="0">
              <a:solidFill>
                <a:schemeClr val="bg1"/>
              </a:solidFill>
            </a:endParaRPr>
          </a:p>
          <a:p>
            <a:r>
              <a:rPr lang="en-US" dirty="0">
                <a:solidFill>
                  <a:schemeClr val="bg1"/>
                </a:solidFill>
              </a:rPr>
              <a:t>(the class / begin at 9 a.m.) </a:t>
            </a:r>
          </a:p>
          <a:p>
            <a:endParaRPr lang="en-US" dirty="0">
              <a:solidFill>
                <a:schemeClr val="bg1"/>
              </a:solidFill>
            </a:endParaRPr>
          </a:p>
          <a:p>
            <a:r>
              <a:rPr lang="en-US" dirty="0">
                <a:solidFill>
                  <a:schemeClr val="bg1"/>
                </a:solidFill>
              </a:rPr>
              <a:t>they / sometimes go to the cinema) </a:t>
            </a:r>
          </a:p>
          <a:p>
            <a:endParaRPr lang="en-US" dirty="0">
              <a:solidFill>
                <a:schemeClr val="bg1"/>
              </a:solidFill>
            </a:endParaRPr>
          </a:p>
          <a:p>
            <a:r>
              <a:rPr lang="en-US" dirty="0">
                <a:solidFill>
                  <a:schemeClr val="bg1"/>
                </a:solidFill>
              </a:rPr>
              <a:t>. (Maria / love chocolate) </a:t>
            </a:r>
          </a:p>
          <a:p>
            <a:endParaRPr lang="en-US" dirty="0">
              <a:solidFill>
                <a:schemeClr val="bg1"/>
              </a:solidFill>
            </a:endParaRPr>
          </a:p>
          <a:p>
            <a:r>
              <a:rPr lang="en-US" dirty="0">
                <a:solidFill>
                  <a:schemeClr val="bg1"/>
                </a:solidFill>
              </a:rPr>
              <a:t> (we / study French) </a:t>
            </a:r>
          </a:p>
          <a:p>
            <a:endParaRPr lang="en-US" dirty="0">
              <a:solidFill>
                <a:schemeClr val="bg1"/>
              </a:solidFill>
            </a:endParaRPr>
          </a:p>
          <a:p>
            <a:r>
              <a:rPr lang="en-US" dirty="0">
                <a:solidFill>
                  <a:schemeClr val="bg1"/>
                </a:solidFill>
              </a:rPr>
              <a:t>(the Simpson’s / live in London)</a:t>
            </a:r>
          </a:p>
          <a:p>
            <a:endParaRPr lang="en-US" dirty="0">
              <a:solidFill>
                <a:schemeClr val="bg1"/>
              </a:solidFill>
            </a:endParaRPr>
          </a:p>
          <a:p>
            <a:endParaRPr lang="en-US" dirty="0"/>
          </a:p>
        </p:txBody>
      </p:sp>
      <p:sp>
        <p:nvSpPr>
          <p:cNvPr id="5" name="TextBox 4">
            <a:extLst>
              <a:ext uri="{FF2B5EF4-FFF2-40B4-BE49-F238E27FC236}">
                <a16:creationId xmlns:a16="http://schemas.microsoft.com/office/drawing/2014/main" id="{1A8FF7F3-80A4-4BB5-4049-C42E12EA4F73}"/>
              </a:ext>
            </a:extLst>
          </p:cNvPr>
          <p:cNvSpPr txBox="1"/>
          <p:nvPr/>
        </p:nvSpPr>
        <p:spPr>
          <a:xfrm>
            <a:off x="4424363" y="612844"/>
            <a:ext cx="7205662" cy="5355312"/>
          </a:xfrm>
          <a:prstGeom prst="rect">
            <a:avLst/>
          </a:prstGeom>
          <a:noFill/>
        </p:spPr>
        <p:txBody>
          <a:bodyPr wrap="square">
            <a:spAutoFit/>
          </a:bodyPr>
          <a:lstStyle/>
          <a:p>
            <a:r>
              <a:rPr lang="en-US" b="1" dirty="0">
                <a:solidFill>
                  <a:schemeClr val="bg2"/>
                </a:solidFill>
              </a:rPr>
              <a:t>Put the verb into the present simple. Be sure you spell it correctly! </a:t>
            </a:r>
          </a:p>
          <a:p>
            <a:pPr marL="342900" indent="-342900">
              <a:buAutoNum type="arabicPeriod"/>
            </a:pPr>
            <a:r>
              <a:rPr lang="en-US" dirty="0">
                <a:solidFill>
                  <a:schemeClr val="bg1"/>
                </a:solidFill>
              </a:rPr>
              <a:t>She __________________ (play) tennis every Sunday.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2. He __________________ (buy) a cup of coffee every morning.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3. Julie __________________ (study) French at school.</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 4. Luke __________________ (try) hard to be polite.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 5. She __________________ (enjoy) going swimming.</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 6. Lucy __________________ (wash) her hair every day.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7. John never __________________ (cry).</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 8. My mother always __________________ (say) that love is more important than money. </a:t>
            </a:r>
          </a:p>
        </p:txBody>
      </p:sp>
    </p:spTree>
    <p:extLst>
      <p:ext uri="{BB962C8B-B14F-4D97-AF65-F5344CB8AC3E}">
        <p14:creationId xmlns:p14="http://schemas.microsoft.com/office/powerpoint/2010/main" val="295651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ftr" sz="quarter" idx="5"/>
          </p:nvPr>
        </p:nvSpPr>
        <p:spPr>
          <a:xfrm>
            <a:off x="2710972" y="9997188"/>
            <a:ext cx="2139315" cy="254634"/>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0960">
              <a:lnSpc>
                <a:spcPts val="935"/>
              </a:lnSpc>
              <a:spcBef>
                <a:spcPts val="15"/>
              </a:spcBef>
            </a:pPr>
            <a:r>
              <a:rPr lang="en-US"/>
              <a:t>© </a:t>
            </a:r>
            <a:r>
              <a:rPr lang="en-US" spc="-5"/>
              <a:t>2012</a:t>
            </a:r>
            <a:r>
              <a:rPr lang="en-US" spc="5"/>
              <a:t> </a:t>
            </a:r>
            <a:r>
              <a:rPr lang="en-US" spc="-5"/>
              <a:t>www.perfect-english-grammar.com</a:t>
            </a:r>
          </a:p>
          <a:p>
            <a:pPr marL="12700">
              <a:lnSpc>
                <a:spcPts val="935"/>
              </a:lnSpc>
            </a:pPr>
            <a:r>
              <a:rPr lang="en-US"/>
              <a:t>May be </a:t>
            </a:r>
            <a:r>
              <a:rPr lang="en-US" spc="-5"/>
              <a:t>freely copied for personal or classroom</a:t>
            </a:r>
            <a:r>
              <a:rPr lang="en-US" spc="25"/>
              <a:t> </a:t>
            </a:r>
            <a:r>
              <a:rPr lang="en-US" spc="-5"/>
              <a:t>use.</a:t>
            </a:r>
            <a:endParaRPr spc="-3" dirty="0"/>
          </a:p>
        </p:txBody>
      </p:sp>
      <p:sp>
        <p:nvSpPr>
          <p:cNvPr id="8" name="object 8"/>
          <p:cNvSpPr txBox="1">
            <a:spLocks noGrp="1"/>
          </p:cNvSpPr>
          <p:nvPr>
            <p:ph type="sldNum" sz="quarter" idx="7"/>
          </p:nvPr>
        </p:nvSpPr>
        <p:spPr>
          <a:xfrm>
            <a:off x="6315948" y="9998089"/>
            <a:ext cx="127000" cy="194309"/>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410"/>
              </a:lnSpc>
            </a:pPr>
            <a:fld id="{81D60167-4931-47E6-BA6A-407CBD079E47}" type="slidenum">
              <a:rPr lang="en-US" spc="-5" smtClean="0"/>
              <a:pPr marL="25400">
                <a:lnSpc>
                  <a:spcPts val="1410"/>
                </a:lnSpc>
              </a:pPr>
              <a:t>18</a:t>
            </a:fld>
            <a:endParaRPr spc="-3" dirty="0"/>
          </a:p>
        </p:txBody>
      </p:sp>
      <p:sp>
        <p:nvSpPr>
          <p:cNvPr id="10" name="TextBox 9">
            <a:extLst>
              <a:ext uri="{FF2B5EF4-FFF2-40B4-BE49-F238E27FC236}">
                <a16:creationId xmlns:a16="http://schemas.microsoft.com/office/drawing/2014/main" id="{A5ACC8B8-1256-0E08-A6B6-7E23416EF443}"/>
              </a:ext>
            </a:extLst>
          </p:cNvPr>
          <p:cNvSpPr txBox="1"/>
          <p:nvPr/>
        </p:nvSpPr>
        <p:spPr>
          <a:xfrm>
            <a:off x="442912" y="310247"/>
            <a:ext cx="9729787" cy="369332"/>
          </a:xfrm>
          <a:prstGeom prst="rect">
            <a:avLst/>
          </a:prstGeom>
          <a:noFill/>
        </p:spPr>
        <p:txBody>
          <a:bodyPr wrap="square">
            <a:spAutoFit/>
          </a:bodyPr>
          <a:lstStyle/>
          <a:p>
            <a:pPr marL="8145"/>
            <a:r>
              <a:rPr lang="en-US" sz="1800" spc="-3" dirty="0">
                <a:solidFill>
                  <a:schemeClr val="bg1"/>
                </a:solidFill>
                <a:latin typeface="Times New Roman"/>
                <a:cs typeface="Times New Roman"/>
              </a:rPr>
              <a:t>To make the negative form, </a:t>
            </a:r>
            <a:r>
              <a:rPr lang="en-US" sz="1800" spc="-10" dirty="0">
                <a:solidFill>
                  <a:schemeClr val="bg1"/>
                </a:solidFill>
                <a:latin typeface="Times New Roman"/>
                <a:cs typeface="Times New Roman"/>
              </a:rPr>
              <a:t>you </a:t>
            </a:r>
            <a:r>
              <a:rPr lang="en-US" sz="1800" spc="-3" dirty="0">
                <a:solidFill>
                  <a:schemeClr val="bg1"/>
                </a:solidFill>
                <a:latin typeface="Times New Roman"/>
                <a:cs typeface="Times New Roman"/>
              </a:rPr>
              <a:t>need to use ‘do </a:t>
            </a:r>
            <a:r>
              <a:rPr lang="en-US" sz="1800" dirty="0">
                <a:solidFill>
                  <a:schemeClr val="bg1"/>
                </a:solidFill>
                <a:latin typeface="Times New Roman"/>
                <a:cs typeface="Times New Roman"/>
              </a:rPr>
              <a:t>not’ </a:t>
            </a:r>
            <a:r>
              <a:rPr lang="en-US" sz="1800" spc="-3" dirty="0">
                <a:solidFill>
                  <a:schemeClr val="bg1"/>
                </a:solidFill>
                <a:latin typeface="Times New Roman"/>
                <a:cs typeface="Times New Roman"/>
              </a:rPr>
              <a:t>(don't) or ‘ does not’</a:t>
            </a:r>
            <a:r>
              <a:rPr lang="en-US" sz="1800" spc="90" dirty="0">
                <a:solidFill>
                  <a:schemeClr val="bg1"/>
                </a:solidFill>
                <a:latin typeface="Times New Roman"/>
                <a:cs typeface="Times New Roman"/>
              </a:rPr>
              <a:t> </a:t>
            </a:r>
            <a:r>
              <a:rPr lang="en-US" sz="1800" spc="-3" dirty="0">
                <a:solidFill>
                  <a:schemeClr val="bg1"/>
                </a:solidFill>
                <a:latin typeface="Times New Roman"/>
                <a:cs typeface="Times New Roman"/>
              </a:rPr>
              <a:t>(doesn't):</a:t>
            </a:r>
            <a:endParaRPr lang="en-US" sz="1800" dirty="0">
              <a:solidFill>
                <a:schemeClr val="bg1"/>
              </a:solidFill>
              <a:latin typeface="Times New Roman"/>
              <a:cs typeface="Times New Roman"/>
            </a:endParaRPr>
          </a:p>
        </p:txBody>
      </p:sp>
      <p:graphicFrame>
        <p:nvGraphicFramePr>
          <p:cNvPr id="11" name="object 5">
            <a:extLst>
              <a:ext uri="{FF2B5EF4-FFF2-40B4-BE49-F238E27FC236}">
                <a16:creationId xmlns:a16="http://schemas.microsoft.com/office/drawing/2014/main" id="{84D83424-F64B-220B-7832-6354B88285C7}"/>
              </a:ext>
            </a:extLst>
          </p:cNvPr>
          <p:cNvGraphicFramePr>
            <a:graphicFrameLocks noGrp="1"/>
          </p:cNvGraphicFramePr>
          <p:nvPr>
            <p:extLst>
              <p:ext uri="{D42A27DB-BD31-4B8C-83A1-F6EECF244321}">
                <p14:modId xmlns:p14="http://schemas.microsoft.com/office/powerpoint/2010/main" val="3903917597"/>
              </p:ext>
            </p:extLst>
          </p:nvPr>
        </p:nvGraphicFramePr>
        <p:xfrm>
          <a:off x="535780" y="1114030"/>
          <a:ext cx="4772025" cy="4224353"/>
        </p:xfrm>
        <a:graphic>
          <a:graphicData uri="http://schemas.openxmlformats.org/drawingml/2006/table">
            <a:tbl>
              <a:tblPr firstRow="1" bandRow="1">
                <a:tableStyleId>{2D5ABB26-0587-4C30-8999-92F81FD0307C}</a:tableStyleId>
              </a:tblPr>
              <a:tblGrid>
                <a:gridCol w="1967261">
                  <a:extLst>
                    <a:ext uri="{9D8B030D-6E8A-4147-A177-3AD203B41FA5}">
                      <a16:colId xmlns:a16="http://schemas.microsoft.com/office/drawing/2014/main" val="20000"/>
                    </a:ext>
                  </a:extLst>
                </a:gridCol>
                <a:gridCol w="2804764">
                  <a:extLst>
                    <a:ext uri="{9D8B030D-6E8A-4147-A177-3AD203B41FA5}">
                      <a16:colId xmlns:a16="http://schemas.microsoft.com/office/drawing/2014/main" val="20001"/>
                    </a:ext>
                  </a:extLst>
                </a:gridCol>
              </a:tblGrid>
              <a:tr h="577065">
                <a:tc>
                  <a:txBody>
                    <a:bodyPr/>
                    <a:lstStyle/>
                    <a:p>
                      <a:pPr marL="65405" algn="l" defTabSz="457200" rtl="0" eaLnBrk="1" latinLnBrk="0" hangingPunct="1">
                        <a:lnSpc>
                          <a:spcPts val="1345"/>
                        </a:lnSpc>
                      </a:pPr>
                      <a:r>
                        <a:rPr sz="1400" b="1" kern="1200" spc="-5" dirty="0">
                          <a:solidFill>
                            <a:schemeClr val="bg1"/>
                          </a:solidFill>
                          <a:latin typeface="Times New Roman"/>
                          <a:ea typeface="+mn-ea"/>
                          <a:cs typeface="Times New Roman"/>
                        </a:rPr>
                        <a:t>Negative (of 'play')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45"/>
                        </a:lnSpc>
                      </a:pPr>
                      <a:r>
                        <a:rPr sz="1400" b="1" spc="-5" dirty="0">
                          <a:solidFill>
                            <a:schemeClr val="bg1"/>
                          </a:solidFill>
                          <a:latin typeface="Times New Roman"/>
                          <a:cs typeface="Times New Roman"/>
                        </a:rPr>
                        <a:t>Negative Short</a:t>
                      </a:r>
                      <a:r>
                        <a:rPr sz="1400" b="1" spc="-50" dirty="0">
                          <a:solidFill>
                            <a:schemeClr val="bg1"/>
                          </a:solidFill>
                          <a:latin typeface="Times New Roman"/>
                          <a:cs typeface="Times New Roman"/>
                        </a:rPr>
                        <a:t> </a:t>
                      </a:r>
                      <a:r>
                        <a:rPr sz="1400" b="1" spc="-5" dirty="0">
                          <a:solidFill>
                            <a:schemeClr val="bg1"/>
                          </a:solidFill>
                          <a:latin typeface="Times New Roman"/>
                          <a:cs typeface="Times New Roman"/>
                        </a:rPr>
                        <a:t>Form</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0"/>
                  </a:ext>
                </a:extLst>
              </a:tr>
              <a:tr h="341014">
                <a:tc>
                  <a:txBody>
                    <a:bodyPr/>
                    <a:lstStyle/>
                    <a:p>
                      <a:pPr marL="65405">
                        <a:lnSpc>
                          <a:spcPts val="1320"/>
                        </a:lnSpc>
                      </a:pPr>
                      <a:r>
                        <a:rPr sz="1400" spc="-5" dirty="0">
                          <a:solidFill>
                            <a:schemeClr val="bg1"/>
                          </a:solidFill>
                          <a:latin typeface="Times New Roman"/>
                          <a:cs typeface="Times New Roman"/>
                        </a:rPr>
                        <a:t>I do not</a:t>
                      </a:r>
                      <a:r>
                        <a:rPr sz="1400" spc="-75"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I don't</a:t>
                      </a:r>
                      <a:r>
                        <a:rPr sz="1400" spc="-85" dirty="0">
                          <a:solidFill>
                            <a:schemeClr val="bg1"/>
                          </a:solidFill>
                          <a:latin typeface="Times New Roman"/>
                          <a:cs typeface="Times New Roman"/>
                        </a:rPr>
                        <a:t> </a:t>
                      </a:r>
                      <a:r>
                        <a:rPr sz="1400" dirty="0">
                          <a:solidFill>
                            <a:schemeClr val="bg1"/>
                          </a:solidFill>
                          <a:latin typeface="Times New Roman"/>
                          <a:cs typeface="Times New Roman"/>
                        </a:rPr>
                        <a:t>play</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1"/>
                  </a:ext>
                </a:extLst>
              </a:tr>
              <a:tr h="521041">
                <a:tc>
                  <a:txBody>
                    <a:bodyPr/>
                    <a:lstStyle/>
                    <a:p>
                      <a:pPr marL="65405">
                        <a:lnSpc>
                          <a:spcPts val="1320"/>
                        </a:lnSpc>
                      </a:pPr>
                      <a:r>
                        <a:rPr sz="1400" spc="-10" dirty="0">
                          <a:solidFill>
                            <a:schemeClr val="bg1"/>
                          </a:solidFill>
                          <a:latin typeface="Times New Roman"/>
                          <a:cs typeface="Times New Roman"/>
                        </a:rPr>
                        <a:t>you </a:t>
                      </a:r>
                      <a:r>
                        <a:rPr sz="1400" spc="-5" dirty="0">
                          <a:solidFill>
                            <a:schemeClr val="bg1"/>
                          </a:solidFill>
                          <a:latin typeface="Times New Roman"/>
                          <a:cs typeface="Times New Roman"/>
                        </a:rPr>
                        <a:t>do not</a:t>
                      </a:r>
                      <a:r>
                        <a:rPr sz="1400" spc="-50"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10" dirty="0">
                          <a:solidFill>
                            <a:schemeClr val="bg1"/>
                          </a:solidFill>
                          <a:latin typeface="Times New Roman"/>
                          <a:cs typeface="Times New Roman"/>
                        </a:rPr>
                        <a:t>you </a:t>
                      </a:r>
                      <a:r>
                        <a:rPr sz="1400" spc="-5" dirty="0">
                          <a:solidFill>
                            <a:schemeClr val="bg1"/>
                          </a:solidFill>
                          <a:latin typeface="Times New Roman"/>
                          <a:cs typeface="Times New Roman"/>
                        </a:rPr>
                        <a:t>don't</a:t>
                      </a:r>
                      <a:r>
                        <a:rPr sz="1400" spc="-60"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2"/>
                  </a:ext>
                </a:extLst>
              </a:tr>
              <a:tr h="521041">
                <a:tc>
                  <a:txBody>
                    <a:bodyPr/>
                    <a:lstStyle/>
                    <a:p>
                      <a:pPr marL="65405">
                        <a:lnSpc>
                          <a:spcPts val="1320"/>
                        </a:lnSpc>
                      </a:pPr>
                      <a:r>
                        <a:rPr sz="1400" spc="-5" dirty="0">
                          <a:solidFill>
                            <a:schemeClr val="bg1"/>
                          </a:solidFill>
                          <a:latin typeface="Times New Roman"/>
                          <a:cs typeface="Times New Roman"/>
                        </a:rPr>
                        <a:t>he does not</a:t>
                      </a:r>
                      <a:r>
                        <a:rPr sz="1400" spc="-60"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he doesn't</a:t>
                      </a:r>
                      <a:r>
                        <a:rPr sz="1400" spc="-70"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3"/>
                  </a:ext>
                </a:extLst>
              </a:tr>
              <a:tr h="701069">
                <a:tc>
                  <a:txBody>
                    <a:bodyPr/>
                    <a:lstStyle/>
                    <a:p>
                      <a:pPr marL="65405">
                        <a:lnSpc>
                          <a:spcPts val="1320"/>
                        </a:lnSpc>
                      </a:pPr>
                      <a:r>
                        <a:rPr sz="1400" spc="-5" dirty="0">
                          <a:solidFill>
                            <a:schemeClr val="bg1"/>
                          </a:solidFill>
                          <a:latin typeface="Times New Roman"/>
                          <a:cs typeface="Times New Roman"/>
                        </a:rPr>
                        <a:t>she does not</a:t>
                      </a:r>
                      <a:r>
                        <a:rPr sz="1400" spc="-55"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she doesn't</a:t>
                      </a:r>
                      <a:r>
                        <a:rPr sz="1400" spc="-65"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4"/>
                  </a:ext>
                </a:extLst>
              </a:tr>
              <a:tr h="521041">
                <a:tc>
                  <a:txBody>
                    <a:bodyPr/>
                    <a:lstStyle/>
                    <a:p>
                      <a:pPr marL="65405">
                        <a:lnSpc>
                          <a:spcPts val="1320"/>
                        </a:lnSpc>
                      </a:pPr>
                      <a:r>
                        <a:rPr sz="1400" spc="-5" dirty="0">
                          <a:solidFill>
                            <a:schemeClr val="bg1"/>
                          </a:solidFill>
                          <a:latin typeface="Times New Roman"/>
                          <a:cs typeface="Times New Roman"/>
                        </a:rPr>
                        <a:t>it does not</a:t>
                      </a:r>
                      <a:r>
                        <a:rPr sz="1400" spc="-50" dirty="0">
                          <a:solidFill>
                            <a:schemeClr val="bg1"/>
                          </a:solidFill>
                          <a:latin typeface="Times New Roman"/>
                          <a:cs typeface="Times New Roman"/>
                        </a:rPr>
                        <a:t> </a:t>
                      </a:r>
                      <a:r>
                        <a:rPr sz="1400" spc="-5" dirty="0">
                          <a:solidFill>
                            <a:schemeClr val="bg1"/>
                          </a:solidFill>
                          <a:latin typeface="Times New Roman"/>
                          <a:cs typeface="Times New Roman"/>
                        </a:rPr>
                        <a:t>play</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it doesn't</a:t>
                      </a:r>
                      <a:r>
                        <a:rPr sz="1400" spc="-70"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5"/>
                  </a:ext>
                </a:extLst>
              </a:tr>
              <a:tr h="521041">
                <a:tc>
                  <a:txBody>
                    <a:bodyPr/>
                    <a:lstStyle/>
                    <a:p>
                      <a:pPr marL="65405">
                        <a:lnSpc>
                          <a:spcPts val="1320"/>
                        </a:lnSpc>
                      </a:pPr>
                      <a:r>
                        <a:rPr sz="1400" spc="-5" dirty="0">
                          <a:solidFill>
                            <a:schemeClr val="bg1"/>
                          </a:solidFill>
                          <a:latin typeface="Times New Roman"/>
                          <a:cs typeface="Times New Roman"/>
                        </a:rPr>
                        <a:t>we do not</a:t>
                      </a:r>
                      <a:r>
                        <a:rPr sz="1400" spc="-65"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we don't</a:t>
                      </a:r>
                      <a:r>
                        <a:rPr sz="1400" spc="-70"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6"/>
                  </a:ext>
                </a:extLst>
              </a:tr>
              <a:tr h="521041">
                <a:tc>
                  <a:txBody>
                    <a:bodyPr/>
                    <a:lstStyle/>
                    <a:p>
                      <a:pPr marL="65405">
                        <a:lnSpc>
                          <a:spcPts val="1320"/>
                        </a:lnSpc>
                      </a:pPr>
                      <a:r>
                        <a:rPr sz="1400" spc="-5" dirty="0">
                          <a:solidFill>
                            <a:schemeClr val="bg1"/>
                          </a:solidFill>
                          <a:latin typeface="Times New Roman"/>
                          <a:cs typeface="Times New Roman"/>
                        </a:rPr>
                        <a:t>they do not</a:t>
                      </a:r>
                      <a:r>
                        <a:rPr sz="1400" spc="-70"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they don't</a:t>
                      </a:r>
                      <a:r>
                        <a:rPr sz="1400" spc="-80"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7"/>
                  </a:ext>
                </a:extLst>
              </a:tr>
            </a:tbl>
          </a:graphicData>
        </a:graphic>
      </p:graphicFrame>
      <p:sp>
        <p:nvSpPr>
          <p:cNvPr id="12" name="object 6">
            <a:extLst>
              <a:ext uri="{FF2B5EF4-FFF2-40B4-BE49-F238E27FC236}">
                <a16:creationId xmlns:a16="http://schemas.microsoft.com/office/drawing/2014/main" id="{D2640E19-79A6-88BB-7BBF-348DA28D6BB4}"/>
              </a:ext>
            </a:extLst>
          </p:cNvPr>
          <p:cNvSpPr txBox="1"/>
          <p:nvPr/>
        </p:nvSpPr>
        <p:spPr>
          <a:xfrm>
            <a:off x="6096000" y="3226206"/>
            <a:ext cx="9041714" cy="1723549"/>
          </a:xfrm>
          <a:prstGeom prst="rect">
            <a:avLst/>
          </a:prstGeom>
        </p:spPr>
        <p:txBody>
          <a:bodyPr vert="horz" wrap="square" lIns="0" tIns="0" rIns="0" bIns="0" rtlCol="0">
            <a:spAutoFit/>
          </a:bodyPr>
          <a:lstStyle/>
          <a:p>
            <a:pPr marL="8145"/>
            <a:r>
              <a:rPr sz="1600" spc="-6" dirty="0">
                <a:solidFill>
                  <a:schemeClr val="bg1"/>
                </a:solidFill>
                <a:latin typeface="Times New Roman"/>
                <a:cs typeface="Times New Roman"/>
              </a:rPr>
              <a:t>For</a:t>
            </a:r>
            <a:r>
              <a:rPr sz="1600" spc="-42" dirty="0">
                <a:solidFill>
                  <a:schemeClr val="bg1"/>
                </a:solidFill>
                <a:latin typeface="Times New Roman"/>
                <a:cs typeface="Times New Roman"/>
              </a:rPr>
              <a:t> </a:t>
            </a:r>
            <a:r>
              <a:rPr sz="1600" spc="-3" dirty="0">
                <a:solidFill>
                  <a:schemeClr val="bg1"/>
                </a:solidFill>
                <a:latin typeface="Times New Roman"/>
                <a:cs typeface="Times New Roman"/>
              </a:rPr>
              <a:t>example:</a:t>
            </a:r>
            <a:endParaRPr lang="en-US" sz="1600" spc="-3" dirty="0">
              <a:solidFill>
                <a:schemeClr val="bg1"/>
              </a:solidFill>
              <a:latin typeface="Times New Roman"/>
              <a:cs typeface="Times New Roman"/>
            </a:endParaRPr>
          </a:p>
          <a:p>
            <a:pPr marL="8145"/>
            <a:endParaRPr sz="1600" dirty="0">
              <a:solidFill>
                <a:schemeClr val="bg1"/>
              </a:solidFill>
              <a:latin typeface="Times New Roman"/>
              <a:cs typeface="Times New Roman"/>
            </a:endParaRPr>
          </a:p>
          <a:p>
            <a:pPr marL="300940" indent="-146601">
              <a:spcBef>
                <a:spcPts val="22"/>
              </a:spcBef>
              <a:buFont typeface="Symbol"/>
              <a:buChar char=""/>
              <a:tabLst>
                <a:tab pos="300940" algn="l"/>
                <a:tab pos="301347" algn="l"/>
              </a:tabLst>
            </a:pPr>
            <a:r>
              <a:rPr sz="1600" b="1" spc="-3" dirty="0">
                <a:solidFill>
                  <a:srgbClr val="002060"/>
                </a:solidFill>
                <a:latin typeface="Times New Roman"/>
                <a:cs typeface="Times New Roman"/>
              </a:rPr>
              <a:t>You don’t </a:t>
            </a:r>
            <a:r>
              <a:rPr sz="1600" b="1" dirty="0">
                <a:solidFill>
                  <a:srgbClr val="002060"/>
                </a:solidFill>
                <a:latin typeface="Times New Roman"/>
                <a:cs typeface="Times New Roman"/>
              </a:rPr>
              <a:t>study very</a:t>
            </a:r>
            <a:r>
              <a:rPr sz="1600" b="1" spc="-67" dirty="0">
                <a:solidFill>
                  <a:srgbClr val="002060"/>
                </a:solidFill>
                <a:latin typeface="Times New Roman"/>
                <a:cs typeface="Times New Roman"/>
              </a:rPr>
              <a:t> </a:t>
            </a:r>
            <a:r>
              <a:rPr sz="1600" b="1" dirty="0">
                <a:solidFill>
                  <a:srgbClr val="002060"/>
                </a:solidFill>
                <a:latin typeface="Times New Roman"/>
                <a:cs typeface="Times New Roman"/>
              </a:rPr>
              <a:t>much.</a:t>
            </a:r>
            <a:endParaRPr lang="en-US" sz="1600" b="1" dirty="0">
              <a:solidFill>
                <a:srgbClr val="002060"/>
              </a:solidFill>
              <a:latin typeface="Times New Roman"/>
              <a:cs typeface="Times New Roman"/>
            </a:endParaRPr>
          </a:p>
          <a:p>
            <a:pPr marL="300940" indent="-146601">
              <a:spcBef>
                <a:spcPts val="22"/>
              </a:spcBef>
              <a:buFont typeface="Symbol"/>
              <a:buChar char=""/>
              <a:tabLst>
                <a:tab pos="300940" algn="l"/>
                <a:tab pos="301347" algn="l"/>
              </a:tabLst>
            </a:pPr>
            <a:endParaRPr sz="1600" b="1" dirty="0">
              <a:solidFill>
                <a:srgbClr val="002060"/>
              </a:solidFill>
              <a:latin typeface="Times New Roman"/>
              <a:cs typeface="Times New Roman"/>
            </a:endParaRPr>
          </a:p>
          <a:p>
            <a:pPr marL="300940" indent="-146601">
              <a:spcBef>
                <a:spcPts val="13"/>
              </a:spcBef>
              <a:buFont typeface="Symbol"/>
              <a:buChar char=""/>
              <a:tabLst>
                <a:tab pos="300940" algn="l"/>
                <a:tab pos="301347" algn="l"/>
              </a:tabLst>
            </a:pPr>
            <a:r>
              <a:rPr sz="1600" b="1" spc="-3" dirty="0">
                <a:solidFill>
                  <a:srgbClr val="002060"/>
                </a:solidFill>
                <a:latin typeface="Times New Roman"/>
                <a:cs typeface="Times New Roman"/>
              </a:rPr>
              <a:t>Julie doesn’t like</a:t>
            </a:r>
            <a:r>
              <a:rPr sz="1600" b="1" spc="-26" dirty="0">
                <a:solidFill>
                  <a:srgbClr val="002060"/>
                </a:solidFill>
                <a:latin typeface="Times New Roman"/>
                <a:cs typeface="Times New Roman"/>
              </a:rPr>
              <a:t> </a:t>
            </a:r>
            <a:r>
              <a:rPr sz="1600" b="1" spc="-3" dirty="0">
                <a:solidFill>
                  <a:srgbClr val="002060"/>
                </a:solidFill>
                <a:latin typeface="Times New Roman"/>
                <a:cs typeface="Times New Roman"/>
              </a:rPr>
              <a:t>sport.</a:t>
            </a:r>
            <a:endParaRPr lang="en-US" sz="1600" b="1" spc="-3" dirty="0">
              <a:solidFill>
                <a:srgbClr val="002060"/>
              </a:solidFill>
              <a:latin typeface="Times New Roman"/>
              <a:cs typeface="Times New Roman"/>
            </a:endParaRPr>
          </a:p>
          <a:p>
            <a:pPr marL="300940" indent="-146601">
              <a:spcBef>
                <a:spcPts val="13"/>
              </a:spcBef>
              <a:buFont typeface="Symbol"/>
              <a:buChar char=""/>
              <a:tabLst>
                <a:tab pos="300940" algn="l"/>
                <a:tab pos="301347" algn="l"/>
              </a:tabLst>
            </a:pPr>
            <a:endParaRPr sz="1600" b="1" dirty="0">
              <a:solidFill>
                <a:srgbClr val="002060"/>
              </a:solidFill>
              <a:latin typeface="Times New Roman"/>
              <a:cs typeface="Times New Roman"/>
            </a:endParaRPr>
          </a:p>
          <a:p>
            <a:pPr marL="300940" indent="-146601">
              <a:spcBef>
                <a:spcPts val="13"/>
              </a:spcBef>
              <a:buFont typeface="Symbol"/>
              <a:buChar char=""/>
              <a:tabLst>
                <a:tab pos="300940" algn="l"/>
                <a:tab pos="301347" algn="l"/>
              </a:tabLst>
            </a:pPr>
            <a:r>
              <a:rPr sz="1600" b="1" dirty="0">
                <a:solidFill>
                  <a:srgbClr val="002060"/>
                </a:solidFill>
                <a:latin typeface="Times New Roman"/>
                <a:cs typeface="Times New Roman"/>
              </a:rPr>
              <a:t>We </a:t>
            </a:r>
            <a:r>
              <a:rPr sz="1600" b="1" spc="-3" dirty="0">
                <a:solidFill>
                  <a:srgbClr val="002060"/>
                </a:solidFill>
                <a:latin typeface="Times New Roman"/>
                <a:cs typeface="Times New Roman"/>
              </a:rPr>
              <a:t>don’t live in</a:t>
            </a:r>
            <a:r>
              <a:rPr sz="1600" b="1" spc="-16" dirty="0">
                <a:solidFill>
                  <a:srgbClr val="002060"/>
                </a:solidFill>
                <a:latin typeface="Times New Roman"/>
                <a:cs typeface="Times New Roman"/>
              </a:rPr>
              <a:t> </a:t>
            </a:r>
            <a:r>
              <a:rPr sz="1600" b="1" spc="-6" dirty="0">
                <a:solidFill>
                  <a:srgbClr val="002060"/>
                </a:solidFill>
                <a:latin typeface="Times New Roman"/>
                <a:cs typeface="Times New Roman"/>
              </a:rPr>
              <a:t>London.</a:t>
            </a:r>
            <a:endParaRPr sz="1600" b="1" dirty="0">
              <a:solidFill>
                <a:srgbClr val="002060"/>
              </a:solidFill>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E7884B-CA2F-62AB-AA7C-003589FF9E5C}"/>
              </a:ext>
            </a:extLst>
          </p:cNvPr>
          <p:cNvSpPr txBox="1"/>
          <p:nvPr/>
        </p:nvSpPr>
        <p:spPr>
          <a:xfrm>
            <a:off x="242888" y="529709"/>
            <a:ext cx="6105524" cy="369332"/>
          </a:xfrm>
          <a:prstGeom prst="rect">
            <a:avLst/>
          </a:prstGeom>
          <a:noFill/>
        </p:spPr>
        <p:txBody>
          <a:bodyPr wrap="square">
            <a:spAutoFit/>
          </a:bodyPr>
          <a:lstStyle/>
          <a:p>
            <a:r>
              <a:rPr lang="en-US" dirty="0">
                <a:solidFill>
                  <a:srgbClr val="0070C0"/>
                </a:solidFill>
              </a:rPr>
              <a:t>Make negative present simple sentences: </a:t>
            </a:r>
          </a:p>
        </p:txBody>
      </p:sp>
      <p:sp>
        <p:nvSpPr>
          <p:cNvPr id="5" name="TextBox 4">
            <a:extLst>
              <a:ext uri="{FF2B5EF4-FFF2-40B4-BE49-F238E27FC236}">
                <a16:creationId xmlns:a16="http://schemas.microsoft.com/office/drawing/2014/main" id="{B2D9AD01-7800-F3E4-6CF1-B848EA25AE03}"/>
              </a:ext>
            </a:extLst>
          </p:cNvPr>
          <p:cNvSpPr txBox="1"/>
          <p:nvPr/>
        </p:nvSpPr>
        <p:spPr>
          <a:xfrm>
            <a:off x="442913" y="1076741"/>
            <a:ext cx="6105524" cy="5355312"/>
          </a:xfrm>
          <a:prstGeom prst="rect">
            <a:avLst/>
          </a:prstGeom>
          <a:noFill/>
        </p:spPr>
        <p:txBody>
          <a:bodyPr wrap="square">
            <a:spAutoFit/>
          </a:bodyPr>
          <a:lstStyle/>
          <a:p>
            <a:r>
              <a:rPr lang="en-US" dirty="0">
                <a:solidFill>
                  <a:schemeClr val="bg1"/>
                </a:solidFill>
              </a:rPr>
              <a:t>(I / not / live in Paris) __________________________________________________________________ </a:t>
            </a:r>
          </a:p>
          <a:p>
            <a:endParaRPr lang="en-US" dirty="0">
              <a:solidFill>
                <a:schemeClr val="bg1"/>
              </a:solidFill>
            </a:endParaRPr>
          </a:p>
          <a:p>
            <a:r>
              <a:rPr lang="en-US" dirty="0">
                <a:solidFill>
                  <a:schemeClr val="bg1"/>
                </a:solidFill>
              </a:rPr>
              <a:t>(she / not / come from Spain) __________________________________________________________________ </a:t>
            </a:r>
          </a:p>
          <a:p>
            <a:endParaRPr lang="en-US" dirty="0">
              <a:solidFill>
                <a:schemeClr val="bg1"/>
              </a:solidFill>
            </a:endParaRPr>
          </a:p>
          <a:p>
            <a:r>
              <a:rPr lang="en-US" dirty="0">
                <a:solidFill>
                  <a:schemeClr val="bg1"/>
                </a:solidFill>
              </a:rPr>
              <a:t>. (John / not / work in a bank) </a:t>
            </a:r>
          </a:p>
          <a:p>
            <a:endParaRPr lang="en-US" dirty="0">
              <a:solidFill>
                <a:schemeClr val="bg1"/>
              </a:solidFill>
            </a:endParaRPr>
          </a:p>
          <a:p>
            <a:r>
              <a:rPr lang="en-US" dirty="0">
                <a:solidFill>
                  <a:schemeClr val="bg1"/>
                </a:solidFill>
              </a:rPr>
              <a:t> (they / not / get up at eight o’clock) __________________________________________________________________ </a:t>
            </a:r>
          </a:p>
          <a:p>
            <a:endParaRPr lang="en-US" dirty="0">
              <a:solidFill>
                <a:schemeClr val="bg1"/>
              </a:solidFill>
            </a:endParaRPr>
          </a:p>
          <a:p>
            <a:r>
              <a:rPr lang="en-US" dirty="0">
                <a:solidFill>
                  <a:schemeClr val="bg1"/>
                </a:solidFill>
              </a:rPr>
              <a:t>(we / not / go to the cinema every Friday) </a:t>
            </a:r>
          </a:p>
          <a:p>
            <a:endParaRPr lang="en-US" dirty="0">
              <a:solidFill>
                <a:schemeClr val="bg1"/>
              </a:solidFill>
            </a:endParaRPr>
          </a:p>
          <a:p>
            <a:endParaRPr lang="en-US" dirty="0">
              <a:solidFill>
                <a:schemeClr val="bg1"/>
              </a:solidFill>
            </a:endParaRPr>
          </a:p>
          <a:p>
            <a:r>
              <a:rPr lang="en-US" dirty="0">
                <a:solidFill>
                  <a:schemeClr val="bg1"/>
                </a:solidFill>
              </a:rPr>
              <a:t> (you / not / read the newspaper every day) _________________________________________</a:t>
            </a:r>
          </a:p>
        </p:txBody>
      </p:sp>
    </p:spTree>
    <p:extLst>
      <p:ext uri="{BB962C8B-B14F-4D97-AF65-F5344CB8AC3E}">
        <p14:creationId xmlns:p14="http://schemas.microsoft.com/office/powerpoint/2010/main" val="141450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612543"/>
            <a:ext cx="3645910" cy="272832"/>
          </a:xfrm>
          <a:prstGeom prst="rect">
            <a:avLst/>
          </a:prstGeom>
        </p:spPr>
        <p:txBody>
          <a:bodyPr vert="horz" wrap="square" lIns="0" tIns="0" rIns="0" bIns="0" rtlCol="0">
            <a:spAutoFit/>
          </a:bodyPr>
          <a:lstStyle/>
          <a:p>
            <a:pPr marL="8659"/>
            <a:r>
              <a:rPr sz="1773" b="1" spc="10" dirty="0">
                <a:solidFill>
                  <a:srgbClr val="313D4F"/>
                </a:solidFill>
                <a:latin typeface="Cambria"/>
                <a:cs typeface="Cambria"/>
              </a:rPr>
              <a:t>Lesson 16 </a:t>
            </a:r>
            <a:r>
              <a:rPr sz="1773" b="1" dirty="0">
                <a:solidFill>
                  <a:srgbClr val="313D4F"/>
                </a:solidFill>
                <a:latin typeface="Cambria"/>
                <a:cs typeface="Cambria"/>
              </a:rPr>
              <a:t>– </a:t>
            </a:r>
            <a:r>
              <a:rPr sz="1773" b="1" spc="-14" dirty="0">
                <a:solidFill>
                  <a:srgbClr val="313D4F"/>
                </a:solidFill>
                <a:latin typeface="Cambria"/>
                <a:cs typeface="Cambria"/>
              </a:rPr>
              <a:t>Favorite </a:t>
            </a:r>
            <a:r>
              <a:rPr sz="1773" b="1" spc="3" dirty="0">
                <a:solidFill>
                  <a:srgbClr val="313D4F"/>
                </a:solidFill>
                <a:latin typeface="Cambria"/>
                <a:cs typeface="Cambria"/>
              </a:rPr>
              <a:t>Movie </a:t>
            </a:r>
            <a:r>
              <a:rPr sz="1773" b="1" dirty="0">
                <a:solidFill>
                  <a:srgbClr val="313D4F"/>
                </a:solidFill>
                <a:latin typeface="Cambria"/>
                <a:cs typeface="Cambria"/>
              </a:rPr>
              <a:t>&amp;</a:t>
            </a:r>
            <a:r>
              <a:rPr sz="1773" b="1" spc="147" dirty="0">
                <a:solidFill>
                  <a:srgbClr val="313D4F"/>
                </a:solidFill>
                <a:latin typeface="Cambria"/>
                <a:cs typeface="Cambria"/>
              </a:rPr>
              <a:t> </a:t>
            </a:r>
            <a:r>
              <a:rPr sz="1773" b="1" spc="10" dirty="0">
                <a:solidFill>
                  <a:srgbClr val="313D4F"/>
                </a:solidFill>
                <a:latin typeface="Cambria"/>
                <a:cs typeface="Cambria"/>
              </a:rPr>
              <a:t>Book</a:t>
            </a:r>
            <a:endParaRPr sz="1773">
              <a:latin typeface="Cambria"/>
              <a:cs typeface="Cambria"/>
            </a:endParaRPr>
          </a:p>
        </p:txBody>
      </p:sp>
      <p:sp>
        <p:nvSpPr>
          <p:cNvPr id="3" name="object 3"/>
          <p:cNvSpPr/>
          <p:nvPr/>
        </p:nvSpPr>
        <p:spPr>
          <a:xfrm>
            <a:off x="4057511" y="927042"/>
            <a:ext cx="4077999" cy="0"/>
          </a:xfrm>
          <a:custGeom>
            <a:avLst/>
            <a:gdLst/>
            <a:ahLst/>
            <a:cxnLst/>
            <a:rect l="l" t="t" r="r" b="b"/>
            <a:pathLst>
              <a:path w="5981065">
                <a:moveTo>
                  <a:pt x="0" y="0"/>
                </a:moveTo>
                <a:lnTo>
                  <a:pt x="5981065" y="0"/>
                </a:lnTo>
              </a:path>
            </a:pathLst>
          </a:custGeom>
          <a:ln w="12192">
            <a:solidFill>
              <a:srgbClr val="5B9BD4"/>
            </a:solidFill>
          </a:ln>
        </p:spPr>
        <p:txBody>
          <a:bodyPr wrap="square" lIns="0" tIns="0" rIns="0" bIns="0" rtlCol="0"/>
          <a:lstStyle/>
          <a:p>
            <a:endParaRPr sz="1227"/>
          </a:p>
        </p:txBody>
      </p:sp>
      <p:sp>
        <p:nvSpPr>
          <p:cNvPr id="4" name="object 4"/>
          <p:cNvSpPr txBox="1"/>
          <p:nvPr/>
        </p:nvSpPr>
        <p:spPr>
          <a:xfrm>
            <a:off x="4061321" y="1049329"/>
            <a:ext cx="2622406" cy="276294"/>
          </a:xfrm>
          <a:prstGeom prst="rect">
            <a:avLst/>
          </a:prstGeom>
        </p:spPr>
        <p:txBody>
          <a:bodyPr vert="horz" wrap="square" lIns="0" tIns="0" rIns="0" bIns="0" rtlCol="0">
            <a:spAutoFit/>
          </a:bodyPr>
          <a:lstStyle/>
          <a:p>
            <a:pPr marL="8659" marR="3464">
              <a:lnSpc>
                <a:spcPct val="104600"/>
              </a:lnSpc>
            </a:pPr>
            <a:r>
              <a:rPr sz="886" b="1" spc="-3" dirty="0">
                <a:latin typeface="Cambria"/>
                <a:cs typeface="Cambria"/>
              </a:rPr>
              <a:t>Warm-Up: </a:t>
            </a:r>
            <a:r>
              <a:rPr sz="886" spc="-3" dirty="0">
                <a:latin typeface="Cambria"/>
                <a:cs typeface="Cambria"/>
              </a:rPr>
              <a:t>Describe your favorite movie and/or book.  Why do you like it so</a:t>
            </a:r>
            <a:r>
              <a:rPr sz="886" spc="-24" dirty="0">
                <a:latin typeface="Cambria"/>
                <a:cs typeface="Cambria"/>
              </a:rPr>
              <a:t> </a:t>
            </a:r>
            <a:r>
              <a:rPr sz="886" spc="-3" dirty="0">
                <a:latin typeface="Cambria"/>
                <a:cs typeface="Cambria"/>
              </a:rPr>
              <a:t>much?</a:t>
            </a:r>
            <a:endParaRPr sz="886" dirty="0">
              <a:latin typeface="Cambria"/>
              <a:cs typeface="Cambria"/>
            </a:endParaRPr>
          </a:p>
        </p:txBody>
      </p:sp>
      <p:sp>
        <p:nvSpPr>
          <p:cNvPr id="5" name="object 5"/>
          <p:cNvSpPr txBox="1"/>
          <p:nvPr/>
        </p:nvSpPr>
        <p:spPr>
          <a:xfrm>
            <a:off x="4061321" y="2464463"/>
            <a:ext cx="3736831" cy="563167"/>
          </a:xfrm>
          <a:prstGeom prst="rect">
            <a:avLst/>
          </a:prstGeom>
        </p:spPr>
        <p:txBody>
          <a:bodyPr vert="horz" wrap="square" lIns="0" tIns="0" rIns="0" bIns="0" rtlCol="0">
            <a:spAutoFit/>
          </a:bodyPr>
          <a:lstStyle/>
          <a:p>
            <a:pPr marL="8659"/>
            <a:r>
              <a:rPr sz="1364" b="1" spc="-3" dirty="0">
                <a:latin typeface="Cambria"/>
                <a:cs typeface="Cambria"/>
              </a:rPr>
              <a:t>Activity </a:t>
            </a:r>
            <a:r>
              <a:rPr sz="1364" b="1" dirty="0">
                <a:latin typeface="Cambria"/>
                <a:cs typeface="Cambria"/>
              </a:rPr>
              <a:t>1 – Pre-Learn</a:t>
            </a:r>
            <a:r>
              <a:rPr sz="1364" b="1" spc="-48" dirty="0">
                <a:latin typeface="Cambria"/>
                <a:cs typeface="Cambria"/>
              </a:rPr>
              <a:t> </a:t>
            </a:r>
            <a:r>
              <a:rPr sz="1364" b="1" spc="-3" dirty="0">
                <a:latin typeface="Cambria"/>
                <a:cs typeface="Cambria"/>
              </a:rPr>
              <a:t>Vocabulary</a:t>
            </a:r>
            <a:endParaRPr sz="1364">
              <a:latin typeface="Cambria"/>
              <a:cs typeface="Cambria"/>
            </a:endParaRPr>
          </a:p>
          <a:p>
            <a:pPr marL="8659" marR="3464">
              <a:lnSpc>
                <a:spcPct val="104600"/>
              </a:lnSpc>
              <a:spcBef>
                <a:spcPts val="617"/>
              </a:spcBef>
            </a:pPr>
            <a:r>
              <a:rPr sz="886" b="1" spc="-7" dirty="0">
                <a:latin typeface="Cambria"/>
                <a:cs typeface="Cambria"/>
              </a:rPr>
              <a:t>bride </a:t>
            </a:r>
            <a:r>
              <a:rPr sz="886" b="1" dirty="0">
                <a:latin typeface="Cambria"/>
                <a:cs typeface="Cambria"/>
              </a:rPr>
              <a:t>(n.) </a:t>
            </a:r>
            <a:r>
              <a:rPr sz="886" spc="-3" dirty="0">
                <a:latin typeface="Cambria"/>
                <a:cs typeface="Cambria"/>
              </a:rPr>
              <a:t>= when a woman </a:t>
            </a:r>
            <a:r>
              <a:rPr sz="886" dirty="0">
                <a:latin typeface="Cambria"/>
                <a:cs typeface="Cambria"/>
              </a:rPr>
              <a:t>is </a:t>
            </a:r>
            <a:r>
              <a:rPr sz="886" spc="-3" dirty="0">
                <a:latin typeface="Cambria"/>
                <a:cs typeface="Cambria"/>
              </a:rPr>
              <a:t>getting </a:t>
            </a:r>
            <a:r>
              <a:rPr sz="886" dirty="0">
                <a:latin typeface="Cambria"/>
                <a:cs typeface="Cambria"/>
              </a:rPr>
              <a:t>married, </a:t>
            </a:r>
            <a:r>
              <a:rPr sz="886" spc="-3" dirty="0">
                <a:latin typeface="Cambria"/>
                <a:cs typeface="Cambria"/>
              </a:rPr>
              <a:t>she is called the “bride” on </a:t>
            </a:r>
            <a:r>
              <a:rPr sz="886" dirty="0">
                <a:latin typeface="Cambria"/>
                <a:cs typeface="Cambria"/>
              </a:rPr>
              <a:t>her  </a:t>
            </a:r>
            <a:r>
              <a:rPr sz="886" spc="-3" dirty="0">
                <a:latin typeface="Cambria"/>
                <a:cs typeface="Cambria"/>
              </a:rPr>
              <a:t>wedding </a:t>
            </a:r>
            <a:r>
              <a:rPr sz="886" dirty="0">
                <a:latin typeface="Cambria"/>
                <a:cs typeface="Cambria"/>
              </a:rPr>
              <a:t>day. </a:t>
            </a:r>
            <a:r>
              <a:rPr sz="886" spc="-3" dirty="0">
                <a:latin typeface="Cambria"/>
                <a:cs typeface="Cambria"/>
              </a:rPr>
              <a:t>(and </a:t>
            </a:r>
            <a:r>
              <a:rPr sz="886" dirty="0">
                <a:latin typeface="Cambria"/>
                <a:cs typeface="Cambria"/>
              </a:rPr>
              <a:t>the </a:t>
            </a:r>
            <a:r>
              <a:rPr sz="886" spc="-3" dirty="0">
                <a:latin typeface="Cambria"/>
                <a:cs typeface="Cambria"/>
              </a:rPr>
              <a:t>man is called the</a:t>
            </a:r>
            <a:r>
              <a:rPr sz="886" spc="7" dirty="0">
                <a:latin typeface="Cambria"/>
                <a:cs typeface="Cambria"/>
              </a:rPr>
              <a:t> </a:t>
            </a:r>
            <a:r>
              <a:rPr sz="886" spc="-3" dirty="0">
                <a:latin typeface="Cambria"/>
                <a:cs typeface="Cambria"/>
              </a:rPr>
              <a:t>“groom”)</a:t>
            </a:r>
            <a:endParaRPr sz="886">
              <a:latin typeface="Cambria"/>
              <a:cs typeface="Cambria"/>
            </a:endParaRPr>
          </a:p>
        </p:txBody>
      </p:sp>
      <p:sp>
        <p:nvSpPr>
          <p:cNvPr id="6" name="object 6"/>
          <p:cNvSpPr txBox="1"/>
          <p:nvPr/>
        </p:nvSpPr>
        <p:spPr>
          <a:xfrm>
            <a:off x="4061321" y="4657465"/>
            <a:ext cx="3007302" cy="136319"/>
          </a:xfrm>
          <a:prstGeom prst="rect">
            <a:avLst/>
          </a:prstGeom>
        </p:spPr>
        <p:txBody>
          <a:bodyPr vert="horz" wrap="square" lIns="0" tIns="0" rIns="0" bIns="0" rtlCol="0">
            <a:spAutoFit/>
          </a:bodyPr>
          <a:lstStyle/>
          <a:p>
            <a:pPr marL="8659"/>
            <a:r>
              <a:rPr sz="886" b="1" spc="-3" dirty="0">
                <a:latin typeface="Cambria"/>
                <a:cs typeface="Cambria"/>
              </a:rPr>
              <a:t>farmhand </a:t>
            </a:r>
            <a:r>
              <a:rPr sz="886" b="1" spc="-7" dirty="0">
                <a:latin typeface="Cambria"/>
                <a:cs typeface="Cambria"/>
              </a:rPr>
              <a:t>(n.) </a:t>
            </a:r>
            <a:r>
              <a:rPr sz="886" spc="-3" dirty="0">
                <a:latin typeface="Cambria"/>
                <a:cs typeface="Cambria"/>
              </a:rPr>
              <a:t>= a person who </a:t>
            </a:r>
            <a:r>
              <a:rPr sz="886" dirty="0">
                <a:latin typeface="Cambria"/>
                <a:cs typeface="Cambria"/>
              </a:rPr>
              <a:t>is </a:t>
            </a:r>
            <a:r>
              <a:rPr sz="886" spc="-3" dirty="0">
                <a:latin typeface="Cambria"/>
                <a:cs typeface="Cambria"/>
              </a:rPr>
              <a:t>employed </a:t>
            </a:r>
            <a:r>
              <a:rPr sz="886" dirty="0">
                <a:latin typeface="Cambria"/>
                <a:cs typeface="Cambria"/>
              </a:rPr>
              <a:t>to </a:t>
            </a:r>
            <a:r>
              <a:rPr sz="886" spc="-3" dirty="0">
                <a:latin typeface="Cambria"/>
                <a:cs typeface="Cambria"/>
              </a:rPr>
              <a:t>work on a</a:t>
            </a:r>
            <a:r>
              <a:rPr sz="886" spc="34" dirty="0">
                <a:latin typeface="Cambria"/>
                <a:cs typeface="Cambria"/>
              </a:rPr>
              <a:t> </a:t>
            </a:r>
            <a:r>
              <a:rPr sz="886" spc="-3" dirty="0">
                <a:latin typeface="Cambria"/>
                <a:cs typeface="Cambria"/>
              </a:rPr>
              <a:t>farm.</a:t>
            </a:r>
            <a:endParaRPr sz="886">
              <a:latin typeface="Cambria"/>
              <a:cs typeface="Cambria"/>
            </a:endParaRPr>
          </a:p>
        </p:txBody>
      </p:sp>
      <p:sp>
        <p:nvSpPr>
          <p:cNvPr id="7" name="object 7"/>
          <p:cNvSpPr/>
          <p:nvPr/>
        </p:nvSpPr>
        <p:spPr>
          <a:xfrm>
            <a:off x="5449859" y="3115627"/>
            <a:ext cx="1292023" cy="1466416"/>
          </a:xfrm>
          <a:prstGeom prst="rect">
            <a:avLst/>
          </a:prstGeom>
          <a:blipFill>
            <a:blip r:embed="rId2" cstate="print"/>
            <a:stretch>
              <a:fillRect/>
            </a:stretch>
          </a:blipFill>
        </p:spPr>
        <p:txBody>
          <a:bodyPr wrap="square" lIns="0" tIns="0" rIns="0" bIns="0" rtlCol="0"/>
          <a:lstStyle/>
          <a:p>
            <a:endParaRPr sz="1227"/>
          </a:p>
        </p:txBody>
      </p:sp>
      <p:sp>
        <p:nvSpPr>
          <p:cNvPr id="8" name="object 8"/>
          <p:cNvSpPr/>
          <p:nvPr/>
        </p:nvSpPr>
        <p:spPr>
          <a:xfrm>
            <a:off x="5276157" y="4874739"/>
            <a:ext cx="1639598" cy="1207857"/>
          </a:xfrm>
          <a:prstGeom prst="rect">
            <a:avLst/>
          </a:prstGeom>
          <a:blipFill>
            <a:blip r:embed="rId3" cstate="print"/>
            <a:stretch>
              <a:fillRect/>
            </a:stretch>
          </a:blipFill>
        </p:spPr>
        <p:txBody>
          <a:bodyPr wrap="square" lIns="0" tIns="0" rIns="0" bIns="0" rtlCol="0"/>
          <a:lstStyle/>
          <a:p>
            <a:endParaRPr sz="1227"/>
          </a:p>
        </p:txBody>
      </p:sp>
      <p:sp>
        <p:nvSpPr>
          <p:cNvPr id="9" name="object 9"/>
          <p:cNvSpPr/>
          <p:nvPr/>
        </p:nvSpPr>
        <p:spPr>
          <a:xfrm>
            <a:off x="6992216" y="993631"/>
            <a:ext cx="980642" cy="980642"/>
          </a:xfrm>
          <a:prstGeom prst="rect">
            <a:avLst/>
          </a:prstGeom>
          <a:blipFill>
            <a:blip r:embed="rId4" cstate="print"/>
            <a:stretch>
              <a:fillRect/>
            </a:stretch>
          </a:blipFill>
        </p:spPr>
        <p:txBody>
          <a:bodyPr wrap="square" lIns="0" tIns="0" rIns="0" bIns="0" rtlCol="0"/>
          <a:lstStyle/>
          <a:p>
            <a:endParaRPr sz="1227"/>
          </a:p>
        </p:txBody>
      </p:sp>
      <p:sp>
        <p:nvSpPr>
          <p:cNvPr id="10" name="object 10"/>
          <p:cNvSpPr/>
          <p:nvPr/>
        </p:nvSpPr>
        <p:spPr>
          <a:xfrm>
            <a:off x="3667125" y="207818"/>
            <a:ext cx="0" cy="51089"/>
          </a:xfrm>
          <a:custGeom>
            <a:avLst/>
            <a:gdLst/>
            <a:ahLst/>
            <a:cxnLst/>
            <a:rect l="l" t="t" r="r" b="b"/>
            <a:pathLst>
              <a:path h="74929">
                <a:moveTo>
                  <a:pt x="0" y="0"/>
                </a:moveTo>
                <a:lnTo>
                  <a:pt x="0" y="74675"/>
                </a:lnTo>
              </a:path>
            </a:pathLst>
          </a:custGeom>
          <a:ln w="38100">
            <a:solidFill>
              <a:srgbClr val="44536A"/>
            </a:solidFill>
          </a:ln>
        </p:spPr>
        <p:txBody>
          <a:bodyPr wrap="square" lIns="0" tIns="0" rIns="0" bIns="0" rtlCol="0"/>
          <a:lstStyle/>
          <a:p>
            <a:endParaRPr sz="1227"/>
          </a:p>
        </p:txBody>
      </p:sp>
      <p:sp>
        <p:nvSpPr>
          <p:cNvPr id="11" name="object 11"/>
          <p:cNvSpPr/>
          <p:nvPr/>
        </p:nvSpPr>
        <p:spPr>
          <a:xfrm>
            <a:off x="3654136" y="220807"/>
            <a:ext cx="51089" cy="0"/>
          </a:xfrm>
          <a:custGeom>
            <a:avLst/>
            <a:gdLst/>
            <a:ahLst/>
            <a:cxnLst/>
            <a:rect l="l" t="t" r="r" b="b"/>
            <a:pathLst>
              <a:path w="74929">
                <a:moveTo>
                  <a:pt x="0" y="0"/>
                </a:moveTo>
                <a:lnTo>
                  <a:pt x="74675" y="0"/>
                </a:lnTo>
              </a:path>
            </a:pathLst>
          </a:custGeom>
          <a:ln w="38100">
            <a:solidFill>
              <a:srgbClr val="44536A"/>
            </a:solidFill>
          </a:ln>
        </p:spPr>
        <p:txBody>
          <a:bodyPr wrap="square" lIns="0" tIns="0" rIns="0" bIns="0" rtlCol="0"/>
          <a:lstStyle/>
          <a:p>
            <a:endParaRPr sz="1227"/>
          </a:p>
        </p:txBody>
      </p:sp>
      <p:sp>
        <p:nvSpPr>
          <p:cNvPr id="12" name="object 12"/>
          <p:cNvSpPr/>
          <p:nvPr/>
        </p:nvSpPr>
        <p:spPr>
          <a:xfrm>
            <a:off x="3705051" y="220807"/>
            <a:ext cx="4782849" cy="0"/>
          </a:xfrm>
          <a:custGeom>
            <a:avLst/>
            <a:gdLst/>
            <a:ahLst/>
            <a:cxnLst/>
            <a:rect l="l" t="t" r="r" b="b"/>
            <a:pathLst>
              <a:path w="7014845">
                <a:moveTo>
                  <a:pt x="0" y="0"/>
                </a:moveTo>
                <a:lnTo>
                  <a:pt x="7014718" y="0"/>
                </a:lnTo>
              </a:path>
            </a:pathLst>
          </a:custGeom>
          <a:ln w="38100">
            <a:solidFill>
              <a:srgbClr val="44536A"/>
            </a:solidFill>
          </a:ln>
        </p:spPr>
        <p:txBody>
          <a:bodyPr wrap="square" lIns="0" tIns="0" rIns="0" bIns="0" rtlCol="0"/>
          <a:lstStyle/>
          <a:p>
            <a:endParaRPr sz="1227"/>
          </a:p>
        </p:txBody>
      </p:sp>
      <p:sp>
        <p:nvSpPr>
          <p:cNvPr id="13" name="object 13"/>
          <p:cNvSpPr/>
          <p:nvPr/>
        </p:nvSpPr>
        <p:spPr>
          <a:xfrm>
            <a:off x="3705051" y="252498"/>
            <a:ext cx="4782849" cy="0"/>
          </a:xfrm>
          <a:custGeom>
            <a:avLst/>
            <a:gdLst/>
            <a:ahLst/>
            <a:cxnLst/>
            <a:rect l="l" t="t" r="r" b="b"/>
            <a:pathLst>
              <a:path w="7014845">
                <a:moveTo>
                  <a:pt x="0" y="0"/>
                </a:moveTo>
                <a:lnTo>
                  <a:pt x="7014718" y="0"/>
                </a:lnTo>
              </a:path>
            </a:pathLst>
          </a:custGeom>
          <a:ln w="18288">
            <a:solidFill>
              <a:srgbClr val="44536A"/>
            </a:solidFill>
          </a:ln>
        </p:spPr>
        <p:txBody>
          <a:bodyPr wrap="square" lIns="0" tIns="0" rIns="0" bIns="0" rtlCol="0"/>
          <a:lstStyle/>
          <a:p>
            <a:endParaRPr sz="1227"/>
          </a:p>
        </p:txBody>
      </p:sp>
      <p:sp>
        <p:nvSpPr>
          <p:cNvPr id="14" name="object 14"/>
          <p:cNvSpPr/>
          <p:nvPr/>
        </p:nvSpPr>
        <p:spPr>
          <a:xfrm>
            <a:off x="8525740" y="207818"/>
            <a:ext cx="0" cy="51089"/>
          </a:xfrm>
          <a:custGeom>
            <a:avLst/>
            <a:gdLst/>
            <a:ahLst/>
            <a:cxnLst/>
            <a:rect l="l" t="t" r="r" b="b"/>
            <a:pathLst>
              <a:path h="74929">
                <a:moveTo>
                  <a:pt x="0" y="0"/>
                </a:moveTo>
                <a:lnTo>
                  <a:pt x="0" y="74675"/>
                </a:lnTo>
              </a:path>
            </a:pathLst>
          </a:custGeom>
          <a:ln w="38100">
            <a:solidFill>
              <a:srgbClr val="44536A"/>
            </a:solidFill>
          </a:ln>
        </p:spPr>
        <p:txBody>
          <a:bodyPr wrap="square" lIns="0" tIns="0" rIns="0" bIns="0" rtlCol="0"/>
          <a:lstStyle/>
          <a:p>
            <a:endParaRPr sz="1227"/>
          </a:p>
        </p:txBody>
      </p:sp>
      <p:sp>
        <p:nvSpPr>
          <p:cNvPr id="15" name="object 15"/>
          <p:cNvSpPr/>
          <p:nvPr/>
        </p:nvSpPr>
        <p:spPr>
          <a:xfrm>
            <a:off x="8487813" y="220807"/>
            <a:ext cx="51089" cy="0"/>
          </a:xfrm>
          <a:custGeom>
            <a:avLst/>
            <a:gdLst/>
            <a:ahLst/>
            <a:cxnLst/>
            <a:rect l="l" t="t" r="r" b="b"/>
            <a:pathLst>
              <a:path w="74929">
                <a:moveTo>
                  <a:pt x="0" y="0"/>
                </a:moveTo>
                <a:lnTo>
                  <a:pt x="74675" y="0"/>
                </a:lnTo>
              </a:path>
            </a:pathLst>
          </a:custGeom>
          <a:ln w="38100">
            <a:solidFill>
              <a:srgbClr val="44536A"/>
            </a:solidFill>
          </a:ln>
        </p:spPr>
        <p:txBody>
          <a:bodyPr wrap="square" lIns="0" tIns="0" rIns="0" bIns="0" rtlCol="0"/>
          <a:lstStyle/>
          <a:p>
            <a:endParaRPr sz="1227"/>
          </a:p>
        </p:txBody>
      </p:sp>
      <p:sp>
        <p:nvSpPr>
          <p:cNvPr id="16" name="object 16"/>
          <p:cNvSpPr/>
          <p:nvPr/>
        </p:nvSpPr>
        <p:spPr>
          <a:xfrm>
            <a:off x="3667125" y="258699"/>
            <a:ext cx="0" cy="6341485"/>
          </a:xfrm>
          <a:custGeom>
            <a:avLst/>
            <a:gdLst/>
            <a:ahLst/>
            <a:cxnLst/>
            <a:rect l="l" t="t" r="r" b="b"/>
            <a:pathLst>
              <a:path h="9300845">
                <a:moveTo>
                  <a:pt x="0" y="0"/>
                </a:moveTo>
                <a:lnTo>
                  <a:pt x="0" y="9300718"/>
                </a:lnTo>
              </a:path>
            </a:pathLst>
          </a:custGeom>
          <a:ln w="38100">
            <a:solidFill>
              <a:srgbClr val="44536A"/>
            </a:solidFill>
          </a:ln>
        </p:spPr>
        <p:txBody>
          <a:bodyPr wrap="square" lIns="0" tIns="0" rIns="0" bIns="0" rtlCol="0"/>
          <a:lstStyle/>
          <a:p>
            <a:endParaRPr sz="1227"/>
          </a:p>
        </p:txBody>
      </p:sp>
      <p:sp>
        <p:nvSpPr>
          <p:cNvPr id="17" name="object 17"/>
          <p:cNvSpPr/>
          <p:nvPr/>
        </p:nvSpPr>
        <p:spPr>
          <a:xfrm>
            <a:off x="3698817" y="246265"/>
            <a:ext cx="0" cy="6366597"/>
          </a:xfrm>
          <a:custGeom>
            <a:avLst/>
            <a:gdLst/>
            <a:ahLst/>
            <a:cxnLst/>
            <a:rect l="l" t="t" r="r" b="b"/>
            <a:pathLst>
              <a:path h="9337675">
                <a:moveTo>
                  <a:pt x="0" y="0"/>
                </a:moveTo>
                <a:lnTo>
                  <a:pt x="0" y="9337243"/>
                </a:lnTo>
              </a:path>
            </a:pathLst>
          </a:custGeom>
          <a:ln w="18287">
            <a:solidFill>
              <a:srgbClr val="44536A"/>
            </a:solidFill>
          </a:ln>
        </p:spPr>
        <p:txBody>
          <a:bodyPr wrap="square" lIns="0" tIns="0" rIns="0" bIns="0" rtlCol="0"/>
          <a:lstStyle/>
          <a:p>
            <a:endParaRPr sz="1227"/>
          </a:p>
        </p:txBody>
      </p:sp>
      <p:sp>
        <p:nvSpPr>
          <p:cNvPr id="18" name="object 18"/>
          <p:cNvSpPr/>
          <p:nvPr/>
        </p:nvSpPr>
        <p:spPr>
          <a:xfrm>
            <a:off x="8525740" y="258699"/>
            <a:ext cx="0" cy="6341485"/>
          </a:xfrm>
          <a:custGeom>
            <a:avLst/>
            <a:gdLst/>
            <a:ahLst/>
            <a:cxnLst/>
            <a:rect l="l" t="t" r="r" b="b"/>
            <a:pathLst>
              <a:path h="9300845">
                <a:moveTo>
                  <a:pt x="0" y="0"/>
                </a:moveTo>
                <a:lnTo>
                  <a:pt x="0" y="9300718"/>
                </a:lnTo>
              </a:path>
            </a:pathLst>
          </a:custGeom>
          <a:ln w="38100">
            <a:solidFill>
              <a:srgbClr val="44536A"/>
            </a:solidFill>
          </a:ln>
        </p:spPr>
        <p:txBody>
          <a:bodyPr wrap="square" lIns="0" tIns="0" rIns="0" bIns="0" rtlCol="0"/>
          <a:lstStyle/>
          <a:p>
            <a:endParaRPr sz="1227"/>
          </a:p>
        </p:txBody>
      </p:sp>
      <p:sp>
        <p:nvSpPr>
          <p:cNvPr id="19" name="object 19"/>
          <p:cNvSpPr/>
          <p:nvPr/>
        </p:nvSpPr>
        <p:spPr>
          <a:xfrm>
            <a:off x="8494049" y="246265"/>
            <a:ext cx="0" cy="6366597"/>
          </a:xfrm>
          <a:custGeom>
            <a:avLst/>
            <a:gdLst/>
            <a:ahLst/>
            <a:cxnLst/>
            <a:rect l="l" t="t" r="r" b="b"/>
            <a:pathLst>
              <a:path h="9337675">
                <a:moveTo>
                  <a:pt x="0" y="0"/>
                </a:moveTo>
                <a:lnTo>
                  <a:pt x="0" y="9337243"/>
                </a:lnTo>
              </a:path>
            </a:pathLst>
          </a:custGeom>
          <a:ln w="18288">
            <a:solidFill>
              <a:srgbClr val="44536A"/>
            </a:solidFill>
          </a:ln>
        </p:spPr>
        <p:txBody>
          <a:bodyPr wrap="square" lIns="0" tIns="0" rIns="0" bIns="0" rtlCol="0"/>
          <a:lstStyle/>
          <a:p>
            <a:endParaRPr sz="1227"/>
          </a:p>
        </p:txBody>
      </p:sp>
      <p:sp>
        <p:nvSpPr>
          <p:cNvPr id="20" name="object 20"/>
          <p:cNvSpPr/>
          <p:nvPr/>
        </p:nvSpPr>
        <p:spPr>
          <a:xfrm>
            <a:off x="3667125" y="6600098"/>
            <a:ext cx="0" cy="51522"/>
          </a:xfrm>
          <a:custGeom>
            <a:avLst/>
            <a:gdLst/>
            <a:ahLst/>
            <a:cxnLst/>
            <a:rect l="l" t="t" r="r" b="b"/>
            <a:pathLst>
              <a:path h="75565">
                <a:moveTo>
                  <a:pt x="0" y="0"/>
                </a:moveTo>
                <a:lnTo>
                  <a:pt x="0" y="74980"/>
                </a:lnTo>
              </a:path>
            </a:pathLst>
          </a:custGeom>
          <a:ln w="38100">
            <a:solidFill>
              <a:srgbClr val="44536A"/>
            </a:solidFill>
          </a:ln>
        </p:spPr>
        <p:txBody>
          <a:bodyPr wrap="square" lIns="0" tIns="0" rIns="0" bIns="0" rtlCol="0"/>
          <a:lstStyle/>
          <a:p>
            <a:endParaRPr sz="1227"/>
          </a:p>
        </p:txBody>
      </p:sp>
      <p:sp>
        <p:nvSpPr>
          <p:cNvPr id="21" name="object 21"/>
          <p:cNvSpPr/>
          <p:nvPr/>
        </p:nvSpPr>
        <p:spPr>
          <a:xfrm>
            <a:off x="3654136" y="6638128"/>
            <a:ext cx="51089" cy="0"/>
          </a:xfrm>
          <a:custGeom>
            <a:avLst/>
            <a:gdLst/>
            <a:ahLst/>
            <a:cxnLst/>
            <a:rect l="l" t="t" r="r" b="b"/>
            <a:pathLst>
              <a:path w="74929">
                <a:moveTo>
                  <a:pt x="0" y="0"/>
                </a:moveTo>
                <a:lnTo>
                  <a:pt x="74675" y="0"/>
                </a:lnTo>
              </a:path>
            </a:pathLst>
          </a:custGeom>
          <a:ln w="38404">
            <a:solidFill>
              <a:srgbClr val="44536A"/>
            </a:solidFill>
          </a:ln>
        </p:spPr>
        <p:txBody>
          <a:bodyPr wrap="square" lIns="0" tIns="0" rIns="0" bIns="0" rtlCol="0"/>
          <a:lstStyle/>
          <a:p>
            <a:endParaRPr sz="1227"/>
          </a:p>
        </p:txBody>
      </p:sp>
      <p:sp>
        <p:nvSpPr>
          <p:cNvPr id="22" name="object 22"/>
          <p:cNvSpPr/>
          <p:nvPr/>
        </p:nvSpPr>
        <p:spPr>
          <a:xfrm>
            <a:off x="3705051" y="6638128"/>
            <a:ext cx="4782849" cy="0"/>
          </a:xfrm>
          <a:custGeom>
            <a:avLst/>
            <a:gdLst/>
            <a:ahLst/>
            <a:cxnLst/>
            <a:rect l="l" t="t" r="r" b="b"/>
            <a:pathLst>
              <a:path w="7014845">
                <a:moveTo>
                  <a:pt x="0" y="0"/>
                </a:moveTo>
                <a:lnTo>
                  <a:pt x="7014718" y="0"/>
                </a:lnTo>
              </a:path>
            </a:pathLst>
          </a:custGeom>
          <a:ln w="38404">
            <a:solidFill>
              <a:srgbClr val="44536A"/>
            </a:solidFill>
          </a:ln>
        </p:spPr>
        <p:txBody>
          <a:bodyPr wrap="square" lIns="0" tIns="0" rIns="0" bIns="0" rtlCol="0"/>
          <a:lstStyle/>
          <a:p>
            <a:endParaRPr sz="1227"/>
          </a:p>
        </p:txBody>
      </p:sp>
      <p:sp>
        <p:nvSpPr>
          <p:cNvPr id="23" name="object 23"/>
          <p:cNvSpPr/>
          <p:nvPr/>
        </p:nvSpPr>
        <p:spPr>
          <a:xfrm>
            <a:off x="3705051" y="6606331"/>
            <a:ext cx="4782849" cy="0"/>
          </a:xfrm>
          <a:custGeom>
            <a:avLst/>
            <a:gdLst/>
            <a:ahLst/>
            <a:cxnLst/>
            <a:rect l="l" t="t" r="r" b="b"/>
            <a:pathLst>
              <a:path w="7014845">
                <a:moveTo>
                  <a:pt x="0" y="0"/>
                </a:moveTo>
                <a:lnTo>
                  <a:pt x="7014718" y="0"/>
                </a:lnTo>
              </a:path>
            </a:pathLst>
          </a:custGeom>
          <a:ln w="18288">
            <a:solidFill>
              <a:srgbClr val="44536A"/>
            </a:solidFill>
          </a:ln>
        </p:spPr>
        <p:txBody>
          <a:bodyPr wrap="square" lIns="0" tIns="0" rIns="0" bIns="0" rtlCol="0"/>
          <a:lstStyle/>
          <a:p>
            <a:endParaRPr sz="1227"/>
          </a:p>
        </p:txBody>
      </p:sp>
      <p:sp>
        <p:nvSpPr>
          <p:cNvPr id="24" name="object 24"/>
          <p:cNvSpPr/>
          <p:nvPr/>
        </p:nvSpPr>
        <p:spPr>
          <a:xfrm>
            <a:off x="8525740" y="6600098"/>
            <a:ext cx="0" cy="51522"/>
          </a:xfrm>
          <a:custGeom>
            <a:avLst/>
            <a:gdLst/>
            <a:ahLst/>
            <a:cxnLst/>
            <a:rect l="l" t="t" r="r" b="b"/>
            <a:pathLst>
              <a:path h="75565">
                <a:moveTo>
                  <a:pt x="0" y="0"/>
                </a:moveTo>
                <a:lnTo>
                  <a:pt x="0" y="74980"/>
                </a:lnTo>
              </a:path>
            </a:pathLst>
          </a:custGeom>
          <a:ln w="38100">
            <a:solidFill>
              <a:srgbClr val="44536A"/>
            </a:solidFill>
          </a:ln>
        </p:spPr>
        <p:txBody>
          <a:bodyPr wrap="square" lIns="0" tIns="0" rIns="0" bIns="0" rtlCol="0"/>
          <a:lstStyle/>
          <a:p>
            <a:endParaRPr sz="1227"/>
          </a:p>
        </p:txBody>
      </p:sp>
      <p:sp>
        <p:nvSpPr>
          <p:cNvPr id="25" name="object 25"/>
          <p:cNvSpPr/>
          <p:nvPr/>
        </p:nvSpPr>
        <p:spPr>
          <a:xfrm>
            <a:off x="8487813" y="6638128"/>
            <a:ext cx="51089" cy="0"/>
          </a:xfrm>
          <a:custGeom>
            <a:avLst/>
            <a:gdLst/>
            <a:ahLst/>
            <a:cxnLst/>
            <a:rect l="l" t="t" r="r" b="b"/>
            <a:pathLst>
              <a:path w="74929">
                <a:moveTo>
                  <a:pt x="0" y="0"/>
                </a:moveTo>
                <a:lnTo>
                  <a:pt x="74675" y="0"/>
                </a:lnTo>
              </a:path>
            </a:pathLst>
          </a:custGeom>
          <a:ln w="38404">
            <a:solidFill>
              <a:srgbClr val="44536A"/>
            </a:solidFill>
          </a:ln>
        </p:spPr>
        <p:txBody>
          <a:bodyPr wrap="square" lIns="0" tIns="0" rIns="0" bIns="0" rtlCol="0"/>
          <a:lstStyle/>
          <a:p>
            <a:endParaRPr sz="1227"/>
          </a:p>
        </p:txBody>
      </p:sp>
      <p:sp>
        <p:nvSpPr>
          <p:cNvPr id="26" name="object 26"/>
          <p:cNvSpPr txBox="1">
            <a:spLocks noGrp="1"/>
          </p:cNvSpPr>
          <p:nvPr>
            <p:ph type="ftr" sz="quarter" idx="5"/>
          </p:nvPr>
        </p:nvSpPr>
        <p:spPr>
          <a:xfrm>
            <a:off x="3144139" y="9274250"/>
            <a:ext cx="1486535"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chemeClr val="hlink"/>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1755">
              <a:spcBef>
                <a:spcPts val="25"/>
              </a:spcBef>
            </a:pPr>
            <a:r>
              <a:rPr lang="pt-BR" u="none">
                <a:solidFill>
                  <a:srgbClr val="000000"/>
                </a:solidFill>
              </a:rPr>
              <a:t>© </a:t>
            </a:r>
            <a:r>
              <a:rPr lang="pt-BR" u="none" spc="-5">
                <a:solidFill>
                  <a:srgbClr val="000000"/>
                </a:solidFill>
              </a:rPr>
              <a:t>Shayna Oliveira</a:t>
            </a:r>
            <a:r>
              <a:rPr lang="pt-BR" u="none" spc="-50">
                <a:solidFill>
                  <a:srgbClr val="000000"/>
                </a:solidFill>
              </a:rPr>
              <a:t> </a:t>
            </a:r>
            <a:r>
              <a:rPr lang="pt-BR" u="none" spc="-5">
                <a:solidFill>
                  <a:srgbClr val="000000"/>
                </a:solidFill>
              </a:rPr>
              <a:t>2014</a:t>
            </a:r>
            <a:endParaRPr spc="-3"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761A84C-BEEB-D130-5AD4-6CC5C5C5F0DE}"/>
              </a:ext>
            </a:extLst>
          </p:cNvPr>
          <p:cNvSpPr txBox="1"/>
          <p:nvPr/>
        </p:nvSpPr>
        <p:spPr>
          <a:xfrm>
            <a:off x="196297" y="167491"/>
            <a:ext cx="10328828" cy="3416320"/>
          </a:xfrm>
          <a:prstGeom prst="rect">
            <a:avLst/>
          </a:prstGeom>
          <a:noFill/>
        </p:spPr>
        <p:txBody>
          <a:bodyPr wrap="square">
            <a:spAutoFit/>
          </a:bodyPr>
          <a:lstStyle/>
          <a:p>
            <a:r>
              <a:rPr lang="en-US" b="1" dirty="0">
                <a:solidFill>
                  <a:schemeClr val="bg1"/>
                </a:solidFill>
              </a:rPr>
              <a:t>How about the question form of the present simple tense?</a:t>
            </a:r>
          </a:p>
          <a:p>
            <a:endParaRPr lang="en-US" b="1" dirty="0">
              <a:solidFill>
                <a:schemeClr val="bg1"/>
              </a:solidFill>
            </a:endParaRPr>
          </a:p>
          <a:p>
            <a:r>
              <a:rPr lang="en-US" b="1" dirty="0">
                <a:solidFill>
                  <a:schemeClr val="bg1"/>
                </a:solidFill>
              </a:rPr>
              <a:t>(1) We use 'do' or 'does' before the subject to make the 'yes / no' question:</a:t>
            </a:r>
          </a:p>
          <a:p>
            <a:endParaRPr lang="en-US" b="1" dirty="0">
              <a:solidFill>
                <a:schemeClr val="bg1"/>
              </a:solidFill>
            </a:endParaRPr>
          </a:p>
          <a:p>
            <a:r>
              <a:rPr lang="en-US" b="1" dirty="0">
                <a:solidFill>
                  <a:schemeClr val="bg1"/>
                </a:solidFill>
              </a:rPr>
              <a:t>Yes / No questions</a:t>
            </a:r>
          </a:p>
          <a:p>
            <a:r>
              <a:rPr lang="en-US" b="1" dirty="0">
                <a:solidFill>
                  <a:schemeClr val="bg1"/>
                </a:solidFill>
              </a:rPr>
              <a:t>do I play ?</a:t>
            </a:r>
          </a:p>
          <a:p>
            <a:r>
              <a:rPr lang="en-US" b="1" dirty="0">
                <a:solidFill>
                  <a:schemeClr val="bg1"/>
                </a:solidFill>
              </a:rPr>
              <a:t>do you play ?</a:t>
            </a:r>
          </a:p>
          <a:p>
            <a:r>
              <a:rPr lang="en-US" b="1" dirty="0">
                <a:solidFill>
                  <a:schemeClr val="bg1"/>
                </a:solidFill>
              </a:rPr>
              <a:t>does he play ?</a:t>
            </a:r>
          </a:p>
          <a:p>
            <a:r>
              <a:rPr lang="en-US" b="1" dirty="0">
                <a:solidFill>
                  <a:schemeClr val="bg1"/>
                </a:solidFill>
              </a:rPr>
              <a:t>does she play ?</a:t>
            </a:r>
          </a:p>
          <a:p>
            <a:r>
              <a:rPr lang="en-US" b="1" dirty="0">
                <a:solidFill>
                  <a:schemeClr val="bg1"/>
                </a:solidFill>
              </a:rPr>
              <a:t>does it play ?</a:t>
            </a:r>
          </a:p>
          <a:p>
            <a:r>
              <a:rPr lang="en-US" b="1" dirty="0">
                <a:solidFill>
                  <a:schemeClr val="bg1"/>
                </a:solidFill>
              </a:rPr>
              <a:t>do we play ?</a:t>
            </a:r>
          </a:p>
          <a:p>
            <a:r>
              <a:rPr lang="en-US" b="1" dirty="0">
                <a:solidFill>
                  <a:schemeClr val="bg1"/>
                </a:solidFill>
              </a:rPr>
              <a:t>do they play ?</a:t>
            </a:r>
          </a:p>
        </p:txBody>
      </p:sp>
      <p:sp>
        <p:nvSpPr>
          <p:cNvPr id="12" name="TextBox 11">
            <a:extLst>
              <a:ext uri="{FF2B5EF4-FFF2-40B4-BE49-F238E27FC236}">
                <a16:creationId xmlns:a16="http://schemas.microsoft.com/office/drawing/2014/main" id="{AE422E74-8A6F-FAEF-7904-7161B7C14E11}"/>
              </a:ext>
            </a:extLst>
          </p:cNvPr>
          <p:cNvSpPr txBox="1"/>
          <p:nvPr/>
        </p:nvSpPr>
        <p:spPr>
          <a:xfrm>
            <a:off x="104774" y="3819525"/>
            <a:ext cx="13192125" cy="2585323"/>
          </a:xfrm>
          <a:prstGeom prst="rect">
            <a:avLst/>
          </a:prstGeom>
          <a:noFill/>
        </p:spPr>
        <p:txBody>
          <a:bodyPr wrap="square">
            <a:spAutoFit/>
          </a:bodyPr>
          <a:lstStyle/>
          <a:p>
            <a:r>
              <a:rPr lang="en-US" b="1" dirty="0">
                <a:solidFill>
                  <a:schemeClr val="bg1"/>
                </a:solidFill>
              </a:rPr>
              <a:t>(2) Just like with 'be', if you'd like to make a '</a:t>
            </a:r>
            <a:r>
              <a:rPr lang="en-US" b="1" dirty="0" err="1">
                <a:solidFill>
                  <a:schemeClr val="bg1"/>
                </a:solidFill>
              </a:rPr>
              <a:t>wh</a:t>
            </a:r>
            <a:r>
              <a:rPr lang="en-US" b="1" dirty="0">
                <a:solidFill>
                  <a:schemeClr val="bg1"/>
                </a:solidFill>
              </a:rPr>
              <a:t>' question, you just put the question word at the front:</a:t>
            </a:r>
          </a:p>
          <a:p>
            <a:endParaRPr lang="en-US" b="1" dirty="0">
              <a:solidFill>
                <a:schemeClr val="bg1"/>
              </a:solidFill>
            </a:endParaRPr>
          </a:p>
          <a:p>
            <a:r>
              <a:rPr lang="en-US" b="1" dirty="0" err="1">
                <a:solidFill>
                  <a:schemeClr val="bg1"/>
                </a:solidFill>
              </a:rPr>
              <a:t>Wh</a:t>
            </a:r>
            <a:r>
              <a:rPr lang="en-US" b="1" dirty="0">
                <a:solidFill>
                  <a:schemeClr val="bg1"/>
                </a:solidFill>
              </a:rPr>
              <a:t> Questions</a:t>
            </a:r>
          </a:p>
          <a:p>
            <a:r>
              <a:rPr lang="en-US" b="1" dirty="0">
                <a:solidFill>
                  <a:schemeClr val="bg1"/>
                </a:solidFill>
              </a:rPr>
              <a:t>where	do I play ?</a:t>
            </a:r>
          </a:p>
          <a:p>
            <a:r>
              <a:rPr lang="en-US" b="1" dirty="0">
                <a:solidFill>
                  <a:schemeClr val="bg1"/>
                </a:solidFill>
              </a:rPr>
              <a:t>what	do you play ?</a:t>
            </a:r>
          </a:p>
          <a:p>
            <a:r>
              <a:rPr lang="en-US" b="1" dirty="0">
                <a:solidFill>
                  <a:schemeClr val="bg1"/>
                </a:solidFill>
              </a:rPr>
              <a:t>why	does he play ?</a:t>
            </a:r>
          </a:p>
          <a:p>
            <a:r>
              <a:rPr lang="en-US" b="1" dirty="0">
                <a:solidFill>
                  <a:schemeClr val="bg1"/>
                </a:solidFill>
              </a:rPr>
              <a:t>who	does she play ?</a:t>
            </a:r>
          </a:p>
          <a:p>
            <a:r>
              <a:rPr lang="en-US" b="1" dirty="0">
                <a:solidFill>
                  <a:schemeClr val="bg1"/>
                </a:solidFill>
              </a:rPr>
              <a:t>when	do we play ?</a:t>
            </a:r>
          </a:p>
          <a:p>
            <a:r>
              <a:rPr lang="en-US" b="1" dirty="0">
                <a:solidFill>
                  <a:schemeClr val="bg1"/>
                </a:solidFill>
              </a:rPr>
              <a:t>how	do they play ?</a:t>
            </a:r>
          </a:p>
        </p:txBody>
      </p:sp>
    </p:spTree>
    <p:extLst>
      <p:ext uri="{BB962C8B-B14F-4D97-AF65-F5344CB8AC3E}">
        <p14:creationId xmlns:p14="http://schemas.microsoft.com/office/powerpoint/2010/main" val="860038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4B944E-9FE0-5C72-7491-72007BA00111}"/>
              </a:ext>
            </a:extLst>
          </p:cNvPr>
          <p:cNvSpPr txBox="1"/>
          <p:nvPr/>
        </p:nvSpPr>
        <p:spPr>
          <a:xfrm>
            <a:off x="2421731" y="609600"/>
            <a:ext cx="7348537" cy="4801314"/>
          </a:xfrm>
          <a:prstGeom prst="rect">
            <a:avLst/>
          </a:prstGeom>
          <a:noFill/>
        </p:spPr>
        <p:txBody>
          <a:bodyPr wrap="square">
            <a:spAutoFit/>
          </a:bodyPr>
          <a:lstStyle/>
          <a:p>
            <a:r>
              <a:rPr lang="en-US" b="1" dirty="0">
                <a:solidFill>
                  <a:schemeClr val="bg2"/>
                </a:solidFill>
              </a:rPr>
              <a:t>Make the present simple question: </a:t>
            </a:r>
          </a:p>
          <a:p>
            <a:endParaRPr lang="en-US" dirty="0"/>
          </a:p>
          <a:p>
            <a:r>
              <a:rPr lang="en-US" dirty="0"/>
              <a:t>(he / drive to work every day?) </a:t>
            </a:r>
          </a:p>
          <a:p>
            <a:pPr marL="342900" indent="-342900">
              <a:buAutoNum type="arabicPeriod"/>
            </a:pPr>
            <a:endParaRPr lang="en-US" dirty="0"/>
          </a:p>
          <a:p>
            <a:r>
              <a:rPr lang="en-US" dirty="0"/>
              <a:t> (we / have enough time?) ________________________________________________</a:t>
            </a:r>
          </a:p>
          <a:p>
            <a:r>
              <a:rPr lang="en-US" dirty="0"/>
              <a:t>  ( what / you  / eat in the morning?)</a:t>
            </a:r>
          </a:p>
          <a:p>
            <a:endParaRPr lang="en-US" dirty="0"/>
          </a:p>
          <a:p>
            <a:endParaRPr lang="en-US" dirty="0"/>
          </a:p>
          <a:p>
            <a:r>
              <a:rPr lang="en-US" dirty="0"/>
              <a:t> (they / write e-mails every day?) ____________________________________________________</a:t>
            </a:r>
          </a:p>
          <a:p>
            <a:r>
              <a:rPr lang="en-US" dirty="0"/>
              <a:t> when/ he / / read the newspaper?)</a:t>
            </a:r>
          </a:p>
          <a:p>
            <a:endParaRPr lang="en-US" dirty="0"/>
          </a:p>
          <a:p>
            <a:r>
              <a:rPr lang="en-US" dirty="0"/>
              <a:t> where / I / come on Mondays?) </a:t>
            </a:r>
          </a:p>
          <a:p>
            <a:endParaRPr lang="en-US" dirty="0"/>
          </a:p>
          <a:p>
            <a:r>
              <a:rPr lang="en-US" dirty="0"/>
              <a:t>  (what / you / do at the weekend?) </a:t>
            </a:r>
          </a:p>
          <a:p>
            <a:endParaRPr lang="en-US" dirty="0"/>
          </a:p>
        </p:txBody>
      </p:sp>
    </p:spTree>
    <p:extLst>
      <p:ext uri="{BB962C8B-B14F-4D97-AF65-F5344CB8AC3E}">
        <p14:creationId xmlns:p14="http://schemas.microsoft.com/office/powerpoint/2010/main" val="3193293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EAD31B-2700-4612-B005-FBC5455FF901}"/>
              </a:ext>
            </a:extLst>
          </p:cNvPr>
          <p:cNvPicPr>
            <a:picLocks noChangeAspect="1"/>
          </p:cNvPicPr>
          <p:nvPr/>
        </p:nvPicPr>
        <p:blipFill>
          <a:blip r:embed="rId2"/>
          <a:stretch>
            <a:fillRect/>
          </a:stretch>
        </p:blipFill>
        <p:spPr>
          <a:xfrm>
            <a:off x="3733800" y="804532"/>
            <a:ext cx="4572000" cy="5827222"/>
          </a:xfrm>
          <a:prstGeom prst="rect">
            <a:avLst/>
          </a:prstGeom>
        </p:spPr>
      </p:pic>
      <p:sp>
        <p:nvSpPr>
          <p:cNvPr id="6" name="TextBox 5">
            <a:extLst>
              <a:ext uri="{FF2B5EF4-FFF2-40B4-BE49-F238E27FC236}">
                <a16:creationId xmlns:a16="http://schemas.microsoft.com/office/drawing/2014/main" id="{E24C0A93-7F3A-BCE5-1F46-51E7BC36437E}"/>
              </a:ext>
            </a:extLst>
          </p:cNvPr>
          <p:cNvSpPr txBox="1"/>
          <p:nvPr/>
        </p:nvSpPr>
        <p:spPr>
          <a:xfrm>
            <a:off x="3872524" y="226246"/>
            <a:ext cx="6103814" cy="369332"/>
          </a:xfrm>
          <a:prstGeom prst="rect">
            <a:avLst/>
          </a:prstGeom>
          <a:noFill/>
        </p:spPr>
        <p:txBody>
          <a:bodyPr wrap="square">
            <a:spAutoFit/>
          </a:bodyPr>
          <a:lstStyle/>
          <a:p>
            <a:r>
              <a:rPr lang="en-US" sz="1800" b="1" dirty="0"/>
              <a:t>Session 1- Likes &amp; Dislikes</a:t>
            </a:r>
            <a:endParaRPr lang="en-US" dirty="0"/>
          </a:p>
        </p:txBody>
      </p:sp>
      <p:pic>
        <p:nvPicPr>
          <p:cNvPr id="7" name="Picture 6" descr="A close up of a logo&#10;&#10;Description automatically generated">
            <a:extLst>
              <a:ext uri="{FF2B5EF4-FFF2-40B4-BE49-F238E27FC236}">
                <a16:creationId xmlns:a16="http://schemas.microsoft.com/office/drawing/2014/main" id="{7AE229D8-E431-6899-2445-F340536B1607}"/>
              </a:ext>
            </a:extLst>
          </p:cNvPr>
          <p:cNvPicPr>
            <a:picLocks noChangeAspect="1"/>
          </p:cNvPicPr>
          <p:nvPr/>
        </p:nvPicPr>
        <p:blipFill rotWithShape="1">
          <a:blip r:embed="rId3">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8" name="TextBox 7">
            <a:extLst>
              <a:ext uri="{FF2B5EF4-FFF2-40B4-BE49-F238E27FC236}">
                <a16:creationId xmlns:a16="http://schemas.microsoft.com/office/drawing/2014/main" id="{2FD0DC76-0D51-22CC-77B6-6A183C4A3891}"/>
              </a:ext>
            </a:extLst>
          </p:cNvPr>
          <p:cNvSpPr txBox="1"/>
          <p:nvPr/>
        </p:nvSpPr>
        <p:spPr>
          <a:xfrm>
            <a:off x="6492480" y="6447088"/>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4">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704857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15220A-CDE8-4C43-B074-26F8C4F3F7D2}"/>
              </a:ext>
            </a:extLst>
          </p:cNvPr>
          <p:cNvSpPr txBox="1"/>
          <p:nvPr/>
        </p:nvSpPr>
        <p:spPr>
          <a:xfrm>
            <a:off x="2962275" y="609600"/>
            <a:ext cx="6096000" cy="6463308"/>
          </a:xfrm>
          <a:prstGeom prst="rect">
            <a:avLst/>
          </a:prstGeom>
          <a:noFill/>
        </p:spPr>
        <p:txBody>
          <a:bodyPr wrap="square">
            <a:spAutoFit/>
          </a:bodyPr>
          <a:lstStyle/>
          <a:p>
            <a:pPr algn="l"/>
            <a:r>
              <a:rPr lang="en-US" dirty="0">
                <a:solidFill>
                  <a:srgbClr val="FF0000"/>
                </a:solidFill>
                <a:latin typeface="Poppins"/>
              </a:rPr>
              <a:t>When to use the Present simple tense- Function: </a:t>
            </a:r>
          </a:p>
          <a:p>
            <a:pPr algn="l"/>
            <a:endParaRPr lang="en-US" dirty="0">
              <a:solidFill>
                <a:srgbClr val="000000"/>
              </a:solidFill>
              <a:latin typeface="Poppins"/>
            </a:endParaRPr>
          </a:p>
          <a:p>
            <a:pPr algn="l"/>
            <a:r>
              <a:rPr lang="en-US" dirty="0">
                <a:solidFill>
                  <a:srgbClr val="000000"/>
                </a:solidFill>
                <a:latin typeface="Poppins"/>
              </a:rPr>
              <a:t>1: We use the present simple when something is generally or always </a:t>
            </a:r>
            <a:r>
              <a:rPr lang="en-US" dirty="0">
                <a:solidFill>
                  <a:srgbClr val="000000"/>
                </a:solidFill>
                <a:highlight>
                  <a:srgbClr val="FFFF00"/>
                </a:highlight>
                <a:latin typeface="Poppins"/>
              </a:rPr>
              <a:t>true.</a:t>
            </a:r>
          </a:p>
          <a:p>
            <a:pPr marL="285750" indent="-285750">
              <a:buFont typeface="Arial" panose="020B0604020202020204" pitchFamily="34" charset="0"/>
              <a:buChar char="•"/>
            </a:pPr>
            <a:r>
              <a:rPr lang="en-US" dirty="0">
                <a:solidFill>
                  <a:srgbClr val="000000"/>
                </a:solidFill>
                <a:latin typeface="Poppins"/>
              </a:rPr>
              <a:t>People need food.</a:t>
            </a:r>
          </a:p>
          <a:p>
            <a:pPr algn="l">
              <a:buFont typeface="Arial" panose="020B0604020202020204" pitchFamily="34" charset="0"/>
              <a:buChar char="•"/>
            </a:pPr>
            <a:r>
              <a:rPr lang="en-US" dirty="0">
                <a:solidFill>
                  <a:srgbClr val="000000"/>
                </a:solidFill>
                <a:latin typeface="Poppins"/>
              </a:rPr>
              <a:t>    It snows in winter here.</a:t>
            </a:r>
          </a:p>
          <a:p>
            <a:pPr algn="l">
              <a:buFont typeface="Arial" panose="020B0604020202020204" pitchFamily="34" charset="0"/>
              <a:buChar char="•"/>
            </a:pPr>
            <a:r>
              <a:rPr lang="en-US" dirty="0">
                <a:solidFill>
                  <a:srgbClr val="000000"/>
                </a:solidFill>
                <a:latin typeface="Poppins"/>
              </a:rPr>
              <a:t>    Two and two make four.</a:t>
            </a:r>
          </a:p>
          <a:p>
            <a:pPr algn="l">
              <a:buFont typeface="Arial" panose="020B0604020202020204" pitchFamily="34" charset="0"/>
              <a:buChar char="•"/>
            </a:pPr>
            <a:endParaRPr lang="en-US" dirty="0">
              <a:solidFill>
                <a:srgbClr val="000000"/>
              </a:solidFill>
              <a:latin typeface="Poppins"/>
            </a:endParaRPr>
          </a:p>
          <a:p>
            <a:pPr algn="l">
              <a:buFont typeface="Arial" panose="020B0604020202020204" pitchFamily="34" charset="0"/>
              <a:buChar char="•"/>
            </a:pPr>
            <a:r>
              <a:rPr lang="en-US" dirty="0">
                <a:solidFill>
                  <a:srgbClr val="000000"/>
                </a:solidFill>
                <a:latin typeface="Poppins"/>
              </a:rPr>
              <a:t>2: Similarly, we need to use this tense for a situation that we think is </a:t>
            </a:r>
            <a:r>
              <a:rPr lang="en-US" dirty="0">
                <a:solidFill>
                  <a:srgbClr val="000000"/>
                </a:solidFill>
                <a:highlight>
                  <a:srgbClr val="FFFF00"/>
                </a:highlight>
                <a:latin typeface="Poppins"/>
              </a:rPr>
              <a:t>more or less permanent</a:t>
            </a:r>
            <a:r>
              <a:rPr lang="en-US" dirty="0">
                <a:solidFill>
                  <a:srgbClr val="000000"/>
                </a:solidFill>
                <a:latin typeface="Poppins"/>
              </a:rPr>
              <a:t>. </a:t>
            </a:r>
          </a:p>
          <a:p>
            <a:pPr algn="l">
              <a:buFont typeface="Arial" panose="020B0604020202020204" pitchFamily="34" charset="0"/>
              <a:buChar char="•"/>
            </a:pPr>
            <a:r>
              <a:rPr lang="en-US" dirty="0">
                <a:solidFill>
                  <a:srgbClr val="000000"/>
                </a:solidFill>
                <a:latin typeface="Poppins"/>
              </a:rPr>
              <a:t>Where do you live?</a:t>
            </a:r>
          </a:p>
          <a:p>
            <a:pPr algn="l">
              <a:buFont typeface="Arial" panose="020B0604020202020204" pitchFamily="34" charset="0"/>
              <a:buChar char="•"/>
            </a:pPr>
            <a:r>
              <a:rPr lang="en-US" dirty="0">
                <a:solidFill>
                  <a:srgbClr val="000000"/>
                </a:solidFill>
                <a:latin typeface="Poppins"/>
              </a:rPr>
              <a:t>She works in a bank.</a:t>
            </a:r>
          </a:p>
          <a:p>
            <a:pPr algn="l">
              <a:buFont typeface="Arial" panose="020B0604020202020204" pitchFamily="34" charset="0"/>
              <a:buChar char="•"/>
            </a:pPr>
            <a:r>
              <a:rPr lang="en-US" dirty="0">
                <a:solidFill>
                  <a:srgbClr val="000000"/>
                </a:solidFill>
                <a:latin typeface="Poppins"/>
              </a:rPr>
              <a:t>I don't like mushrooms.</a:t>
            </a:r>
          </a:p>
          <a:p>
            <a:pPr algn="l">
              <a:buFont typeface="Arial" panose="020B0604020202020204" pitchFamily="34" charset="0"/>
              <a:buChar char="•"/>
            </a:pPr>
            <a:endParaRPr lang="en-US" dirty="0">
              <a:solidFill>
                <a:srgbClr val="000000"/>
              </a:solidFill>
              <a:latin typeface="Poppins"/>
            </a:endParaRPr>
          </a:p>
          <a:p>
            <a:pPr algn="l">
              <a:buFont typeface="Arial" panose="020B0604020202020204" pitchFamily="34" charset="0"/>
              <a:buChar char="•"/>
            </a:pPr>
            <a:r>
              <a:rPr lang="en-US" dirty="0">
                <a:solidFill>
                  <a:srgbClr val="000000"/>
                </a:solidFill>
                <a:latin typeface="Poppins"/>
              </a:rPr>
              <a:t>3: The next use is for </a:t>
            </a:r>
            <a:r>
              <a:rPr lang="en-US" dirty="0">
                <a:solidFill>
                  <a:srgbClr val="000000"/>
                </a:solidFill>
                <a:highlight>
                  <a:srgbClr val="FFFF00"/>
                </a:highlight>
                <a:latin typeface="Poppins"/>
              </a:rPr>
              <a:t>habits</a:t>
            </a:r>
            <a:r>
              <a:rPr lang="en-US" dirty="0">
                <a:solidFill>
                  <a:srgbClr val="000000"/>
                </a:solidFill>
                <a:latin typeface="Poppins"/>
              </a:rPr>
              <a:t> or things that we do </a:t>
            </a:r>
            <a:r>
              <a:rPr lang="en-US" dirty="0">
                <a:solidFill>
                  <a:srgbClr val="000000"/>
                </a:solidFill>
                <a:highlight>
                  <a:srgbClr val="FFFF00"/>
                </a:highlight>
                <a:latin typeface="Poppins"/>
              </a:rPr>
              <a:t>regular</a:t>
            </a:r>
            <a:r>
              <a:rPr lang="en-US" dirty="0">
                <a:solidFill>
                  <a:srgbClr val="000000"/>
                </a:solidFill>
                <a:latin typeface="Poppins"/>
              </a:rPr>
              <a:t>ly. We often use adverbs of frequency (such as 'often', 'always' and 'sometimes') in this case, as well as expressions like 'every Sunday' or 'twice a month’. </a:t>
            </a:r>
          </a:p>
          <a:p>
            <a:pPr algn="l">
              <a:buFont typeface="Arial" panose="020B0604020202020204" pitchFamily="34" charset="0"/>
              <a:buChar char="•"/>
            </a:pPr>
            <a:r>
              <a:rPr lang="en-US" dirty="0">
                <a:solidFill>
                  <a:srgbClr val="000000"/>
                </a:solidFill>
                <a:latin typeface="Poppins"/>
              </a:rPr>
              <a:t>Do you smoke?</a:t>
            </a:r>
          </a:p>
          <a:p>
            <a:pPr algn="l">
              <a:buFont typeface="Arial" panose="020B0604020202020204" pitchFamily="34" charset="0"/>
              <a:buChar char="•"/>
            </a:pPr>
            <a:r>
              <a:rPr lang="en-US" dirty="0">
                <a:solidFill>
                  <a:srgbClr val="000000"/>
                </a:solidFill>
                <a:latin typeface="Poppins"/>
              </a:rPr>
              <a:t>I play tennis every Tuesday.</a:t>
            </a:r>
          </a:p>
          <a:p>
            <a:pPr algn="l">
              <a:buFont typeface="Arial" panose="020B0604020202020204" pitchFamily="34" charset="0"/>
              <a:buChar char="•"/>
            </a:pPr>
            <a:r>
              <a:rPr lang="en-US" dirty="0">
                <a:solidFill>
                  <a:srgbClr val="000000"/>
                </a:solidFill>
                <a:latin typeface="Poppins"/>
              </a:rPr>
              <a:t>I don't travel very often.</a:t>
            </a:r>
          </a:p>
          <a:p>
            <a:pPr algn="l"/>
            <a:endParaRPr lang="en-US" dirty="0"/>
          </a:p>
        </p:txBody>
      </p:sp>
      <p:sp>
        <p:nvSpPr>
          <p:cNvPr id="7" name="TextBox 6">
            <a:extLst>
              <a:ext uri="{FF2B5EF4-FFF2-40B4-BE49-F238E27FC236}">
                <a16:creationId xmlns:a16="http://schemas.microsoft.com/office/drawing/2014/main" id="{3BC2B906-AD25-899B-BCF1-2E2040D550DF}"/>
              </a:ext>
            </a:extLst>
          </p:cNvPr>
          <p:cNvSpPr txBox="1"/>
          <p:nvPr/>
        </p:nvSpPr>
        <p:spPr>
          <a:xfrm>
            <a:off x="4489939" y="240268"/>
            <a:ext cx="6103814" cy="369332"/>
          </a:xfrm>
          <a:prstGeom prst="rect">
            <a:avLst/>
          </a:prstGeom>
          <a:noFill/>
        </p:spPr>
        <p:txBody>
          <a:bodyPr wrap="square">
            <a:spAutoFit/>
          </a:bodyPr>
          <a:lstStyle/>
          <a:p>
            <a:r>
              <a:rPr lang="en-US" sz="1800" b="1" dirty="0"/>
              <a:t>Session 1- Likes &amp; Dislikes</a:t>
            </a:r>
            <a:endParaRPr lang="en-US" dirty="0"/>
          </a:p>
        </p:txBody>
      </p:sp>
      <p:pic>
        <p:nvPicPr>
          <p:cNvPr id="8" name="Picture 7" descr="A close up of a logo&#10;&#10;Description automatically generated">
            <a:extLst>
              <a:ext uri="{FF2B5EF4-FFF2-40B4-BE49-F238E27FC236}">
                <a16:creationId xmlns:a16="http://schemas.microsoft.com/office/drawing/2014/main" id="{00A80CFB-0993-E862-9A9B-37404D5054C3}"/>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9" name="TextBox 8">
            <a:extLst>
              <a:ext uri="{FF2B5EF4-FFF2-40B4-BE49-F238E27FC236}">
                <a16:creationId xmlns:a16="http://schemas.microsoft.com/office/drawing/2014/main" id="{89E71D12-A231-1568-B219-221F421F1F53}"/>
              </a:ext>
            </a:extLst>
          </p:cNvPr>
          <p:cNvSpPr txBox="1"/>
          <p:nvPr/>
        </p:nvSpPr>
        <p:spPr>
          <a:xfrm>
            <a:off x="5082964" y="6433066"/>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627569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15220A-CDE8-4C43-B074-26F8C4F3F7D2}"/>
              </a:ext>
            </a:extLst>
          </p:cNvPr>
          <p:cNvSpPr txBox="1"/>
          <p:nvPr/>
        </p:nvSpPr>
        <p:spPr>
          <a:xfrm>
            <a:off x="1828800" y="1143001"/>
            <a:ext cx="8074588" cy="5078313"/>
          </a:xfrm>
          <a:prstGeom prst="rect">
            <a:avLst/>
          </a:prstGeom>
          <a:noFill/>
        </p:spPr>
        <p:txBody>
          <a:bodyPr wrap="square">
            <a:spAutoFit/>
          </a:bodyPr>
          <a:lstStyle/>
          <a:p>
            <a:pPr algn="l"/>
            <a:r>
              <a:rPr lang="en-US" dirty="0">
                <a:solidFill>
                  <a:srgbClr val="FF0000"/>
                </a:solidFill>
                <a:latin typeface="Poppins"/>
              </a:rPr>
              <a:t>When to use the Present simple tense- Function: </a:t>
            </a:r>
          </a:p>
          <a:p>
            <a:pPr algn="l"/>
            <a:endParaRPr lang="en-US" dirty="0">
              <a:solidFill>
                <a:srgbClr val="FF0000"/>
              </a:solidFill>
              <a:latin typeface="Poppins"/>
            </a:endParaRPr>
          </a:p>
          <a:p>
            <a:pPr algn="l"/>
            <a:r>
              <a:rPr lang="en-US" dirty="0">
                <a:solidFill>
                  <a:srgbClr val="000000"/>
                </a:solidFill>
                <a:latin typeface="Poppins"/>
              </a:rPr>
              <a:t>4: We can also use the present simple for short actions that are happening now. The actions are so short that they are finished almost as soon as you've said the sentence. This is often used with sports </a:t>
            </a:r>
            <a:r>
              <a:rPr lang="en-US" dirty="0" err="1">
                <a:solidFill>
                  <a:srgbClr val="000000"/>
                </a:solidFill>
                <a:latin typeface="Poppins"/>
              </a:rPr>
              <a:t>commentary.He</a:t>
            </a:r>
            <a:r>
              <a:rPr lang="en-US" dirty="0">
                <a:solidFill>
                  <a:srgbClr val="000000"/>
                </a:solidFill>
                <a:latin typeface="Poppins"/>
              </a:rPr>
              <a:t> takes the ball, he runs down the wing, and he scores!</a:t>
            </a:r>
          </a:p>
          <a:p>
            <a:pPr algn="l"/>
            <a:endParaRPr lang="en-US" dirty="0">
              <a:solidFill>
                <a:srgbClr val="000000"/>
              </a:solidFill>
              <a:latin typeface="Poppins"/>
            </a:endParaRPr>
          </a:p>
          <a:p>
            <a:pPr algn="l">
              <a:buFont typeface="Arial" panose="020B0604020202020204" pitchFamily="34" charset="0"/>
              <a:buChar char="•"/>
            </a:pPr>
            <a:r>
              <a:rPr lang="en-US" b="1" dirty="0">
                <a:solidFill>
                  <a:srgbClr val="FF6600"/>
                </a:solidFill>
                <a:latin typeface="Poppins"/>
              </a:rPr>
              <a:t>Future Uses</a:t>
            </a:r>
          </a:p>
          <a:p>
            <a:pPr algn="l"/>
            <a:br>
              <a:rPr lang="en-US" dirty="0"/>
            </a:br>
            <a:r>
              <a:rPr lang="en-US" dirty="0">
                <a:solidFill>
                  <a:srgbClr val="000000"/>
                </a:solidFill>
                <a:latin typeface="Poppins"/>
              </a:rPr>
              <a:t>5: We use the present simple to talk about the future when we are discussing a timetable or a fixed plan. Usually, the timetable is fixed by an organization, not by us.</a:t>
            </a:r>
          </a:p>
          <a:p>
            <a:pPr algn="l">
              <a:buFont typeface="Arial" panose="020B0604020202020204" pitchFamily="34" charset="0"/>
              <a:buChar char="•"/>
            </a:pPr>
            <a:endParaRPr lang="en-US" dirty="0">
              <a:solidFill>
                <a:srgbClr val="000000"/>
              </a:solidFill>
              <a:latin typeface="Poppins"/>
            </a:endParaRPr>
          </a:p>
          <a:p>
            <a:pPr algn="l">
              <a:buFont typeface="Arial" panose="020B0604020202020204" pitchFamily="34" charset="0"/>
              <a:buChar char="•"/>
            </a:pPr>
            <a:r>
              <a:rPr lang="en-US" dirty="0">
                <a:solidFill>
                  <a:srgbClr val="000000"/>
                </a:solidFill>
                <a:latin typeface="Poppins"/>
              </a:rPr>
              <a:t>School begins at nine tomorrow.</a:t>
            </a:r>
          </a:p>
          <a:p>
            <a:pPr algn="l">
              <a:buFont typeface="Arial" panose="020B0604020202020204" pitchFamily="34" charset="0"/>
              <a:buChar char="•"/>
            </a:pPr>
            <a:r>
              <a:rPr lang="en-US" dirty="0">
                <a:solidFill>
                  <a:srgbClr val="000000"/>
                </a:solidFill>
                <a:latin typeface="Poppins"/>
              </a:rPr>
              <a:t>What time does the film start?</a:t>
            </a:r>
          </a:p>
          <a:p>
            <a:pPr algn="l">
              <a:buFont typeface="Arial" panose="020B0604020202020204" pitchFamily="34" charset="0"/>
              <a:buChar char="•"/>
            </a:pPr>
            <a:r>
              <a:rPr lang="en-US" dirty="0">
                <a:solidFill>
                  <a:srgbClr val="000000"/>
                </a:solidFill>
                <a:latin typeface="Poppins"/>
              </a:rPr>
              <a:t>The plane doesn't arrive at seven. It arrives at seven thirty.</a:t>
            </a:r>
          </a:p>
          <a:p>
            <a:endParaRPr lang="en-US" dirty="0"/>
          </a:p>
        </p:txBody>
      </p:sp>
      <p:sp>
        <p:nvSpPr>
          <p:cNvPr id="7" name="TextBox 6">
            <a:extLst>
              <a:ext uri="{FF2B5EF4-FFF2-40B4-BE49-F238E27FC236}">
                <a16:creationId xmlns:a16="http://schemas.microsoft.com/office/drawing/2014/main" id="{A636CA61-2ABD-42E9-B6E9-6EEACA1DDC1C}"/>
              </a:ext>
            </a:extLst>
          </p:cNvPr>
          <p:cNvSpPr txBox="1"/>
          <p:nvPr/>
        </p:nvSpPr>
        <p:spPr>
          <a:xfrm>
            <a:off x="3958493" y="267354"/>
            <a:ext cx="6103814" cy="369332"/>
          </a:xfrm>
          <a:prstGeom prst="rect">
            <a:avLst/>
          </a:prstGeom>
          <a:noFill/>
        </p:spPr>
        <p:txBody>
          <a:bodyPr wrap="square">
            <a:spAutoFit/>
          </a:bodyPr>
          <a:lstStyle/>
          <a:p>
            <a:r>
              <a:rPr lang="en-US" sz="1800" b="1" dirty="0"/>
              <a:t>Session 1- Likes &amp; Dislikes</a:t>
            </a:r>
            <a:endParaRPr lang="en-US" dirty="0"/>
          </a:p>
        </p:txBody>
      </p:sp>
      <p:pic>
        <p:nvPicPr>
          <p:cNvPr id="8" name="Picture 7" descr="A close up of a logo&#10;&#10;Description automatically generated">
            <a:extLst>
              <a:ext uri="{FF2B5EF4-FFF2-40B4-BE49-F238E27FC236}">
                <a16:creationId xmlns:a16="http://schemas.microsoft.com/office/drawing/2014/main" id="{5D8AAD81-F0F0-E248-A748-5009E012B5CB}"/>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9" name="TextBox 8">
            <a:extLst>
              <a:ext uri="{FF2B5EF4-FFF2-40B4-BE49-F238E27FC236}">
                <a16:creationId xmlns:a16="http://schemas.microsoft.com/office/drawing/2014/main" id="{D2BFBCB9-B511-FAC4-19EA-9C922638CE4A}"/>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1705835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15220A-CDE8-4C43-B074-26F8C4F3F7D2}"/>
              </a:ext>
            </a:extLst>
          </p:cNvPr>
          <p:cNvSpPr txBox="1"/>
          <p:nvPr/>
        </p:nvSpPr>
        <p:spPr>
          <a:xfrm>
            <a:off x="1752600" y="1676400"/>
            <a:ext cx="8074588" cy="4801314"/>
          </a:xfrm>
          <a:prstGeom prst="rect">
            <a:avLst/>
          </a:prstGeom>
          <a:noFill/>
        </p:spPr>
        <p:txBody>
          <a:bodyPr wrap="square">
            <a:spAutoFit/>
          </a:bodyPr>
          <a:lstStyle/>
          <a:p>
            <a:pPr algn="l"/>
            <a:r>
              <a:rPr lang="en-US" dirty="0">
                <a:solidFill>
                  <a:srgbClr val="FF0000"/>
                </a:solidFill>
                <a:latin typeface="Poppins"/>
              </a:rPr>
              <a:t>When to use the Present simple tense- Function:</a:t>
            </a:r>
            <a:r>
              <a:rPr lang="en-US" dirty="0">
                <a:solidFill>
                  <a:srgbClr val="000000"/>
                </a:solidFill>
                <a:latin typeface="Poppins"/>
              </a:rPr>
              <a:t> </a:t>
            </a:r>
          </a:p>
          <a:p>
            <a:pPr algn="l">
              <a:buFont typeface="Arial" panose="020B0604020202020204" pitchFamily="34" charset="0"/>
              <a:buChar char="•"/>
            </a:pPr>
            <a:endParaRPr lang="en-US" dirty="0">
              <a:solidFill>
                <a:srgbClr val="000000"/>
              </a:solidFill>
              <a:latin typeface="Poppins"/>
            </a:endParaRPr>
          </a:p>
          <a:p>
            <a:pPr algn="l">
              <a:buFont typeface="Arial" panose="020B0604020202020204" pitchFamily="34" charset="0"/>
              <a:buChar char="•"/>
            </a:pPr>
            <a:r>
              <a:rPr lang="en-US" dirty="0">
                <a:solidFill>
                  <a:srgbClr val="000000"/>
                </a:solidFill>
                <a:latin typeface="Poppins"/>
              </a:rPr>
              <a:t>6: We also use the present simple to talk about the future after words like ' 'when', 'until', 'after', 'before' and 'as soon as'. These are sometimes called subordinate clauses of time.</a:t>
            </a:r>
          </a:p>
          <a:p>
            <a:pPr algn="l">
              <a:buFont typeface="Arial" panose="020B0604020202020204" pitchFamily="34" charset="0"/>
              <a:buChar char="•"/>
            </a:pPr>
            <a:r>
              <a:rPr lang="en-US" dirty="0">
                <a:solidFill>
                  <a:srgbClr val="000000"/>
                </a:solidFill>
                <a:latin typeface="Poppins"/>
              </a:rPr>
              <a:t>I will call you when I have time. (Not 'will have'.)</a:t>
            </a:r>
          </a:p>
          <a:p>
            <a:pPr algn="l">
              <a:buFont typeface="Arial" panose="020B0604020202020204" pitchFamily="34" charset="0"/>
              <a:buChar char="•"/>
            </a:pPr>
            <a:r>
              <a:rPr lang="en-US" dirty="0">
                <a:solidFill>
                  <a:srgbClr val="000000"/>
                </a:solidFill>
                <a:latin typeface="Poppins"/>
              </a:rPr>
              <a:t>I won't go out until it stops raining.</a:t>
            </a:r>
          </a:p>
          <a:p>
            <a:pPr algn="l">
              <a:buFont typeface="Arial" panose="020B0604020202020204" pitchFamily="34" charset="0"/>
              <a:buChar char="•"/>
            </a:pPr>
            <a:r>
              <a:rPr lang="en-US" dirty="0">
                <a:solidFill>
                  <a:srgbClr val="000000"/>
                </a:solidFill>
                <a:latin typeface="Poppins"/>
              </a:rPr>
              <a:t>I'm going to make dinner after I watch the news.</a:t>
            </a:r>
          </a:p>
          <a:p>
            <a:pPr algn="l">
              <a:buFont typeface="Arial" panose="020B0604020202020204" pitchFamily="34" charset="0"/>
              <a:buChar char="•"/>
            </a:pPr>
            <a:endParaRPr lang="en-US" dirty="0">
              <a:solidFill>
                <a:srgbClr val="000000"/>
              </a:solidFill>
              <a:latin typeface="Poppins"/>
            </a:endParaRPr>
          </a:p>
          <a:p>
            <a:r>
              <a:rPr lang="en-US" b="1" dirty="0">
                <a:solidFill>
                  <a:srgbClr val="FF6600"/>
                </a:solidFill>
                <a:latin typeface="Poppins"/>
              </a:rPr>
              <a:t>Conditional Uses</a:t>
            </a:r>
            <a:br>
              <a:rPr lang="en-US" dirty="0"/>
            </a:br>
            <a:r>
              <a:rPr lang="en-US" dirty="0">
                <a:solidFill>
                  <a:srgbClr val="000000"/>
                </a:solidFill>
                <a:latin typeface="Poppins"/>
              </a:rPr>
              <a:t>7: We use the present simple in the first and the zero conditionals. </a:t>
            </a:r>
          </a:p>
          <a:p>
            <a:pPr algn="l">
              <a:buFont typeface="Arial" panose="020B0604020202020204" pitchFamily="34" charset="0"/>
              <a:buChar char="•"/>
            </a:pPr>
            <a:r>
              <a:rPr lang="en-US" dirty="0">
                <a:solidFill>
                  <a:srgbClr val="000000"/>
                </a:solidFill>
                <a:latin typeface="Poppins"/>
              </a:rPr>
              <a:t>If it rains, we won't come.</a:t>
            </a:r>
          </a:p>
          <a:p>
            <a:pPr algn="l">
              <a:buFont typeface="Arial" panose="020B0604020202020204" pitchFamily="34" charset="0"/>
              <a:buChar char="•"/>
            </a:pPr>
            <a:r>
              <a:rPr lang="en-US" dirty="0">
                <a:solidFill>
                  <a:srgbClr val="000000"/>
                </a:solidFill>
                <a:latin typeface="Poppins"/>
              </a:rPr>
              <a:t>If you heat water to 100 degrees, it boils.</a:t>
            </a:r>
          </a:p>
          <a:p>
            <a:pPr algn="l"/>
            <a:endParaRPr lang="en-US" dirty="0">
              <a:solidFill>
                <a:srgbClr val="000000"/>
              </a:solidFill>
              <a:latin typeface="Poppins"/>
            </a:endParaRPr>
          </a:p>
          <a:p>
            <a:pPr algn="l"/>
            <a:endParaRPr lang="en-US" dirty="0">
              <a:solidFill>
                <a:srgbClr val="000000"/>
              </a:solidFill>
              <a:latin typeface="Poppins"/>
            </a:endParaRPr>
          </a:p>
          <a:p>
            <a:pPr algn="l">
              <a:buFont typeface="Arial" panose="020B0604020202020204" pitchFamily="34" charset="0"/>
              <a:buChar char="•"/>
            </a:pPr>
            <a:endParaRPr lang="en-US" dirty="0">
              <a:solidFill>
                <a:srgbClr val="000000"/>
              </a:solidFill>
              <a:latin typeface="Poppins"/>
            </a:endParaRPr>
          </a:p>
          <a:p>
            <a:endParaRPr lang="en-US" dirty="0"/>
          </a:p>
        </p:txBody>
      </p:sp>
      <p:sp>
        <p:nvSpPr>
          <p:cNvPr id="7" name="TextBox 6">
            <a:extLst>
              <a:ext uri="{FF2B5EF4-FFF2-40B4-BE49-F238E27FC236}">
                <a16:creationId xmlns:a16="http://schemas.microsoft.com/office/drawing/2014/main" id="{2668BD41-1DF5-52A9-7AB2-7EA0398B9368}"/>
              </a:ext>
            </a:extLst>
          </p:cNvPr>
          <p:cNvSpPr txBox="1"/>
          <p:nvPr/>
        </p:nvSpPr>
        <p:spPr>
          <a:xfrm>
            <a:off x="4318000" y="292073"/>
            <a:ext cx="6103814" cy="369332"/>
          </a:xfrm>
          <a:prstGeom prst="rect">
            <a:avLst/>
          </a:prstGeom>
          <a:noFill/>
        </p:spPr>
        <p:txBody>
          <a:bodyPr wrap="square">
            <a:spAutoFit/>
          </a:bodyPr>
          <a:lstStyle/>
          <a:p>
            <a:r>
              <a:rPr lang="en-US" sz="1800" b="1" dirty="0"/>
              <a:t>Session 1- Likes &amp; Dislikes</a:t>
            </a:r>
            <a:endParaRPr lang="en-US" dirty="0"/>
          </a:p>
        </p:txBody>
      </p:sp>
      <p:pic>
        <p:nvPicPr>
          <p:cNvPr id="8" name="Picture 7" descr="A close up of a logo&#10;&#10;Description automatically generated">
            <a:extLst>
              <a:ext uri="{FF2B5EF4-FFF2-40B4-BE49-F238E27FC236}">
                <a16:creationId xmlns:a16="http://schemas.microsoft.com/office/drawing/2014/main" id="{6EBA1CA9-7AB3-22F1-C09F-7CDC78FB1A3F}"/>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9" name="TextBox 8">
            <a:extLst>
              <a:ext uri="{FF2B5EF4-FFF2-40B4-BE49-F238E27FC236}">
                <a16:creationId xmlns:a16="http://schemas.microsoft.com/office/drawing/2014/main" id="{E704BEE7-FA73-0C87-2754-DF8162B33E1D}"/>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64644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D9A330-F819-ACBD-36E5-3AC500665DD0}"/>
              </a:ext>
            </a:extLst>
          </p:cNvPr>
          <p:cNvSpPr txBox="1"/>
          <p:nvPr/>
        </p:nvSpPr>
        <p:spPr>
          <a:xfrm>
            <a:off x="176213" y="388620"/>
            <a:ext cx="11758612" cy="6463308"/>
          </a:xfrm>
          <a:prstGeom prst="rect">
            <a:avLst/>
          </a:prstGeom>
          <a:noFill/>
        </p:spPr>
        <p:txBody>
          <a:bodyPr wrap="square">
            <a:spAutoFit/>
          </a:bodyPr>
          <a:lstStyle/>
          <a:p>
            <a:r>
              <a:rPr lang="en-US" b="1" dirty="0">
                <a:solidFill>
                  <a:schemeClr val="bg2"/>
                </a:solidFill>
              </a:rPr>
              <a:t>Make the present simple, positive, negative or question: </a:t>
            </a:r>
          </a:p>
          <a:p>
            <a:endParaRPr lang="en-US" dirty="0"/>
          </a:p>
          <a:p>
            <a:pPr marL="342900" indent="-342900">
              <a:buAutoNum type="arabicPeriod"/>
            </a:pPr>
            <a:r>
              <a:rPr lang="en-US" dirty="0">
                <a:solidFill>
                  <a:schemeClr val="bg1"/>
                </a:solidFill>
              </a:rPr>
              <a:t>I _________________ (be) in a café now.</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 2. _________________ (she / play) tennis every week?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3. They _________________ (go) to the cinema every Wednesday.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4. _________________ (she / be) a singer?</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 5. You _________________ (find) the weather here cold.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6. _________________ (they / be) on the bus?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7. Lucy _________________ (ride) her bicycle to work.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8. Why _________________ (he / be) in France?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9. I _________________ (not / play) the piano often.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10. It _________________ (not / be) cold today.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 Where _________________ (Harry / study?</a:t>
            </a:r>
          </a:p>
        </p:txBody>
      </p:sp>
    </p:spTree>
    <p:extLst>
      <p:ext uri="{BB962C8B-B14F-4D97-AF65-F5344CB8AC3E}">
        <p14:creationId xmlns:p14="http://schemas.microsoft.com/office/powerpoint/2010/main" val="2374870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Part 2-:    What would you say in the following </a:t>
            </a:r>
          </a:p>
          <a:p>
            <a:pPr marL="0" indent="0" algn="l">
              <a:buNone/>
            </a:pPr>
            <a:r>
              <a:rPr lang="en-US" sz="3600" b="1" dirty="0">
                <a:solidFill>
                  <a:schemeClr val="bg1"/>
                </a:solidFill>
              </a:rPr>
              <a:t>     situations? ( Idioms &amp; collocations)</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50478" y="-99623"/>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 Revision 1</a:t>
            </a:r>
            <a:endParaRPr lang="en-US" sz="2000" b="1" dirty="0"/>
          </a:p>
        </p:txBody>
      </p:sp>
    </p:spTree>
    <p:extLst>
      <p:ext uri="{BB962C8B-B14F-4D97-AF65-F5344CB8AC3E}">
        <p14:creationId xmlns:p14="http://schemas.microsoft.com/office/powerpoint/2010/main" val="1290496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0"/>
            <a:ext cx="4434002" cy="280974"/>
          </a:xfrm>
          <a:prstGeom prst="rect">
            <a:avLst/>
          </a:prstGeom>
        </p:spPr>
        <p:txBody>
          <a:bodyPr vert="horz" wrap="square" lIns="0" tIns="0" rIns="0" bIns="0" rtlCol="0">
            <a:spAutoFit/>
          </a:bodyPr>
          <a:lstStyle/>
          <a:p>
            <a:pPr marL="8659" marR="3464">
              <a:lnSpc>
                <a:spcPct val="112300"/>
              </a:lnSpc>
            </a:pPr>
            <a:r>
              <a:rPr lang="en-US" sz="1773" b="1" spc="10" dirty="0">
                <a:solidFill>
                  <a:srgbClr val="17365D"/>
                </a:solidFill>
                <a:latin typeface="Cambria"/>
                <a:cs typeface="Cambria"/>
              </a:rPr>
              <a:t>Remember: </a:t>
            </a:r>
            <a:endParaRPr sz="1773" dirty="0">
              <a:latin typeface="Cambria"/>
              <a:cs typeface="Cambria"/>
            </a:endParaRPr>
          </a:p>
        </p:txBody>
      </p:sp>
      <p:pic>
        <p:nvPicPr>
          <p:cNvPr id="11" name="Picture 10">
            <a:extLst>
              <a:ext uri="{FF2B5EF4-FFF2-40B4-BE49-F238E27FC236}">
                <a16:creationId xmlns:a16="http://schemas.microsoft.com/office/drawing/2014/main" id="{3F09909F-9008-49F7-B973-C5B4D58F0A1E}"/>
              </a:ext>
            </a:extLst>
          </p:cNvPr>
          <p:cNvPicPr>
            <a:picLocks noChangeAspect="1"/>
          </p:cNvPicPr>
          <p:nvPr/>
        </p:nvPicPr>
        <p:blipFill>
          <a:blip r:embed="rId2"/>
          <a:stretch>
            <a:fillRect/>
          </a:stretch>
        </p:blipFill>
        <p:spPr>
          <a:xfrm>
            <a:off x="0" y="66675"/>
            <a:ext cx="5022091" cy="6858000"/>
          </a:xfrm>
          <a:prstGeom prst="rect">
            <a:avLst/>
          </a:prstGeom>
        </p:spPr>
      </p:pic>
      <p:pic>
        <p:nvPicPr>
          <p:cNvPr id="15" name="Picture 14">
            <a:extLst>
              <a:ext uri="{FF2B5EF4-FFF2-40B4-BE49-F238E27FC236}">
                <a16:creationId xmlns:a16="http://schemas.microsoft.com/office/drawing/2014/main" id="{91E48159-942B-4EEE-8B97-A6B273B5C2E0}"/>
              </a:ext>
            </a:extLst>
          </p:cNvPr>
          <p:cNvPicPr>
            <a:picLocks noChangeAspect="1"/>
          </p:cNvPicPr>
          <p:nvPr/>
        </p:nvPicPr>
        <p:blipFill>
          <a:blip r:embed="rId3"/>
          <a:stretch>
            <a:fillRect/>
          </a:stretch>
        </p:blipFill>
        <p:spPr>
          <a:xfrm>
            <a:off x="5219680" y="643382"/>
            <a:ext cx="5957316" cy="3945636"/>
          </a:xfrm>
          <a:prstGeom prst="rect">
            <a:avLst/>
          </a:prstGeom>
        </p:spPr>
      </p:pic>
    </p:spTree>
    <p:extLst>
      <p:ext uri="{BB962C8B-B14F-4D97-AF65-F5344CB8AC3E}">
        <p14:creationId xmlns:p14="http://schemas.microsoft.com/office/powerpoint/2010/main" val="71412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0"/>
            <a:ext cx="4434002" cy="280974"/>
          </a:xfrm>
          <a:prstGeom prst="rect">
            <a:avLst/>
          </a:prstGeom>
        </p:spPr>
        <p:txBody>
          <a:bodyPr vert="horz" wrap="square" lIns="0" tIns="0" rIns="0" bIns="0" rtlCol="0">
            <a:spAutoFit/>
          </a:bodyPr>
          <a:lstStyle/>
          <a:p>
            <a:pPr marL="8659" marR="3464">
              <a:lnSpc>
                <a:spcPct val="112300"/>
              </a:lnSpc>
            </a:pPr>
            <a:r>
              <a:rPr sz="1773" b="1" spc="10" dirty="0">
                <a:solidFill>
                  <a:srgbClr val="17365D"/>
                </a:solidFill>
                <a:latin typeface="Cambria"/>
                <a:cs typeface="Cambria"/>
              </a:rPr>
              <a:t>Lesson </a:t>
            </a:r>
            <a:r>
              <a:rPr lang="en-US" sz="1773" b="1" spc="10" dirty="0">
                <a:solidFill>
                  <a:srgbClr val="17365D"/>
                </a:solidFill>
                <a:latin typeface="Cambria"/>
                <a:cs typeface="Cambria"/>
              </a:rPr>
              <a:t>1</a:t>
            </a:r>
            <a:r>
              <a:rPr sz="1773" b="1" spc="10" dirty="0">
                <a:solidFill>
                  <a:srgbClr val="17365D"/>
                </a:solidFill>
                <a:latin typeface="Cambria"/>
                <a:cs typeface="Cambria"/>
              </a:rPr>
              <a:t>: </a:t>
            </a:r>
            <a:r>
              <a:rPr sz="1773" b="1" spc="7" dirty="0">
                <a:solidFill>
                  <a:srgbClr val="17365D"/>
                </a:solidFill>
                <a:latin typeface="Cambria"/>
                <a:cs typeface="Cambria"/>
              </a:rPr>
              <a:t>Likes, Dislikes, </a:t>
            </a:r>
            <a:r>
              <a:rPr sz="1773" b="1" dirty="0">
                <a:solidFill>
                  <a:srgbClr val="17365D"/>
                </a:solidFill>
                <a:latin typeface="Cambria"/>
                <a:cs typeface="Cambria"/>
              </a:rPr>
              <a:t>&amp;  </a:t>
            </a:r>
            <a:r>
              <a:rPr sz="1773" b="1" spc="7" dirty="0">
                <a:solidFill>
                  <a:srgbClr val="17365D"/>
                </a:solidFill>
                <a:latin typeface="Cambria"/>
                <a:cs typeface="Cambria"/>
              </a:rPr>
              <a:t>Preferences</a:t>
            </a:r>
            <a:endParaRPr sz="1773" dirty="0">
              <a:latin typeface="Cambria"/>
              <a:cs typeface="Cambria"/>
            </a:endParaRPr>
          </a:p>
        </p:txBody>
      </p:sp>
      <p:sp>
        <p:nvSpPr>
          <p:cNvPr id="6" name="TextBox 5">
            <a:extLst>
              <a:ext uri="{FF2B5EF4-FFF2-40B4-BE49-F238E27FC236}">
                <a16:creationId xmlns:a16="http://schemas.microsoft.com/office/drawing/2014/main" id="{AA2FC37E-44E1-4E99-8A2B-D82B16C48C27}"/>
              </a:ext>
            </a:extLst>
          </p:cNvPr>
          <p:cNvSpPr txBox="1"/>
          <p:nvPr/>
        </p:nvSpPr>
        <p:spPr>
          <a:xfrm>
            <a:off x="1019175" y="1162050"/>
            <a:ext cx="10458450" cy="3353034"/>
          </a:xfrm>
          <a:prstGeom prst="rect">
            <a:avLst/>
          </a:prstGeom>
          <a:noFill/>
        </p:spPr>
        <p:txBody>
          <a:bodyPr wrap="square">
            <a:spAutoFit/>
          </a:bodyPr>
          <a:lstStyle/>
          <a:p>
            <a:pPr marL="0" marR="0">
              <a:lnSpc>
                <a:spcPct val="107000"/>
              </a:lnSpc>
              <a:spcBef>
                <a:spcPts val="0"/>
              </a:spcBef>
              <a:spcAft>
                <a:spcPts val="600"/>
              </a:spcAft>
            </a:pPr>
            <a:r>
              <a:rPr lang="en-US" sz="36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Quiz</a:t>
            </a:r>
            <a:endParaRPr lang="en-US" sz="1600" dirty="0">
              <a:latin typeface="Calibri" panose="020F0502020204030204" pitchFamily="34" charset="0"/>
              <a:ea typeface="Times New Roman" panose="02020603050405020304" pitchFamily="18" charset="0"/>
              <a:cs typeface="Arial" panose="020B0604020202020204" pitchFamily="34" charset="0"/>
            </a:endParaRPr>
          </a:p>
          <a:p>
            <a:pPr marL="0" marR="0">
              <a:lnSpc>
                <a:spcPct val="107000"/>
              </a:lnSpc>
              <a:spcBef>
                <a:spcPts val="0"/>
              </a:spcBef>
              <a:spcAft>
                <a:spcPts val="6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especially • with you • either •   mind • takes forever</a:t>
            </a:r>
          </a:p>
          <a:p>
            <a:pPr marL="0" marR="0">
              <a:lnSpc>
                <a:spcPct val="107000"/>
              </a:lnSpc>
              <a:spcBef>
                <a:spcPts val="0"/>
              </a:spcBef>
              <a:spcAft>
                <a:spcPts val="6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don’t     spending some </a:t>
            </a:r>
            <a:r>
              <a:rPr lang="en-US" dirty="0">
                <a:solidFill>
                  <a:srgbClr val="333333"/>
                </a:solidFill>
                <a:latin typeface="Helvetica" panose="020B0604020202020204" pitchFamily="34" charset="0"/>
                <a:ea typeface="Times New Roman" panose="02020603050405020304" pitchFamily="18" charset="0"/>
                <a:cs typeface="Arial" panose="020B0604020202020204" pitchFamily="34" charset="0"/>
              </a:rPr>
              <a:t>time outside</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agree. I’m            on that point.</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like swimming, but it         to get to the </a:t>
            </a:r>
            <a:r>
              <a:rPr lang="en-US" dirty="0">
                <a:solidFill>
                  <a:srgbClr val="333333"/>
                </a:solidFill>
                <a:latin typeface="Helvetica" panose="020B0604020202020204" pitchFamily="34" charset="0"/>
                <a:ea typeface="Times New Roman" panose="02020603050405020304" pitchFamily="18" charset="0"/>
                <a:cs typeface="Arial" panose="020B0604020202020204" pitchFamily="34" charset="0"/>
              </a:rPr>
              <a:t>pool</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love sports,          basketball.</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do not eat meat, and my wife does not eat it               .</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63699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616873"/>
            <a:ext cx="4002665" cy="136319"/>
          </a:xfrm>
          <a:prstGeom prst="rect">
            <a:avLst/>
          </a:prstGeom>
        </p:spPr>
        <p:txBody>
          <a:bodyPr vert="horz" wrap="square" lIns="0" tIns="0" rIns="0" bIns="0" rtlCol="0">
            <a:spAutoFit/>
          </a:bodyPr>
          <a:lstStyle/>
          <a:p>
            <a:pPr marL="8659"/>
            <a:r>
              <a:rPr sz="886" b="1" spc="-3" dirty="0">
                <a:latin typeface="Cambria"/>
                <a:cs typeface="Cambria"/>
              </a:rPr>
              <a:t>fencing (n.) </a:t>
            </a:r>
            <a:r>
              <a:rPr sz="886" spc="-3" dirty="0">
                <a:latin typeface="Cambria"/>
                <a:cs typeface="Cambria"/>
              </a:rPr>
              <a:t>= a type of sport in which the competitors fight with long, thin</a:t>
            </a:r>
            <a:r>
              <a:rPr sz="886" spc="78" dirty="0">
                <a:latin typeface="Cambria"/>
                <a:cs typeface="Cambria"/>
              </a:rPr>
              <a:t> </a:t>
            </a:r>
            <a:r>
              <a:rPr sz="886" spc="-3" dirty="0">
                <a:latin typeface="Cambria"/>
                <a:cs typeface="Cambria"/>
              </a:rPr>
              <a:t>swords:</a:t>
            </a:r>
            <a:endParaRPr sz="886">
              <a:latin typeface="Cambria"/>
              <a:cs typeface="Cambria"/>
            </a:endParaRPr>
          </a:p>
        </p:txBody>
      </p:sp>
      <p:sp>
        <p:nvSpPr>
          <p:cNvPr id="3" name="object 3"/>
          <p:cNvSpPr txBox="1"/>
          <p:nvPr/>
        </p:nvSpPr>
        <p:spPr>
          <a:xfrm>
            <a:off x="4061321" y="2245562"/>
            <a:ext cx="2460480" cy="136319"/>
          </a:xfrm>
          <a:prstGeom prst="rect">
            <a:avLst/>
          </a:prstGeom>
        </p:spPr>
        <p:txBody>
          <a:bodyPr vert="horz" wrap="square" lIns="0" tIns="0" rIns="0" bIns="0" rtlCol="0">
            <a:spAutoFit/>
          </a:bodyPr>
          <a:lstStyle/>
          <a:p>
            <a:pPr marL="8659"/>
            <a:r>
              <a:rPr sz="886" b="1" spc="-3" dirty="0">
                <a:latin typeface="Cambria"/>
                <a:cs typeface="Cambria"/>
              </a:rPr>
              <a:t>pirate (n.) </a:t>
            </a:r>
            <a:r>
              <a:rPr sz="886" spc="-3" dirty="0">
                <a:latin typeface="Cambria"/>
                <a:cs typeface="Cambria"/>
              </a:rPr>
              <a:t>= a </a:t>
            </a:r>
            <a:r>
              <a:rPr sz="886" spc="-7" dirty="0">
                <a:latin typeface="Cambria"/>
                <a:cs typeface="Cambria"/>
              </a:rPr>
              <a:t>bandit </a:t>
            </a:r>
            <a:r>
              <a:rPr sz="886" spc="-3" dirty="0">
                <a:latin typeface="Cambria"/>
                <a:cs typeface="Cambria"/>
              </a:rPr>
              <a:t>who robs ships on the</a:t>
            </a:r>
            <a:r>
              <a:rPr sz="886" spc="24" dirty="0">
                <a:latin typeface="Cambria"/>
                <a:cs typeface="Cambria"/>
              </a:rPr>
              <a:t> </a:t>
            </a:r>
            <a:r>
              <a:rPr sz="886" spc="-3" dirty="0">
                <a:latin typeface="Cambria"/>
                <a:cs typeface="Cambria"/>
              </a:rPr>
              <a:t>ocean:</a:t>
            </a:r>
            <a:endParaRPr sz="886">
              <a:latin typeface="Cambria"/>
              <a:cs typeface="Cambria"/>
            </a:endParaRPr>
          </a:p>
        </p:txBody>
      </p:sp>
      <p:sp>
        <p:nvSpPr>
          <p:cNvPr id="4" name="object 4"/>
          <p:cNvSpPr txBox="1"/>
          <p:nvPr/>
        </p:nvSpPr>
        <p:spPr>
          <a:xfrm>
            <a:off x="4061321" y="3947787"/>
            <a:ext cx="3558453" cy="276294"/>
          </a:xfrm>
          <a:prstGeom prst="rect">
            <a:avLst/>
          </a:prstGeom>
        </p:spPr>
        <p:txBody>
          <a:bodyPr vert="horz" wrap="square" lIns="0" tIns="0" rIns="0" bIns="0" rtlCol="0">
            <a:spAutoFit/>
          </a:bodyPr>
          <a:lstStyle/>
          <a:p>
            <a:pPr marL="8659" marR="3464">
              <a:lnSpc>
                <a:spcPct val="104600"/>
              </a:lnSpc>
            </a:pPr>
            <a:r>
              <a:rPr sz="886" b="1" spc="-3" dirty="0">
                <a:latin typeface="Cambria"/>
                <a:cs typeface="Cambria"/>
              </a:rPr>
              <a:t>witch </a:t>
            </a:r>
            <a:r>
              <a:rPr sz="886" b="1" spc="-7" dirty="0">
                <a:latin typeface="Cambria"/>
                <a:cs typeface="Cambria"/>
              </a:rPr>
              <a:t>(n.) </a:t>
            </a:r>
            <a:r>
              <a:rPr sz="886" spc="-3" dirty="0">
                <a:latin typeface="Cambria"/>
                <a:cs typeface="Cambria"/>
              </a:rPr>
              <a:t>= a woman who does magic, </a:t>
            </a:r>
            <a:r>
              <a:rPr sz="886" dirty="0">
                <a:latin typeface="Cambria"/>
                <a:cs typeface="Cambria"/>
              </a:rPr>
              <a:t>using </a:t>
            </a:r>
            <a:r>
              <a:rPr sz="886" spc="-3" dirty="0">
                <a:latin typeface="Cambria"/>
                <a:cs typeface="Cambria"/>
              </a:rPr>
              <a:t>spells, potions, etc. The male  equivalent is a</a:t>
            </a:r>
            <a:r>
              <a:rPr sz="886" spc="-24" dirty="0">
                <a:latin typeface="Cambria"/>
                <a:cs typeface="Cambria"/>
              </a:rPr>
              <a:t> </a:t>
            </a:r>
            <a:r>
              <a:rPr sz="886" b="1" spc="-7" dirty="0">
                <a:latin typeface="Cambria"/>
                <a:cs typeface="Cambria"/>
              </a:rPr>
              <a:t>wizard.</a:t>
            </a:r>
            <a:endParaRPr sz="886">
              <a:latin typeface="Cambria"/>
              <a:cs typeface="Cambria"/>
            </a:endParaRPr>
          </a:p>
        </p:txBody>
      </p:sp>
      <p:sp>
        <p:nvSpPr>
          <p:cNvPr id="5" name="object 5"/>
          <p:cNvSpPr txBox="1"/>
          <p:nvPr/>
        </p:nvSpPr>
        <p:spPr>
          <a:xfrm>
            <a:off x="4061321" y="5457824"/>
            <a:ext cx="3970626" cy="632674"/>
          </a:xfrm>
          <a:prstGeom prst="rect">
            <a:avLst/>
          </a:prstGeom>
        </p:spPr>
        <p:txBody>
          <a:bodyPr vert="horz" wrap="square" lIns="0" tIns="0" rIns="0" bIns="0" rtlCol="0">
            <a:spAutoFit/>
          </a:bodyPr>
          <a:lstStyle/>
          <a:p>
            <a:pPr marL="8659" algn="just"/>
            <a:r>
              <a:rPr sz="886" b="1" spc="-3" dirty="0">
                <a:latin typeface="Cambria"/>
                <a:cs typeface="Cambria"/>
              </a:rPr>
              <a:t>villain (n.) </a:t>
            </a:r>
            <a:r>
              <a:rPr sz="886" spc="-3" dirty="0">
                <a:latin typeface="Cambria"/>
                <a:cs typeface="Cambria"/>
              </a:rPr>
              <a:t>= the “bad” character in the story, who is usually the enemy </a:t>
            </a:r>
            <a:r>
              <a:rPr sz="886" spc="-7" dirty="0">
                <a:latin typeface="Cambria"/>
                <a:cs typeface="Cambria"/>
              </a:rPr>
              <a:t>of </a:t>
            </a:r>
            <a:r>
              <a:rPr sz="886" spc="-3" dirty="0">
                <a:latin typeface="Cambria"/>
                <a:cs typeface="Cambria"/>
              </a:rPr>
              <a:t>the</a:t>
            </a:r>
            <a:r>
              <a:rPr sz="886" spc="109" dirty="0">
                <a:latin typeface="Cambria"/>
                <a:cs typeface="Cambria"/>
              </a:rPr>
              <a:t> </a:t>
            </a:r>
            <a:r>
              <a:rPr sz="886" spc="-3" dirty="0">
                <a:latin typeface="Cambria"/>
                <a:cs typeface="Cambria"/>
              </a:rPr>
              <a:t>hero</a:t>
            </a:r>
            <a:endParaRPr sz="886">
              <a:latin typeface="Cambria"/>
              <a:cs typeface="Cambria"/>
            </a:endParaRPr>
          </a:p>
          <a:p>
            <a:pPr marL="8659" marR="108236" algn="just">
              <a:lnSpc>
                <a:spcPct val="105000"/>
              </a:lnSpc>
              <a:spcBef>
                <a:spcPts val="552"/>
              </a:spcBef>
            </a:pPr>
            <a:r>
              <a:rPr sz="886" b="1" spc="-7" dirty="0">
                <a:latin typeface="Cambria"/>
                <a:cs typeface="Cambria"/>
              </a:rPr>
              <a:t>satire </a:t>
            </a:r>
            <a:r>
              <a:rPr sz="886" b="1" spc="-3" dirty="0">
                <a:latin typeface="Cambria"/>
                <a:cs typeface="Cambria"/>
              </a:rPr>
              <a:t>(n.) </a:t>
            </a:r>
            <a:r>
              <a:rPr sz="886" spc="-3" dirty="0">
                <a:latin typeface="Cambria"/>
                <a:cs typeface="Cambria"/>
              </a:rPr>
              <a:t>= a story </a:t>
            </a:r>
            <a:r>
              <a:rPr sz="886" dirty="0">
                <a:latin typeface="Cambria"/>
                <a:cs typeface="Cambria"/>
              </a:rPr>
              <a:t>that </a:t>
            </a:r>
            <a:r>
              <a:rPr sz="886" spc="-3" dirty="0">
                <a:latin typeface="Cambria"/>
                <a:cs typeface="Cambria"/>
              </a:rPr>
              <a:t>is </a:t>
            </a:r>
            <a:r>
              <a:rPr sz="886" spc="-7" dirty="0">
                <a:latin typeface="Cambria"/>
                <a:cs typeface="Cambria"/>
              </a:rPr>
              <a:t>based </a:t>
            </a:r>
            <a:r>
              <a:rPr sz="886" spc="-3" dirty="0">
                <a:latin typeface="Cambria"/>
                <a:cs typeface="Cambria"/>
              </a:rPr>
              <a:t>on another story </a:t>
            </a:r>
            <a:r>
              <a:rPr sz="886" spc="-7" dirty="0">
                <a:latin typeface="Cambria"/>
                <a:cs typeface="Cambria"/>
              </a:rPr>
              <a:t>(or </a:t>
            </a:r>
            <a:r>
              <a:rPr sz="886" spc="-3" dirty="0">
                <a:latin typeface="Cambria"/>
                <a:cs typeface="Cambria"/>
              </a:rPr>
              <a:t>on real events), but which  changes things and uses irony, sarcasm, or ridicule </a:t>
            </a:r>
            <a:r>
              <a:rPr sz="886" dirty="0">
                <a:latin typeface="Cambria"/>
                <a:cs typeface="Cambria"/>
              </a:rPr>
              <a:t>to </a:t>
            </a:r>
            <a:r>
              <a:rPr sz="886" spc="-3" dirty="0">
                <a:latin typeface="Cambria"/>
                <a:cs typeface="Cambria"/>
              </a:rPr>
              <a:t>be humorous or to make a  thought-provoking</a:t>
            </a:r>
            <a:r>
              <a:rPr sz="886" spc="-58" dirty="0">
                <a:latin typeface="Cambria"/>
                <a:cs typeface="Cambria"/>
              </a:rPr>
              <a:t> </a:t>
            </a:r>
            <a:r>
              <a:rPr sz="886" dirty="0">
                <a:latin typeface="Cambria"/>
                <a:cs typeface="Cambria"/>
              </a:rPr>
              <a:t>point</a:t>
            </a:r>
            <a:endParaRPr sz="886">
              <a:latin typeface="Cambria"/>
              <a:cs typeface="Cambria"/>
            </a:endParaRPr>
          </a:p>
        </p:txBody>
      </p:sp>
      <p:sp>
        <p:nvSpPr>
          <p:cNvPr id="6" name="object 6"/>
          <p:cNvSpPr/>
          <p:nvPr/>
        </p:nvSpPr>
        <p:spPr>
          <a:xfrm>
            <a:off x="4828050" y="835429"/>
            <a:ext cx="2535815" cy="1337396"/>
          </a:xfrm>
          <a:prstGeom prst="rect">
            <a:avLst/>
          </a:prstGeom>
          <a:blipFill>
            <a:blip r:embed="rId2" cstate="print"/>
            <a:stretch>
              <a:fillRect/>
            </a:stretch>
          </a:blipFill>
        </p:spPr>
        <p:txBody>
          <a:bodyPr wrap="square" lIns="0" tIns="0" rIns="0" bIns="0" rtlCol="0"/>
          <a:lstStyle/>
          <a:p>
            <a:endParaRPr sz="1227"/>
          </a:p>
        </p:txBody>
      </p:sp>
      <p:sp>
        <p:nvSpPr>
          <p:cNvPr id="7" name="object 7"/>
          <p:cNvSpPr/>
          <p:nvPr/>
        </p:nvSpPr>
        <p:spPr>
          <a:xfrm>
            <a:off x="5549871" y="2463164"/>
            <a:ext cx="1092344" cy="1415501"/>
          </a:xfrm>
          <a:prstGeom prst="rect">
            <a:avLst/>
          </a:prstGeom>
          <a:blipFill>
            <a:blip r:embed="rId3" cstate="print"/>
            <a:stretch>
              <a:fillRect/>
            </a:stretch>
          </a:blipFill>
        </p:spPr>
        <p:txBody>
          <a:bodyPr wrap="square" lIns="0" tIns="0" rIns="0" bIns="0" rtlCol="0"/>
          <a:lstStyle/>
          <a:p>
            <a:endParaRPr sz="1227"/>
          </a:p>
        </p:txBody>
      </p:sp>
      <p:sp>
        <p:nvSpPr>
          <p:cNvPr id="8" name="object 8"/>
          <p:cNvSpPr/>
          <p:nvPr/>
        </p:nvSpPr>
        <p:spPr>
          <a:xfrm>
            <a:off x="4943302" y="4312746"/>
            <a:ext cx="2298989" cy="1070697"/>
          </a:xfrm>
          <a:prstGeom prst="rect">
            <a:avLst/>
          </a:prstGeom>
          <a:blipFill>
            <a:blip r:embed="rId4" cstate="print"/>
            <a:stretch>
              <a:fillRect/>
            </a:stretch>
          </a:blipFill>
        </p:spPr>
        <p:txBody>
          <a:bodyPr wrap="square" lIns="0" tIns="0" rIns="0" bIns="0" rtlCol="0"/>
          <a:lstStyle/>
          <a:p>
            <a:endParaRPr sz="1227"/>
          </a:p>
        </p:txBody>
      </p:sp>
      <p:sp>
        <p:nvSpPr>
          <p:cNvPr id="9" name="object 9"/>
          <p:cNvSpPr/>
          <p:nvPr/>
        </p:nvSpPr>
        <p:spPr>
          <a:xfrm>
            <a:off x="3667125" y="207818"/>
            <a:ext cx="0" cy="51089"/>
          </a:xfrm>
          <a:custGeom>
            <a:avLst/>
            <a:gdLst/>
            <a:ahLst/>
            <a:cxnLst/>
            <a:rect l="l" t="t" r="r" b="b"/>
            <a:pathLst>
              <a:path h="74929">
                <a:moveTo>
                  <a:pt x="0" y="0"/>
                </a:moveTo>
                <a:lnTo>
                  <a:pt x="0" y="74675"/>
                </a:lnTo>
              </a:path>
            </a:pathLst>
          </a:custGeom>
          <a:ln w="38100">
            <a:solidFill>
              <a:srgbClr val="44536A"/>
            </a:solidFill>
          </a:ln>
        </p:spPr>
        <p:txBody>
          <a:bodyPr wrap="square" lIns="0" tIns="0" rIns="0" bIns="0" rtlCol="0"/>
          <a:lstStyle/>
          <a:p>
            <a:endParaRPr sz="1227"/>
          </a:p>
        </p:txBody>
      </p:sp>
      <p:sp>
        <p:nvSpPr>
          <p:cNvPr id="10" name="object 10"/>
          <p:cNvSpPr/>
          <p:nvPr/>
        </p:nvSpPr>
        <p:spPr>
          <a:xfrm>
            <a:off x="3654136" y="220807"/>
            <a:ext cx="51089" cy="0"/>
          </a:xfrm>
          <a:custGeom>
            <a:avLst/>
            <a:gdLst/>
            <a:ahLst/>
            <a:cxnLst/>
            <a:rect l="l" t="t" r="r" b="b"/>
            <a:pathLst>
              <a:path w="74929">
                <a:moveTo>
                  <a:pt x="0" y="0"/>
                </a:moveTo>
                <a:lnTo>
                  <a:pt x="74675" y="0"/>
                </a:lnTo>
              </a:path>
            </a:pathLst>
          </a:custGeom>
          <a:ln w="38100">
            <a:solidFill>
              <a:srgbClr val="44536A"/>
            </a:solidFill>
          </a:ln>
        </p:spPr>
        <p:txBody>
          <a:bodyPr wrap="square" lIns="0" tIns="0" rIns="0" bIns="0" rtlCol="0"/>
          <a:lstStyle/>
          <a:p>
            <a:endParaRPr sz="1227"/>
          </a:p>
        </p:txBody>
      </p:sp>
      <p:sp>
        <p:nvSpPr>
          <p:cNvPr id="11" name="object 11"/>
          <p:cNvSpPr/>
          <p:nvPr/>
        </p:nvSpPr>
        <p:spPr>
          <a:xfrm>
            <a:off x="3705051" y="220807"/>
            <a:ext cx="4782849" cy="0"/>
          </a:xfrm>
          <a:custGeom>
            <a:avLst/>
            <a:gdLst/>
            <a:ahLst/>
            <a:cxnLst/>
            <a:rect l="l" t="t" r="r" b="b"/>
            <a:pathLst>
              <a:path w="7014845">
                <a:moveTo>
                  <a:pt x="0" y="0"/>
                </a:moveTo>
                <a:lnTo>
                  <a:pt x="7014718" y="0"/>
                </a:lnTo>
              </a:path>
            </a:pathLst>
          </a:custGeom>
          <a:ln w="38100">
            <a:solidFill>
              <a:srgbClr val="44536A"/>
            </a:solidFill>
          </a:ln>
        </p:spPr>
        <p:txBody>
          <a:bodyPr wrap="square" lIns="0" tIns="0" rIns="0" bIns="0" rtlCol="0"/>
          <a:lstStyle/>
          <a:p>
            <a:endParaRPr sz="1227"/>
          </a:p>
        </p:txBody>
      </p:sp>
      <p:sp>
        <p:nvSpPr>
          <p:cNvPr id="12" name="object 12"/>
          <p:cNvSpPr/>
          <p:nvPr/>
        </p:nvSpPr>
        <p:spPr>
          <a:xfrm>
            <a:off x="3705051" y="252498"/>
            <a:ext cx="4782849" cy="0"/>
          </a:xfrm>
          <a:custGeom>
            <a:avLst/>
            <a:gdLst/>
            <a:ahLst/>
            <a:cxnLst/>
            <a:rect l="l" t="t" r="r" b="b"/>
            <a:pathLst>
              <a:path w="7014845">
                <a:moveTo>
                  <a:pt x="0" y="0"/>
                </a:moveTo>
                <a:lnTo>
                  <a:pt x="7014718" y="0"/>
                </a:lnTo>
              </a:path>
            </a:pathLst>
          </a:custGeom>
          <a:ln w="18288">
            <a:solidFill>
              <a:srgbClr val="44536A"/>
            </a:solidFill>
          </a:ln>
        </p:spPr>
        <p:txBody>
          <a:bodyPr wrap="square" lIns="0" tIns="0" rIns="0" bIns="0" rtlCol="0"/>
          <a:lstStyle/>
          <a:p>
            <a:endParaRPr sz="1227"/>
          </a:p>
        </p:txBody>
      </p:sp>
      <p:sp>
        <p:nvSpPr>
          <p:cNvPr id="13" name="object 13"/>
          <p:cNvSpPr/>
          <p:nvPr/>
        </p:nvSpPr>
        <p:spPr>
          <a:xfrm>
            <a:off x="8525740" y="207818"/>
            <a:ext cx="0" cy="51089"/>
          </a:xfrm>
          <a:custGeom>
            <a:avLst/>
            <a:gdLst/>
            <a:ahLst/>
            <a:cxnLst/>
            <a:rect l="l" t="t" r="r" b="b"/>
            <a:pathLst>
              <a:path h="74929">
                <a:moveTo>
                  <a:pt x="0" y="0"/>
                </a:moveTo>
                <a:lnTo>
                  <a:pt x="0" y="74675"/>
                </a:lnTo>
              </a:path>
            </a:pathLst>
          </a:custGeom>
          <a:ln w="38100">
            <a:solidFill>
              <a:srgbClr val="44536A"/>
            </a:solidFill>
          </a:ln>
        </p:spPr>
        <p:txBody>
          <a:bodyPr wrap="square" lIns="0" tIns="0" rIns="0" bIns="0" rtlCol="0"/>
          <a:lstStyle/>
          <a:p>
            <a:endParaRPr sz="1227"/>
          </a:p>
        </p:txBody>
      </p:sp>
      <p:sp>
        <p:nvSpPr>
          <p:cNvPr id="14" name="object 14"/>
          <p:cNvSpPr/>
          <p:nvPr/>
        </p:nvSpPr>
        <p:spPr>
          <a:xfrm>
            <a:off x="8487813" y="220807"/>
            <a:ext cx="51089" cy="0"/>
          </a:xfrm>
          <a:custGeom>
            <a:avLst/>
            <a:gdLst/>
            <a:ahLst/>
            <a:cxnLst/>
            <a:rect l="l" t="t" r="r" b="b"/>
            <a:pathLst>
              <a:path w="74929">
                <a:moveTo>
                  <a:pt x="0" y="0"/>
                </a:moveTo>
                <a:lnTo>
                  <a:pt x="74675" y="0"/>
                </a:lnTo>
              </a:path>
            </a:pathLst>
          </a:custGeom>
          <a:ln w="38100">
            <a:solidFill>
              <a:srgbClr val="44536A"/>
            </a:solidFill>
          </a:ln>
        </p:spPr>
        <p:txBody>
          <a:bodyPr wrap="square" lIns="0" tIns="0" rIns="0" bIns="0" rtlCol="0"/>
          <a:lstStyle/>
          <a:p>
            <a:endParaRPr sz="1227"/>
          </a:p>
        </p:txBody>
      </p:sp>
      <p:sp>
        <p:nvSpPr>
          <p:cNvPr id="15" name="object 15"/>
          <p:cNvSpPr/>
          <p:nvPr/>
        </p:nvSpPr>
        <p:spPr>
          <a:xfrm>
            <a:off x="3667125" y="258699"/>
            <a:ext cx="0" cy="6341485"/>
          </a:xfrm>
          <a:custGeom>
            <a:avLst/>
            <a:gdLst/>
            <a:ahLst/>
            <a:cxnLst/>
            <a:rect l="l" t="t" r="r" b="b"/>
            <a:pathLst>
              <a:path h="9300845">
                <a:moveTo>
                  <a:pt x="0" y="0"/>
                </a:moveTo>
                <a:lnTo>
                  <a:pt x="0" y="9300718"/>
                </a:lnTo>
              </a:path>
            </a:pathLst>
          </a:custGeom>
          <a:ln w="38100">
            <a:solidFill>
              <a:srgbClr val="44536A"/>
            </a:solidFill>
          </a:ln>
        </p:spPr>
        <p:txBody>
          <a:bodyPr wrap="square" lIns="0" tIns="0" rIns="0" bIns="0" rtlCol="0"/>
          <a:lstStyle/>
          <a:p>
            <a:endParaRPr sz="1227"/>
          </a:p>
        </p:txBody>
      </p:sp>
      <p:sp>
        <p:nvSpPr>
          <p:cNvPr id="16" name="object 16"/>
          <p:cNvSpPr/>
          <p:nvPr/>
        </p:nvSpPr>
        <p:spPr>
          <a:xfrm>
            <a:off x="3698817" y="246265"/>
            <a:ext cx="0" cy="6366597"/>
          </a:xfrm>
          <a:custGeom>
            <a:avLst/>
            <a:gdLst/>
            <a:ahLst/>
            <a:cxnLst/>
            <a:rect l="l" t="t" r="r" b="b"/>
            <a:pathLst>
              <a:path h="9337675">
                <a:moveTo>
                  <a:pt x="0" y="0"/>
                </a:moveTo>
                <a:lnTo>
                  <a:pt x="0" y="9337243"/>
                </a:lnTo>
              </a:path>
            </a:pathLst>
          </a:custGeom>
          <a:ln w="18287">
            <a:solidFill>
              <a:srgbClr val="44536A"/>
            </a:solidFill>
          </a:ln>
        </p:spPr>
        <p:txBody>
          <a:bodyPr wrap="square" lIns="0" tIns="0" rIns="0" bIns="0" rtlCol="0"/>
          <a:lstStyle/>
          <a:p>
            <a:endParaRPr sz="1227"/>
          </a:p>
        </p:txBody>
      </p:sp>
      <p:sp>
        <p:nvSpPr>
          <p:cNvPr id="17" name="object 17"/>
          <p:cNvSpPr/>
          <p:nvPr/>
        </p:nvSpPr>
        <p:spPr>
          <a:xfrm>
            <a:off x="8525740" y="258699"/>
            <a:ext cx="0" cy="6341485"/>
          </a:xfrm>
          <a:custGeom>
            <a:avLst/>
            <a:gdLst/>
            <a:ahLst/>
            <a:cxnLst/>
            <a:rect l="l" t="t" r="r" b="b"/>
            <a:pathLst>
              <a:path h="9300845">
                <a:moveTo>
                  <a:pt x="0" y="0"/>
                </a:moveTo>
                <a:lnTo>
                  <a:pt x="0" y="9300718"/>
                </a:lnTo>
              </a:path>
            </a:pathLst>
          </a:custGeom>
          <a:ln w="38100">
            <a:solidFill>
              <a:srgbClr val="44536A"/>
            </a:solidFill>
          </a:ln>
        </p:spPr>
        <p:txBody>
          <a:bodyPr wrap="square" lIns="0" tIns="0" rIns="0" bIns="0" rtlCol="0"/>
          <a:lstStyle/>
          <a:p>
            <a:endParaRPr sz="1227"/>
          </a:p>
        </p:txBody>
      </p:sp>
      <p:sp>
        <p:nvSpPr>
          <p:cNvPr id="18" name="object 18"/>
          <p:cNvSpPr/>
          <p:nvPr/>
        </p:nvSpPr>
        <p:spPr>
          <a:xfrm>
            <a:off x="8494049" y="246265"/>
            <a:ext cx="0" cy="6366597"/>
          </a:xfrm>
          <a:custGeom>
            <a:avLst/>
            <a:gdLst/>
            <a:ahLst/>
            <a:cxnLst/>
            <a:rect l="l" t="t" r="r" b="b"/>
            <a:pathLst>
              <a:path h="9337675">
                <a:moveTo>
                  <a:pt x="0" y="0"/>
                </a:moveTo>
                <a:lnTo>
                  <a:pt x="0" y="9337243"/>
                </a:lnTo>
              </a:path>
            </a:pathLst>
          </a:custGeom>
          <a:ln w="18288">
            <a:solidFill>
              <a:srgbClr val="44536A"/>
            </a:solidFill>
          </a:ln>
        </p:spPr>
        <p:txBody>
          <a:bodyPr wrap="square" lIns="0" tIns="0" rIns="0" bIns="0" rtlCol="0"/>
          <a:lstStyle/>
          <a:p>
            <a:endParaRPr sz="1227"/>
          </a:p>
        </p:txBody>
      </p:sp>
      <p:sp>
        <p:nvSpPr>
          <p:cNvPr id="19" name="object 19"/>
          <p:cNvSpPr/>
          <p:nvPr/>
        </p:nvSpPr>
        <p:spPr>
          <a:xfrm>
            <a:off x="3667125" y="6600098"/>
            <a:ext cx="0" cy="51522"/>
          </a:xfrm>
          <a:custGeom>
            <a:avLst/>
            <a:gdLst/>
            <a:ahLst/>
            <a:cxnLst/>
            <a:rect l="l" t="t" r="r" b="b"/>
            <a:pathLst>
              <a:path h="75565">
                <a:moveTo>
                  <a:pt x="0" y="0"/>
                </a:moveTo>
                <a:lnTo>
                  <a:pt x="0" y="74980"/>
                </a:lnTo>
              </a:path>
            </a:pathLst>
          </a:custGeom>
          <a:ln w="38100">
            <a:solidFill>
              <a:srgbClr val="44536A"/>
            </a:solidFill>
          </a:ln>
        </p:spPr>
        <p:txBody>
          <a:bodyPr wrap="square" lIns="0" tIns="0" rIns="0" bIns="0" rtlCol="0"/>
          <a:lstStyle/>
          <a:p>
            <a:endParaRPr sz="1227"/>
          </a:p>
        </p:txBody>
      </p:sp>
      <p:sp>
        <p:nvSpPr>
          <p:cNvPr id="20" name="object 20"/>
          <p:cNvSpPr/>
          <p:nvPr/>
        </p:nvSpPr>
        <p:spPr>
          <a:xfrm>
            <a:off x="3654136" y="6638128"/>
            <a:ext cx="51089" cy="0"/>
          </a:xfrm>
          <a:custGeom>
            <a:avLst/>
            <a:gdLst/>
            <a:ahLst/>
            <a:cxnLst/>
            <a:rect l="l" t="t" r="r" b="b"/>
            <a:pathLst>
              <a:path w="74929">
                <a:moveTo>
                  <a:pt x="0" y="0"/>
                </a:moveTo>
                <a:lnTo>
                  <a:pt x="74675" y="0"/>
                </a:lnTo>
              </a:path>
            </a:pathLst>
          </a:custGeom>
          <a:ln w="38404">
            <a:solidFill>
              <a:srgbClr val="44536A"/>
            </a:solidFill>
          </a:ln>
        </p:spPr>
        <p:txBody>
          <a:bodyPr wrap="square" lIns="0" tIns="0" rIns="0" bIns="0" rtlCol="0"/>
          <a:lstStyle/>
          <a:p>
            <a:endParaRPr sz="1227"/>
          </a:p>
        </p:txBody>
      </p:sp>
      <p:sp>
        <p:nvSpPr>
          <p:cNvPr id="21" name="object 21"/>
          <p:cNvSpPr/>
          <p:nvPr/>
        </p:nvSpPr>
        <p:spPr>
          <a:xfrm>
            <a:off x="3705051" y="6638128"/>
            <a:ext cx="4782849" cy="0"/>
          </a:xfrm>
          <a:custGeom>
            <a:avLst/>
            <a:gdLst/>
            <a:ahLst/>
            <a:cxnLst/>
            <a:rect l="l" t="t" r="r" b="b"/>
            <a:pathLst>
              <a:path w="7014845">
                <a:moveTo>
                  <a:pt x="0" y="0"/>
                </a:moveTo>
                <a:lnTo>
                  <a:pt x="7014718" y="0"/>
                </a:lnTo>
              </a:path>
            </a:pathLst>
          </a:custGeom>
          <a:ln w="38404">
            <a:solidFill>
              <a:srgbClr val="44536A"/>
            </a:solidFill>
          </a:ln>
        </p:spPr>
        <p:txBody>
          <a:bodyPr wrap="square" lIns="0" tIns="0" rIns="0" bIns="0" rtlCol="0"/>
          <a:lstStyle/>
          <a:p>
            <a:endParaRPr sz="1227"/>
          </a:p>
        </p:txBody>
      </p:sp>
      <p:sp>
        <p:nvSpPr>
          <p:cNvPr id="22" name="object 22"/>
          <p:cNvSpPr/>
          <p:nvPr/>
        </p:nvSpPr>
        <p:spPr>
          <a:xfrm>
            <a:off x="3705051" y="6606331"/>
            <a:ext cx="4782849" cy="0"/>
          </a:xfrm>
          <a:custGeom>
            <a:avLst/>
            <a:gdLst/>
            <a:ahLst/>
            <a:cxnLst/>
            <a:rect l="l" t="t" r="r" b="b"/>
            <a:pathLst>
              <a:path w="7014845">
                <a:moveTo>
                  <a:pt x="0" y="0"/>
                </a:moveTo>
                <a:lnTo>
                  <a:pt x="7014718" y="0"/>
                </a:lnTo>
              </a:path>
            </a:pathLst>
          </a:custGeom>
          <a:ln w="18288">
            <a:solidFill>
              <a:srgbClr val="44536A"/>
            </a:solidFill>
          </a:ln>
        </p:spPr>
        <p:txBody>
          <a:bodyPr wrap="square" lIns="0" tIns="0" rIns="0" bIns="0" rtlCol="0"/>
          <a:lstStyle/>
          <a:p>
            <a:endParaRPr sz="1227"/>
          </a:p>
        </p:txBody>
      </p:sp>
      <p:sp>
        <p:nvSpPr>
          <p:cNvPr id="23" name="object 23"/>
          <p:cNvSpPr/>
          <p:nvPr/>
        </p:nvSpPr>
        <p:spPr>
          <a:xfrm>
            <a:off x="8525740" y="6600098"/>
            <a:ext cx="0" cy="51522"/>
          </a:xfrm>
          <a:custGeom>
            <a:avLst/>
            <a:gdLst/>
            <a:ahLst/>
            <a:cxnLst/>
            <a:rect l="l" t="t" r="r" b="b"/>
            <a:pathLst>
              <a:path h="75565">
                <a:moveTo>
                  <a:pt x="0" y="0"/>
                </a:moveTo>
                <a:lnTo>
                  <a:pt x="0" y="74980"/>
                </a:lnTo>
              </a:path>
            </a:pathLst>
          </a:custGeom>
          <a:ln w="38100">
            <a:solidFill>
              <a:srgbClr val="44536A"/>
            </a:solidFill>
          </a:ln>
        </p:spPr>
        <p:txBody>
          <a:bodyPr wrap="square" lIns="0" tIns="0" rIns="0" bIns="0" rtlCol="0"/>
          <a:lstStyle/>
          <a:p>
            <a:endParaRPr sz="1227"/>
          </a:p>
        </p:txBody>
      </p:sp>
      <p:sp>
        <p:nvSpPr>
          <p:cNvPr id="24" name="object 24"/>
          <p:cNvSpPr/>
          <p:nvPr/>
        </p:nvSpPr>
        <p:spPr>
          <a:xfrm>
            <a:off x="8487813" y="6638128"/>
            <a:ext cx="51089" cy="0"/>
          </a:xfrm>
          <a:custGeom>
            <a:avLst/>
            <a:gdLst/>
            <a:ahLst/>
            <a:cxnLst/>
            <a:rect l="l" t="t" r="r" b="b"/>
            <a:pathLst>
              <a:path w="74929">
                <a:moveTo>
                  <a:pt x="0" y="0"/>
                </a:moveTo>
                <a:lnTo>
                  <a:pt x="74675" y="0"/>
                </a:lnTo>
              </a:path>
            </a:pathLst>
          </a:custGeom>
          <a:ln w="38404">
            <a:solidFill>
              <a:srgbClr val="44536A"/>
            </a:solidFill>
          </a:ln>
        </p:spPr>
        <p:txBody>
          <a:bodyPr wrap="square" lIns="0" tIns="0" rIns="0" bIns="0" rtlCol="0"/>
          <a:lstStyle/>
          <a:p>
            <a:endParaRPr sz="1227"/>
          </a:p>
        </p:txBody>
      </p:sp>
      <p:sp>
        <p:nvSpPr>
          <p:cNvPr id="25" name="object 25"/>
          <p:cNvSpPr txBox="1">
            <a:spLocks noGrp="1"/>
          </p:cNvSpPr>
          <p:nvPr>
            <p:ph type="ftr" sz="quarter" idx="5"/>
          </p:nvPr>
        </p:nvSpPr>
        <p:spPr>
          <a:xfrm>
            <a:off x="3144139" y="9274250"/>
            <a:ext cx="1486535"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chemeClr val="hlink"/>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1755">
              <a:spcBef>
                <a:spcPts val="25"/>
              </a:spcBef>
            </a:pPr>
            <a:r>
              <a:rPr lang="pt-BR" u="none">
                <a:solidFill>
                  <a:srgbClr val="000000"/>
                </a:solidFill>
              </a:rPr>
              <a:t>© </a:t>
            </a:r>
            <a:r>
              <a:rPr lang="pt-BR" u="none" spc="-5">
                <a:solidFill>
                  <a:srgbClr val="000000"/>
                </a:solidFill>
              </a:rPr>
              <a:t>Shayna Oliveira</a:t>
            </a:r>
            <a:r>
              <a:rPr lang="pt-BR" u="none" spc="-50">
                <a:solidFill>
                  <a:srgbClr val="000000"/>
                </a:solidFill>
              </a:rPr>
              <a:t> </a:t>
            </a:r>
            <a:r>
              <a:rPr lang="pt-BR" u="none" spc="-5">
                <a:solidFill>
                  <a:srgbClr val="000000"/>
                </a:solidFill>
              </a:rPr>
              <a:t>2014</a:t>
            </a:r>
            <a:endParaRPr spc="-3"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65375" y="263421"/>
            <a:ext cx="7924799" cy="6018251"/>
          </a:xfrm>
          <a:prstGeom prst="rect">
            <a:avLst/>
          </a:prstGeom>
        </p:spPr>
        <p:txBody>
          <a:bodyPr vert="horz" wrap="square" lIns="0" tIns="0" rIns="0" bIns="0" rtlCol="0">
            <a:spAutoFit/>
          </a:bodyPr>
          <a:lstStyle/>
          <a:p>
            <a:pPr marL="8659" algn="ctr">
              <a:spcBef>
                <a:spcPts val="808"/>
              </a:spcBef>
            </a:pPr>
            <a:r>
              <a:rPr lang="en-US" b="1" spc="-3" dirty="0">
                <a:solidFill>
                  <a:srgbClr val="365F91"/>
                </a:solidFill>
                <a:latin typeface="Cambria"/>
                <a:cs typeface="Cambria"/>
              </a:rPr>
              <a:t>Remember:</a:t>
            </a:r>
          </a:p>
          <a:p>
            <a:pPr marL="8659">
              <a:spcBef>
                <a:spcPts val="808"/>
              </a:spcBef>
            </a:pPr>
            <a:r>
              <a:rPr b="1" spc="-3" dirty="0">
                <a:solidFill>
                  <a:srgbClr val="365F91"/>
                </a:solidFill>
                <a:latin typeface="Cambria"/>
                <a:cs typeface="Cambria"/>
              </a:rPr>
              <a:t>Phrases for </a:t>
            </a:r>
            <a:r>
              <a:rPr b="1" u="sng" spc="-3" dirty="0">
                <a:solidFill>
                  <a:srgbClr val="365F91"/>
                </a:solidFill>
                <a:latin typeface="Cambria"/>
                <a:cs typeface="Cambria"/>
              </a:rPr>
              <a:t>liking</a:t>
            </a:r>
            <a:r>
              <a:rPr b="1" spc="-44" dirty="0">
                <a:solidFill>
                  <a:srgbClr val="365F91"/>
                </a:solidFill>
                <a:latin typeface="Cambria"/>
                <a:cs typeface="Cambria"/>
              </a:rPr>
              <a:t> </a:t>
            </a:r>
            <a:r>
              <a:rPr b="1" spc="-3" dirty="0">
                <a:solidFill>
                  <a:srgbClr val="365F91"/>
                </a:solidFill>
                <a:latin typeface="Cambria"/>
                <a:cs typeface="Cambria"/>
              </a:rPr>
              <a:t>something:</a:t>
            </a:r>
            <a:endParaRPr dirty="0">
              <a:latin typeface="Cambria"/>
              <a:cs typeface="Cambria"/>
            </a:endParaRPr>
          </a:p>
          <a:p>
            <a:pPr marL="319945" indent="-155427">
              <a:spcBef>
                <a:spcPts val="177"/>
              </a:spcBef>
              <a:buFont typeface="Symbol"/>
              <a:buChar char=""/>
              <a:tabLst>
                <a:tab pos="319945" algn="l"/>
                <a:tab pos="320378" algn="l"/>
              </a:tabLst>
            </a:pPr>
            <a:r>
              <a:rPr sz="1600" b="1" spc="-3" dirty="0">
                <a:solidFill>
                  <a:schemeClr val="bg1"/>
                </a:solidFill>
                <a:latin typeface="Cambria"/>
                <a:cs typeface="Cambria"/>
              </a:rPr>
              <a:t>“I</a:t>
            </a:r>
            <a:r>
              <a:rPr sz="1600" b="1" spc="-51" dirty="0">
                <a:solidFill>
                  <a:schemeClr val="bg1"/>
                </a:solidFill>
                <a:latin typeface="Cambria"/>
                <a:cs typeface="Cambria"/>
              </a:rPr>
              <a:t> </a:t>
            </a:r>
            <a:r>
              <a:rPr sz="1600" b="1" spc="-3" dirty="0">
                <a:solidFill>
                  <a:schemeClr val="bg1"/>
                </a:solidFill>
                <a:latin typeface="Cambria"/>
                <a:cs typeface="Cambria"/>
              </a:rPr>
              <a:t>like...”</a:t>
            </a:r>
            <a:endParaRPr sz="1600" b="1" dirty="0">
              <a:solidFill>
                <a:schemeClr val="bg1"/>
              </a:solidFill>
              <a:latin typeface="Cambria"/>
              <a:cs typeface="Cambria"/>
            </a:endParaRPr>
          </a:p>
          <a:p>
            <a:pPr marL="319945">
              <a:spcBef>
                <a:spcPts val="130"/>
              </a:spcBef>
            </a:pPr>
            <a:r>
              <a:rPr sz="1600" b="1" i="1" spc="-3" dirty="0">
                <a:solidFill>
                  <a:schemeClr val="bg1"/>
                </a:solidFill>
                <a:latin typeface="Cambria"/>
                <a:cs typeface="Cambria"/>
              </a:rPr>
              <a:t>I like… Italian food / rock music / learning</a:t>
            </a:r>
            <a:r>
              <a:rPr sz="1600" b="1" i="1" spc="58" dirty="0">
                <a:solidFill>
                  <a:schemeClr val="bg1"/>
                </a:solidFill>
                <a:latin typeface="Cambria"/>
                <a:cs typeface="Cambria"/>
              </a:rPr>
              <a:t> </a:t>
            </a:r>
            <a:r>
              <a:rPr sz="1600" b="1" i="1" spc="-3" dirty="0">
                <a:solidFill>
                  <a:schemeClr val="bg1"/>
                </a:solidFill>
                <a:latin typeface="Cambria"/>
                <a:cs typeface="Cambria"/>
              </a:rPr>
              <a:t>languages.</a:t>
            </a:r>
            <a:endParaRPr sz="1600" b="1" dirty="0">
              <a:solidFill>
                <a:schemeClr val="bg1"/>
              </a:solidFill>
              <a:latin typeface="Cambria"/>
              <a:cs typeface="Cambria"/>
            </a:endParaRPr>
          </a:p>
          <a:p>
            <a:pPr marL="319945">
              <a:spcBef>
                <a:spcPts val="130"/>
              </a:spcBef>
              <a:tabLst>
                <a:tab pos="1971622" algn="l"/>
              </a:tabLst>
            </a:pPr>
            <a:endParaRPr lang="en-US" sz="1600" b="1" i="1" spc="-3" dirty="0">
              <a:solidFill>
                <a:schemeClr val="bg1"/>
              </a:solidFill>
              <a:latin typeface="Cambria"/>
              <a:cs typeface="Cambria"/>
            </a:endParaRPr>
          </a:p>
          <a:p>
            <a:pPr marL="319945">
              <a:spcBef>
                <a:spcPts val="130"/>
              </a:spcBef>
              <a:tabLst>
                <a:tab pos="1971622" algn="l"/>
              </a:tabLst>
            </a:pPr>
            <a:r>
              <a:rPr sz="1600" b="1" i="1" spc="-3" dirty="0">
                <a:solidFill>
                  <a:srgbClr val="FF0000"/>
                </a:solidFill>
                <a:latin typeface="Cambria"/>
                <a:cs typeface="Cambria"/>
              </a:rPr>
              <a:t>Your sentence: I</a:t>
            </a:r>
            <a:r>
              <a:rPr sz="1600" b="1" i="1" spc="-37" dirty="0">
                <a:solidFill>
                  <a:srgbClr val="FF0000"/>
                </a:solidFill>
                <a:latin typeface="Cambria"/>
                <a:cs typeface="Cambria"/>
              </a:rPr>
              <a:t> </a:t>
            </a:r>
            <a:r>
              <a:rPr sz="1600" b="1" i="1" spc="-3" dirty="0">
                <a:solidFill>
                  <a:srgbClr val="FF0000"/>
                </a:solidFill>
                <a:latin typeface="Cambria"/>
                <a:cs typeface="Cambria"/>
              </a:rPr>
              <a:t>like</a:t>
            </a:r>
            <a:r>
              <a:rPr sz="1600" b="1" i="1" spc="3" dirty="0">
                <a:solidFill>
                  <a:srgbClr val="FF0000"/>
                </a:solidFill>
                <a:latin typeface="Cambria"/>
                <a:cs typeface="Cambria"/>
              </a:rPr>
              <a:t> </a:t>
            </a:r>
            <a:r>
              <a:rPr sz="1600" b="1" i="1" u="sng" spc="-3" dirty="0">
                <a:solidFill>
                  <a:srgbClr val="FF0000"/>
                </a:solidFill>
                <a:latin typeface="Cambria"/>
                <a:cs typeface="Cambria"/>
              </a:rPr>
              <a:t> </a:t>
            </a:r>
            <a:r>
              <a:rPr sz="1600" b="1" i="1" u="sng" dirty="0">
                <a:solidFill>
                  <a:srgbClr val="FF0000"/>
                </a:solidFill>
                <a:latin typeface="Cambria"/>
                <a:cs typeface="Cambria"/>
              </a:rPr>
              <a:t>	</a:t>
            </a:r>
            <a:endParaRPr lang="en-US" sz="1600" b="1" i="1" u="sng" dirty="0">
              <a:solidFill>
                <a:srgbClr val="FF0000"/>
              </a:solidFill>
              <a:latin typeface="Cambria"/>
              <a:cs typeface="Cambria"/>
            </a:endParaRPr>
          </a:p>
          <a:p>
            <a:pPr marL="319945">
              <a:spcBef>
                <a:spcPts val="130"/>
              </a:spcBef>
              <a:tabLst>
                <a:tab pos="1971622" algn="l"/>
              </a:tabLst>
            </a:pPr>
            <a:endParaRPr sz="1600" b="1" dirty="0">
              <a:solidFill>
                <a:schemeClr val="bg1"/>
              </a:solidFill>
              <a:latin typeface="Cambria"/>
              <a:cs typeface="Cambria"/>
            </a:endParaRPr>
          </a:p>
          <a:p>
            <a:pPr marL="319945" indent="-155427">
              <a:spcBef>
                <a:spcPts val="187"/>
              </a:spcBef>
              <a:buFont typeface="Symbol"/>
              <a:buChar char=""/>
              <a:tabLst>
                <a:tab pos="319945" algn="l"/>
                <a:tab pos="320378" algn="l"/>
              </a:tabLst>
            </a:pPr>
            <a:r>
              <a:rPr sz="1600" b="1" spc="-3" dirty="0">
                <a:solidFill>
                  <a:schemeClr val="bg1"/>
                </a:solidFill>
                <a:latin typeface="Cambria"/>
                <a:cs typeface="Cambria"/>
              </a:rPr>
              <a:t>“I like it a lot.” / “I really like…”  (more</a:t>
            </a:r>
            <a:r>
              <a:rPr sz="1600" b="1" spc="44" dirty="0">
                <a:solidFill>
                  <a:schemeClr val="bg1"/>
                </a:solidFill>
                <a:latin typeface="Cambria"/>
                <a:cs typeface="Cambria"/>
              </a:rPr>
              <a:t> </a:t>
            </a:r>
            <a:r>
              <a:rPr sz="1600" b="1" spc="-3" dirty="0">
                <a:solidFill>
                  <a:schemeClr val="bg1"/>
                </a:solidFill>
                <a:latin typeface="Cambria"/>
                <a:cs typeface="Cambria"/>
              </a:rPr>
              <a:t>common)</a:t>
            </a:r>
            <a:endParaRPr sz="1600" b="1" dirty="0">
              <a:solidFill>
                <a:schemeClr val="bg1"/>
              </a:solidFill>
              <a:latin typeface="Cambria"/>
              <a:cs typeface="Cambria"/>
            </a:endParaRPr>
          </a:p>
          <a:p>
            <a:pPr marL="319945">
              <a:spcBef>
                <a:spcPts val="130"/>
              </a:spcBef>
            </a:pPr>
            <a:r>
              <a:rPr sz="1600" b="1" i="1" spc="-3" dirty="0">
                <a:solidFill>
                  <a:schemeClr val="bg1"/>
                </a:solidFill>
                <a:latin typeface="Cambria"/>
                <a:cs typeface="Cambria"/>
              </a:rPr>
              <a:t>I like… this restaurant / my teacher </a:t>
            </a:r>
            <a:r>
              <a:rPr sz="1600" b="1" i="1" dirty="0">
                <a:solidFill>
                  <a:schemeClr val="bg1"/>
                </a:solidFill>
                <a:latin typeface="Cambria"/>
                <a:cs typeface="Cambria"/>
              </a:rPr>
              <a:t>…a</a:t>
            </a:r>
            <a:r>
              <a:rPr sz="1600" b="1" i="1" spc="24" dirty="0">
                <a:solidFill>
                  <a:schemeClr val="bg1"/>
                </a:solidFill>
                <a:latin typeface="Cambria"/>
                <a:cs typeface="Cambria"/>
              </a:rPr>
              <a:t> </a:t>
            </a:r>
            <a:r>
              <a:rPr sz="1600" b="1" i="1" spc="-3" dirty="0">
                <a:solidFill>
                  <a:schemeClr val="bg1"/>
                </a:solidFill>
                <a:latin typeface="Cambria"/>
                <a:cs typeface="Cambria"/>
              </a:rPr>
              <a:t>lot.</a:t>
            </a:r>
            <a:endParaRPr sz="1600" b="1" dirty="0">
              <a:solidFill>
                <a:schemeClr val="bg1"/>
              </a:solidFill>
              <a:latin typeface="Cambria"/>
              <a:cs typeface="Cambria"/>
            </a:endParaRPr>
          </a:p>
          <a:p>
            <a:pPr marL="319945">
              <a:spcBef>
                <a:spcPts val="130"/>
              </a:spcBef>
            </a:pPr>
            <a:r>
              <a:rPr sz="1600" b="1" i="1" spc="-3" dirty="0">
                <a:solidFill>
                  <a:schemeClr val="bg1"/>
                </a:solidFill>
                <a:latin typeface="Cambria"/>
                <a:cs typeface="Cambria"/>
              </a:rPr>
              <a:t>I really like… my new apartment / </a:t>
            </a:r>
            <a:r>
              <a:rPr sz="1600" b="1" i="1" dirty="0">
                <a:solidFill>
                  <a:schemeClr val="bg1"/>
                </a:solidFill>
                <a:latin typeface="Cambria"/>
                <a:cs typeface="Cambria"/>
              </a:rPr>
              <a:t>playing </a:t>
            </a:r>
            <a:r>
              <a:rPr sz="1600" b="1" i="1" spc="-3" dirty="0">
                <a:solidFill>
                  <a:schemeClr val="bg1"/>
                </a:solidFill>
                <a:latin typeface="Cambria"/>
                <a:cs typeface="Cambria"/>
              </a:rPr>
              <a:t>tennis / my boyfriend’s</a:t>
            </a:r>
            <a:r>
              <a:rPr sz="1600" b="1" i="1" spc="82" dirty="0">
                <a:solidFill>
                  <a:schemeClr val="bg1"/>
                </a:solidFill>
                <a:latin typeface="Cambria"/>
                <a:cs typeface="Cambria"/>
              </a:rPr>
              <a:t> </a:t>
            </a:r>
            <a:r>
              <a:rPr sz="1600" b="1" i="1" spc="-3" dirty="0">
                <a:solidFill>
                  <a:schemeClr val="bg1"/>
                </a:solidFill>
                <a:latin typeface="Cambria"/>
                <a:cs typeface="Cambria"/>
              </a:rPr>
              <a:t>parents.</a:t>
            </a:r>
            <a:endParaRPr sz="1600" b="1" dirty="0">
              <a:solidFill>
                <a:schemeClr val="bg1"/>
              </a:solidFill>
              <a:latin typeface="Cambria"/>
              <a:cs typeface="Cambria"/>
            </a:endParaRPr>
          </a:p>
          <a:p>
            <a:pPr marL="319945">
              <a:spcBef>
                <a:spcPts val="130"/>
              </a:spcBef>
              <a:tabLst>
                <a:tab pos="2222729" algn="l"/>
              </a:tabLst>
            </a:pPr>
            <a:endParaRPr lang="en-US" sz="1600" b="1" i="1" spc="-3" dirty="0">
              <a:solidFill>
                <a:schemeClr val="bg1"/>
              </a:solidFill>
              <a:latin typeface="Cambria"/>
              <a:cs typeface="Cambria"/>
            </a:endParaRPr>
          </a:p>
          <a:p>
            <a:pPr marL="319945">
              <a:spcBef>
                <a:spcPts val="130"/>
              </a:spcBef>
              <a:tabLst>
                <a:tab pos="1971622" algn="l"/>
              </a:tabLst>
            </a:pPr>
            <a:r>
              <a:rPr sz="1600" b="1" i="1" spc="-3" dirty="0">
                <a:solidFill>
                  <a:srgbClr val="FF0000"/>
                </a:solidFill>
                <a:latin typeface="Cambria"/>
              </a:rPr>
              <a:t>Your sentence: I really like  	</a:t>
            </a:r>
          </a:p>
          <a:p>
            <a:pPr marL="319945" indent="-155427">
              <a:spcBef>
                <a:spcPts val="177"/>
              </a:spcBef>
              <a:buFont typeface="Symbol"/>
              <a:buChar char=""/>
              <a:tabLst>
                <a:tab pos="319945" algn="l"/>
                <a:tab pos="320378" algn="l"/>
              </a:tabLst>
            </a:pPr>
            <a:endParaRPr lang="en-US" sz="1600" b="1" spc="-3" dirty="0">
              <a:solidFill>
                <a:schemeClr val="bg1"/>
              </a:solidFill>
              <a:latin typeface="Cambria"/>
              <a:cs typeface="Cambria"/>
            </a:endParaRPr>
          </a:p>
          <a:p>
            <a:pPr marL="319945" indent="-155427">
              <a:spcBef>
                <a:spcPts val="177"/>
              </a:spcBef>
              <a:buFont typeface="Symbol"/>
              <a:buChar char=""/>
              <a:tabLst>
                <a:tab pos="319945" algn="l"/>
                <a:tab pos="320378" algn="l"/>
              </a:tabLst>
            </a:pPr>
            <a:r>
              <a:rPr sz="1600" b="1" spc="-3" dirty="0">
                <a:solidFill>
                  <a:schemeClr val="bg1"/>
                </a:solidFill>
                <a:latin typeface="Cambria"/>
                <a:cs typeface="Cambria"/>
              </a:rPr>
              <a:t>“I</a:t>
            </a:r>
            <a:r>
              <a:rPr sz="1600" b="1" spc="-58" dirty="0">
                <a:solidFill>
                  <a:schemeClr val="bg1"/>
                </a:solidFill>
                <a:latin typeface="Cambria"/>
                <a:cs typeface="Cambria"/>
              </a:rPr>
              <a:t> </a:t>
            </a:r>
            <a:r>
              <a:rPr sz="1600" b="1" spc="-3" dirty="0">
                <a:solidFill>
                  <a:schemeClr val="bg1"/>
                </a:solidFill>
                <a:latin typeface="Cambria"/>
                <a:cs typeface="Cambria"/>
              </a:rPr>
              <a:t>love…”</a:t>
            </a:r>
            <a:endParaRPr sz="1600" b="1" dirty="0">
              <a:solidFill>
                <a:schemeClr val="bg1"/>
              </a:solidFill>
              <a:latin typeface="Cambria"/>
              <a:cs typeface="Cambria"/>
            </a:endParaRPr>
          </a:p>
          <a:p>
            <a:pPr marL="319945" marR="719118">
              <a:lnSpc>
                <a:spcPct val="112300"/>
              </a:lnSpc>
              <a:tabLst>
                <a:tab pos="1910577" algn="l"/>
              </a:tabLst>
            </a:pPr>
            <a:r>
              <a:rPr sz="1600" b="1" i="1" spc="-3" dirty="0">
                <a:solidFill>
                  <a:schemeClr val="bg1"/>
                </a:solidFill>
                <a:latin typeface="Cambria"/>
                <a:cs typeface="Cambria"/>
              </a:rPr>
              <a:t>I love your </a:t>
            </a:r>
            <a:r>
              <a:rPr sz="1600" b="1" i="1" spc="-7" dirty="0">
                <a:solidFill>
                  <a:schemeClr val="bg1"/>
                </a:solidFill>
                <a:latin typeface="Cambria"/>
                <a:cs typeface="Cambria"/>
              </a:rPr>
              <a:t>haircut! </a:t>
            </a:r>
            <a:r>
              <a:rPr sz="1600" b="1" i="1" spc="-3" dirty="0">
                <a:solidFill>
                  <a:schemeClr val="bg1"/>
                </a:solidFill>
                <a:latin typeface="Cambria"/>
                <a:cs typeface="Cambria"/>
              </a:rPr>
              <a:t>/ I love to </a:t>
            </a:r>
            <a:r>
              <a:rPr sz="1600" b="1" i="1" spc="-7" dirty="0">
                <a:solidFill>
                  <a:schemeClr val="bg1"/>
                </a:solidFill>
                <a:latin typeface="Cambria"/>
                <a:cs typeface="Cambria"/>
              </a:rPr>
              <a:t>read. </a:t>
            </a:r>
            <a:r>
              <a:rPr sz="1600" b="1" i="1" spc="-3" dirty="0">
                <a:solidFill>
                  <a:schemeClr val="bg1"/>
                </a:solidFill>
                <a:latin typeface="Cambria"/>
                <a:cs typeface="Cambria"/>
              </a:rPr>
              <a:t>/ I love the way he writes.  </a:t>
            </a:r>
            <a:endParaRPr lang="en-US" sz="1600" b="1" i="1" spc="-3" dirty="0">
              <a:solidFill>
                <a:schemeClr val="bg1"/>
              </a:solidFill>
              <a:latin typeface="Cambria"/>
              <a:cs typeface="Cambria"/>
            </a:endParaRPr>
          </a:p>
          <a:p>
            <a:pPr marL="319945" marR="719118">
              <a:lnSpc>
                <a:spcPct val="112300"/>
              </a:lnSpc>
              <a:tabLst>
                <a:tab pos="1910577" algn="l"/>
              </a:tabLst>
            </a:pPr>
            <a:endParaRPr lang="en-US" sz="1600" b="1" i="1" spc="-3" dirty="0">
              <a:solidFill>
                <a:schemeClr val="bg1"/>
              </a:solidFill>
              <a:latin typeface="Cambria"/>
              <a:cs typeface="Cambria"/>
            </a:endParaRPr>
          </a:p>
          <a:p>
            <a:pPr marL="319945" marR="719118">
              <a:lnSpc>
                <a:spcPct val="112300"/>
              </a:lnSpc>
              <a:spcBef>
                <a:spcPts val="130"/>
              </a:spcBef>
              <a:tabLst>
                <a:tab pos="1971622" algn="l"/>
              </a:tabLst>
            </a:pPr>
            <a:r>
              <a:rPr sz="1600" b="1" i="1" spc="-3" dirty="0">
                <a:solidFill>
                  <a:srgbClr val="FF0000"/>
                </a:solidFill>
                <a:latin typeface="Cambria"/>
              </a:rPr>
              <a:t>Your sentence: I love _ 	</a:t>
            </a:r>
          </a:p>
          <a:p>
            <a:pPr marL="319945" indent="-155427">
              <a:spcBef>
                <a:spcPts val="181"/>
              </a:spcBef>
              <a:buFont typeface="Symbol"/>
              <a:buChar char=""/>
              <a:tabLst>
                <a:tab pos="319945" algn="l"/>
                <a:tab pos="320378" algn="l"/>
              </a:tabLst>
            </a:pPr>
            <a:endParaRPr lang="en-US" sz="1600" b="1" spc="-3" dirty="0">
              <a:solidFill>
                <a:schemeClr val="bg1"/>
              </a:solidFill>
              <a:latin typeface="Cambria"/>
              <a:cs typeface="Cambria"/>
            </a:endParaRPr>
          </a:p>
          <a:p>
            <a:pPr marL="319945" indent="-155427">
              <a:spcBef>
                <a:spcPts val="181"/>
              </a:spcBef>
              <a:buFont typeface="Symbol"/>
              <a:buChar char=""/>
              <a:tabLst>
                <a:tab pos="319945" algn="l"/>
                <a:tab pos="320378" algn="l"/>
              </a:tabLst>
            </a:pPr>
            <a:r>
              <a:rPr sz="1600" b="1" spc="-3" dirty="0">
                <a:solidFill>
                  <a:schemeClr val="bg1"/>
                </a:solidFill>
                <a:latin typeface="Cambria"/>
                <a:cs typeface="Cambria"/>
              </a:rPr>
              <a:t>“I absolutely</a:t>
            </a:r>
            <a:r>
              <a:rPr sz="1600" b="1" spc="-34" dirty="0">
                <a:solidFill>
                  <a:schemeClr val="bg1"/>
                </a:solidFill>
                <a:latin typeface="Cambria"/>
                <a:cs typeface="Cambria"/>
              </a:rPr>
              <a:t> </a:t>
            </a:r>
            <a:r>
              <a:rPr sz="1600" b="1" spc="-3" dirty="0">
                <a:solidFill>
                  <a:schemeClr val="bg1"/>
                </a:solidFill>
                <a:latin typeface="Cambria"/>
                <a:cs typeface="Cambria"/>
              </a:rPr>
              <a:t>love…”</a:t>
            </a:r>
            <a:endParaRPr sz="1600" b="1" dirty="0">
              <a:solidFill>
                <a:schemeClr val="bg1"/>
              </a:solidFill>
              <a:latin typeface="Cambria"/>
              <a:cs typeface="Cambria"/>
            </a:endParaRPr>
          </a:p>
          <a:p>
            <a:pPr marL="319945" marR="271022">
              <a:lnSpc>
                <a:spcPct val="112300"/>
              </a:lnSpc>
              <a:tabLst>
                <a:tab pos="2498947" algn="l"/>
              </a:tabLst>
            </a:pPr>
            <a:r>
              <a:rPr sz="1600" b="1" i="1" spc="-3" dirty="0">
                <a:solidFill>
                  <a:schemeClr val="bg1"/>
                </a:solidFill>
                <a:latin typeface="Cambria"/>
                <a:cs typeface="Cambria"/>
              </a:rPr>
              <a:t>I absolutely love this dress. / I absolutely love traveling with my family.  </a:t>
            </a:r>
            <a:endParaRPr lang="en-US" sz="1600" b="1" i="1" spc="-3" dirty="0">
              <a:solidFill>
                <a:schemeClr val="bg1"/>
              </a:solidFill>
              <a:latin typeface="Cambria"/>
              <a:cs typeface="Cambria"/>
            </a:endParaRPr>
          </a:p>
          <a:p>
            <a:pPr marL="319945" marR="271022">
              <a:lnSpc>
                <a:spcPct val="112300"/>
              </a:lnSpc>
              <a:tabLst>
                <a:tab pos="2498947" algn="l"/>
              </a:tabLst>
            </a:pPr>
            <a:endParaRPr lang="en-US" sz="1600" b="1" i="1" spc="-3" dirty="0">
              <a:solidFill>
                <a:schemeClr val="bg1"/>
              </a:solidFill>
              <a:latin typeface="Cambria"/>
              <a:cs typeface="Cambria"/>
            </a:endParaRPr>
          </a:p>
          <a:p>
            <a:pPr marL="319945" marR="719118">
              <a:lnSpc>
                <a:spcPct val="112300"/>
              </a:lnSpc>
              <a:spcBef>
                <a:spcPts val="130"/>
              </a:spcBef>
              <a:tabLst>
                <a:tab pos="1971622" algn="l"/>
              </a:tabLst>
            </a:pPr>
            <a:r>
              <a:rPr sz="1600" b="1" i="1" spc="-3" dirty="0">
                <a:solidFill>
                  <a:srgbClr val="FF0000"/>
                </a:solidFill>
                <a:latin typeface="Cambria"/>
              </a:rPr>
              <a:t>Your sentence: I absolutely love  	</a:t>
            </a:r>
          </a:p>
        </p:txBody>
      </p:sp>
      <p:sp>
        <p:nvSpPr>
          <p:cNvPr id="4" name="object 4"/>
          <p:cNvSpPr/>
          <p:nvPr/>
        </p:nvSpPr>
        <p:spPr>
          <a:xfrm>
            <a:off x="916884" y="2134745"/>
            <a:ext cx="1058574" cy="935182"/>
          </a:xfrm>
          <a:prstGeom prst="rect">
            <a:avLst/>
          </a:prstGeom>
          <a:blipFill>
            <a:blip r:embed="rId2" cstate="print"/>
            <a:stretch>
              <a:fillRect/>
            </a:stretch>
          </a:blipFill>
        </p:spPr>
        <p:txBody>
          <a:bodyPr wrap="square" lIns="0" tIns="0" rIns="0" bIns="0" rtlCol="0"/>
          <a:lstStyle/>
          <a:p>
            <a:endParaRPr sz="1227"/>
          </a:p>
        </p:txBody>
      </p:sp>
    </p:spTree>
    <p:extLst>
      <p:ext uri="{BB962C8B-B14F-4D97-AF65-F5344CB8AC3E}">
        <p14:creationId xmlns:p14="http://schemas.microsoft.com/office/powerpoint/2010/main" val="3726589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06504" y="1534201"/>
            <a:ext cx="8938234" cy="2727344"/>
          </a:xfrm>
          <a:prstGeom prst="rect">
            <a:avLst/>
          </a:prstGeom>
        </p:spPr>
        <p:txBody>
          <a:bodyPr vert="horz" wrap="square" lIns="0" tIns="16885" rIns="0" bIns="0" rtlCol="0">
            <a:spAutoFit/>
          </a:bodyPr>
          <a:lstStyle/>
          <a:p>
            <a:pPr marL="8659">
              <a:spcBef>
                <a:spcPts val="133"/>
              </a:spcBef>
            </a:pPr>
            <a:r>
              <a:rPr sz="1400" b="1" spc="-3" dirty="0">
                <a:solidFill>
                  <a:schemeClr val="bg1"/>
                </a:solidFill>
                <a:latin typeface="Cambria"/>
                <a:cs typeface="Cambria"/>
              </a:rPr>
              <a:t>These </a:t>
            </a:r>
            <a:r>
              <a:rPr sz="1400" b="1" dirty="0">
                <a:solidFill>
                  <a:schemeClr val="bg1"/>
                </a:solidFill>
                <a:latin typeface="Cambria"/>
                <a:cs typeface="Cambria"/>
              </a:rPr>
              <a:t>are </a:t>
            </a:r>
            <a:r>
              <a:rPr sz="1400" b="1" spc="-3" dirty="0">
                <a:solidFill>
                  <a:schemeClr val="bg1"/>
                </a:solidFill>
                <a:latin typeface="Cambria"/>
                <a:cs typeface="Cambria"/>
              </a:rPr>
              <a:t>the most common expressions. </a:t>
            </a:r>
            <a:r>
              <a:rPr sz="1400" b="1" dirty="0">
                <a:solidFill>
                  <a:schemeClr val="bg1"/>
                </a:solidFill>
                <a:latin typeface="Cambria"/>
                <a:cs typeface="Cambria"/>
              </a:rPr>
              <a:t>“I </a:t>
            </a:r>
            <a:r>
              <a:rPr sz="1400" b="1" spc="-3" dirty="0">
                <a:solidFill>
                  <a:schemeClr val="bg1"/>
                </a:solidFill>
                <a:latin typeface="Cambria"/>
                <a:cs typeface="Cambria"/>
              </a:rPr>
              <a:t>like” is </a:t>
            </a:r>
            <a:r>
              <a:rPr sz="1400" b="1" u="sng" spc="-3" dirty="0">
                <a:solidFill>
                  <a:schemeClr val="bg1"/>
                </a:solidFill>
                <a:latin typeface="Cambria"/>
                <a:cs typeface="Cambria"/>
              </a:rPr>
              <a:t>the weakest</a:t>
            </a:r>
            <a:r>
              <a:rPr sz="1400" b="1" spc="-3" dirty="0">
                <a:solidFill>
                  <a:schemeClr val="bg1"/>
                </a:solidFill>
                <a:latin typeface="Cambria"/>
                <a:cs typeface="Cambria"/>
              </a:rPr>
              <a:t>, </a:t>
            </a:r>
            <a:r>
              <a:rPr sz="1400" b="1" spc="-7" dirty="0">
                <a:solidFill>
                  <a:schemeClr val="bg1"/>
                </a:solidFill>
                <a:latin typeface="Cambria"/>
                <a:cs typeface="Cambria"/>
              </a:rPr>
              <a:t>and </a:t>
            </a:r>
            <a:r>
              <a:rPr sz="1400" b="1" dirty="0">
                <a:solidFill>
                  <a:schemeClr val="bg1"/>
                </a:solidFill>
                <a:latin typeface="Cambria"/>
                <a:cs typeface="Cambria"/>
              </a:rPr>
              <a:t>“I</a:t>
            </a:r>
            <a:r>
              <a:rPr sz="1400" b="1" spc="92" dirty="0">
                <a:solidFill>
                  <a:schemeClr val="bg1"/>
                </a:solidFill>
                <a:latin typeface="Cambria"/>
                <a:cs typeface="Cambria"/>
              </a:rPr>
              <a:t> </a:t>
            </a:r>
            <a:r>
              <a:rPr sz="1400" b="1" spc="-3" dirty="0">
                <a:solidFill>
                  <a:schemeClr val="bg1"/>
                </a:solidFill>
                <a:latin typeface="Cambria"/>
                <a:cs typeface="Cambria"/>
              </a:rPr>
              <a:t>absolutely</a:t>
            </a:r>
            <a:endParaRPr sz="1400" b="1" dirty="0">
              <a:solidFill>
                <a:schemeClr val="bg1"/>
              </a:solidFill>
              <a:latin typeface="Cambria"/>
              <a:cs typeface="Cambria"/>
            </a:endParaRPr>
          </a:p>
          <a:p>
            <a:pPr marL="8659">
              <a:spcBef>
                <a:spcPts val="130"/>
              </a:spcBef>
            </a:pPr>
            <a:r>
              <a:rPr sz="1400" b="1" spc="-3" dirty="0">
                <a:solidFill>
                  <a:schemeClr val="bg1"/>
                </a:solidFill>
                <a:latin typeface="Cambria"/>
                <a:cs typeface="Cambria"/>
              </a:rPr>
              <a:t>love…” is </a:t>
            </a:r>
            <a:r>
              <a:rPr sz="1400" b="1" u="sng" spc="-3" dirty="0">
                <a:solidFill>
                  <a:schemeClr val="bg1"/>
                </a:solidFill>
                <a:latin typeface="Cambria"/>
                <a:cs typeface="Cambria"/>
              </a:rPr>
              <a:t>the strongest. </a:t>
            </a:r>
            <a:endParaRPr lang="en-US" sz="1400" b="1" u="sng" spc="-3" dirty="0">
              <a:solidFill>
                <a:schemeClr val="bg1"/>
              </a:solidFill>
              <a:latin typeface="Cambria"/>
              <a:cs typeface="Cambria"/>
            </a:endParaRPr>
          </a:p>
          <a:p>
            <a:pPr marL="8659">
              <a:spcBef>
                <a:spcPts val="130"/>
              </a:spcBef>
            </a:pPr>
            <a:endParaRPr lang="en-US" sz="1400" b="1" u="sng" spc="-3" dirty="0">
              <a:solidFill>
                <a:schemeClr val="bg1"/>
              </a:solidFill>
              <a:latin typeface="Cambria"/>
              <a:cs typeface="Cambria"/>
            </a:endParaRPr>
          </a:p>
          <a:p>
            <a:pPr marL="8659">
              <a:spcBef>
                <a:spcPts val="130"/>
              </a:spcBef>
            </a:pPr>
            <a:r>
              <a:rPr sz="1400" b="1" spc="-3" dirty="0">
                <a:solidFill>
                  <a:schemeClr val="bg1"/>
                </a:solidFill>
                <a:latin typeface="Cambria"/>
                <a:cs typeface="Cambria"/>
              </a:rPr>
              <a:t>You can use “like” </a:t>
            </a:r>
            <a:r>
              <a:rPr sz="1400" b="1" spc="-7" dirty="0">
                <a:solidFill>
                  <a:schemeClr val="bg1"/>
                </a:solidFill>
                <a:latin typeface="Cambria"/>
                <a:cs typeface="Cambria"/>
              </a:rPr>
              <a:t>and </a:t>
            </a:r>
            <a:r>
              <a:rPr sz="1400" b="1" spc="-3" dirty="0">
                <a:solidFill>
                  <a:schemeClr val="bg1"/>
                </a:solidFill>
                <a:latin typeface="Cambria"/>
                <a:cs typeface="Cambria"/>
              </a:rPr>
              <a:t>“love” for both </a:t>
            </a:r>
            <a:r>
              <a:rPr sz="1400" b="1" dirty="0">
                <a:solidFill>
                  <a:srgbClr val="00B050"/>
                </a:solidFill>
                <a:latin typeface="Cambria"/>
                <a:cs typeface="Cambria"/>
              </a:rPr>
              <a:t>nouns</a:t>
            </a:r>
            <a:r>
              <a:rPr sz="1400" b="1" dirty="0">
                <a:solidFill>
                  <a:schemeClr val="bg1"/>
                </a:solidFill>
                <a:latin typeface="Cambria"/>
                <a:cs typeface="Cambria"/>
              </a:rPr>
              <a:t> (like</a:t>
            </a:r>
            <a:r>
              <a:rPr sz="1400" b="1" spc="75" dirty="0">
                <a:solidFill>
                  <a:schemeClr val="bg1"/>
                </a:solidFill>
                <a:latin typeface="Cambria"/>
                <a:cs typeface="Cambria"/>
              </a:rPr>
              <a:t> </a:t>
            </a:r>
            <a:r>
              <a:rPr sz="1400" b="1" spc="-3" dirty="0">
                <a:solidFill>
                  <a:schemeClr val="bg1"/>
                </a:solidFill>
                <a:latin typeface="Cambria"/>
                <a:cs typeface="Cambria"/>
              </a:rPr>
              <a:t>food,</a:t>
            </a:r>
            <a:r>
              <a:rPr lang="en-US" sz="1400" b="1" spc="-3" dirty="0">
                <a:solidFill>
                  <a:schemeClr val="bg1"/>
                </a:solidFill>
                <a:latin typeface="Cambria"/>
                <a:cs typeface="Cambria"/>
              </a:rPr>
              <a:t> </a:t>
            </a:r>
            <a:r>
              <a:rPr sz="1400" b="1" spc="-3" dirty="0">
                <a:solidFill>
                  <a:schemeClr val="bg1"/>
                </a:solidFill>
                <a:latin typeface="Cambria"/>
                <a:cs typeface="Cambria"/>
              </a:rPr>
              <a:t>houses/apartments, music, movies, books, etc.) and </a:t>
            </a:r>
            <a:r>
              <a:rPr sz="1400" b="1" spc="-3" dirty="0">
                <a:solidFill>
                  <a:srgbClr val="00B050"/>
                </a:solidFill>
                <a:latin typeface="Cambria"/>
                <a:cs typeface="Cambria"/>
              </a:rPr>
              <a:t>verbs </a:t>
            </a:r>
            <a:r>
              <a:rPr sz="1400" b="1" spc="-3" dirty="0">
                <a:solidFill>
                  <a:schemeClr val="bg1"/>
                </a:solidFill>
                <a:latin typeface="Cambria"/>
                <a:cs typeface="Cambria"/>
              </a:rPr>
              <a:t>(reading, learning, playing  tennis,</a:t>
            </a:r>
            <a:r>
              <a:rPr sz="1400" b="1" spc="-58" dirty="0">
                <a:solidFill>
                  <a:schemeClr val="bg1"/>
                </a:solidFill>
                <a:latin typeface="Cambria"/>
                <a:cs typeface="Cambria"/>
              </a:rPr>
              <a:t> </a:t>
            </a:r>
            <a:r>
              <a:rPr sz="1400" b="1" spc="-3" dirty="0">
                <a:solidFill>
                  <a:schemeClr val="bg1"/>
                </a:solidFill>
                <a:latin typeface="Cambria"/>
                <a:cs typeface="Cambria"/>
              </a:rPr>
              <a:t>etc.)</a:t>
            </a:r>
            <a:endParaRPr sz="1400" b="1" dirty="0">
              <a:solidFill>
                <a:schemeClr val="bg1"/>
              </a:solidFill>
              <a:latin typeface="Cambria"/>
              <a:cs typeface="Cambria"/>
            </a:endParaRPr>
          </a:p>
          <a:p>
            <a:pPr marL="8659" marR="10391">
              <a:lnSpc>
                <a:spcPct val="112300"/>
              </a:lnSpc>
              <a:spcBef>
                <a:spcPts val="675"/>
              </a:spcBef>
            </a:pPr>
            <a:r>
              <a:rPr sz="1400" b="1" spc="-3" dirty="0">
                <a:solidFill>
                  <a:schemeClr val="bg1"/>
                </a:solidFill>
                <a:latin typeface="Cambria"/>
                <a:cs typeface="Cambria"/>
              </a:rPr>
              <a:t>As mentioned in a </a:t>
            </a:r>
            <a:r>
              <a:rPr sz="1400" b="1" dirty="0">
                <a:solidFill>
                  <a:schemeClr val="bg1"/>
                </a:solidFill>
                <a:latin typeface="Cambria"/>
                <a:cs typeface="Cambria"/>
              </a:rPr>
              <a:t>previous </a:t>
            </a:r>
            <a:r>
              <a:rPr sz="1400" b="1" spc="-3" dirty="0">
                <a:solidFill>
                  <a:schemeClr val="bg1"/>
                </a:solidFill>
                <a:latin typeface="Cambria"/>
                <a:cs typeface="Cambria"/>
              </a:rPr>
              <a:t>lesson, </a:t>
            </a:r>
            <a:r>
              <a:rPr sz="1400" b="1" dirty="0">
                <a:solidFill>
                  <a:schemeClr val="bg1"/>
                </a:solidFill>
                <a:latin typeface="Cambria"/>
                <a:cs typeface="Cambria"/>
              </a:rPr>
              <a:t>after </a:t>
            </a:r>
            <a:r>
              <a:rPr sz="1400" b="1" spc="-3" dirty="0">
                <a:solidFill>
                  <a:schemeClr val="bg1"/>
                </a:solidFill>
                <a:latin typeface="Cambria"/>
                <a:cs typeface="Cambria"/>
              </a:rPr>
              <a:t>“like” and “love” </a:t>
            </a:r>
            <a:r>
              <a:rPr sz="1400" b="1" spc="-7" dirty="0">
                <a:solidFill>
                  <a:schemeClr val="bg1"/>
                </a:solidFill>
                <a:latin typeface="Cambria"/>
                <a:cs typeface="Cambria"/>
              </a:rPr>
              <a:t>you </a:t>
            </a:r>
            <a:r>
              <a:rPr sz="1400" b="1" spc="-3" dirty="0">
                <a:solidFill>
                  <a:schemeClr val="bg1"/>
                </a:solidFill>
                <a:latin typeface="Cambria"/>
                <a:cs typeface="Cambria"/>
              </a:rPr>
              <a:t>can </a:t>
            </a:r>
            <a:r>
              <a:rPr sz="1400" b="1" spc="-7" dirty="0">
                <a:solidFill>
                  <a:schemeClr val="bg1"/>
                </a:solidFill>
                <a:latin typeface="Cambria"/>
                <a:cs typeface="Cambria"/>
              </a:rPr>
              <a:t>use </a:t>
            </a:r>
            <a:r>
              <a:rPr sz="1400" b="1" spc="3" dirty="0">
                <a:solidFill>
                  <a:schemeClr val="bg1"/>
                </a:solidFill>
                <a:latin typeface="Cambria"/>
                <a:cs typeface="Cambria"/>
              </a:rPr>
              <a:t>either </a:t>
            </a:r>
            <a:r>
              <a:rPr sz="1400" b="1" spc="-7" dirty="0">
                <a:solidFill>
                  <a:schemeClr val="bg1"/>
                </a:solidFill>
                <a:latin typeface="Cambria"/>
                <a:cs typeface="Cambria"/>
              </a:rPr>
              <a:t>the </a:t>
            </a:r>
            <a:r>
              <a:rPr sz="1400" b="1" spc="-3" dirty="0">
                <a:solidFill>
                  <a:schemeClr val="bg1"/>
                </a:solidFill>
                <a:latin typeface="Cambria"/>
                <a:cs typeface="Cambria"/>
              </a:rPr>
              <a:t>“to”  form or the –ing form of the verb with no difference in meaning. I like to read = I </a:t>
            </a:r>
            <a:r>
              <a:rPr sz="1400" b="1" spc="-7" dirty="0">
                <a:solidFill>
                  <a:schemeClr val="bg1"/>
                </a:solidFill>
                <a:latin typeface="Cambria"/>
                <a:cs typeface="Cambria"/>
              </a:rPr>
              <a:t>like  </a:t>
            </a:r>
            <a:r>
              <a:rPr sz="1400" b="1" spc="-3" dirty="0">
                <a:solidFill>
                  <a:schemeClr val="bg1"/>
                </a:solidFill>
                <a:latin typeface="Cambria"/>
                <a:cs typeface="Cambria"/>
              </a:rPr>
              <a:t>reading.</a:t>
            </a:r>
            <a:endParaRPr sz="1400" b="1" dirty="0">
              <a:solidFill>
                <a:schemeClr val="bg1"/>
              </a:solidFill>
              <a:latin typeface="Cambria"/>
              <a:cs typeface="Cambria"/>
            </a:endParaRPr>
          </a:p>
          <a:p>
            <a:pPr marL="8659" marR="85290">
              <a:lnSpc>
                <a:spcPct val="113100"/>
              </a:lnSpc>
              <a:spcBef>
                <a:spcPts val="668"/>
              </a:spcBef>
            </a:pPr>
            <a:r>
              <a:rPr lang="en-US" sz="2000" b="1" u="sng" spc="-3" dirty="0">
                <a:solidFill>
                  <a:srgbClr val="C00000"/>
                </a:solidFill>
                <a:latin typeface="Cambria"/>
                <a:cs typeface="Cambria"/>
              </a:rPr>
              <a:t>Note: </a:t>
            </a:r>
          </a:p>
          <a:p>
            <a:pPr marL="8659" marR="85290">
              <a:lnSpc>
                <a:spcPct val="113100"/>
              </a:lnSpc>
              <a:spcBef>
                <a:spcPts val="668"/>
              </a:spcBef>
            </a:pPr>
            <a:r>
              <a:rPr lang="en-US" sz="1400" b="1" spc="-3" dirty="0">
                <a:solidFill>
                  <a:schemeClr val="bg1"/>
                </a:solidFill>
                <a:latin typeface="Cambria"/>
                <a:cs typeface="Cambria"/>
              </a:rPr>
              <a:t>B</a:t>
            </a:r>
            <a:r>
              <a:rPr sz="1400" b="1" spc="-3" dirty="0">
                <a:solidFill>
                  <a:schemeClr val="bg1"/>
                </a:solidFill>
                <a:latin typeface="Cambria"/>
                <a:cs typeface="Cambria"/>
              </a:rPr>
              <a:t>e careful </a:t>
            </a:r>
            <a:r>
              <a:rPr sz="1400" b="1" spc="-7" dirty="0">
                <a:solidFill>
                  <a:schemeClr val="bg1"/>
                </a:solidFill>
                <a:latin typeface="Cambria"/>
                <a:cs typeface="Cambria"/>
              </a:rPr>
              <a:t>not </a:t>
            </a:r>
            <a:r>
              <a:rPr sz="1400" b="1" dirty="0">
                <a:solidFill>
                  <a:schemeClr val="bg1"/>
                </a:solidFill>
                <a:latin typeface="Cambria"/>
                <a:cs typeface="Cambria"/>
              </a:rPr>
              <a:t>to </a:t>
            </a:r>
            <a:r>
              <a:rPr sz="1400" b="1" spc="-3" dirty="0">
                <a:solidFill>
                  <a:schemeClr val="bg1"/>
                </a:solidFill>
                <a:latin typeface="Cambria"/>
                <a:cs typeface="Cambria"/>
              </a:rPr>
              <a:t>make the common mistake of saying </a:t>
            </a:r>
            <a:r>
              <a:rPr sz="1400" b="1" dirty="0">
                <a:solidFill>
                  <a:schemeClr val="bg1"/>
                </a:solidFill>
                <a:latin typeface="Cambria"/>
                <a:cs typeface="Cambria"/>
              </a:rPr>
              <a:t>“I </a:t>
            </a:r>
            <a:r>
              <a:rPr sz="1400" b="1" spc="-3" dirty="0">
                <a:solidFill>
                  <a:schemeClr val="bg1"/>
                </a:solidFill>
                <a:latin typeface="Cambria"/>
                <a:cs typeface="Cambria"/>
              </a:rPr>
              <a:t>like very much  this city” – the correct way </a:t>
            </a:r>
            <a:r>
              <a:rPr sz="1400" b="1" dirty="0">
                <a:solidFill>
                  <a:schemeClr val="bg1"/>
                </a:solidFill>
                <a:latin typeface="Cambria"/>
                <a:cs typeface="Cambria"/>
              </a:rPr>
              <a:t>to </a:t>
            </a:r>
            <a:r>
              <a:rPr sz="1400" b="1" spc="-3" dirty="0">
                <a:solidFill>
                  <a:schemeClr val="bg1"/>
                </a:solidFill>
                <a:latin typeface="Cambria"/>
                <a:cs typeface="Cambria"/>
              </a:rPr>
              <a:t>say it </a:t>
            </a:r>
            <a:r>
              <a:rPr sz="1400" b="1" dirty="0">
                <a:solidFill>
                  <a:schemeClr val="bg1"/>
                </a:solidFill>
                <a:latin typeface="Cambria"/>
                <a:cs typeface="Cambria"/>
              </a:rPr>
              <a:t>is: “I like </a:t>
            </a:r>
            <a:r>
              <a:rPr sz="1400" b="1" spc="-3" dirty="0">
                <a:solidFill>
                  <a:schemeClr val="bg1"/>
                </a:solidFill>
                <a:latin typeface="Cambria"/>
                <a:cs typeface="Cambria"/>
              </a:rPr>
              <a:t>this city very</a:t>
            </a:r>
            <a:r>
              <a:rPr sz="1400" b="1" spc="61" dirty="0">
                <a:solidFill>
                  <a:schemeClr val="bg1"/>
                </a:solidFill>
                <a:latin typeface="Cambria"/>
                <a:cs typeface="Cambria"/>
              </a:rPr>
              <a:t> </a:t>
            </a:r>
            <a:r>
              <a:rPr sz="1400" b="1" spc="-3" dirty="0">
                <a:solidFill>
                  <a:schemeClr val="bg1"/>
                </a:solidFill>
                <a:latin typeface="Cambria"/>
                <a:cs typeface="Cambria"/>
              </a:rPr>
              <a:t>much.”</a:t>
            </a:r>
            <a:endParaRPr sz="1400" b="1" dirty="0">
              <a:solidFill>
                <a:schemeClr val="bg1"/>
              </a:solidFill>
              <a:latin typeface="Cambria"/>
              <a:cs typeface="Cambria"/>
            </a:endParaRPr>
          </a:p>
        </p:txBody>
      </p:sp>
      <p:sp>
        <p:nvSpPr>
          <p:cNvPr id="4" name="object 4"/>
          <p:cNvSpPr/>
          <p:nvPr/>
        </p:nvSpPr>
        <p:spPr>
          <a:xfrm>
            <a:off x="916884" y="2134745"/>
            <a:ext cx="1058574" cy="935182"/>
          </a:xfrm>
          <a:prstGeom prst="rect">
            <a:avLst/>
          </a:prstGeom>
          <a:blipFill>
            <a:blip r:embed="rId2" cstate="print"/>
            <a:stretch>
              <a:fillRect/>
            </a:stretch>
          </a:blipFill>
        </p:spPr>
        <p:txBody>
          <a:bodyPr wrap="square" lIns="0" tIns="0" rIns="0" bIns="0" rtlCol="0"/>
          <a:lstStyle/>
          <a:p>
            <a:endParaRPr sz="1227"/>
          </a:p>
        </p:txBody>
      </p:sp>
      <p:sp>
        <p:nvSpPr>
          <p:cNvPr id="5" name="TextBox 4">
            <a:extLst>
              <a:ext uri="{FF2B5EF4-FFF2-40B4-BE49-F238E27FC236}">
                <a16:creationId xmlns:a16="http://schemas.microsoft.com/office/drawing/2014/main" id="{E5AC78AC-4DA1-FCDA-F5CD-3D947B7CF533}"/>
              </a:ext>
            </a:extLst>
          </p:cNvPr>
          <p:cNvSpPr txBox="1"/>
          <p:nvPr/>
        </p:nvSpPr>
        <p:spPr>
          <a:xfrm>
            <a:off x="2443163" y="558284"/>
            <a:ext cx="6105524" cy="369332"/>
          </a:xfrm>
          <a:prstGeom prst="rect">
            <a:avLst/>
          </a:prstGeom>
          <a:noFill/>
        </p:spPr>
        <p:txBody>
          <a:bodyPr wrap="square">
            <a:spAutoFit/>
          </a:bodyPr>
          <a:lstStyle/>
          <a:p>
            <a:pPr marL="8659" algn="ctr">
              <a:spcBef>
                <a:spcPts val="808"/>
              </a:spcBef>
            </a:pPr>
            <a:r>
              <a:rPr lang="en-US" b="1" spc="-3" dirty="0">
                <a:solidFill>
                  <a:srgbClr val="365F91"/>
                </a:solidFill>
                <a:latin typeface="Cambria"/>
                <a:cs typeface="Cambria"/>
              </a:rPr>
              <a:t>Remember:</a:t>
            </a:r>
          </a:p>
        </p:txBody>
      </p:sp>
    </p:spTree>
    <p:extLst>
      <p:ext uri="{BB962C8B-B14F-4D97-AF65-F5344CB8AC3E}">
        <p14:creationId xmlns:p14="http://schemas.microsoft.com/office/powerpoint/2010/main" val="1516313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24216" y="0"/>
            <a:ext cx="10267784" cy="5300554"/>
          </a:xfrm>
          <a:prstGeom prst="rect">
            <a:avLst/>
          </a:prstGeom>
        </p:spPr>
        <p:txBody>
          <a:bodyPr vert="horz" wrap="square" lIns="0" tIns="0" rIns="0" bIns="0" rtlCol="0">
            <a:spAutoFit/>
          </a:bodyPr>
          <a:lstStyle/>
          <a:p>
            <a:pPr marL="8659"/>
            <a:r>
              <a:rPr sz="1600" spc="-3" dirty="0">
                <a:solidFill>
                  <a:schemeClr val="bg1"/>
                </a:solidFill>
                <a:latin typeface="Cambria"/>
                <a:cs typeface="Cambria"/>
              </a:rPr>
              <a:t>Here are a few phrases for liking things that are </a:t>
            </a:r>
            <a:r>
              <a:rPr sz="1600" b="1" u="sng" spc="-3" dirty="0">
                <a:solidFill>
                  <a:schemeClr val="bg1"/>
                </a:solidFill>
                <a:latin typeface="Cambria"/>
                <a:cs typeface="Cambria"/>
              </a:rPr>
              <a:t>used in more specific</a:t>
            </a:r>
            <a:r>
              <a:rPr sz="1600" b="1" u="sng" spc="85" dirty="0">
                <a:solidFill>
                  <a:schemeClr val="bg1"/>
                </a:solidFill>
                <a:latin typeface="Cambria"/>
                <a:cs typeface="Cambria"/>
              </a:rPr>
              <a:t> </a:t>
            </a:r>
            <a:r>
              <a:rPr sz="1600" b="1" u="sng" spc="-3" dirty="0">
                <a:solidFill>
                  <a:schemeClr val="bg1"/>
                </a:solidFill>
                <a:latin typeface="Cambria"/>
                <a:cs typeface="Cambria"/>
              </a:rPr>
              <a:t>situations</a:t>
            </a:r>
            <a:r>
              <a:rPr sz="1600" spc="-3" dirty="0">
                <a:solidFill>
                  <a:schemeClr val="bg1"/>
                </a:solidFill>
                <a:latin typeface="Cambria"/>
                <a:cs typeface="Cambria"/>
              </a:rPr>
              <a:t>:</a:t>
            </a:r>
            <a:endParaRPr sz="1600" dirty="0">
              <a:solidFill>
                <a:schemeClr val="bg1"/>
              </a:solidFill>
              <a:latin typeface="Cambria"/>
              <a:cs typeface="Cambria"/>
            </a:endParaRPr>
          </a:p>
          <a:p>
            <a:pPr marL="319945" indent="-155427">
              <a:spcBef>
                <a:spcPts val="859"/>
              </a:spcBef>
              <a:buFont typeface="Symbol"/>
              <a:buChar char=""/>
              <a:tabLst>
                <a:tab pos="319945" algn="l"/>
                <a:tab pos="320378" algn="l"/>
              </a:tabLst>
            </a:pPr>
            <a:r>
              <a:rPr lang="en-US" sz="1600" b="1" spc="-3" dirty="0">
                <a:solidFill>
                  <a:schemeClr val="bg1"/>
                </a:solidFill>
                <a:latin typeface="Cambria"/>
                <a:cs typeface="Cambria"/>
              </a:rPr>
              <a:t>“I'm fond</a:t>
            </a:r>
            <a:r>
              <a:rPr lang="en-US" sz="1600" b="1" spc="-41" dirty="0">
                <a:solidFill>
                  <a:schemeClr val="bg1"/>
                </a:solidFill>
                <a:latin typeface="Cambria"/>
                <a:cs typeface="Cambria"/>
              </a:rPr>
              <a:t> </a:t>
            </a:r>
            <a:r>
              <a:rPr lang="en-US" sz="1600" b="1" spc="-3" dirty="0">
                <a:solidFill>
                  <a:schemeClr val="bg1"/>
                </a:solidFill>
                <a:latin typeface="Cambria"/>
                <a:cs typeface="Cambria"/>
              </a:rPr>
              <a:t>of...”</a:t>
            </a:r>
            <a:endParaRPr lang="en-US" sz="1600" dirty="0">
              <a:solidFill>
                <a:schemeClr val="bg1"/>
              </a:solidFill>
              <a:latin typeface="Cambria"/>
              <a:cs typeface="Cambria"/>
            </a:endParaRPr>
          </a:p>
          <a:p>
            <a:pPr marL="319945">
              <a:spcBef>
                <a:spcPts val="130"/>
              </a:spcBef>
            </a:pPr>
            <a:r>
              <a:rPr sz="1600" i="1" spc="-3" dirty="0">
                <a:solidFill>
                  <a:schemeClr val="bg1"/>
                </a:solidFill>
                <a:latin typeface="Cambria"/>
                <a:cs typeface="Cambria"/>
              </a:rPr>
              <a:t>This phrase is used when you </a:t>
            </a:r>
            <a:r>
              <a:rPr sz="1600" i="1" spc="-7" dirty="0">
                <a:solidFill>
                  <a:schemeClr val="bg1"/>
                </a:solidFill>
                <a:latin typeface="Cambria"/>
                <a:cs typeface="Cambria"/>
              </a:rPr>
              <a:t>have </a:t>
            </a:r>
            <a:r>
              <a:rPr sz="1600" i="1" spc="-3" dirty="0">
                <a:solidFill>
                  <a:schemeClr val="bg1"/>
                </a:solidFill>
                <a:latin typeface="Cambria"/>
                <a:cs typeface="Cambria"/>
              </a:rPr>
              <a:t>a special, warm, emotional attachment</a:t>
            </a:r>
            <a:r>
              <a:rPr sz="1600" i="1" spc="102" dirty="0">
                <a:solidFill>
                  <a:schemeClr val="bg1"/>
                </a:solidFill>
                <a:latin typeface="Cambria"/>
                <a:cs typeface="Cambria"/>
              </a:rPr>
              <a:t> </a:t>
            </a:r>
            <a:r>
              <a:rPr sz="1600" i="1" spc="-7" dirty="0">
                <a:solidFill>
                  <a:schemeClr val="bg1"/>
                </a:solidFill>
                <a:latin typeface="Cambria"/>
                <a:cs typeface="Cambria"/>
              </a:rPr>
              <a:t>to</a:t>
            </a:r>
            <a:endParaRPr sz="1600" dirty="0">
              <a:solidFill>
                <a:schemeClr val="bg1"/>
              </a:solidFill>
              <a:latin typeface="Cambria"/>
              <a:cs typeface="Cambria"/>
            </a:endParaRPr>
          </a:p>
          <a:p>
            <a:pPr marL="319945">
              <a:spcBef>
                <a:spcPts val="130"/>
              </a:spcBef>
            </a:pPr>
            <a:r>
              <a:rPr sz="1600" i="1" spc="-3" dirty="0">
                <a:solidFill>
                  <a:schemeClr val="bg1"/>
                </a:solidFill>
                <a:latin typeface="Cambria"/>
                <a:cs typeface="Cambria"/>
              </a:rPr>
              <a:t>something. For example, you could say, “I’m fond of this photo. </a:t>
            </a:r>
            <a:r>
              <a:rPr sz="1600" i="1" dirty="0">
                <a:solidFill>
                  <a:schemeClr val="bg1"/>
                </a:solidFill>
                <a:latin typeface="Cambria"/>
                <a:cs typeface="Cambria"/>
              </a:rPr>
              <a:t>It </a:t>
            </a:r>
            <a:r>
              <a:rPr sz="1600" i="1" spc="-3" dirty="0">
                <a:solidFill>
                  <a:schemeClr val="bg1"/>
                </a:solidFill>
                <a:latin typeface="Cambria"/>
                <a:cs typeface="Cambria"/>
              </a:rPr>
              <a:t>was </a:t>
            </a:r>
            <a:r>
              <a:rPr sz="1600" i="1" spc="3" dirty="0">
                <a:solidFill>
                  <a:schemeClr val="bg1"/>
                </a:solidFill>
                <a:latin typeface="Cambria"/>
                <a:cs typeface="Cambria"/>
              </a:rPr>
              <a:t>taken</a:t>
            </a:r>
            <a:r>
              <a:rPr sz="1600" i="1" spc="78" dirty="0">
                <a:solidFill>
                  <a:schemeClr val="bg1"/>
                </a:solidFill>
                <a:latin typeface="Cambria"/>
                <a:cs typeface="Cambria"/>
              </a:rPr>
              <a:t> </a:t>
            </a:r>
            <a:r>
              <a:rPr sz="1600" i="1" spc="-3" dirty="0">
                <a:solidFill>
                  <a:schemeClr val="bg1"/>
                </a:solidFill>
                <a:latin typeface="Cambria"/>
                <a:cs typeface="Cambria"/>
              </a:rPr>
              <a:t>on</a:t>
            </a:r>
            <a:endParaRPr sz="1600" dirty="0">
              <a:solidFill>
                <a:schemeClr val="bg1"/>
              </a:solidFill>
              <a:latin typeface="Cambria"/>
              <a:cs typeface="Cambria"/>
            </a:endParaRPr>
          </a:p>
          <a:p>
            <a:pPr marL="319945">
              <a:spcBef>
                <a:spcPts val="136"/>
              </a:spcBef>
            </a:pPr>
            <a:r>
              <a:rPr sz="1600" i="1" spc="-3" dirty="0">
                <a:solidFill>
                  <a:schemeClr val="bg1"/>
                </a:solidFill>
                <a:latin typeface="Cambria"/>
                <a:cs typeface="Cambria"/>
              </a:rPr>
              <a:t>our honeymoon.” The expression “I’m fond of…” can also be used for</a:t>
            </a:r>
            <a:r>
              <a:rPr sz="1600" i="1" spc="119" dirty="0">
                <a:solidFill>
                  <a:schemeClr val="bg1"/>
                </a:solidFill>
                <a:latin typeface="Cambria"/>
                <a:cs typeface="Cambria"/>
              </a:rPr>
              <a:t> </a:t>
            </a:r>
            <a:r>
              <a:rPr sz="1600" b="1" i="1" spc="-3" dirty="0">
                <a:solidFill>
                  <a:schemeClr val="bg1"/>
                </a:solidFill>
                <a:latin typeface="Cambria"/>
                <a:cs typeface="Cambria"/>
              </a:rPr>
              <a:t>people.</a:t>
            </a:r>
            <a:endParaRPr sz="1600" dirty="0">
              <a:solidFill>
                <a:schemeClr val="bg1"/>
              </a:solidFill>
              <a:latin typeface="Cambria"/>
              <a:cs typeface="Cambria"/>
            </a:endParaRPr>
          </a:p>
          <a:p>
            <a:pPr marL="319945">
              <a:spcBef>
                <a:spcPts val="130"/>
              </a:spcBef>
              <a:tabLst>
                <a:tab pos="2536179" algn="l"/>
              </a:tabLst>
            </a:pPr>
            <a:endParaRPr lang="en-US" sz="1600" i="1" spc="-3" dirty="0">
              <a:solidFill>
                <a:schemeClr val="bg1"/>
              </a:solidFill>
              <a:latin typeface="Cambria"/>
              <a:cs typeface="Cambria"/>
            </a:endParaRPr>
          </a:p>
          <a:p>
            <a:pPr marL="319945">
              <a:spcBef>
                <a:spcPts val="130"/>
              </a:spcBef>
              <a:tabLst>
                <a:tab pos="2536179" algn="l"/>
              </a:tabLst>
            </a:pPr>
            <a:r>
              <a:rPr sz="1600" i="1" spc="-3" dirty="0">
                <a:solidFill>
                  <a:srgbClr val="FF0000"/>
                </a:solidFill>
                <a:latin typeface="Cambria"/>
                <a:cs typeface="Cambria"/>
              </a:rPr>
              <a:t>Your sentence: </a:t>
            </a:r>
            <a:r>
              <a:rPr sz="1600" i="1" dirty="0">
                <a:solidFill>
                  <a:srgbClr val="FF0000"/>
                </a:solidFill>
                <a:latin typeface="Cambria"/>
                <a:cs typeface="Cambria"/>
              </a:rPr>
              <a:t>I’m </a:t>
            </a:r>
            <a:r>
              <a:rPr sz="1600" i="1" spc="-3" dirty="0">
                <a:solidFill>
                  <a:srgbClr val="FF0000"/>
                </a:solidFill>
                <a:latin typeface="Cambria"/>
                <a:cs typeface="Cambria"/>
              </a:rPr>
              <a:t>fond</a:t>
            </a:r>
            <a:r>
              <a:rPr sz="1600" i="1" spc="-31" dirty="0">
                <a:solidFill>
                  <a:srgbClr val="FF0000"/>
                </a:solidFill>
                <a:latin typeface="Cambria"/>
                <a:cs typeface="Cambria"/>
              </a:rPr>
              <a:t> </a:t>
            </a:r>
            <a:r>
              <a:rPr sz="1600" i="1" spc="-3" dirty="0">
                <a:solidFill>
                  <a:srgbClr val="FF0000"/>
                </a:solidFill>
                <a:latin typeface="Cambria"/>
                <a:cs typeface="Cambria"/>
              </a:rPr>
              <a:t>of </a:t>
            </a:r>
            <a:r>
              <a:rPr sz="1600" u="sng" spc="-7" dirty="0">
                <a:solidFill>
                  <a:srgbClr val="FF0000"/>
                </a:solidFill>
                <a:latin typeface="Times New Roman"/>
                <a:cs typeface="Times New Roman"/>
              </a:rPr>
              <a:t> </a:t>
            </a:r>
            <a:r>
              <a:rPr sz="1600" u="sng" spc="-3" dirty="0">
                <a:solidFill>
                  <a:srgbClr val="FF0000"/>
                </a:solidFill>
                <a:latin typeface="Times New Roman"/>
                <a:cs typeface="Times New Roman"/>
              </a:rPr>
              <a:t>	</a:t>
            </a:r>
            <a:endParaRPr sz="1600" dirty="0">
              <a:solidFill>
                <a:srgbClr val="FF0000"/>
              </a:solidFill>
              <a:latin typeface="Times New Roman"/>
              <a:cs typeface="Times New Roman"/>
            </a:endParaRPr>
          </a:p>
          <a:p>
            <a:pPr marL="319945" indent="-155427">
              <a:spcBef>
                <a:spcPts val="177"/>
              </a:spcBef>
              <a:buFont typeface="Symbol"/>
              <a:buChar char=""/>
              <a:tabLst>
                <a:tab pos="319945" algn="l"/>
                <a:tab pos="320378" algn="l"/>
              </a:tabLst>
            </a:pPr>
            <a:endParaRPr lang="en-US" sz="1600" b="1" spc="-3" dirty="0">
              <a:solidFill>
                <a:schemeClr val="bg1"/>
              </a:solidFill>
              <a:latin typeface="Cambria"/>
              <a:cs typeface="Cambria"/>
            </a:endParaRPr>
          </a:p>
          <a:p>
            <a:pPr marL="319945" indent="-155427">
              <a:spcBef>
                <a:spcPts val="177"/>
              </a:spcBef>
              <a:buFont typeface="Symbol"/>
              <a:buChar char=""/>
              <a:tabLst>
                <a:tab pos="319945" algn="l"/>
                <a:tab pos="320378" algn="l"/>
              </a:tabLst>
            </a:pPr>
            <a:r>
              <a:rPr sz="1600" b="1" spc="-3" dirty="0">
                <a:solidFill>
                  <a:schemeClr val="bg1"/>
                </a:solidFill>
                <a:latin typeface="Cambria"/>
                <a:cs typeface="Cambria"/>
              </a:rPr>
              <a:t>“I'm crazy about...” / “</a:t>
            </a:r>
            <a:r>
              <a:rPr sz="1600" b="1" spc="-3" dirty="0">
                <a:solidFill>
                  <a:schemeClr val="bg1"/>
                </a:solidFill>
                <a:highlight>
                  <a:srgbClr val="FFFF00"/>
                </a:highlight>
                <a:latin typeface="Cambria"/>
                <a:cs typeface="Cambria"/>
              </a:rPr>
              <a:t>I’m really</a:t>
            </a:r>
            <a:r>
              <a:rPr sz="1600" b="1" spc="17" dirty="0">
                <a:solidFill>
                  <a:schemeClr val="bg1"/>
                </a:solidFill>
                <a:highlight>
                  <a:srgbClr val="FFFF00"/>
                </a:highlight>
                <a:latin typeface="Cambria"/>
                <a:cs typeface="Cambria"/>
              </a:rPr>
              <a:t> </a:t>
            </a:r>
            <a:r>
              <a:rPr sz="1600" b="1" spc="-3" dirty="0">
                <a:solidFill>
                  <a:schemeClr val="bg1"/>
                </a:solidFill>
                <a:highlight>
                  <a:srgbClr val="FFFF00"/>
                </a:highlight>
                <a:latin typeface="Cambria"/>
                <a:cs typeface="Cambria"/>
              </a:rPr>
              <a:t>into…”</a:t>
            </a:r>
            <a:endParaRPr sz="1600" dirty="0">
              <a:solidFill>
                <a:schemeClr val="bg1"/>
              </a:solidFill>
              <a:highlight>
                <a:srgbClr val="FFFF00"/>
              </a:highlight>
              <a:latin typeface="Cambria"/>
              <a:cs typeface="Cambria"/>
            </a:endParaRPr>
          </a:p>
          <a:p>
            <a:pPr marL="319945">
              <a:spcBef>
                <a:spcPts val="126"/>
              </a:spcBef>
            </a:pPr>
            <a:r>
              <a:rPr sz="1600" i="1" spc="-3" dirty="0">
                <a:solidFill>
                  <a:schemeClr val="bg1"/>
                </a:solidFill>
                <a:latin typeface="Cambria"/>
                <a:cs typeface="Cambria"/>
              </a:rPr>
              <a:t>Both of these phrases are</a:t>
            </a:r>
            <a:r>
              <a:rPr sz="1600" i="1" spc="7" dirty="0">
                <a:solidFill>
                  <a:schemeClr val="bg1"/>
                </a:solidFill>
                <a:latin typeface="Cambria"/>
                <a:cs typeface="Cambria"/>
              </a:rPr>
              <a:t> </a:t>
            </a:r>
            <a:r>
              <a:rPr sz="1600" i="1" spc="-3" dirty="0">
                <a:solidFill>
                  <a:schemeClr val="bg1"/>
                </a:solidFill>
                <a:latin typeface="Cambria"/>
                <a:cs typeface="Cambria"/>
              </a:rPr>
              <a:t>informal.</a:t>
            </a:r>
            <a:endParaRPr sz="1600" dirty="0">
              <a:solidFill>
                <a:schemeClr val="bg1"/>
              </a:solidFill>
              <a:latin typeface="Cambria"/>
              <a:cs typeface="Cambria"/>
            </a:endParaRPr>
          </a:p>
          <a:p>
            <a:pPr marL="319945">
              <a:spcBef>
                <a:spcPts val="126"/>
              </a:spcBef>
              <a:tabLst>
                <a:tab pos="2685112" algn="l"/>
              </a:tabLst>
            </a:pPr>
            <a:endParaRPr lang="en-US" sz="1600" i="1" spc="-3" dirty="0">
              <a:solidFill>
                <a:schemeClr val="bg1"/>
              </a:solidFill>
              <a:latin typeface="Cambria"/>
              <a:cs typeface="Cambria"/>
            </a:endParaRPr>
          </a:p>
          <a:p>
            <a:pPr marL="319945">
              <a:spcBef>
                <a:spcPts val="126"/>
              </a:spcBef>
              <a:tabLst>
                <a:tab pos="2685112" algn="l"/>
              </a:tabLst>
            </a:pPr>
            <a:r>
              <a:rPr sz="1600" i="1" spc="-3" dirty="0">
                <a:solidFill>
                  <a:srgbClr val="FF0000"/>
                </a:solidFill>
                <a:latin typeface="Cambria"/>
                <a:cs typeface="Cambria"/>
              </a:rPr>
              <a:t>Your sentence: </a:t>
            </a:r>
            <a:r>
              <a:rPr sz="1600" i="1" dirty="0">
                <a:solidFill>
                  <a:srgbClr val="FF0000"/>
                </a:solidFill>
                <a:latin typeface="Cambria"/>
                <a:cs typeface="Cambria"/>
              </a:rPr>
              <a:t>I’m crazy</a:t>
            </a:r>
            <a:r>
              <a:rPr sz="1600" i="1" spc="-27" dirty="0">
                <a:solidFill>
                  <a:srgbClr val="FF0000"/>
                </a:solidFill>
                <a:latin typeface="Cambria"/>
                <a:cs typeface="Cambria"/>
              </a:rPr>
              <a:t> </a:t>
            </a:r>
            <a:r>
              <a:rPr sz="1600" i="1" spc="-3" dirty="0">
                <a:solidFill>
                  <a:srgbClr val="FF0000"/>
                </a:solidFill>
                <a:latin typeface="Cambria"/>
                <a:cs typeface="Cambria"/>
              </a:rPr>
              <a:t>about </a:t>
            </a:r>
            <a:r>
              <a:rPr sz="1600" u="sng" spc="-3" dirty="0">
                <a:solidFill>
                  <a:srgbClr val="FF0000"/>
                </a:solidFill>
                <a:latin typeface="Times New Roman"/>
                <a:cs typeface="Times New Roman"/>
              </a:rPr>
              <a:t> </a:t>
            </a:r>
            <a:r>
              <a:rPr sz="1600" u="sng" dirty="0">
                <a:solidFill>
                  <a:srgbClr val="FF0000"/>
                </a:solidFill>
                <a:latin typeface="Times New Roman"/>
                <a:cs typeface="Times New Roman"/>
              </a:rPr>
              <a:t>	</a:t>
            </a:r>
            <a:endParaRPr sz="1600" dirty="0">
              <a:solidFill>
                <a:srgbClr val="FF0000"/>
              </a:solidFill>
              <a:latin typeface="Times New Roman"/>
              <a:cs typeface="Times New Roman"/>
            </a:endParaRPr>
          </a:p>
          <a:p>
            <a:pPr marL="319945" indent="-155427">
              <a:spcBef>
                <a:spcPts val="177"/>
              </a:spcBef>
              <a:buFont typeface="Symbol"/>
              <a:buChar char=""/>
              <a:tabLst>
                <a:tab pos="319945" algn="l"/>
                <a:tab pos="320378" algn="l"/>
              </a:tabLst>
            </a:pPr>
            <a:endParaRPr lang="en-US" sz="1600" b="1" spc="-3" dirty="0">
              <a:solidFill>
                <a:schemeClr val="bg1"/>
              </a:solidFill>
              <a:latin typeface="Cambria"/>
              <a:cs typeface="Cambria"/>
            </a:endParaRPr>
          </a:p>
          <a:p>
            <a:pPr marL="319945" indent="-155427">
              <a:spcBef>
                <a:spcPts val="177"/>
              </a:spcBef>
              <a:buFont typeface="Symbol"/>
              <a:buChar char=""/>
              <a:tabLst>
                <a:tab pos="319945" algn="l"/>
                <a:tab pos="320378" algn="l"/>
              </a:tabLst>
            </a:pPr>
            <a:r>
              <a:rPr sz="1600" b="1" spc="-3" dirty="0">
                <a:solidFill>
                  <a:schemeClr val="bg1"/>
                </a:solidFill>
                <a:latin typeface="Cambria"/>
                <a:cs typeface="Cambria"/>
              </a:rPr>
              <a:t>“I didn’t </a:t>
            </a:r>
            <a:r>
              <a:rPr sz="1600" b="1" dirty="0">
                <a:solidFill>
                  <a:schemeClr val="bg1"/>
                </a:solidFill>
                <a:latin typeface="Cambria"/>
                <a:cs typeface="Cambria"/>
              </a:rPr>
              <a:t>like </a:t>
            </a:r>
            <a:r>
              <a:rPr sz="1600" b="1" spc="-3" dirty="0">
                <a:solidFill>
                  <a:schemeClr val="bg1"/>
                </a:solidFill>
                <a:latin typeface="Cambria"/>
                <a:cs typeface="Cambria"/>
              </a:rPr>
              <a:t>it </a:t>
            </a:r>
            <a:r>
              <a:rPr sz="1600" b="1" spc="3" dirty="0">
                <a:solidFill>
                  <a:schemeClr val="bg1"/>
                </a:solidFill>
                <a:latin typeface="Cambria"/>
                <a:cs typeface="Cambria"/>
              </a:rPr>
              <a:t>at </a:t>
            </a:r>
            <a:r>
              <a:rPr sz="1600" b="1" spc="-3" dirty="0">
                <a:solidFill>
                  <a:schemeClr val="bg1"/>
                </a:solidFill>
                <a:latin typeface="Cambria"/>
                <a:cs typeface="Cambria"/>
              </a:rPr>
              <a:t>first, but then it grew </a:t>
            </a:r>
            <a:r>
              <a:rPr sz="1600" b="1" dirty="0">
                <a:solidFill>
                  <a:schemeClr val="bg1"/>
                </a:solidFill>
                <a:latin typeface="Cambria"/>
                <a:cs typeface="Cambria"/>
              </a:rPr>
              <a:t>on</a:t>
            </a:r>
            <a:r>
              <a:rPr sz="1600" b="1" spc="-14" dirty="0">
                <a:solidFill>
                  <a:schemeClr val="bg1"/>
                </a:solidFill>
                <a:latin typeface="Cambria"/>
                <a:cs typeface="Cambria"/>
              </a:rPr>
              <a:t> </a:t>
            </a:r>
            <a:r>
              <a:rPr sz="1600" b="1" spc="-3" dirty="0">
                <a:solidFill>
                  <a:schemeClr val="bg1"/>
                </a:solidFill>
                <a:latin typeface="Cambria"/>
                <a:cs typeface="Cambria"/>
              </a:rPr>
              <a:t>me.”</a:t>
            </a:r>
            <a:endParaRPr sz="1600" dirty="0">
              <a:solidFill>
                <a:schemeClr val="bg1"/>
              </a:solidFill>
              <a:latin typeface="Cambria"/>
              <a:cs typeface="Cambria"/>
            </a:endParaRPr>
          </a:p>
          <a:p>
            <a:pPr marL="319945">
              <a:spcBef>
                <a:spcPts val="130"/>
              </a:spcBef>
            </a:pPr>
            <a:r>
              <a:rPr sz="1600" i="1" spc="-7" dirty="0">
                <a:solidFill>
                  <a:schemeClr val="bg1"/>
                </a:solidFill>
                <a:latin typeface="Cambria"/>
                <a:cs typeface="Cambria"/>
              </a:rPr>
              <a:t>Use </a:t>
            </a:r>
            <a:r>
              <a:rPr sz="1600" i="1" spc="-3" dirty="0">
                <a:solidFill>
                  <a:schemeClr val="bg1"/>
                </a:solidFill>
                <a:latin typeface="Cambria"/>
                <a:cs typeface="Cambria"/>
              </a:rPr>
              <a:t>this phrase when </a:t>
            </a:r>
            <a:r>
              <a:rPr sz="1600" i="1" dirty="0">
                <a:solidFill>
                  <a:schemeClr val="bg1"/>
                </a:solidFill>
                <a:latin typeface="Cambria"/>
                <a:cs typeface="Cambria"/>
              </a:rPr>
              <a:t>you </a:t>
            </a:r>
            <a:r>
              <a:rPr sz="1600" i="1" spc="-3" dirty="0">
                <a:solidFill>
                  <a:schemeClr val="bg1"/>
                </a:solidFill>
                <a:latin typeface="Cambria"/>
                <a:cs typeface="Cambria"/>
              </a:rPr>
              <a:t>didn’t like something initially, but then </a:t>
            </a:r>
            <a:r>
              <a:rPr sz="1600" i="1" dirty="0">
                <a:solidFill>
                  <a:schemeClr val="bg1"/>
                </a:solidFill>
                <a:latin typeface="Cambria"/>
                <a:cs typeface="Cambria"/>
              </a:rPr>
              <a:t>you </a:t>
            </a:r>
            <a:r>
              <a:rPr sz="1600" i="1" spc="-7" dirty="0">
                <a:solidFill>
                  <a:schemeClr val="bg1"/>
                </a:solidFill>
                <a:latin typeface="Cambria"/>
                <a:cs typeface="Cambria"/>
              </a:rPr>
              <a:t>began</a:t>
            </a:r>
            <a:r>
              <a:rPr sz="1600" i="1" spc="119" dirty="0">
                <a:solidFill>
                  <a:schemeClr val="bg1"/>
                </a:solidFill>
                <a:latin typeface="Cambria"/>
                <a:cs typeface="Cambria"/>
              </a:rPr>
              <a:t> </a:t>
            </a:r>
            <a:r>
              <a:rPr sz="1600" i="1" spc="-3" dirty="0">
                <a:solidFill>
                  <a:schemeClr val="bg1"/>
                </a:solidFill>
                <a:latin typeface="Cambria"/>
                <a:cs typeface="Cambria"/>
              </a:rPr>
              <a:t>to</a:t>
            </a:r>
            <a:endParaRPr sz="1600" dirty="0">
              <a:solidFill>
                <a:schemeClr val="bg1"/>
              </a:solidFill>
              <a:latin typeface="Cambria"/>
              <a:cs typeface="Cambria"/>
            </a:endParaRPr>
          </a:p>
          <a:p>
            <a:pPr marL="319945">
              <a:spcBef>
                <a:spcPts val="130"/>
              </a:spcBef>
            </a:pPr>
            <a:r>
              <a:rPr sz="1600" i="1" spc="-3" dirty="0">
                <a:solidFill>
                  <a:schemeClr val="bg1"/>
                </a:solidFill>
                <a:latin typeface="Cambria"/>
                <a:cs typeface="Cambria"/>
              </a:rPr>
              <a:t>like it as time</a:t>
            </a:r>
            <a:r>
              <a:rPr sz="1600" i="1" spc="-34" dirty="0">
                <a:solidFill>
                  <a:schemeClr val="bg1"/>
                </a:solidFill>
                <a:latin typeface="Cambria"/>
                <a:cs typeface="Cambria"/>
              </a:rPr>
              <a:t> </a:t>
            </a:r>
            <a:r>
              <a:rPr sz="1600" i="1" spc="-3" dirty="0">
                <a:solidFill>
                  <a:schemeClr val="bg1"/>
                </a:solidFill>
                <a:latin typeface="Cambria"/>
                <a:cs typeface="Cambria"/>
              </a:rPr>
              <a:t>passed.</a:t>
            </a:r>
            <a:endParaRPr sz="1600" dirty="0">
              <a:solidFill>
                <a:schemeClr val="bg1"/>
              </a:solidFill>
              <a:latin typeface="Cambria"/>
              <a:cs typeface="Cambria"/>
            </a:endParaRPr>
          </a:p>
          <a:p>
            <a:pPr marL="319945">
              <a:spcBef>
                <a:spcPts val="130"/>
              </a:spcBef>
              <a:tabLst>
                <a:tab pos="2269054" algn="l"/>
              </a:tabLst>
            </a:pPr>
            <a:endParaRPr lang="en-US" sz="1600" i="1" spc="-3" dirty="0">
              <a:solidFill>
                <a:schemeClr val="bg1"/>
              </a:solidFill>
              <a:latin typeface="Cambria"/>
              <a:cs typeface="Cambria"/>
            </a:endParaRPr>
          </a:p>
          <a:p>
            <a:pPr marL="319945">
              <a:spcBef>
                <a:spcPts val="130"/>
              </a:spcBef>
              <a:tabLst>
                <a:tab pos="2269054" algn="l"/>
              </a:tabLst>
            </a:pPr>
            <a:r>
              <a:rPr sz="1600" i="1" spc="-3" dirty="0">
                <a:solidFill>
                  <a:srgbClr val="FF0000"/>
                </a:solidFill>
                <a:latin typeface="Cambria"/>
                <a:cs typeface="Cambria"/>
              </a:rPr>
              <a:t>Your sentence: I</a:t>
            </a:r>
            <a:r>
              <a:rPr sz="1600" i="1" spc="27" dirty="0">
                <a:solidFill>
                  <a:srgbClr val="FF0000"/>
                </a:solidFill>
                <a:latin typeface="Cambria"/>
                <a:cs typeface="Cambria"/>
              </a:rPr>
              <a:t> </a:t>
            </a:r>
            <a:r>
              <a:rPr sz="1600" i="1" spc="-3" dirty="0">
                <a:solidFill>
                  <a:srgbClr val="FF0000"/>
                </a:solidFill>
                <a:latin typeface="Cambria"/>
                <a:cs typeface="Cambria"/>
              </a:rPr>
              <a:t>didn’t</a:t>
            </a:r>
            <a:r>
              <a:rPr sz="1600" i="1" spc="10" dirty="0">
                <a:solidFill>
                  <a:srgbClr val="FF0000"/>
                </a:solidFill>
                <a:latin typeface="Cambria"/>
                <a:cs typeface="Cambria"/>
              </a:rPr>
              <a:t> </a:t>
            </a:r>
            <a:r>
              <a:rPr sz="1600" i="1" spc="-3" dirty="0">
                <a:solidFill>
                  <a:srgbClr val="FF0000"/>
                </a:solidFill>
                <a:latin typeface="Cambria"/>
                <a:cs typeface="Cambria"/>
              </a:rPr>
              <a:t>like</a:t>
            </a:r>
            <a:r>
              <a:rPr sz="1600" u="sng" spc="-3" dirty="0">
                <a:solidFill>
                  <a:srgbClr val="FF0000"/>
                </a:solidFill>
                <a:latin typeface="Times New Roman"/>
                <a:cs typeface="Times New Roman"/>
              </a:rPr>
              <a:t> 	</a:t>
            </a:r>
            <a:r>
              <a:rPr sz="1600" i="1" spc="-3" dirty="0">
                <a:solidFill>
                  <a:srgbClr val="FF0000"/>
                </a:solidFill>
                <a:latin typeface="Cambria"/>
                <a:cs typeface="Cambria"/>
              </a:rPr>
              <a:t>at first, but then it grew on</a:t>
            </a:r>
            <a:r>
              <a:rPr sz="1600" i="1" spc="34" dirty="0">
                <a:solidFill>
                  <a:srgbClr val="FF0000"/>
                </a:solidFill>
                <a:latin typeface="Cambria"/>
                <a:cs typeface="Cambria"/>
              </a:rPr>
              <a:t> </a:t>
            </a:r>
            <a:r>
              <a:rPr sz="1600" i="1" spc="-7" dirty="0">
                <a:solidFill>
                  <a:srgbClr val="FF0000"/>
                </a:solidFill>
                <a:latin typeface="Cambria"/>
                <a:cs typeface="Cambria"/>
              </a:rPr>
              <a:t>me.</a:t>
            </a:r>
            <a:endParaRPr sz="1600" dirty="0">
              <a:solidFill>
                <a:srgbClr val="FF0000"/>
              </a:solidFill>
              <a:latin typeface="Cambria"/>
              <a:cs typeface="Cambria"/>
            </a:endParaRPr>
          </a:p>
          <a:p>
            <a:pPr>
              <a:spcBef>
                <a:spcPts val="3"/>
              </a:spcBef>
            </a:pPr>
            <a:endParaRPr sz="1261" dirty="0">
              <a:solidFill>
                <a:srgbClr val="FF0000"/>
              </a:solidFill>
              <a:latin typeface="Times New Roman"/>
              <a:cs typeface="Times New Roman"/>
            </a:endParaRPr>
          </a:p>
          <a:p>
            <a:pPr marL="319945" indent="-155427">
              <a:spcBef>
                <a:spcPts val="177"/>
              </a:spcBef>
              <a:buFont typeface="Symbol"/>
              <a:buChar char=""/>
              <a:tabLst>
                <a:tab pos="319945" algn="l"/>
                <a:tab pos="320378" algn="l"/>
              </a:tabLst>
            </a:pPr>
            <a:endParaRPr lang="en-US" dirty="0">
              <a:latin typeface="Cambria"/>
              <a:cs typeface="Cambria"/>
            </a:endParaRPr>
          </a:p>
        </p:txBody>
      </p:sp>
      <p:sp>
        <p:nvSpPr>
          <p:cNvPr id="3" name="object 4">
            <a:extLst>
              <a:ext uri="{FF2B5EF4-FFF2-40B4-BE49-F238E27FC236}">
                <a16:creationId xmlns:a16="http://schemas.microsoft.com/office/drawing/2014/main" id="{21A6E729-0C51-4DE7-9BE6-80F6F5C474AD}"/>
              </a:ext>
            </a:extLst>
          </p:cNvPr>
          <p:cNvSpPr/>
          <p:nvPr/>
        </p:nvSpPr>
        <p:spPr>
          <a:xfrm>
            <a:off x="760878" y="4833624"/>
            <a:ext cx="1058574" cy="1058054"/>
          </a:xfrm>
          <a:prstGeom prst="rect">
            <a:avLst/>
          </a:prstGeom>
          <a:blipFill>
            <a:blip r:embed="rId2" cstate="print"/>
            <a:stretch>
              <a:fillRect/>
            </a:stretch>
          </a:blipFill>
        </p:spPr>
        <p:txBody>
          <a:bodyPr wrap="square" lIns="0" tIns="0" rIns="0" bIns="0" rtlCol="0"/>
          <a:lstStyle/>
          <a:p>
            <a:endParaRPr sz="1227"/>
          </a:p>
        </p:txBody>
      </p:sp>
      <p:sp>
        <p:nvSpPr>
          <p:cNvPr id="5" name="TextBox 4">
            <a:extLst>
              <a:ext uri="{FF2B5EF4-FFF2-40B4-BE49-F238E27FC236}">
                <a16:creationId xmlns:a16="http://schemas.microsoft.com/office/drawing/2014/main" id="{3334D5D9-1139-BE70-F89C-344C60C30B73}"/>
              </a:ext>
            </a:extLst>
          </p:cNvPr>
          <p:cNvSpPr txBox="1"/>
          <p:nvPr/>
        </p:nvSpPr>
        <p:spPr>
          <a:xfrm>
            <a:off x="-2062162" y="2115621"/>
            <a:ext cx="6105524" cy="369332"/>
          </a:xfrm>
          <a:prstGeom prst="rect">
            <a:avLst/>
          </a:prstGeom>
          <a:noFill/>
        </p:spPr>
        <p:txBody>
          <a:bodyPr wrap="square">
            <a:spAutoFit/>
          </a:bodyPr>
          <a:lstStyle/>
          <a:p>
            <a:pPr marL="8659" algn="ctr">
              <a:spcBef>
                <a:spcPts val="808"/>
              </a:spcBef>
            </a:pPr>
            <a:r>
              <a:rPr lang="en-US" b="1" spc="-3" dirty="0">
                <a:solidFill>
                  <a:srgbClr val="365F91"/>
                </a:solidFill>
                <a:latin typeface="Cambria"/>
                <a:cs typeface="Cambria"/>
              </a:rPr>
              <a:t>Remember:</a:t>
            </a:r>
          </a:p>
        </p:txBody>
      </p:sp>
    </p:spTree>
    <p:extLst>
      <p:ext uri="{BB962C8B-B14F-4D97-AF65-F5344CB8AC3E}">
        <p14:creationId xmlns:p14="http://schemas.microsoft.com/office/powerpoint/2010/main" val="803223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6879" y="0"/>
            <a:ext cx="10267784" cy="4353499"/>
          </a:xfrm>
          <a:prstGeom prst="rect">
            <a:avLst/>
          </a:prstGeom>
        </p:spPr>
        <p:txBody>
          <a:bodyPr vert="horz" wrap="square" lIns="0" tIns="0" rIns="0" bIns="0" rtlCol="0">
            <a:spAutoFit/>
          </a:bodyPr>
          <a:lstStyle/>
          <a:p>
            <a:pPr>
              <a:spcBef>
                <a:spcPts val="3"/>
              </a:spcBef>
            </a:pPr>
            <a:endParaRPr sz="1261" dirty="0">
              <a:latin typeface="Times New Roman"/>
              <a:cs typeface="Times New Roman"/>
            </a:endParaRPr>
          </a:p>
          <a:p>
            <a:pPr marL="8659"/>
            <a:r>
              <a:rPr lang="en-US" b="1" spc="-3" dirty="0">
                <a:solidFill>
                  <a:srgbClr val="365F91"/>
                </a:solidFill>
                <a:latin typeface="Cambria"/>
                <a:cs typeface="Cambria"/>
              </a:rPr>
              <a:t>Phrases for </a:t>
            </a:r>
            <a:r>
              <a:rPr lang="en-US" b="1" u="sng" spc="-3" dirty="0">
                <a:solidFill>
                  <a:srgbClr val="365F91"/>
                </a:solidFill>
                <a:latin typeface="Cambria"/>
                <a:cs typeface="Cambria"/>
              </a:rPr>
              <a:t>disliking</a:t>
            </a:r>
            <a:r>
              <a:rPr lang="en-US" b="1" u="sng" spc="-34" dirty="0">
                <a:solidFill>
                  <a:srgbClr val="365F91"/>
                </a:solidFill>
                <a:latin typeface="Cambria"/>
                <a:cs typeface="Cambria"/>
              </a:rPr>
              <a:t> </a:t>
            </a:r>
            <a:r>
              <a:rPr lang="en-US" b="1" spc="-3" dirty="0">
                <a:solidFill>
                  <a:srgbClr val="365F91"/>
                </a:solidFill>
                <a:latin typeface="Cambria"/>
                <a:cs typeface="Cambria"/>
              </a:rPr>
              <a:t>something:</a:t>
            </a:r>
            <a:endParaRPr lang="en-US" dirty="0">
              <a:latin typeface="Cambria"/>
              <a:cs typeface="Cambria"/>
            </a:endParaRPr>
          </a:p>
          <a:p>
            <a:pPr marL="8659" marR="3464">
              <a:lnSpc>
                <a:spcPct val="112300"/>
              </a:lnSpc>
            </a:pPr>
            <a:r>
              <a:rPr lang="en-US" spc="-3" dirty="0">
                <a:solidFill>
                  <a:schemeClr val="bg1"/>
                </a:solidFill>
                <a:latin typeface="Cambria"/>
                <a:cs typeface="Cambria"/>
              </a:rPr>
              <a:t>We don't usually </a:t>
            </a:r>
            <a:r>
              <a:rPr lang="en-US" spc="-7" dirty="0">
                <a:solidFill>
                  <a:schemeClr val="bg1"/>
                </a:solidFill>
                <a:latin typeface="Cambria"/>
                <a:cs typeface="Cambria"/>
              </a:rPr>
              <a:t>say </a:t>
            </a:r>
            <a:r>
              <a:rPr lang="en-US" dirty="0">
                <a:solidFill>
                  <a:schemeClr val="bg1"/>
                </a:solidFill>
                <a:latin typeface="Cambria"/>
                <a:cs typeface="Cambria"/>
              </a:rPr>
              <a:t>"I </a:t>
            </a:r>
            <a:r>
              <a:rPr lang="en-US" spc="-3" dirty="0">
                <a:solidFill>
                  <a:schemeClr val="bg1"/>
                </a:solidFill>
                <a:latin typeface="Cambria"/>
                <a:cs typeface="Cambria"/>
              </a:rPr>
              <a:t>dislike" </a:t>
            </a:r>
            <a:r>
              <a:rPr lang="en-US" dirty="0">
                <a:solidFill>
                  <a:schemeClr val="bg1"/>
                </a:solidFill>
                <a:latin typeface="Cambria"/>
                <a:cs typeface="Cambria"/>
              </a:rPr>
              <a:t>in </a:t>
            </a:r>
            <a:r>
              <a:rPr lang="en-US" spc="-3" dirty="0">
                <a:solidFill>
                  <a:schemeClr val="bg1"/>
                </a:solidFill>
                <a:latin typeface="Cambria"/>
                <a:cs typeface="Cambria"/>
              </a:rPr>
              <a:t>English. </a:t>
            </a:r>
            <a:r>
              <a:rPr lang="en-US" dirty="0">
                <a:solidFill>
                  <a:schemeClr val="bg1"/>
                </a:solidFill>
                <a:latin typeface="Cambria"/>
                <a:cs typeface="Cambria"/>
              </a:rPr>
              <a:t>It's </a:t>
            </a:r>
            <a:r>
              <a:rPr lang="en-US" spc="-3" dirty="0">
                <a:solidFill>
                  <a:schemeClr val="bg1"/>
                </a:solidFill>
                <a:latin typeface="Cambria"/>
                <a:cs typeface="Cambria"/>
              </a:rPr>
              <a:t>more typical to </a:t>
            </a:r>
            <a:r>
              <a:rPr lang="en-US" dirty="0">
                <a:solidFill>
                  <a:schemeClr val="bg1"/>
                </a:solidFill>
                <a:latin typeface="Cambria"/>
                <a:cs typeface="Cambria"/>
              </a:rPr>
              <a:t>say </a:t>
            </a:r>
            <a:r>
              <a:rPr lang="en-US" spc="-7" dirty="0">
                <a:solidFill>
                  <a:schemeClr val="bg1"/>
                </a:solidFill>
                <a:latin typeface="Cambria"/>
                <a:cs typeface="Cambria"/>
              </a:rPr>
              <a:t>"I </a:t>
            </a:r>
            <a:r>
              <a:rPr lang="en-US" spc="-3" dirty="0">
                <a:solidFill>
                  <a:schemeClr val="bg1"/>
                </a:solidFill>
                <a:latin typeface="Cambria"/>
                <a:cs typeface="Cambria"/>
              </a:rPr>
              <a:t>don't like..."  However, depending on the situation, you might want </a:t>
            </a:r>
            <a:r>
              <a:rPr lang="en-US" dirty="0">
                <a:solidFill>
                  <a:schemeClr val="bg1"/>
                </a:solidFill>
                <a:latin typeface="Cambria"/>
                <a:cs typeface="Cambria"/>
              </a:rPr>
              <a:t>to </a:t>
            </a:r>
            <a:r>
              <a:rPr lang="en-US" spc="-3" dirty="0">
                <a:solidFill>
                  <a:schemeClr val="bg1"/>
                </a:solidFill>
                <a:latin typeface="Cambria"/>
                <a:cs typeface="Cambria"/>
              </a:rPr>
              <a:t>express your dislike more  indirectly. These phrases are diplomatic and </a:t>
            </a:r>
            <a:r>
              <a:rPr lang="en-US" dirty="0">
                <a:solidFill>
                  <a:schemeClr val="bg1"/>
                </a:solidFill>
                <a:latin typeface="Cambria"/>
                <a:cs typeface="Cambria"/>
              </a:rPr>
              <a:t>polite ways to </a:t>
            </a:r>
            <a:r>
              <a:rPr lang="en-US" spc="-3" dirty="0">
                <a:solidFill>
                  <a:schemeClr val="bg1"/>
                </a:solidFill>
                <a:latin typeface="Cambria"/>
                <a:cs typeface="Cambria"/>
              </a:rPr>
              <a:t>say you don’t like  something:</a:t>
            </a:r>
          </a:p>
          <a:p>
            <a:pPr marL="8659" marR="3464">
              <a:lnSpc>
                <a:spcPct val="112300"/>
              </a:lnSpc>
            </a:pPr>
            <a:endParaRPr lang="en-US" spc="-3" dirty="0">
              <a:solidFill>
                <a:schemeClr val="bg1"/>
              </a:solidFill>
              <a:latin typeface="Cambria"/>
              <a:cs typeface="Cambria"/>
            </a:endParaRPr>
          </a:p>
          <a:p>
            <a:pPr marL="8659" marR="3464">
              <a:lnSpc>
                <a:spcPct val="112300"/>
              </a:lnSpc>
            </a:pPr>
            <a:r>
              <a:rPr lang="en-US" b="1" spc="-3" dirty="0">
                <a:solidFill>
                  <a:schemeClr val="bg1"/>
                </a:solidFill>
                <a:latin typeface="Cambria"/>
                <a:cs typeface="Cambria"/>
              </a:rPr>
              <a:t>       “I'm not a big fan</a:t>
            </a:r>
            <a:r>
              <a:rPr lang="en-US" b="1" spc="-34" dirty="0">
                <a:solidFill>
                  <a:schemeClr val="bg1"/>
                </a:solidFill>
                <a:latin typeface="Cambria"/>
                <a:cs typeface="Cambria"/>
              </a:rPr>
              <a:t> </a:t>
            </a:r>
            <a:r>
              <a:rPr lang="en-US" b="1" dirty="0">
                <a:solidFill>
                  <a:schemeClr val="bg1"/>
                </a:solidFill>
                <a:latin typeface="Cambria"/>
                <a:cs typeface="Cambria"/>
              </a:rPr>
              <a:t>of...”</a:t>
            </a:r>
            <a:endParaRPr lang="en-US" dirty="0">
              <a:solidFill>
                <a:schemeClr val="bg1"/>
              </a:solidFill>
              <a:latin typeface="Cambria"/>
              <a:cs typeface="Cambria"/>
            </a:endParaRPr>
          </a:p>
          <a:p>
            <a:pPr marL="319945">
              <a:spcBef>
                <a:spcPts val="130"/>
              </a:spcBef>
            </a:pPr>
            <a:r>
              <a:rPr lang="en-US" i="1" spc="-3" dirty="0">
                <a:solidFill>
                  <a:schemeClr val="bg1"/>
                </a:solidFill>
                <a:latin typeface="Cambria"/>
                <a:cs typeface="Cambria"/>
              </a:rPr>
              <a:t>I’m not a big fan of horror</a:t>
            </a:r>
            <a:r>
              <a:rPr lang="en-US" i="1" spc="7" dirty="0">
                <a:solidFill>
                  <a:schemeClr val="bg1"/>
                </a:solidFill>
                <a:latin typeface="Cambria"/>
                <a:cs typeface="Cambria"/>
              </a:rPr>
              <a:t> </a:t>
            </a:r>
            <a:r>
              <a:rPr lang="en-US" i="1" spc="-3" dirty="0">
                <a:solidFill>
                  <a:schemeClr val="bg1"/>
                </a:solidFill>
                <a:latin typeface="Cambria"/>
                <a:cs typeface="Cambria"/>
              </a:rPr>
              <a:t>movies.</a:t>
            </a:r>
            <a:endParaRPr lang="en-US" dirty="0">
              <a:solidFill>
                <a:schemeClr val="bg1"/>
              </a:solidFill>
              <a:latin typeface="Cambria"/>
              <a:cs typeface="Cambria"/>
            </a:endParaRPr>
          </a:p>
          <a:p>
            <a:pPr marL="319945">
              <a:spcBef>
                <a:spcPts val="130"/>
              </a:spcBef>
              <a:tabLst>
                <a:tab pos="2349149" algn="l"/>
                <a:tab pos="2558260" algn="l"/>
              </a:tabLst>
            </a:pPr>
            <a:r>
              <a:rPr lang="en-US" i="1" spc="-3" dirty="0">
                <a:solidFill>
                  <a:srgbClr val="FF0000"/>
                </a:solidFill>
                <a:latin typeface="Cambria"/>
                <a:cs typeface="Cambria"/>
              </a:rPr>
              <a:t>Your sentence: </a:t>
            </a:r>
            <a:r>
              <a:rPr lang="en-US" i="1" dirty="0">
                <a:solidFill>
                  <a:srgbClr val="FF0000"/>
                </a:solidFill>
                <a:latin typeface="Cambria"/>
                <a:cs typeface="Cambria"/>
              </a:rPr>
              <a:t>I’m </a:t>
            </a:r>
            <a:r>
              <a:rPr lang="en-US" i="1" spc="-3" dirty="0">
                <a:solidFill>
                  <a:srgbClr val="FF0000"/>
                </a:solidFill>
                <a:latin typeface="Cambria"/>
                <a:cs typeface="Cambria"/>
              </a:rPr>
              <a:t>not a big</a:t>
            </a:r>
            <a:r>
              <a:rPr lang="en-US" i="1" spc="37" dirty="0">
                <a:solidFill>
                  <a:srgbClr val="FF0000"/>
                </a:solidFill>
                <a:latin typeface="Cambria"/>
                <a:cs typeface="Cambria"/>
              </a:rPr>
              <a:t> </a:t>
            </a:r>
            <a:r>
              <a:rPr lang="en-US" i="1" spc="-3" dirty="0">
                <a:solidFill>
                  <a:srgbClr val="FF0000"/>
                </a:solidFill>
                <a:latin typeface="Cambria"/>
                <a:cs typeface="Cambria"/>
              </a:rPr>
              <a:t>fan</a:t>
            </a:r>
            <a:r>
              <a:rPr lang="en-US" i="1" spc="3" dirty="0">
                <a:solidFill>
                  <a:srgbClr val="FF0000"/>
                </a:solidFill>
                <a:latin typeface="Cambria"/>
                <a:cs typeface="Cambria"/>
              </a:rPr>
              <a:t> </a:t>
            </a:r>
            <a:r>
              <a:rPr lang="en-US" i="1" spc="-3" dirty="0">
                <a:solidFill>
                  <a:srgbClr val="FF0000"/>
                </a:solidFill>
                <a:latin typeface="Cambria"/>
                <a:cs typeface="Cambria"/>
              </a:rPr>
              <a:t>of</a:t>
            </a:r>
            <a:r>
              <a:rPr lang="en-US" u="sng" spc="-3" dirty="0">
                <a:solidFill>
                  <a:srgbClr val="FF0000"/>
                </a:solidFill>
                <a:latin typeface="Times New Roman"/>
                <a:cs typeface="Times New Roman"/>
              </a:rPr>
              <a:t> 	</a:t>
            </a:r>
            <a:r>
              <a:rPr lang="en-US" i="1" spc="3" dirty="0">
                <a:solidFill>
                  <a:srgbClr val="FF0000"/>
                </a:solidFill>
                <a:latin typeface="Cambria"/>
                <a:cs typeface="Cambria"/>
              </a:rPr>
              <a:t>_</a:t>
            </a:r>
            <a:r>
              <a:rPr lang="en-US" u="sng" spc="3" dirty="0">
                <a:solidFill>
                  <a:srgbClr val="FF0000"/>
                </a:solidFill>
                <a:latin typeface="Times New Roman"/>
                <a:cs typeface="Times New Roman"/>
              </a:rPr>
              <a:t> 	</a:t>
            </a:r>
            <a:r>
              <a:rPr lang="en-US" i="1" spc="-3" dirty="0">
                <a:solidFill>
                  <a:srgbClr val="FF0000"/>
                </a:solidFill>
                <a:latin typeface="Cambria"/>
                <a:cs typeface="Cambria"/>
              </a:rPr>
              <a:t>.</a:t>
            </a:r>
          </a:p>
          <a:p>
            <a:pPr marL="319945">
              <a:spcBef>
                <a:spcPts val="126"/>
              </a:spcBef>
              <a:tabLst>
                <a:tab pos="2743127" algn="l"/>
              </a:tabLst>
            </a:pPr>
            <a:endParaRPr lang="en-US" sz="1800" b="1" spc="-3" dirty="0">
              <a:solidFill>
                <a:schemeClr val="bg1"/>
              </a:solidFill>
              <a:latin typeface="Cambria"/>
              <a:cs typeface="Cambria"/>
            </a:endParaRPr>
          </a:p>
          <a:p>
            <a:pPr marL="319945">
              <a:spcBef>
                <a:spcPts val="126"/>
              </a:spcBef>
              <a:tabLst>
                <a:tab pos="2743127" algn="l"/>
              </a:tabLst>
            </a:pPr>
            <a:r>
              <a:rPr lang="en-US" sz="1800" b="1" spc="-3" dirty="0">
                <a:solidFill>
                  <a:schemeClr val="bg1"/>
                </a:solidFill>
                <a:latin typeface="Cambria"/>
                <a:cs typeface="Cambria"/>
              </a:rPr>
              <a:t>“I'm not crazy</a:t>
            </a:r>
            <a:r>
              <a:rPr lang="en-US" sz="1800" b="1" spc="-24" dirty="0">
                <a:solidFill>
                  <a:schemeClr val="bg1"/>
                </a:solidFill>
                <a:latin typeface="Cambria"/>
                <a:cs typeface="Cambria"/>
              </a:rPr>
              <a:t> </a:t>
            </a:r>
            <a:r>
              <a:rPr lang="en-US" sz="1800" b="1" spc="-3" dirty="0">
                <a:solidFill>
                  <a:schemeClr val="bg1"/>
                </a:solidFill>
                <a:latin typeface="Cambria"/>
                <a:cs typeface="Cambria"/>
              </a:rPr>
              <a:t>about...”</a:t>
            </a:r>
          </a:p>
          <a:p>
            <a:pPr marL="319945">
              <a:spcBef>
                <a:spcPts val="130"/>
              </a:spcBef>
            </a:pPr>
            <a:r>
              <a:rPr lang="en-US" sz="1800" i="1" spc="-3" dirty="0">
                <a:solidFill>
                  <a:schemeClr val="bg1"/>
                </a:solidFill>
                <a:latin typeface="Cambria"/>
                <a:cs typeface="Cambria"/>
              </a:rPr>
              <a:t>I’m not crazy about this</a:t>
            </a:r>
            <a:r>
              <a:rPr lang="en-US" sz="1800" i="1" spc="-10" dirty="0">
                <a:solidFill>
                  <a:schemeClr val="bg1"/>
                </a:solidFill>
                <a:latin typeface="Cambria"/>
                <a:cs typeface="Cambria"/>
              </a:rPr>
              <a:t> </a:t>
            </a:r>
            <a:r>
              <a:rPr lang="en-US" sz="1800" i="1" spc="-3" dirty="0">
                <a:solidFill>
                  <a:schemeClr val="bg1"/>
                </a:solidFill>
                <a:latin typeface="Cambria"/>
                <a:cs typeface="Cambria"/>
              </a:rPr>
              <a:t>painting.</a:t>
            </a:r>
            <a:endParaRPr lang="en-US" sz="1800" dirty="0">
              <a:solidFill>
                <a:schemeClr val="bg1"/>
              </a:solidFill>
              <a:latin typeface="Cambria"/>
              <a:cs typeface="Cambria"/>
            </a:endParaRPr>
          </a:p>
          <a:p>
            <a:pPr marL="319945">
              <a:spcBef>
                <a:spcPts val="130"/>
              </a:spcBef>
              <a:tabLst>
                <a:tab pos="2964794" algn="l"/>
              </a:tabLst>
            </a:pPr>
            <a:r>
              <a:rPr lang="en-US" sz="1800" i="1" spc="-3" dirty="0">
                <a:solidFill>
                  <a:srgbClr val="FF0000"/>
                </a:solidFill>
                <a:latin typeface="Cambria"/>
                <a:cs typeface="Cambria"/>
              </a:rPr>
              <a:t>Your sentence: </a:t>
            </a:r>
            <a:r>
              <a:rPr lang="en-US" sz="1800" i="1" dirty="0">
                <a:solidFill>
                  <a:srgbClr val="FF0000"/>
                </a:solidFill>
                <a:latin typeface="Cambria"/>
                <a:cs typeface="Cambria"/>
              </a:rPr>
              <a:t>I’m </a:t>
            </a:r>
            <a:r>
              <a:rPr lang="en-US" sz="1800" i="1" spc="-3" dirty="0">
                <a:solidFill>
                  <a:srgbClr val="FF0000"/>
                </a:solidFill>
                <a:latin typeface="Cambria"/>
                <a:cs typeface="Cambria"/>
              </a:rPr>
              <a:t>not</a:t>
            </a:r>
            <a:r>
              <a:rPr lang="en-US" sz="1800" i="1" spc="31" dirty="0">
                <a:solidFill>
                  <a:srgbClr val="FF0000"/>
                </a:solidFill>
                <a:latin typeface="Cambria"/>
                <a:cs typeface="Cambria"/>
              </a:rPr>
              <a:t> </a:t>
            </a:r>
            <a:r>
              <a:rPr lang="en-US" sz="1800" i="1" spc="-3" dirty="0">
                <a:solidFill>
                  <a:srgbClr val="FF0000"/>
                </a:solidFill>
                <a:latin typeface="Cambria"/>
                <a:cs typeface="Cambria"/>
              </a:rPr>
              <a:t>crazy</a:t>
            </a:r>
            <a:r>
              <a:rPr lang="en-US" sz="1800" i="1" spc="7" dirty="0">
                <a:solidFill>
                  <a:srgbClr val="FF0000"/>
                </a:solidFill>
                <a:latin typeface="Cambria"/>
                <a:cs typeface="Cambria"/>
              </a:rPr>
              <a:t> </a:t>
            </a:r>
            <a:r>
              <a:rPr lang="en-US" sz="1800" i="1" spc="-3" dirty="0">
                <a:solidFill>
                  <a:srgbClr val="FF0000"/>
                </a:solidFill>
                <a:latin typeface="Cambria"/>
                <a:cs typeface="Cambria"/>
              </a:rPr>
              <a:t>about</a:t>
            </a:r>
            <a:r>
              <a:rPr lang="en-US" sz="1800" u="sng" spc="-3" dirty="0">
                <a:solidFill>
                  <a:srgbClr val="FF0000"/>
                </a:solidFill>
                <a:latin typeface="Times New Roman"/>
                <a:cs typeface="Times New Roman"/>
              </a:rPr>
              <a:t> 	</a:t>
            </a:r>
            <a:r>
              <a:rPr lang="en-US" sz="1800" i="1" spc="-3" dirty="0">
                <a:solidFill>
                  <a:srgbClr val="FF0000"/>
                </a:solidFill>
                <a:latin typeface="Cambria"/>
                <a:cs typeface="Cambria"/>
              </a:rPr>
              <a:t>.</a:t>
            </a:r>
            <a:endParaRPr lang="en-US" sz="1050" dirty="0">
              <a:solidFill>
                <a:srgbClr val="FF0000"/>
              </a:solidFill>
              <a:latin typeface="Cambria"/>
              <a:cs typeface="Cambria"/>
            </a:endParaRPr>
          </a:p>
          <a:p>
            <a:pPr marL="319945">
              <a:spcBef>
                <a:spcPts val="130"/>
              </a:spcBef>
              <a:tabLst>
                <a:tab pos="2349149" algn="l"/>
                <a:tab pos="2558260" algn="l"/>
              </a:tabLst>
            </a:pPr>
            <a:endParaRPr lang="en-US" dirty="0">
              <a:solidFill>
                <a:srgbClr val="FF0000"/>
              </a:solidFill>
              <a:latin typeface="Cambria"/>
              <a:cs typeface="Cambria"/>
            </a:endParaRPr>
          </a:p>
          <a:p>
            <a:pPr marL="319945" indent="-155427">
              <a:spcBef>
                <a:spcPts val="177"/>
              </a:spcBef>
              <a:buFont typeface="Symbol"/>
              <a:buChar char=""/>
              <a:tabLst>
                <a:tab pos="319945" algn="l"/>
                <a:tab pos="320378" algn="l"/>
              </a:tabLst>
            </a:pPr>
            <a:endParaRPr lang="en-US" dirty="0">
              <a:latin typeface="Cambria"/>
              <a:cs typeface="Cambria"/>
            </a:endParaRPr>
          </a:p>
        </p:txBody>
      </p:sp>
      <p:sp>
        <p:nvSpPr>
          <p:cNvPr id="3" name="object 4">
            <a:extLst>
              <a:ext uri="{FF2B5EF4-FFF2-40B4-BE49-F238E27FC236}">
                <a16:creationId xmlns:a16="http://schemas.microsoft.com/office/drawing/2014/main" id="{21A6E729-0C51-4DE7-9BE6-80F6F5C474AD}"/>
              </a:ext>
            </a:extLst>
          </p:cNvPr>
          <p:cNvSpPr/>
          <p:nvPr/>
        </p:nvSpPr>
        <p:spPr>
          <a:xfrm>
            <a:off x="291751" y="2583405"/>
            <a:ext cx="1058574" cy="1058054"/>
          </a:xfrm>
          <a:prstGeom prst="rect">
            <a:avLst/>
          </a:prstGeom>
          <a:blipFill>
            <a:blip r:embed="rId2" cstate="print"/>
            <a:stretch>
              <a:fillRect/>
            </a:stretch>
          </a:blipFill>
        </p:spPr>
        <p:txBody>
          <a:bodyPr wrap="square" lIns="0" tIns="0" rIns="0" bIns="0" rtlCol="0"/>
          <a:lstStyle/>
          <a:p>
            <a:endParaRPr sz="1227"/>
          </a:p>
        </p:txBody>
      </p:sp>
      <p:sp>
        <p:nvSpPr>
          <p:cNvPr id="5" name="TextBox 4">
            <a:extLst>
              <a:ext uri="{FF2B5EF4-FFF2-40B4-BE49-F238E27FC236}">
                <a16:creationId xmlns:a16="http://schemas.microsoft.com/office/drawing/2014/main" id="{80040DA2-8AA9-09B5-008A-79046F63C99B}"/>
              </a:ext>
            </a:extLst>
          </p:cNvPr>
          <p:cNvSpPr txBox="1"/>
          <p:nvPr/>
        </p:nvSpPr>
        <p:spPr>
          <a:xfrm>
            <a:off x="-2119312" y="1320284"/>
            <a:ext cx="6105524" cy="369332"/>
          </a:xfrm>
          <a:prstGeom prst="rect">
            <a:avLst/>
          </a:prstGeom>
          <a:noFill/>
        </p:spPr>
        <p:txBody>
          <a:bodyPr wrap="square">
            <a:spAutoFit/>
          </a:bodyPr>
          <a:lstStyle/>
          <a:p>
            <a:pPr marL="8659" algn="ctr">
              <a:spcBef>
                <a:spcPts val="808"/>
              </a:spcBef>
            </a:pPr>
            <a:r>
              <a:rPr lang="en-US" b="1" spc="-3" dirty="0">
                <a:solidFill>
                  <a:srgbClr val="365F91"/>
                </a:solidFill>
                <a:latin typeface="Cambria"/>
                <a:cs typeface="Cambria"/>
              </a:rPr>
              <a:t>Remember:</a:t>
            </a:r>
          </a:p>
        </p:txBody>
      </p:sp>
    </p:spTree>
    <p:extLst>
      <p:ext uri="{BB962C8B-B14F-4D97-AF65-F5344CB8AC3E}">
        <p14:creationId xmlns:p14="http://schemas.microsoft.com/office/powerpoint/2010/main" val="889487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38779" y="638175"/>
            <a:ext cx="10267784" cy="5296963"/>
          </a:xfrm>
          <a:prstGeom prst="rect">
            <a:avLst/>
          </a:prstGeom>
        </p:spPr>
        <p:txBody>
          <a:bodyPr vert="horz" wrap="square" lIns="0" tIns="0" rIns="0" bIns="0" rtlCol="0">
            <a:spAutoFit/>
          </a:bodyPr>
          <a:lstStyle/>
          <a:p>
            <a:pPr>
              <a:spcBef>
                <a:spcPts val="3"/>
              </a:spcBef>
            </a:pPr>
            <a:endParaRPr sz="1261" dirty="0">
              <a:latin typeface="Times New Roman"/>
              <a:cs typeface="Times New Roman"/>
            </a:endParaRPr>
          </a:p>
          <a:p>
            <a:pPr marL="8659"/>
            <a:r>
              <a:rPr lang="en-US" b="1" spc="-3" dirty="0">
                <a:solidFill>
                  <a:srgbClr val="365F91"/>
                </a:solidFill>
                <a:latin typeface="Cambria"/>
                <a:cs typeface="Cambria"/>
              </a:rPr>
              <a:t>Phrases for disliking</a:t>
            </a:r>
            <a:r>
              <a:rPr lang="en-US" b="1" spc="-34" dirty="0">
                <a:solidFill>
                  <a:srgbClr val="365F91"/>
                </a:solidFill>
                <a:latin typeface="Cambria"/>
                <a:cs typeface="Cambria"/>
              </a:rPr>
              <a:t> </a:t>
            </a:r>
            <a:r>
              <a:rPr lang="en-US" b="1" spc="-3" dirty="0">
                <a:solidFill>
                  <a:srgbClr val="365F91"/>
                </a:solidFill>
                <a:latin typeface="Cambria"/>
                <a:cs typeface="Cambria"/>
              </a:rPr>
              <a:t>something:</a:t>
            </a:r>
            <a:endParaRPr lang="en-US" dirty="0">
              <a:latin typeface="Cambria"/>
              <a:cs typeface="Cambria"/>
            </a:endParaRPr>
          </a:p>
          <a:p>
            <a:pPr marL="164085" marR="371898">
              <a:lnSpc>
                <a:spcPct val="112300"/>
              </a:lnSpc>
            </a:pPr>
            <a:r>
              <a:rPr lang="en-US" sz="1800" i="1" spc="-3" dirty="0">
                <a:solidFill>
                  <a:schemeClr val="bg1"/>
                </a:solidFill>
                <a:latin typeface="Cambria"/>
                <a:cs typeface="Cambria"/>
              </a:rPr>
              <a:t>I don’t really like going to parties </a:t>
            </a:r>
            <a:r>
              <a:rPr lang="en-US" sz="1800" i="1" dirty="0">
                <a:solidFill>
                  <a:schemeClr val="bg1"/>
                </a:solidFill>
                <a:latin typeface="Cambria"/>
                <a:cs typeface="Cambria"/>
              </a:rPr>
              <a:t>where </a:t>
            </a:r>
            <a:r>
              <a:rPr lang="en-US" sz="1800" i="1" spc="-3" dirty="0">
                <a:solidFill>
                  <a:schemeClr val="bg1"/>
                </a:solidFill>
                <a:latin typeface="Cambria"/>
                <a:cs typeface="Cambria"/>
              </a:rPr>
              <a:t>I don’t know anybody.  I don’t really like my</a:t>
            </a:r>
            <a:r>
              <a:rPr lang="en-US" sz="1800" i="1" spc="7" dirty="0">
                <a:solidFill>
                  <a:schemeClr val="bg1"/>
                </a:solidFill>
                <a:latin typeface="Cambria"/>
                <a:cs typeface="Cambria"/>
              </a:rPr>
              <a:t> </a:t>
            </a:r>
            <a:r>
              <a:rPr lang="en-US" sz="1800" i="1" spc="-3" dirty="0">
                <a:solidFill>
                  <a:schemeClr val="bg1"/>
                </a:solidFill>
                <a:latin typeface="Cambria"/>
                <a:cs typeface="Cambria"/>
              </a:rPr>
              <a:t>sister-in-law.</a:t>
            </a:r>
            <a:endParaRPr lang="en-US" sz="1800" dirty="0">
              <a:solidFill>
                <a:schemeClr val="bg1"/>
              </a:solidFill>
              <a:latin typeface="Cambria"/>
              <a:cs typeface="Cambria"/>
            </a:endParaRPr>
          </a:p>
          <a:p>
            <a:pPr marL="164085">
              <a:spcBef>
                <a:spcPts val="130"/>
              </a:spcBef>
            </a:pPr>
            <a:r>
              <a:rPr lang="en-US" sz="1800" i="1" spc="-3" dirty="0">
                <a:solidFill>
                  <a:schemeClr val="bg1"/>
                </a:solidFill>
                <a:latin typeface="Cambria"/>
                <a:cs typeface="Cambria"/>
              </a:rPr>
              <a:t>I don’t really like video</a:t>
            </a:r>
            <a:r>
              <a:rPr lang="en-US" sz="1800" i="1" dirty="0">
                <a:solidFill>
                  <a:schemeClr val="bg1"/>
                </a:solidFill>
                <a:latin typeface="Cambria"/>
                <a:cs typeface="Cambria"/>
              </a:rPr>
              <a:t> </a:t>
            </a:r>
            <a:r>
              <a:rPr lang="en-US" sz="1800" i="1" spc="-3" dirty="0">
                <a:solidFill>
                  <a:schemeClr val="bg1"/>
                </a:solidFill>
                <a:latin typeface="Cambria"/>
                <a:cs typeface="Cambria"/>
              </a:rPr>
              <a:t>games.</a:t>
            </a:r>
            <a:endParaRPr lang="en-US" sz="1800" dirty="0">
              <a:solidFill>
                <a:schemeClr val="bg1"/>
              </a:solidFill>
              <a:latin typeface="Cambria"/>
              <a:cs typeface="Cambria"/>
            </a:endParaRPr>
          </a:p>
          <a:p>
            <a:pPr marL="164085">
              <a:spcBef>
                <a:spcPts val="130"/>
              </a:spcBef>
              <a:tabLst>
                <a:tab pos="2182899" algn="l"/>
                <a:tab pos="2850063" algn="l"/>
              </a:tabLst>
            </a:pPr>
            <a:r>
              <a:rPr lang="en-US" sz="1800" i="1" spc="-3" dirty="0">
                <a:solidFill>
                  <a:srgbClr val="FF0000"/>
                </a:solidFill>
                <a:latin typeface="Cambria"/>
                <a:cs typeface="Cambria"/>
              </a:rPr>
              <a:t>Your sentence: I don’t</a:t>
            </a:r>
            <a:r>
              <a:rPr lang="en-US" sz="1800" i="1" spc="44" dirty="0">
                <a:solidFill>
                  <a:srgbClr val="FF0000"/>
                </a:solidFill>
                <a:latin typeface="Cambria"/>
                <a:cs typeface="Cambria"/>
              </a:rPr>
              <a:t> </a:t>
            </a:r>
            <a:r>
              <a:rPr lang="en-US" sz="1800" i="1" spc="-3" dirty="0">
                <a:solidFill>
                  <a:srgbClr val="FF0000"/>
                </a:solidFill>
                <a:latin typeface="Cambria"/>
                <a:cs typeface="Cambria"/>
              </a:rPr>
              <a:t>really</a:t>
            </a:r>
            <a:r>
              <a:rPr lang="en-US" sz="1800" i="1" spc="7" dirty="0">
                <a:solidFill>
                  <a:srgbClr val="FF0000"/>
                </a:solidFill>
                <a:latin typeface="Cambria"/>
                <a:cs typeface="Cambria"/>
              </a:rPr>
              <a:t> </a:t>
            </a:r>
            <a:r>
              <a:rPr lang="en-US" sz="1800" i="1" spc="-3" dirty="0">
                <a:solidFill>
                  <a:srgbClr val="FF0000"/>
                </a:solidFill>
                <a:latin typeface="Cambria"/>
                <a:cs typeface="Cambria"/>
              </a:rPr>
              <a:t>like</a:t>
            </a:r>
            <a:r>
              <a:rPr lang="en-US" sz="1800" u="sng" spc="-3" dirty="0">
                <a:solidFill>
                  <a:srgbClr val="FF0000"/>
                </a:solidFill>
                <a:latin typeface="Times New Roman"/>
                <a:cs typeface="Times New Roman"/>
              </a:rPr>
              <a:t> 	</a:t>
            </a:r>
            <a:r>
              <a:rPr lang="en-US" sz="1800" i="1" spc="3" dirty="0">
                <a:solidFill>
                  <a:srgbClr val="FF0000"/>
                </a:solidFill>
                <a:latin typeface="Cambria"/>
                <a:cs typeface="Cambria"/>
              </a:rPr>
              <a:t>_</a:t>
            </a:r>
            <a:r>
              <a:rPr lang="en-US" sz="1800" u="sng" spc="3" dirty="0">
                <a:solidFill>
                  <a:srgbClr val="FF0000"/>
                </a:solidFill>
                <a:latin typeface="Times New Roman"/>
                <a:cs typeface="Times New Roman"/>
              </a:rPr>
              <a:t> 	</a:t>
            </a:r>
            <a:r>
              <a:rPr lang="en-US" sz="1800" i="1" spc="-3" dirty="0">
                <a:solidFill>
                  <a:srgbClr val="FF0000"/>
                </a:solidFill>
                <a:latin typeface="Cambria"/>
                <a:cs typeface="Cambria"/>
              </a:rPr>
              <a:t>.</a:t>
            </a:r>
          </a:p>
          <a:p>
            <a:pPr marL="164085">
              <a:spcBef>
                <a:spcPts val="130"/>
              </a:spcBef>
              <a:tabLst>
                <a:tab pos="2182899" algn="l"/>
                <a:tab pos="2850063" algn="l"/>
              </a:tabLst>
            </a:pPr>
            <a:endParaRPr lang="en-US" sz="1800" dirty="0">
              <a:solidFill>
                <a:srgbClr val="FF0000"/>
              </a:solidFill>
              <a:latin typeface="Cambria"/>
              <a:cs typeface="Cambria"/>
            </a:endParaRPr>
          </a:p>
          <a:p>
            <a:pPr marL="164085" indent="-155427">
              <a:spcBef>
                <a:spcPts val="177"/>
              </a:spcBef>
              <a:buFont typeface="Symbol"/>
              <a:buChar char=""/>
              <a:tabLst>
                <a:tab pos="164085" algn="l"/>
                <a:tab pos="164518" algn="l"/>
              </a:tabLst>
            </a:pPr>
            <a:r>
              <a:rPr lang="en-US" sz="1800" b="1" spc="-3" dirty="0">
                <a:solidFill>
                  <a:schemeClr val="bg1"/>
                </a:solidFill>
                <a:latin typeface="Cambria"/>
                <a:cs typeface="Cambria"/>
              </a:rPr>
              <a:t>“It's not </a:t>
            </a:r>
            <a:r>
              <a:rPr lang="en-US" sz="1800" b="1" dirty="0">
                <a:solidFill>
                  <a:schemeClr val="bg1"/>
                </a:solidFill>
                <a:latin typeface="Cambria"/>
                <a:cs typeface="Cambria"/>
              </a:rPr>
              <a:t>my </a:t>
            </a:r>
            <a:r>
              <a:rPr lang="en-US" sz="1800" b="1" spc="-3" dirty="0">
                <a:solidFill>
                  <a:schemeClr val="bg1"/>
                </a:solidFill>
                <a:latin typeface="Cambria"/>
                <a:cs typeface="Cambria"/>
              </a:rPr>
              <a:t>thing. / It's not </a:t>
            </a:r>
            <a:r>
              <a:rPr lang="en-US" sz="1800" b="1" dirty="0">
                <a:solidFill>
                  <a:schemeClr val="bg1"/>
                </a:solidFill>
                <a:latin typeface="Cambria"/>
                <a:cs typeface="Cambria"/>
              </a:rPr>
              <a:t>my cup of</a:t>
            </a:r>
            <a:r>
              <a:rPr lang="en-US" sz="1800" b="1" spc="-24" dirty="0">
                <a:solidFill>
                  <a:schemeClr val="bg1"/>
                </a:solidFill>
                <a:latin typeface="Cambria"/>
                <a:cs typeface="Cambria"/>
              </a:rPr>
              <a:t> </a:t>
            </a:r>
            <a:r>
              <a:rPr lang="en-US" sz="1800" b="1" dirty="0">
                <a:solidFill>
                  <a:schemeClr val="bg1"/>
                </a:solidFill>
                <a:latin typeface="Cambria"/>
                <a:cs typeface="Cambria"/>
              </a:rPr>
              <a:t>tea.”</a:t>
            </a:r>
            <a:endParaRPr lang="en-US" sz="1800" dirty="0">
              <a:solidFill>
                <a:schemeClr val="bg1"/>
              </a:solidFill>
              <a:latin typeface="Cambria"/>
              <a:cs typeface="Cambria"/>
            </a:endParaRPr>
          </a:p>
          <a:p>
            <a:pPr marL="164085">
              <a:spcBef>
                <a:spcPts val="130"/>
              </a:spcBef>
            </a:pPr>
            <a:r>
              <a:rPr lang="en-US" sz="1800" i="1" spc="-3" dirty="0">
                <a:solidFill>
                  <a:schemeClr val="bg1"/>
                </a:solidFill>
                <a:latin typeface="Cambria"/>
                <a:cs typeface="Cambria"/>
              </a:rPr>
              <a:t>Skiing is not my</a:t>
            </a:r>
            <a:r>
              <a:rPr lang="en-US" sz="1800" i="1" spc="-31" dirty="0">
                <a:solidFill>
                  <a:schemeClr val="bg1"/>
                </a:solidFill>
                <a:latin typeface="Cambria"/>
                <a:cs typeface="Cambria"/>
              </a:rPr>
              <a:t> </a:t>
            </a:r>
            <a:r>
              <a:rPr lang="en-US" sz="1800" i="1" spc="-3" dirty="0">
                <a:solidFill>
                  <a:schemeClr val="bg1"/>
                </a:solidFill>
                <a:latin typeface="Cambria"/>
                <a:cs typeface="Cambria"/>
              </a:rPr>
              <a:t>thing.</a:t>
            </a:r>
            <a:endParaRPr lang="en-US" sz="1800" dirty="0">
              <a:solidFill>
                <a:schemeClr val="bg1"/>
              </a:solidFill>
              <a:latin typeface="Cambria"/>
              <a:cs typeface="Cambria"/>
            </a:endParaRPr>
          </a:p>
          <a:p>
            <a:pPr marL="164085">
              <a:spcBef>
                <a:spcPts val="130"/>
              </a:spcBef>
            </a:pPr>
            <a:r>
              <a:rPr lang="en-US" sz="1800" i="1" spc="-3" dirty="0">
                <a:solidFill>
                  <a:schemeClr val="bg1"/>
                </a:solidFill>
                <a:latin typeface="Cambria"/>
                <a:cs typeface="Cambria"/>
              </a:rPr>
              <a:t>Going to nightclubs is not my cup of tea.</a:t>
            </a:r>
            <a:endParaRPr lang="en-US" sz="1800" dirty="0">
              <a:solidFill>
                <a:schemeClr val="bg1"/>
              </a:solidFill>
              <a:latin typeface="Cambria"/>
              <a:cs typeface="Cambria"/>
            </a:endParaRPr>
          </a:p>
          <a:p>
            <a:pPr marL="164085" marR="3464">
              <a:lnSpc>
                <a:spcPct val="112300"/>
              </a:lnSpc>
              <a:tabLst>
                <a:tab pos="1164183" algn="l"/>
                <a:tab pos="1771603" algn="l"/>
              </a:tabLst>
            </a:pPr>
            <a:r>
              <a:rPr lang="en-US" sz="1800" i="1" spc="-3" dirty="0">
                <a:solidFill>
                  <a:schemeClr val="bg1"/>
                </a:solidFill>
                <a:latin typeface="Cambria"/>
                <a:cs typeface="Cambria"/>
              </a:rPr>
              <a:t>These expressions </a:t>
            </a:r>
            <a:r>
              <a:rPr lang="en-US" sz="1800" i="1" dirty="0">
                <a:solidFill>
                  <a:schemeClr val="bg1"/>
                </a:solidFill>
                <a:latin typeface="Cambria"/>
                <a:cs typeface="Cambria"/>
              </a:rPr>
              <a:t>are </a:t>
            </a:r>
            <a:r>
              <a:rPr lang="en-US" sz="1800" i="1" spc="-3" dirty="0">
                <a:solidFill>
                  <a:schemeClr val="bg1"/>
                </a:solidFill>
                <a:latin typeface="Cambria"/>
                <a:cs typeface="Cambria"/>
              </a:rPr>
              <a:t>used only for activities, not </a:t>
            </a:r>
            <a:r>
              <a:rPr lang="en-US" sz="1800" i="1" dirty="0">
                <a:solidFill>
                  <a:schemeClr val="bg1"/>
                </a:solidFill>
                <a:latin typeface="Cambria"/>
                <a:cs typeface="Cambria"/>
              </a:rPr>
              <a:t>for </a:t>
            </a:r>
            <a:r>
              <a:rPr lang="en-US" sz="1800" i="1" spc="-3" dirty="0">
                <a:solidFill>
                  <a:schemeClr val="bg1"/>
                </a:solidFill>
                <a:latin typeface="Cambria"/>
                <a:cs typeface="Cambria"/>
              </a:rPr>
              <a:t>people or objects.  </a:t>
            </a:r>
          </a:p>
          <a:p>
            <a:pPr marL="164085" marR="3464">
              <a:lnSpc>
                <a:spcPct val="112300"/>
              </a:lnSpc>
              <a:tabLst>
                <a:tab pos="1164183" algn="l"/>
                <a:tab pos="1771603" algn="l"/>
              </a:tabLst>
            </a:pPr>
            <a:r>
              <a:rPr lang="en-US" sz="1800" i="1" spc="-3" dirty="0">
                <a:solidFill>
                  <a:srgbClr val="FF0000"/>
                </a:solidFill>
                <a:latin typeface="Cambria"/>
                <a:cs typeface="Cambria"/>
              </a:rPr>
              <a:t>Your</a:t>
            </a:r>
            <a:r>
              <a:rPr lang="en-US" sz="1800" i="1" spc="3" dirty="0">
                <a:solidFill>
                  <a:srgbClr val="FF0000"/>
                </a:solidFill>
                <a:latin typeface="Cambria"/>
                <a:cs typeface="Cambria"/>
              </a:rPr>
              <a:t> </a:t>
            </a:r>
            <a:r>
              <a:rPr lang="en-US" sz="1800" i="1" spc="-3" dirty="0">
                <a:solidFill>
                  <a:srgbClr val="FF0000"/>
                </a:solidFill>
                <a:latin typeface="Cambria"/>
                <a:cs typeface="Cambria"/>
              </a:rPr>
              <a:t>sentence:</a:t>
            </a:r>
            <a:r>
              <a:rPr lang="en-US" sz="1800" i="1" dirty="0">
                <a:solidFill>
                  <a:srgbClr val="FF0000"/>
                </a:solidFill>
                <a:latin typeface="Cambria"/>
                <a:cs typeface="Cambria"/>
              </a:rPr>
              <a:t> </a:t>
            </a:r>
            <a:r>
              <a:rPr lang="en-US" sz="1800" i="1" spc="3" dirty="0">
                <a:solidFill>
                  <a:srgbClr val="FF0000"/>
                </a:solidFill>
                <a:latin typeface="Cambria"/>
                <a:cs typeface="Cambria"/>
              </a:rPr>
              <a:t>_</a:t>
            </a:r>
            <a:r>
              <a:rPr lang="en-US" sz="1800" i="1" u="sng" spc="3" dirty="0">
                <a:solidFill>
                  <a:srgbClr val="FF0000"/>
                </a:solidFill>
                <a:latin typeface="Cambria"/>
                <a:cs typeface="Cambria"/>
              </a:rPr>
              <a:t> 	</a:t>
            </a:r>
            <a:r>
              <a:rPr lang="en-US" sz="1800" i="1" spc="3" dirty="0">
                <a:solidFill>
                  <a:srgbClr val="FF0000"/>
                </a:solidFill>
                <a:latin typeface="Cambria"/>
                <a:cs typeface="Cambria"/>
              </a:rPr>
              <a:t>_</a:t>
            </a:r>
            <a:r>
              <a:rPr lang="en-US" sz="1800" i="1" u="sng" spc="3" dirty="0">
                <a:solidFill>
                  <a:srgbClr val="FF0000"/>
                </a:solidFill>
                <a:latin typeface="Cambria"/>
                <a:cs typeface="Cambria"/>
              </a:rPr>
              <a:t> 	</a:t>
            </a:r>
            <a:r>
              <a:rPr lang="en-US" sz="1800" i="1" dirty="0">
                <a:solidFill>
                  <a:srgbClr val="FF0000"/>
                </a:solidFill>
                <a:latin typeface="Cambria"/>
                <a:cs typeface="Cambria"/>
              </a:rPr>
              <a:t>is </a:t>
            </a:r>
            <a:r>
              <a:rPr lang="en-US" sz="1800" i="1" spc="-3" dirty="0">
                <a:solidFill>
                  <a:srgbClr val="FF0000"/>
                </a:solidFill>
                <a:latin typeface="Cambria"/>
                <a:cs typeface="Cambria"/>
              </a:rPr>
              <a:t>not my</a:t>
            </a:r>
            <a:r>
              <a:rPr lang="en-US" sz="1800" i="1" spc="-68" dirty="0">
                <a:solidFill>
                  <a:srgbClr val="FF0000"/>
                </a:solidFill>
                <a:latin typeface="Cambria"/>
                <a:cs typeface="Cambria"/>
              </a:rPr>
              <a:t> </a:t>
            </a:r>
            <a:r>
              <a:rPr lang="en-US" sz="1800" i="1" spc="-3" dirty="0">
                <a:solidFill>
                  <a:srgbClr val="FF0000"/>
                </a:solidFill>
                <a:latin typeface="Cambria"/>
                <a:cs typeface="Cambria"/>
              </a:rPr>
              <a:t>thing.</a:t>
            </a:r>
          </a:p>
          <a:p>
            <a:pPr marL="164085" marR="3464">
              <a:lnSpc>
                <a:spcPct val="112300"/>
              </a:lnSpc>
              <a:tabLst>
                <a:tab pos="1164183" algn="l"/>
                <a:tab pos="1771603" algn="l"/>
              </a:tabLst>
            </a:pPr>
            <a:endParaRPr lang="en-US" sz="1800" i="1" spc="-3" dirty="0">
              <a:solidFill>
                <a:srgbClr val="FF0000"/>
              </a:solidFill>
              <a:latin typeface="Cambria"/>
              <a:cs typeface="Cambria"/>
            </a:endParaRPr>
          </a:p>
          <a:p>
            <a:pPr marL="8659" marR="3464">
              <a:lnSpc>
                <a:spcPct val="112400"/>
              </a:lnSpc>
            </a:pPr>
            <a:r>
              <a:rPr lang="en-US" sz="1800" spc="-3" dirty="0">
                <a:solidFill>
                  <a:schemeClr val="bg1"/>
                </a:solidFill>
                <a:latin typeface="Cambria"/>
                <a:cs typeface="Cambria"/>
              </a:rPr>
              <a:t>The first three phrases are most typically </a:t>
            </a:r>
            <a:r>
              <a:rPr lang="en-US" sz="1800" dirty="0">
                <a:solidFill>
                  <a:schemeClr val="bg1"/>
                </a:solidFill>
                <a:latin typeface="Cambria"/>
                <a:cs typeface="Cambria"/>
              </a:rPr>
              <a:t>used </a:t>
            </a:r>
            <a:r>
              <a:rPr lang="en-US" sz="1800" spc="-3" dirty="0">
                <a:solidFill>
                  <a:schemeClr val="bg1"/>
                </a:solidFill>
                <a:latin typeface="Cambria"/>
                <a:cs typeface="Cambria"/>
              </a:rPr>
              <a:t>with </a:t>
            </a:r>
            <a:r>
              <a:rPr lang="en-US" sz="1800" b="1" spc="-7" dirty="0">
                <a:solidFill>
                  <a:schemeClr val="bg1"/>
                </a:solidFill>
                <a:latin typeface="Cambria"/>
                <a:cs typeface="Cambria"/>
              </a:rPr>
              <a:t>objects. </a:t>
            </a:r>
            <a:r>
              <a:rPr lang="en-US" sz="1800" spc="-3" dirty="0">
                <a:solidFill>
                  <a:schemeClr val="bg1"/>
                </a:solidFill>
                <a:latin typeface="Cambria"/>
                <a:cs typeface="Cambria"/>
              </a:rPr>
              <a:t>The </a:t>
            </a:r>
            <a:r>
              <a:rPr lang="en-US" sz="1800" spc="-7" dirty="0">
                <a:solidFill>
                  <a:schemeClr val="bg1"/>
                </a:solidFill>
                <a:latin typeface="Cambria"/>
                <a:cs typeface="Cambria"/>
              </a:rPr>
              <a:t>last </a:t>
            </a:r>
            <a:r>
              <a:rPr lang="en-US" sz="1800" spc="-3" dirty="0">
                <a:solidFill>
                  <a:schemeClr val="bg1"/>
                </a:solidFill>
                <a:latin typeface="Cambria"/>
                <a:cs typeface="Cambria"/>
              </a:rPr>
              <a:t>phrases are  used for </a:t>
            </a:r>
            <a:r>
              <a:rPr lang="en-US" sz="1800" b="1" spc="-7" dirty="0">
                <a:solidFill>
                  <a:schemeClr val="bg1"/>
                </a:solidFill>
                <a:latin typeface="Cambria"/>
                <a:cs typeface="Cambria"/>
              </a:rPr>
              <a:t>activities. </a:t>
            </a:r>
          </a:p>
          <a:p>
            <a:pPr marL="8659" marR="3464">
              <a:lnSpc>
                <a:spcPct val="112400"/>
              </a:lnSpc>
            </a:pPr>
            <a:r>
              <a:rPr lang="en-US" sz="1800" spc="-3" dirty="0">
                <a:solidFill>
                  <a:schemeClr val="bg1"/>
                </a:solidFill>
                <a:latin typeface="Cambria"/>
                <a:cs typeface="Cambria"/>
              </a:rPr>
              <a:t>And the phrase </a:t>
            </a:r>
            <a:r>
              <a:rPr lang="en-US" sz="1800" b="1" dirty="0">
                <a:solidFill>
                  <a:srgbClr val="66FFFF"/>
                </a:solidFill>
                <a:latin typeface="Cambria"/>
                <a:cs typeface="Cambria"/>
              </a:rPr>
              <a:t>“I </a:t>
            </a:r>
            <a:r>
              <a:rPr lang="en-US" sz="1800" b="1" spc="-3" dirty="0">
                <a:solidFill>
                  <a:srgbClr val="66FFFF"/>
                </a:solidFill>
                <a:latin typeface="Cambria"/>
                <a:cs typeface="Cambria"/>
              </a:rPr>
              <a:t>don’t really like…” </a:t>
            </a:r>
            <a:r>
              <a:rPr lang="en-US" sz="1800" spc="-3" dirty="0">
                <a:solidFill>
                  <a:schemeClr val="bg1"/>
                </a:solidFill>
                <a:latin typeface="Cambria"/>
                <a:cs typeface="Cambria"/>
              </a:rPr>
              <a:t>can be used for </a:t>
            </a:r>
            <a:r>
              <a:rPr lang="en-US" sz="1800" b="1" spc="-3" dirty="0">
                <a:solidFill>
                  <a:schemeClr val="bg1"/>
                </a:solidFill>
                <a:latin typeface="Cambria"/>
                <a:cs typeface="Cambria"/>
              </a:rPr>
              <a:t>people,  objects, </a:t>
            </a:r>
            <a:r>
              <a:rPr lang="en-US" sz="1800" spc="-3" dirty="0">
                <a:solidFill>
                  <a:schemeClr val="bg1"/>
                </a:solidFill>
                <a:latin typeface="Cambria"/>
                <a:cs typeface="Cambria"/>
              </a:rPr>
              <a:t>or</a:t>
            </a:r>
            <a:r>
              <a:rPr lang="en-US" sz="1800" spc="-20" dirty="0">
                <a:solidFill>
                  <a:schemeClr val="bg1"/>
                </a:solidFill>
                <a:latin typeface="Cambria"/>
                <a:cs typeface="Cambria"/>
              </a:rPr>
              <a:t> </a:t>
            </a:r>
            <a:r>
              <a:rPr lang="en-US" sz="1800" b="1" spc="-7" dirty="0">
                <a:solidFill>
                  <a:schemeClr val="bg1"/>
                </a:solidFill>
                <a:latin typeface="Cambria"/>
                <a:cs typeface="Cambria"/>
              </a:rPr>
              <a:t>activities.</a:t>
            </a:r>
          </a:p>
          <a:p>
            <a:pPr marL="8659" marR="3464">
              <a:lnSpc>
                <a:spcPct val="112400"/>
              </a:lnSpc>
            </a:pPr>
            <a:endParaRPr lang="en-US" sz="1800" b="1" spc="-7" dirty="0">
              <a:solidFill>
                <a:schemeClr val="bg1"/>
              </a:solidFill>
              <a:latin typeface="Cambria"/>
              <a:cs typeface="Cambria"/>
            </a:endParaRPr>
          </a:p>
          <a:p>
            <a:pPr marL="164085" marR="3464">
              <a:lnSpc>
                <a:spcPct val="112300"/>
              </a:lnSpc>
              <a:tabLst>
                <a:tab pos="1164183" algn="l"/>
                <a:tab pos="1771603" algn="l"/>
              </a:tabLst>
            </a:pPr>
            <a:endParaRPr lang="en-US" sz="1800" dirty="0">
              <a:solidFill>
                <a:srgbClr val="FF0000"/>
              </a:solidFill>
              <a:latin typeface="Cambria"/>
              <a:cs typeface="Cambria"/>
            </a:endParaRPr>
          </a:p>
          <a:p>
            <a:pPr marL="319945">
              <a:spcBef>
                <a:spcPts val="130"/>
              </a:spcBef>
              <a:tabLst>
                <a:tab pos="2349149" algn="l"/>
                <a:tab pos="2558260" algn="l"/>
              </a:tabLst>
            </a:pPr>
            <a:endParaRPr lang="en-US" dirty="0">
              <a:solidFill>
                <a:srgbClr val="FF0000"/>
              </a:solidFill>
              <a:latin typeface="Cambria"/>
              <a:cs typeface="Cambria"/>
            </a:endParaRPr>
          </a:p>
          <a:p>
            <a:pPr marL="319945" indent="-155427">
              <a:spcBef>
                <a:spcPts val="177"/>
              </a:spcBef>
              <a:buFont typeface="Symbol"/>
              <a:buChar char=""/>
              <a:tabLst>
                <a:tab pos="319945" algn="l"/>
                <a:tab pos="320378" algn="l"/>
              </a:tabLst>
            </a:pPr>
            <a:endParaRPr lang="en-US" dirty="0">
              <a:latin typeface="Cambria"/>
              <a:cs typeface="Cambria"/>
            </a:endParaRPr>
          </a:p>
        </p:txBody>
      </p:sp>
      <p:sp>
        <p:nvSpPr>
          <p:cNvPr id="3" name="object 4">
            <a:extLst>
              <a:ext uri="{FF2B5EF4-FFF2-40B4-BE49-F238E27FC236}">
                <a16:creationId xmlns:a16="http://schemas.microsoft.com/office/drawing/2014/main" id="{21A6E729-0C51-4DE7-9BE6-80F6F5C474AD}"/>
              </a:ext>
            </a:extLst>
          </p:cNvPr>
          <p:cNvSpPr/>
          <p:nvPr/>
        </p:nvSpPr>
        <p:spPr>
          <a:xfrm>
            <a:off x="291751" y="2583405"/>
            <a:ext cx="1058574" cy="1058054"/>
          </a:xfrm>
          <a:prstGeom prst="rect">
            <a:avLst/>
          </a:prstGeom>
          <a:blipFill>
            <a:blip r:embed="rId2" cstate="print"/>
            <a:stretch>
              <a:fillRect/>
            </a:stretch>
          </a:blipFill>
        </p:spPr>
        <p:txBody>
          <a:bodyPr wrap="square" lIns="0" tIns="0" rIns="0" bIns="0" rtlCol="0"/>
          <a:lstStyle/>
          <a:p>
            <a:endParaRPr sz="1227"/>
          </a:p>
        </p:txBody>
      </p:sp>
      <p:sp>
        <p:nvSpPr>
          <p:cNvPr id="5" name="TextBox 4">
            <a:extLst>
              <a:ext uri="{FF2B5EF4-FFF2-40B4-BE49-F238E27FC236}">
                <a16:creationId xmlns:a16="http://schemas.microsoft.com/office/drawing/2014/main" id="{EB18B15B-4446-C5FE-DDE1-AB258C98D51C}"/>
              </a:ext>
            </a:extLst>
          </p:cNvPr>
          <p:cNvSpPr txBox="1"/>
          <p:nvPr/>
        </p:nvSpPr>
        <p:spPr>
          <a:xfrm>
            <a:off x="-2231724" y="1186934"/>
            <a:ext cx="6105524" cy="369332"/>
          </a:xfrm>
          <a:prstGeom prst="rect">
            <a:avLst/>
          </a:prstGeom>
          <a:noFill/>
        </p:spPr>
        <p:txBody>
          <a:bodyPr wrap="square">
            <a:spAutoFit/>
          </a:bodyPr>
          <a:lstStyle/>
          <a:p>
            <a:pPr marL="8659" algn="ctr">
              <a:spcBef>
                <a:spcPts val="808"/>
              </a:spcBef>
            </a:pPr>
            <a:r>
              <a:rPr lang="en-US" b="1" spc="-3" dirty="0">
                <a:solidFill>
                  <a:srgbClr val="365F91"/>
                </a:solidFill>
                <a:latin typeface="Cambria"/>
                <a:cs typeface="Cambria"/>
              </a:rPr>
              <a:t>Remember:</a:t>
            </a:r>
          </a:p>
        </p:txBody>
      </p:sp>
    </p:spTree>
    <p:extLst>
      <p:ext uri="{BB962C8B-B14F-4D97-AF65-F5344CB8AC3E}">
        <p14:creationId xmlns:p14="http://schemas.microsoft.com/office/powerpoint/2010/main" val="1284467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653871" y="457629"/>
            <a:ext cx="12652127" cy="4795223"/>
          </a:xfrm>
          <a:prstGeom prst="rect">
            <a:avLst/>
          </a:prstGeom>
        </p:spPr>
        <p:txBody>
          <a:bodyPr vert="horz" wrap="square" lIns="0" tIns="0" rIns="0" bIns="0" rtlCol="0">
            <a:spAutoFit/>
          </a:bodyPr>
          <a:lstStyle/>
          <a:p>
            <a:pPr marL="8659" marR="3464">
              <a:lnSpc>
                <a:spcPct val="112400"/>
              </a:lnSpc>
            </a:pPr>
            <a:endParaRPr lang="en-US" sz="1600" b="1" spc="-3" dirty="0">
              <a:solidFill>
                <a:srgbClr val="365F91"/>
              </a:solidFill>
              <a:latin typeface="Cambria"/>
              <a:cs typeface="Cambria"/>
            </a:endParaRPr>
          </a:p>
          <a:p>
            <a:pPr marL="8659" marR="3464">
              <a:lnSpc>
                <a:spcPct val="112400"/>
              </a:lnSpc>
            </a:pPr>
            <a:endParaRPr sz="1600" dirty="0">
              <a:solidFill>
                <a:schemeClr val="bg1"/>
              </a:solidFill>
              <a:latin typeface="Cambria"/>
              <a:cs typeface="Cambria"/>
            </a:endParaRPr>
          </a:p>
          <a:p>
            <a:pPr marL="8659">
              <a:spcBef>
                <a:spcPts val="808"/>
              </a:spcBef>
            </a:pPr>
            <a:r>
              <a:rPr sz="1600" spc="-3" dirty="0">
                <a:solidFill>
                  <a:schemeClr val="bg1"/>
                </a:solidFill>
                <a:latin typeface="Cambria"/>
                <a:cs typeface="Cambria"/>
              </a:rPr>
              <a:t>If </a:t>
            </a:r>
            <a:r>
              <a:rPr sz="1600" spc="-7" dirty="0">
                <a:solidFill>
                  <a:schemeClr val="bg1"/>
                </a:solidFill>
                <a:latin typeface="Cambria"/>
                <a:cs typeface="Cambria"/>
              </a:rPr>
              <a:t>you </a:t>
            </a:r>
            <a:r>
              <a:rPr sz="1600" spc="-3" dirty="0">
                <a:solidFill>
                  <a:schemeClr val="bg1"/>
                </a:solidFill>
                <a:latin typeface="Cambria"/>
                <a:cs typeface="Cambria"/>
              </a:rPr>
              <a:t>want </a:t>
            </a:r>
            <a:r>
              <a:rPr sz="1600" dirty="0">
                <a:solidFill>
                  <a:schemeClr val="bg1"/>
                </a:solidFill>
                <a:latin typeface="Cambria"/>
                <a:cs typeface="Cambria"/>
              </a:rPr>
              <a:t>to </a:t>
            </a:r>
            <a:r>
              <a:rPr sz="1600" spc="-3" dirty="0">
                <a:solidFill>
                  <a:schemeClr val="bg1"/>
                </a:solidFill>
                <a:latin typeface="Cambria"/>
                <a:cs typeface="Cambria"/>
              </a:rPr>
              <a:t>express </a:t>
            </a:r>
            <a:r>
              <a:rPr sz="1600" b="1" i="1" u="sng" spc="-3" dirty="0">
                <a:solidFill>
                  <a:schemeClr val="bg1"/>
                </a:solidFill>
                <a:highlight>
                  <a:srgbClr val="FFFF00"/>
                </a:highlight>
                <a:latin typeface="Cambria"/>
                <a:cs typeface="Cambria"/>
              </a:rPr>
              <a:t>strong </a:t>
            </a:r>
            <a:r>
              <a:rPr sz="1600" b="1" u="sng" spc="-3" dirty="0">
                <a:solidFill>
                  <a:schemeClr val="bg1"/>
                </a:solidFill>
                <a:highlight>
                  <a:srgbClr val="FFFF00"/>
                </a:highlight>
                <a:latin typeface="Cambria"/>
                <a:cs typeface="Cambria"/>
              </a:rPr>
              <a:t>dislike</a:t>
            </a:r>
            <a:r>
              <a:rPr sz="1600" spc="-3" dirty="0">
                <a:solidFill>
                  <a:schemeClr val="bg1"/>
                </a:solidFill>
                <a:latin typeface="Cambria"/>
                <a:cs typeface="Cambria"/>
              </a:rPr>
              <a:t>, </a:t>
            </a:r>
            <a:r>
              <a:rPr sz="1600" spc="-7" dirty="0">
                <a:solidFill>
                  <a:schemeClr val="bg1"/>
                </a:solidFill>
                <a:latin typeface="Cambria"/>
                <a:cs typeface="Cambria"/>
              </a:rPr>
              <a:t>you </a:t>
            </a:r>
            <a:r>
              <a:rPr sz="1600" dirty="0">
                <a:solidFill>
                  <a:schemeClr val="bg1"/>
                </a:solidFill>
                <a:latin typeface="Cambria"/>
                <a:cs typeface="Cambria"/>
              </a:rPr>
              <a:t>can </a:t>
            </a:r>
            <a:r>
              <a:rPr sz="1600" spc="-3" dirty="0">
                <a:solidFill>
                  <a:schemeClr val="bg1"/>
                </a:solidFill>
                <a:latin typeface="Cambria"/>
                <a:cs typeface="Cambria"/>
              </a:rPr>
              <a:t>use these</a:t>
            </a:r>
            <a:r>
              <a:rPr sz="1600" spc="61" dirty="0">
                <a:solidFill>
                  <a:schemeClr val="bg1"/>
                </a:solidFill>
                <a:latin typeface="Cambria"/>
                <a:cs typeface="Cambria"/>
              </a:rPr>
              <a:t> </a:t>
            </a:r>
            <a:r>
              <a:rPr sz="1600" spc="-3" dirty="0">
                <a:solidFill>
                  <a:schemeClr val="bg1"/>
                </a:solidFill>
                <a:latin typeface="Cambria"/>
                <a:cs typeface="Cambria"/>
              </a:rPr>
              <a:t>phrases:</a:t>
            </a:r>
            <a:endParaRPr lang="en-US" sz="1600" spc="-3" dirty="0">
              <a:solidFill>
                <a:schemeClr val="bg1"/>
              </a:solidFill>
              <a:latin typeface="Cambria"/>
              <a:cs typeface="Cambria"/>
            </a:endParaRPr>
          </a:p>
          <a:p>
            <a:pPr marL="8659">
              <a:spcBef>
                <a:spcPts val="808"/>
              </a:spcBef>
            </a:pPr>
            <a:endParaRPr sz="1600" dirty="0">
              <a:solidFill>
                <a:schemeClr val="bg1"/>
              </a:solidFill>
              <a:latin typeface="Cambria"/>
              <a:cs typeface="Cambria"/>
            </a:endParaRPr>
          </a:p>
          <a:p>
            <a:pPr marL="319945" indent="-155427">
              <a:spcBef>
                <a:spcPts val="862"/>
              </a:spcBef>
              <a:buFont typeface="Symbol"/>
              <a:buChar char=""/>
              <a:tabLst>
                <a:tab pos="319945" algn="l"/>
                <a:tab pos="320378" algn="l"/>
              </a:tabLst>
            </a:pPr>
            <a:r>
              <a:rPr sz="1600" b="1" spc="-3" dirty="0">
                <a:solidFill>
                  <a:schemeClr val="bg1"/>
                </a:solidFill>
                <a:latin typeface="Cambria"/>
                <a:cs typeface="Cambria"/>
              </a:rPr>
              <a:t>“I can't</a:t>
            </a:r>
            <a:r>
              <a:rPr sz="1600" b="1" spc="-37" dirty="0">
                <a:solidFill>
                  <a:schemeClr val="bg1"/>
                </a:solidFill>
                <a:latin typeface="Cambria"/>
                <a:cs typeface="Cambria"/>
              </a:rPr>
              <a:t> </a:t>
            </a:r>
            <a:r>
              <a:rPr sz="1600" b="1" spc="-3" dirty="0">
                <a:solidFill>
                  <a:schemeClr val="bg1"/>
                </a:solidFill>
                <a:latin typeface="Cambria"/>
                <a:cs typeface="Cambria"/>
              </a:rPr>
              <a:t>stand...”</a:t>
            </a:r>
            <a:endParaRPr sz="1600" dirty="0">
              <a:solidFill>
                <a:schemeClr val="bg1"/>
              </a:solidFill>
              <a:latin typeface="Cambria"/>
              <a:cs typeface="Cambria"/>
            </a:endParaRPr>
          </a:p>
          <a:p>
            <a:pPr marL="319945">
              <a:spcBef>
                <a:spcPts val="126"/>
              </a:spcBef>
            </a:pPr>
            <a:r>
              <a:rPr sz="1600" i="1" spc="-3" dirty="0">
                <a:solidFill>
                  <a:schemeClr val="bg1"/>
                </a:solidFill>
                <a:latin typeface="Cambria"/>
                <a:cs typeface="Cambria"/>
              </a:rPr>
              <a:t>I can’t stand Margaret. She talks too</a:t>
            </a:r>
            <a:r>
              <a:rPr sz="1600" i="1" spc="10" dirty="0">
                <a:solidFill>
                  <a:schemeClr val="bg1"/>
                </a:solidFill>
                <a:latin typeface="Cambria"/>
                <a:cs typeface="Cambria"/>
              </a:rPr>
              <a:t> </a:t>
            </a:r>
            <a:r>
              <a:rPr sz="1600" i="1" dirty="0">
                <a:solidFill>
                  <a:schemeClr val="bg1"/>
                </a:solidFill>
                <a:latin typeface="Cambria"/>
                <a:cs typeface="Cambria"/>
              </a:rPr>
              <a:t>much!</a:t>
            </a:r>
            <a:endParaRPr sz="1600" dirty="0">
              <a:solidFill>
                <a:schemeClr val="bg1"/>
              </a:solidFill>
              <a:latin typeface="Cambria"/>
              <a:cs typeface="Cambria"/>
            </a:endParaRPr>
          </a:p>
          <a:p>
            <a:pPr marL="319945" marR="665866">
              <a:lnSpc>
                <a:spcPct val="112300"/>
              </a:lnSpc>
              <a:tabLst>
                <a:tab pos="2672990" algn="l"/>
              </a:tabLst>
            </a:pPr>
            <a:r>
              <a:rPr sz="1600" i="1" spc="-3" dirty="0">
                <a:solidFill>
                  <a:schemeClr val="bg1"/>
                </a:solidFill>
                <a:latin typeface="Cambria"/>
                <a:cs typeface="Cambria"/>
              </a:rPr>
              <a:t>I can’t stand it when people call me and </a:t>
            </a:r>
            <a:r>
              <a:rPr sz="1600" i="1" dirty="0">
                <a:solidFill>
                  <a:schemeClr val="bg1"/>
                </a:solidFill>
                <a:latin typeface="Cambria"/>
                <a:cs typeface="Cambria"/>
              </a:rPr>
              <a:t>don’t </a:t>
            </a:r>
            <a:r>
              <a:rPr sz="1600" i="1" spc="-3" dirty="0">
                <a:solidFill>
                  <a:schemeClr val="bg1"/>
                </a:solidFill>
                <a:latin typeface="Cambria"/>
                <a:cs typeface="Cambria"/>
              </a:rPr>
              <a:t>leave a message.  </a:t>
            </a:r>
            <a:endParaRPr lang="en-US" sz="1600" i="1" spc="-3" dirty="0">
              <a:solidFill>
                <a:schemeClr val="bg1"/>
              </a:solidFill>
              <a:latin typeface="Cambria"/>
              <a:cs typeface="Cambria"/>
            </a:endParaRPr>
          </a:p>
          <a:p>
            <a:pPr marL="319945" marR="665866">
              <a:lnSpc>
                <a:spcPct val="112300"/>
              </a:lnSpc>
              <a:tabLst>
                <a:tab pos="2672990" algn="l"/>
              </a:tabLst>
            </a:pPr>
            <a:r>
              <a:rPr sz="1600" i="1" spc="-3" dirty="0">
                <a:solidFill>
                  <a:srgbClr val="FF0000"/>
                </a:solidFill>
                <a:latin typeface="Cambria"/>
                <a:cs typeface="Cambria"/>
              </a:rPr>
              <a:t>Your sentence: I</a:t>
            </a:r>
            <a:r>
              <a:rPr sz="1600" i="1" spc="24" dirty="0">
                <a:solidFill>
                  <a:srgbClr val="FF0000"/>
                </a:solidFill>
                <a:latin typeface="Cambria"/>
                <a:cs typeface="Cambria"/>
              </a:rPr>
              <a:t> </a:t>
            </a:r>
            <a:r>
              <a:rPr sz="1600" i="1" spc="-3" dirty="0">
                <a:solidFill>
                  <a:srgbClr val="FF0000"/>
                </a:solidFill>
                <a:latin typeface="Cambria"/>
                <a:cs typeface="Cambria"/>
              </a:rPr>
              <a:t>can’t</a:t>
            </a:r>
            <a:r>
              <a:rPr sz="1600" i="1" spc="7" dirty="0">
                <a:solidFill>
                  <a:srgbClr val="FF0000"/>
                </a:solidFill>
                <a:latin typeface="Cambria"/>
                <a:cs typeface="Cambria"/>
              </a:rPr>
              <a:t> </a:t>
            </a:r>
            <a:r>
              <a:rPr sz="1600" i="1" spc="-3" dirty="0">
                <a:solidFill>
                  <a:srgbClr val="FF0000"/>
                </a:solidFill>
                <a:latin typeface="Cambria"/>
                <a:cs typeface="Cambria"/>
              </a:rPr>
              <a:t>stand</a:t>
            </a:r>
            <a:r>
              <a:rPr sz="1600" u="sng" spc="-3" dirty="0">
                <a:solidFill>
                  <a:srgbClr val="FF0000"/>
                </a:solidFill>
                <a:latin typeface="Times New Roman"/>
                <a:cs typeface="Times New Roman"/>
              </a:rPr>
              <a:t> 	</a:t>
            </a:r>
            <a:r>
              <a:rPr sz="1600" i="1" spc="-3" dirty="0">
                <a:solidFill>
                  <a:srgbClr val="FF0000"/>
                </a:solidFill>
                <a:latin typeface="Cambria"/>
                <a:cs typeface="Cambria"/>
              </a:rPr>
              <a:t>.</a:t>
            </a:r>
            <a:endParaRPr lang="en-US" sz="1600" i="1" spc="-3" dirty="0">
              <a:solidFill>
                <a:srgbClr val="FF0000"/>
              </a:solidFill>
              <a:latin typeface="Cambria"/>
              <a:cs typeface="Cambria"/>
            </a:endParaRPr>
          </a:p>
          <a:p>
            <a:pPr marL="319945" marR="665866">
              <a:lnSpc>
                <a:spcPct val="112300"/>
              </a:lnSpc>
              <a:tabLst>
                <a:tab pos="2672990" algn="l"/>
              </a:tabLst>
            </a:pPr>
            <a:endParaRPr sz="1600" dirty="0">
              <a:solidFill>
                <a:srgbClr val="FF0000"/>
              </a:solidFill>
              <a:latin typeface="Cambria"/>
              <a:cs typeface="Cambria"/>
            </a:endParaRPr>
          </a:p>
          <a:p>
            <a:pPr marL="319945" indent="-155427">
              <a:spcBef>
                <a:spcPts val="181"/>
              </a:spcBef>
              <a:buFont typeface="Symbol"/>
              <a:buChar char=""/>
              <a:tabLst>
                <a:tab pos="319945" algn="l"/>
                <a:tab pos="320378" algn="l"/>
              </a:tabLst>
            </a:pPr>
            <a:r>
              <a:rPr sz="1600" b="1" spc="-3" dirty="0">
                <a:solidFill>
                  <a:schemeClr val="bg1"/>
                </a:solidFill>
                <a:latin typeface="Cambria"/>
                <a:cs typeface="Cambria"/>
              </a:rPr>
              <a:t>“I don't like </a:t>
            </a:r>
            <a:r>
              <a:rPr sz="1600" b="1" dirty="0">
                <a:solidFill>
                  <a:schemeClr val="bg1"/>
                </a:solidFill>
                <a:latin typeface="Cambria"/>
                <a:cs typeface="Cambria"/>
              </a:rPr>
              <a:t>it </a:t>
            </a:r>
            <a:r>
              <a:rPr sz="1600" b="1" spc="-3" dirty="0">
                <a:solidFill>
                  <a:schemeClr val="bg1"/>
                </a:solidFill>
                <a:latin typeface="Cambria"/>
                <a:cs typeface="Cambria"/>
              </a:rPr>
              <a:t>at</a:t>
            </a:r>
            <a:r>
              <a:rPr sz="1600" b="1" spc="-37" dirty="0">
                <a:solidFill>
                  <a:schemeClr val="bg1"/>
                </a:solidFill>
                <a:latin typeface="Cambria"/>
                <a:cs typeface="Cambria"/>
              </a:rPr>
              <a:t> </a:t>
            </a:r>
            <a:r>
              <a:rPr sz="1600" b="1" spc="-3" dirty="0">
                <a:solidFill>
                  <a:schemeClr val="bg1"/>
                </a:solidFill>
                <a:latin typeface="Cambria"/>
                <a:cs typeface="Cambria"/>
              </a:rPr>
              <a:t>all.”</a:t>
            </a:r>
            <a:endParaRPr sz="1600" dirty="0">
              <a:solidFill>
                <a:schemeClr val="bg1"/>
              </a:solidFill>
              <a:latin typeface="Cambria"/>
              <a:cs typeface="Cambria"/>
            </a:endParaRPr>
          </a:p>
          <a:p>
            <a:pPr marL="319945">
              <a:spcBef>
                <a:spcPts val="130"/>
              </a:spcBef>
            </a:pPr>
            <a:r>
              <a:rPr sz="1600" i="1" spc="-3" dirty="0">
                <a:solidFill>
                  <a:schemeClr val="bg1"/>
                </a:solidFill>
                <a:latin typeface="Cambria"/>
                <a:cs typeface="Cambria"/>
              </a:rPr>
              <a:t>I don’t like this hotel </a:t>
            </a:r>
            <a:r>
              <a:rPr sz="1600" i="1" dirty="0">
                <a:solidFill>
                  <a:schemeClr val="bg1"/>
                </a:solidFill>
                <a:latin typeface="Cambria"/>
                <a:cs typeface="Cambria"/>
              </a:rPr>
              <a:t>at</a:t>
            </a:r>
            <a:r>
              <a:rPr sz="1600" i="1" spc="-7" dirty="0">
                <a:solidFill>
                  <a:schemeClr val="bg1"/>
                </a:solidFill>
                <a:latin typeface="Cambria"/>
                <a:cs typeface="Cambria"/>
              </a:rPr>
              <a:t> </a:t>
            </a:r>
            <a:r>
              <a:rPr sz="1600" i="1" spc="-3" dirty="0">
                <a:solidFill>
                  <a:schemeClr val="bg1"/>
                </a:solidFill>
                <a:latin typeface="Cambria"/>
                <a:cs typeface="Cambria"/>
              </a:rPr>
              <a:t>all.</a:t>
            </a:r>
            <a:endParaRPr sz="1600" dirty="0">
              <a:solidFill>
                <a:schemeClr val="bg1"/>
              </a:solidFill>
              <a:latin typeface="Cambria"/>
              <a:cs typeface="Cambria"/>
            </a:endParaRPr>
          </a:p>
          <a:p>
            <a:pPr marL="319945">
              <a:spcBef>
                <a:spcPts val="130"/>
              </a:spcBef>
            </a:pPr>
            <a:r>
              <a:rPr sz="1600" i="1" spc="-3" dirty="0">
                <a:solidFill>
                  <a:schemeClr val="bg1"/>
                </a:solidFill>
                <a:latin typeface="Cambria"/>
                <a:cs typeface="Cambria"/>
              </a:rPr>
              <a:t>I don’t like Peter at all. He </a:t>
            </a:r>
            <a:r>
              <a:rPr sz="1600" i="1" dirty="0">
                <a:solidFill>
                  <a:schemeClr val="bg1"/>
                </a:solidFill>
                <a:latin typeface="Cambria"/>
                <a:cs typeface="Cambria"/>
              </a:rPr>
              <a:t>seems</a:t>
            </a:r>
            <a:r>
              <a:rPr sz="1600" i="1" spc="14" dirty="0">
                <a:solidFill>
                  <a:schemeClr val="bg1"/>
                </a:solidFill>
                <a:latin typeface="Cambria"/>
                <a:cs typeface="Cambria"/>
              </a:rPr>
              <a:t> </a:t>
            </a:r>
            <a:r>
              <a:rPr sz="1600" i="1" spc="-3" dirty="0">
                <a:solidFill>
                  <a:schemeClr val="bg1"/>
                </a:solidFill>
                <a:latin typeface="Cambria"/>
                <a:cs typeface="Cambria"/>
              </a:rPr>
              <a:t>dishonest.</a:t>
            </a:r>
            <a:endParaRPr sz="1600" dirty="0">
              <a:solidFill>
                <a:schemeClr val="bg1"/>
              </a:solidFill>
              <a:latin typeface="Cambria"/>
              <a:cs typeface="Cambria"/>
            </a:endParaRPr>
          </a:p>
          <a:p>
            <a:pPr marL="319945">
              <a:spcBef>
                <a:spcPts val="130"/>
              </a:spcBef>
              <a:tabLst>
                <a:tab pos="2337892" algn="l"/>
              </a:tabLst>
            </a:pPr>
            <a:r>
              <a:rPr sz="1600" i="1" spc="-3" dirty="0">
                <a:solidFill>
                  <a:srgbClr val="FF0000"/>
                </a:solidFill>
                <a:latin typeface="Cambria"/>
                <a:cs typeface="Cambria"/>
              </a:rPr>
              <a:t>Your sentence: I</a:t>
            </a:r>
            <a:r>
              <a:rPr sz="1600" i="1" spc="27" dirty="0">
                <a:solidFill>
                  <a:srgbClr val="FF0000"/>
                </a:solidFill>
                <a:latin typeface="Cambria"/>
                <a:cs typeface="Cambria"/>
              </a:rPr>
              <a:t> </a:t>
            </a:r>
            <a:r>
              <a:rPr sz="1600" i="1" spc="-3" dirty="0">
                <a:solidFill>
                  <a:srgbClr val="FF0000"/>
                </a:solidFill>
                <a:latin typeface="Cambria"/>
                <a:cs typeface="Cambria"/>
              </a:rPr>
              <a:t>don’t</a:t>
            </a:r>
            <a:r>
              <a:rPr sz="1600" i="1" spc="10" dirty="0">
                <a:solidFill>
                  <a:srgbClr val="FF0000"/>
                </a:solidFill>
                <a:latin typeface="Cambria"/>
                <a:cs typeface="Cambria"/>
              </a:rPr>
              <a:t> </a:t>
            </a:r>
            <a:r>
              <a:rPr sz="1600" i="1" spc="-3" dirty="0">
                <a:solidFill>
                  <a:srgbClr val="FF0000"/>
                </a:solidFill>
                <a:latin typeface="Cambria"/>
                <a:cs typeface="Cambria"/>
              </a:rPr>
              <a:t>like</a:t>
            </a:r>
            <a:r>
              <a:rPr sz="1600" u="sng" spc="-3" dirty="0">
                <a:solidFill>
                  <a:srgbClr val="FF0000"/>
                </a:solidFill>
                <a:latin typeface="Times New Roman"/>
                <a:cs typeface="Times New Roman"/>
              </a:rPr>
              <a:t> 	</a:t>
            </a:r>
            <a:r>
              <a:rPr sz="1600" i="1" spc="-3" dirty="0">
                <a:solidFill>
                  <a:srgbClr val="FF0000"/>
                </a:solidFill>
                <a:latin typeface="Cambria"/>
                <a:cs typeface="Cambria"/>
              </a:rPr>
              <a:t>_ at</a:t>
            </a:r>
            <a:r>
              <a:rPr sz="1600" i="1" spc="-55" dirty="0">
                <a:solidFill>
                  <a:srgbClr val="FF0000"/>
                </a:solidFill>
                <a:latin typeface="Cambria"/>
                <a:cs typeface="Cambria"/>
              </a:rPr>
              <a:t> </a:t>
            </a:r>
            <a:r>
              <a:rPr sz="1600" i="1" spc="-3" dirty="0">
                <a:solidFill>
                  <a:srgbClr val="FF0000"/>
                </a:solidFill>
                <a:latin typeface="Cambria"/>
                <a:cs typeface="Cambria"/>
              </a:rPr>
              <a:t>all.</a:t>
            </a:r>
            <a:endParaRPr lang="en-US" sz="1600" i="1" spc="-3" dirty="0">
              <a:solidFill>
                <a:srgbClr val="FF0000"/>
              </a:solidFill>
              <a:latin typeface="Cambria"/>
              <a:cs typeface="Cambria"/>
            </a:endParaRPr>
          </a:p>
          <a:p>
            <a:pPr marL="319945">
              <a:spcBef>
                <a:spcPts val="130"/>
              </a:spcBef>
              <a:tabLst>
                <a:tab pos="2337892" algn="l"/>
              </a:tabLst>
            </a:pPr>
            <a:endParaRPr sz="1600" dirty="0">
              <a:solidFill>
                <a:srgbClr val="FF0000"/>
              </a:solidFill>
              <a:latin typeface="Cambria"/>
              <a:cs typeface="Cambria"/>
            </a:endParaRPr>
          </a:p>
          <a:p>
            <a:pPr marL="319945" indent="-155427">
              <a:spcBef>
                <a:spcPts val="177"/>
              </a:spcBef>
              <a:buFont typeface="Symbol"/>
              <a:buChar char=""/>
              <a:tabLst>
                <a:tab pos="319945" algn="l"/>
                <a:tab pos="320378" algn="l"/>
              </a:tabLst>
            </a:pPr>
            <a:r>
              <a:rPr sz="1600" b="1" spc="-3" dirty="0">
                <a:solidFill>
                  <a:schemeClr val="bg1"/>
                </a:solidFill>
                <a:latin typeface="Cambria"/>
                <a:cs typeface="Cambria"/>
              </a:rPr>
              <a:t>“I</a:t>
            </a:r>
            <a:r>
              <a:rPr sz="1600" b="1" spc="-51" dirty="0">
                <a:solidFill>
                  <a:schemeClr val="bg1"/>
                </a:solidFill>
                <a:latin typeface="Cambria"/>
                <a:cs typeface="Cambria"/>
              </a:rPr>
              <a:t> </a:t>
            </a:r>
            <a:r>
              <a:rPr sz="1600" b="1" spc="-3" dirty="0">
                <a:solidFill>
                  <a:schemeClr val="bg1"/>
                </a:solidFill>
                <a:latin typeface="Cambria"/>
                <a:cs typeface="Cambria"/>
              </a:rPr>
              <a:t>hate...”</a:t>
            </a:r>
            <a:endParaRPr sz="1600" dirty="0">
              <a:solidFill>
                <a:schemeClr val="bg1"/>
              </a:solidFill>
              <a:latin typeface="Cambria"/>
              <a:cs typeface="Cambria"/>
            </a:endParaRPr>
          </a:p>
          <a:p>
            <a:pPr marL="319945">
              <a:spcBef>
                <a:spcPts val="130"/>
              </a:spcBef>
            </a:pPr>
            <a:r>
              <a:rPr sz="1600" i="1" spc="-3" dirty="0">
                <a:solidFill>
                  <a:schemeClr val="bg1"/>
                </a:solidFill>
                <a:latin typeface="Cambria"/>
                <a:cs typeface="Cambria"/>
              </a:rPr>
              <a:t>I </a:t>
            </a:r>
            <a:r>
              <a:rPr sz="1600" i="1" spc="-7" dirty="0">
                <a:solidFill>
                  <a:schemeClr val="bg1"/>
                </a:solidFill>
                <a:latin typeface="Cambria"/>
                <a:cs typeface="Cambria"/>
              </a:rPr>
              <a:t>hate</a:t>
            </a:r>
            <a:r>
              <a:rPr sz="1600" i="1" spc="-34" dirty="0">
                <a:solidFill>
                  <a:schemeClr val="bg1"/>
                </a:solidFill>
                <a:latin typeface="Cambria"/>
                <a:cs typeface="Cambria"/>
              </a:rPr>
              <a:t> </a:t>
            </a:r>
            <a:r>
              <a:rPr sz="1600" i="1" spc="-3" dirty="0">
                <a:solidFill>
                  <a:schemeClr val="bg1"/>
                </a:solidFill>
                <a:latin typeface="Cambria"/>
                <a:cs typeface="Cambria"/>
              </a:rPr>
              <a:t>tomatoes.</a:t>
            </a:r>
            <a:endParaRPr sz="1600" dirty="0">
              <a:solidFill>
                <a:schemeClr val="bg1"/>
              </a:solidFill>
              <a:latin typeface="Cambria"/>
              <a:cs typeface="Cambria"/>
            </a:endParaRPr>
          </a:p>
          <a:p>
            <a:pPr marL="319945">
              <a:spcBef>
                <a:spcPts val="130"/>
              </a:spcBef>
            </a:pPr>
            <a:r>
              <a:rPr sz="1600" i="1" spc="-3" dirty="0">
                <a:solidFill>
                  <a:srgbClr val="FF0000"/>
                </a:solidFill>
                <a:latin typeface="Cambria"/>
                <a:cs typeface="Cambria"/>
              </a:rPr>
              <a:t>I </a:t>
            </a:r>
            <a:r>
              <a:rPr sz="1600" i="1" spc="-7" dirty="0">
                <a:solidFill>
                  <a:srgbClr val="FF0000"/>
                </a:solidFill>
                <a:latin typeface="Cambria"/>
                <a:cs typeface="Cambria"/>
              </a:rPr>
              <a:t>hate </a:t>
            </a:r>
            <a:r>
              <a:rPr sz="1600" i="1" spc="-3" dirty="0">
                <a:solidFill>
                  <a:srgbClr val="FF0000"/>
                </a:solidFill>
                <a:latin typeface="Cambria"/>
                <a:cs typeface="Cambria"/>
              </a:rPr>
              <a:t>going out in the</a:t>
            </a:r>
            <a:r>
              <a:rPr sz="1600" i="1" dirty="0">
                <a:solidFill>
                  <a:srgbClr val="FF0000"/>
                </a:solidFill>
                <a:latin typeface="Cambria"/>
                <a:cs typeface="Cambria"/>
              </a:rPr>
              <a:t> </a:t>
            </a:r>
            <a:r>
              <a:rPr sz="1600" i="1" spc="-7" dirty="0">
                <a:solidFill>
                  <a:srgbClr val="FF0000"/>
                </a:solidFill>
                <a:latin typeface="Cambria"/>
                <a:cs typeface="Cambria"/>
              </a:rPr>
              <a:t>rain.</a:t>
            </a:r>
            <a:r>
              <a:rPr lang="en-US" sz="1600" i="1" spc="-7" dirty="0">
                <a:solidFill>
                  <a:srgbClr val="FF0000"/>
                </a:solidFill>
                <a:latin typeface="Cambria"/>
                <a:cs typeface="Cambria"/>
              </a:rPr>
              <a:t>      </a:t>
            </a:r>
            <a:r>
              <a:rPr sz="1600" i="1" spc="-3" dirty="0">
                <a:solidFill>
                  <a:srgbClr val="FF0000"/>
                </a:solidFill>
                <a:latin typeface="Cambria"/>
                <a:cs typeface="Cambria"/>
              </a:rPr>
              <a:t>Your sentence: I</a:t>
            </a:r>
            <a:r>
              <a:rPr sz="1600" i="1" spc="17" dirty="0">
                <a:solidFill>
                  <a:srgbClr val="FF0000"/>
                </a:solidFill>
                <a:latin typeface="Cambria"/>
                <a:cs typeface="Cambria"/>
              </a:rPr>
              <a:t> </a:t>
            </a:r>
            <a:r>
              <a:rPr sz="1600" i="1" spc="-3" dirty="0">
                <a:solidFill>
                  <a:srgbClr val="FF0000"/>
                </a:solidFill>
                <a:latin typeface="Cambria"/>
                <a:cs typeface="Cambria"/>
              </a:rPr>
              <a:t>hate </a:t>
            </a:r>
            <a:r>
              <a:rPr sz="1600" i="1" spc="3" dirty="0">
                <a:solidFill>
                  <a:srgbClr val="FF0000"/>
                </a:solidFill>
                <a:latin typeface="Cambria"/>
                <a:cs typeface="Cambria"/>
              </a:rPr>
              <a:t>_</a:t>
            </a:r>
            <a:r>
              <a:rPr sz="1600" i="1" u="sng" spc="3" dirty="0">
                <a:solidFill>
                  <a:srgbClr val="FF0000"/>
                </a:solidFill>
                <a:latin typeface="Cambria"/>
                <a:cs typeface="Cambria"/>
              </a:rPr>
              <a:t> 	</a:t>
            </a:r>
            <a:r>
              <a:rPr sz="1600" i="1" spc="-3" dirty="0">
                <a:solidFill>
                  <a:srgbClr val="FF0000"/>
                </a:solidFill>
                <a:latin typeface="Cambria"/>
                <a:cs typeface="Cambria"/>
              </a:rPr>
              <a:t>.</a:t>
            </a:r>
            <a:endParaRPr sz="1600" dirty="0">
              <a:solidFill>
                <a:srgbClr val="FF0000"/>
              </a:solidFill>
              <a:latin typeface="Cambria"/>
              <a:cs typeface="Cambria"/>
            </a:endParaRPr>
          </a:p>
        </p:txBody>
      </p:sp>
      <p:sp>
        <p:nvSpPr>
          <p:cNvPr id="4" name="object 4"/>
          <p:cNvSpPr/>
          <p:nvPr/>
        </p:nvSpPr>
        <p:spPr>
          <a:xfrm>
            <a:off x="89064" y="1079586"/>
            <a:ext cx="1058574" cy="1058054"/>
          </a:xfrm>
          <a:prstGeom prst="rect">
            <a:avLst/>
          </a:prstGeom>
          <a:blipFill>
            <a:blip r:embed="rId2" cstate="print"/>
            <a:stretch>
              <a:fillRect/>
            </a:stretch>
          </a:blipFill>
        </p:spPr>
        <p:txBody>
          <a:bodyPr wrap="square" lIns="0" tIns="0" rIns="0" bIns="0" rtlCol="0"/>
          <a:lstStyle/>
          <a:p>
            <a:endParaRPr sz="1227"/>
          </a:p>
        </p:txBody>
      </p:sp>
    </p:spTree>
    <p:extLst>
      <p:ext uri="{BB962C8B-B14F-4D97-AF65-F5344CB8AC3E}">
        <p14:creationId xmlns:p14="http://schemas.microsoft.com/office/powerpoint/2010/main" val="1249840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8924" y="601162"/>
            <a:ext cx="11238522" cy="2564163"/>
          </a:xfrm>
          <a:prstGeom prst="rect">
            <a:avLst/>
          </a:prstGeom>
        </p:spPr>
        <p:txBody>
          <a:bodyPr vert="horz" wrap="square" lIns="0" tIns="0" rIns="0" bIns="0" rtlCol="0">
            <a:spAutoFit/>
          </a:bodyPr>
          <a:lstStyle/>
          <a:p>
            <a:pPr marL="8659" marR="107370">
              <a:lnSpc>
                <a:spcPct val="112400"/>
              </a:lnSpc>
            </a:pPr>
            <a:r>
              <a:rPr sz="1400" spc="-3" dirty="0">
                <a:solidFill>
                  <a:schemeClr val="bg1"/>
                </a:solidFill>
                <a:latin typeface="Cambria"/>
                <a:cs typeface="Cambria"/>
              </a:rPr>
              <a:t>The expression “I </a:t>
            </a:r>
            <a:r>
              <a:rPr sz="1400" dirty="0">
                <a:solidFill>
                  <a:schemeClr val="bg1"/>
                </a:solidFill>
                <a:latin typeface="Cambria"/>
                <a:cs typeface="Cambria"/>
              </a:rPr>
              <a:t>can’t </a:t>
            </a:r>
            <a:r>
              <a:rPr sz="1400" spc="-3" dirty="0">
                <a:solidFill>
                  <a:schemeClr val="bg1"/>
                </a:solidFill>
                <a:latin typeface="Cambria"/>
                <a:cs typeface="Cambria"/>
              </a:rPr>
              <a:t>stand…” is used </a:t>
            </a:r>
            <a:r>
              <a:rPr sz="1400" dirty="0">
                <a:solidFill>
                  <a:schemeClr val="bg1"/>
                </a:solidFill>
                <a:latin typeface="Cambria"/>
                <a:cs typeface="Cambria"/>
              </a:rPr>
              <a:t>more </a:t>
            </a:r>
            <a:r>
              <a:rPr sz="1400" spc="-3" dirty="0">
                <a:solidFill>
                  <a:schemeClr val="bg1"/>
                </a:solidFill>
                <a:latin typeface="Cambria"/>
                <a:cs typeface="Cambria"/>
              </a:rPr>
              <a:t>for </a:t>
            </a:r>
            <a:r>
              <a:rPr sz="1400" i="1" spc="-3" dirty="0">
                <a:solidFill>
                  <a:schemeClr val="bg1"/>
                </a:solidFill>
                <a:latin typeface="Cambria"/>
                <a:cs typeface="Cambria"/>
              </a:rPr>
              <a:t>annoying </a:t>
            </a:r>
            <a:r>
              <a:rPr sz="1400" spc="-3" dirty="0">
                <a:solidFill>
                  <a:schemeClr val="bg1"/>
                </a:solidFill>
                <a:latin typeface="Cambria"/>
                <a:cs typeface="Cambria"/>
              </a:rPr>
              <a:t>things. </a:t>
            </a:r>
            <a:r>
              <a:rPr sz="1400" dirty="0">
                <a:solidFill>
                  <a:schemeClr val="bg1"/>
                </a:solidFill>
                <a:latin typeface="Cambria"/>
                <a:cs typeface="Cambria"/>
              </a:rPr>
              <a:t>“I </a:t>
            </a:r>
            <a:r>
              <a:rPr sz="1400" spc="-3" dirty="0">
                <a:solidFill>
                  <a:schemeClr val="bg1"/>
                </a:solidFill>
                <a:latin typeface="Cambria"/>
                <a:cs typeface="Cambria"/>
              </a:rPr>
              <a:t>don’t like it </a:t>
            </a:r>
            <a:r>
              <a:rPr sz="1400" dirty="0">
                <a:solidFill>
                  <a:schemeClr val="bg1"/>
                </a:solidFill>
                <a:latin typeface="Cambria"/>
                <a:cs typeface="Cambria"/>
              </a:rPr>
              <a:t>at  </a:t>
            </a:r>
            <a:r>
              <a:rPr sz="1400" spc="-3" dirty="0">
                <a:solidFill>
                  <a:schemeClr val="bg1"/>
                </a:solidFill>
                <a:latin typeface="Cambria"/>
                <a:cs typeface="Cambria"/>
              </a:rPr>
              <a:t>all” is a strong </a:t>
            </a:r>
            <a:r>
              <a:rPr sz="1400" dirty="0">
                <a:solidFill>
                  <a:schemeClr val="bg1"/>
                </a:solidFill>
                <a:latin typeface="Cambria"/>
                <a:cs typeface="Cambria"/>
              </a:rPr>
              <a:t>statement </a:t>
            </a:r>
            <a:r>
              <a:rPr sz="1400" spc="-3" dirty="0">
                <a:solidFill>
                  <a:schemeClr val="bg1"/>
                </a:solidFill>
                <a:latin typeface="Cambria"/>
                <a:cs typeface="Cambria"/>
              </a:rPr>
              <a:t>of dislike, and </a:t>
            </a:r>
            <a:r>
              <a:rPr sz="1400" dirty="0">
                <a:solidFill>
                  <a:schemeClr val="bg1"/>
                </a:solidFill>
                <a:latin typeface="Cambria"/>
                <a:cs typeface="Cambria"/>
              </a:rPr>
              <a:t>“I hate…” </a:t>
            </a:r>
            <a:r>
              <a:rPr sz="1400" spc="-3" dirty="0">
                <a:solidFill>
                  <a:schemeClr val="bg1"/>
                </a:solidFill>
                <a:latin typeface="Cambria"/>
                <a:cs typeface="Cambria"/>
              </a:rPr>
              <a:t>is the strongest statement.</a:t>
            </a:r>
            <a:endParaRPr lang="en-US" sz="1400" spc="-3" dirty="0">
              <a:solidFill>
                <a:schemeClr val="bg1"/>
              </a:solidFill>
              <a:latin typeface="Cambria"/>
              <a:cs typeface="Cambria"/>
            </a:endParaRPr>
          </a:p>
          <a:p>
            <a:pPr marL="8659" marR="107370">
              <a:lnSpc>
                <a:spcPct val="112400"/>
              </a:lnSpc>
            </a:pPr>
            <a:endParaRPr lang="en-US" sz="1400" spc="-3" dirty="0">
              <a:solidFill>
                <a:schemeClr val="bg1"/>
              </a:solidFill>
              <a:latin typeface="Cambria"/>
              <a:cs typeface="Cambria"/>
            </a:endParaRPr>
          </a:p>
          <a:p>
            <a:pPr marL="8659" marR="107370">
              <a:lnSpc>
                <a:spcPct val="112400"/>
              </a:lnSpc>
            </a:pPr>
            <a:r>
              <a:rPr sz="1400" spc="-3" dirty="0">
                <a:solidFill>
                  <a:schemeClr val="bg1"/>
                </a:solidFill>
                <a:latin typeface="Cambria"/>
                <a:cs typeface="Cambria"/>
              </a:rPr>
              <a:t> A few  other words for “hate” </a:t>
            </a:r>
            <a:r>
              <a:rPr sz="1400" dirty="0">
                <a:solidFill>
                  <a:schemeClr val="bg1"/>
                </a:solidFill>
                <a:latin typeface="Cambria"/>
                <a:cs typeface="Cambria"/>
              </a:rPr>
              <a:t>are </a:t>
            </a:r>
            <a:r>
              <a:rPr sz="1400" b="1" spc="-7" dirty="0">
                <a:solidFill>
                  <a:schemeClr val="bg1"/>
                </a:solidFill>
                <a:latin typeface="Cambria"/>
                <a:cs typeface="Cambria"/>
              </a:rPr>
              <a:t>loathe, </a:t>
            </a:r>
            <a:r>
              <a:rPr sz="1400" b="1" spc="-3" dirty="0">
                <a:solidFill>
                  <a:schemeClr val="bg1"/>
                </a:solidFill>
                <a:latin typeface="Cambria"/>
                <a:cs typeface="Cambria"/>
              </a:rPr>
              <a:t>detest, </a:t>
            </a:r>
            <a:r>
              <a:rPr sz="1400" spc="-3" dirty="0">
                <a:solidFill>
                  <a:schemeClr val="bg1"/>
                </a:solidFill>
                <a:latin typeface="Cambria"/>
                <a:cs typeface="Cambria"/>
              </a:rPr>
              <a:t>and </a:t>
            </a:r>
            <a:r>
              <a:rPr sz="1400" b="1" spc="-3" dirty="0">
                <a:solidFill>
                  <a:schemeClr val="bg1"/>
                </a:solidFill>
                <a:latin typeface="Cambria"/>
                <a:cs typeface="Cambria"/>
              </a:rPr>
              <a:t>despise, </a:t>
            </a:r>
            <a:r>
              <a:rPr sz="1400" spc="-3" dirty="0">
                <a:solidFill>
                  <a:schemeClr val="bg1"/>
                </a:solidFill>
                <a:latin typeface="Cambria"/>
                <a:cs typeface="Cambria"/>
              </a:rPr>
              <a:t>although these are </a:t>
            </a:r>
            <a:r>
              <a:rPr sz="1400" spc="-7" dirty="0">
                <a:solidFill>
                  <a:schemeClr val="bg1"/>
                </a:solidFill>
                <a:latin typeface="Cambria"/>
                <a:cs typeface="Cambria"/>
              </a:rPr>
              <a:t>less  </a:t>
            </a:r>
            <a:r>
              <a:rPr sz="1400" spc="-3" dirty="0">
                <a:solidFill>
                  <a:schemeClr val="bg1"/>
                </a:solidFill>
                <a:latin typeface="Cambria"/>
                <a:cs typeface="Cambria"/>
              </a:rPr>
              <a:t>common.</a:t>
            </a:r>
            <a:endParaRPr lang="en-US" sz="1400" spc="-3" dirty="0">
              <a:solidFill>
                <a:schemeClr val="bg1"/>
              </a:solidFill>
              <a:latin typeface="Cambria"/>
              <a:cs typeface="Cambria"/>
            </a:endParaRPr>
          </a:p>
          <a:p>
            <a:pPr marL="8659" marR="107370">
              <a:lnSpc>
                <a:spcPct val="112400"/>
              </a:lnSpc>
            </a:pPr>
            <a:endParaRPr sz="1400" dirty="0">
              <a:solidFill>
                <a:schemeClr val="bg1"/>
              </a:solidFill>
              <a:latin typeface="Cambria"/>
              <a:cs typeface="Cambria"/>
            </a:endParaRPr>
          </a:p>
          <a:p>
            <a:pPr marL="8659">
              <a:spcBef>
                <a:spcPts val="818"/>
              </a:spcBef>
            </a:pPr>
            <a:r>
              <a:rPr sz="1400" spc="-3" dirty="0">
                <a:solidFill>
                  <a:schemeClr val="bg1"/>
                </a:solidFill>
                <a:latin typeface="Cambria"/>
                <a:cs typeface="Cambria"/>
              </a:rPr>
              <a:t>One very common structure is </a:t>
            </a:r>
            <a:r>
              <a:rPr sz="1400" dirty="0">
                <a:solidFill>
                  <a:schemeClr val="bg1"/>
                </a:solidFill>
                <a:latin typeface="Cambria"/>
                <a:cs typeface="Cambria"/>
              </a:rPr>
              <a:t>to </a:t>
            </a:r>
            <a:r>
              <a:rPr sz="1400" spc="-3" dirty="0">
                <a:solidFill>
                  <a:schemeClr val="bg1"/>
                </a:solidFill>
                <a:latin typeface="Cambria"/>
                <a:cs typeface="Cambria"/>
              </a:rPr>
              <a:t>say </a:t>
            </a:r>
            <a:r>
              <a:rPr sz="1400" b="1" dirty="0">
                <a:solidFill>
                  <a:schemeClr val="bg1"/>
                </a:solidFill>
                <a:latin typeface="Cambria"/>
                <a:cs typeface="Cambria"/>
              </a:rPr>
              <a:t>“I </a:t>
            </a:r>
            <a:r>
              <a:rPr sz="1400" b="1" spc="-3" dirty="0">
                <a:solidFill>
                  <a:schemeClr val="bg1"/>
                </a:solidFill>
                <a:latin typeface="Cambria"/>
                <a:cs typeface="Cambria"/>
              </a:rPr>
              <a:t>hate it when…” </a:t>
            </a:r>
            <a:r>
              <a:rPr sz="1400" spc="-3" dirty="0">
                <a:solidFill>
                  <a:schemeClr val="bg1"/>
                </a:solidFill>
                <a:latin typeface="Cambria"/>
                <a:cs typeface="Cambria"/>
              </a:rPr>
              <a:t>or </a:t>
            </a:r>
            <a:r>
              <a:rPr sz="1400" b="1" dirty="0">
                <a:solidFill>
                  <a:schemeClr val="bg1"/>
                </a:solidFill>
                <a:latin typeface="Cambria"/>
                <a:cs typeface="Cambria"/>
              </a:rPr>
              <a:t>“I </a:t>
            </a:r>
            <a:r>
              <a:rPr sz="1400" b="1" spc="-3" dirty="0">
                <a:solidFill>
                  <a:schemeClr val="bg1"/>
                </a:solidFill>
                <a:latin typeface="Cambria"/>
                <a:cs typeface="Cambria"/>
              </a:rPr>
              <a:t>can’t stand it</a:t>
            </a:r>
            <a:r>
              <a:rPr sz="1400" b="1" spc="85" dirty="0">
                <a:solidFill>
                  <a:schemeClr val="bg1"/>
                </a:solidFill>
                <a:latin typeface="Cambria"/>
                <a:cs typeface="Cambria"/>
              </a:rPr>
              <a:t> </a:t>
            </a:r>
            <a:r>
              <a:rPr sz="1400" b="1" spc="-3" dirty="0">
                <a:solidFill>
                  <a:schemeClr val="bg1"/>
                </a:solidFill>
                <a:latin typeface="Cambria"/>
                <a:cs typeface="Cambria"/>
              </a:rPr>
              <a:t>when…”</a:t>
            </a:r>
            <a:r>
              <a:rPr lang="en-US" sz="1400" b="1" spc="-3" dirty="0">
                <a:solidFill>
                  <a:schemeClr val="bg1"/>
                </a:solidFill>
                <a:latin typeface="Cambria"/>
                <a:cs typeface="Cambria"/>
              </a:rPr>
              <a:t> </a:t>
            </a:r>
            <a:r>
              <a:rPr sz="1400" spc="-7" dirty="0">
                <a:solidFill>
                  <a:schemeClr val="bg1"/>
                </a:solidFill>
                <a:latin typeface="Cambria"/>
                <a:cs typeface="Cambria"/>
              </a:rPr>
              <a:t>and </a:t>
            </a:r>
            <a:r>
              <a:rPr sz="1400" spc="-3" dirty="0">
                <a:solidFill>
                  <a:schemeClr val="bg1"/>
                </a:solidFill>
                <a:latin typeface="Cambria"/>
                <a:cs typeface="Cambria"/>
              </a:rPr>
              <a:t>then describe the situation that angers or annoys</a:t>
            </a:r>
            <a:r>
              <a:rPr sz="1400" spc="27" dirty="0">
                <a:solidFill>
                  <a:schemeClr val="bg1"/>
                </a:solidFill>
                <a:latin typeface="Cambria"/>
                <a:cs typeface="Cambria"/>
              </a:rPr>
              <a:t> </a:t>
            </a:r>
            <a:r>
              <a:rPr sz="1400" spc="-3" dirty="0">
                <a:solidFill>
                  <a:schemeClr val="bg1"/>
                </a:solidFill>
                <a:latin typeface="Cambria"/>
                <a:cs typeface="Cambria"/>
              </a:rPr>
              <a:t>you.</a:t>
            </a:r>
            <a:endParaRPr sz="1400" dirty="0">
              <a:solidFill>
                <a:schemeClr val="bg1"/>
              </a:solidFill>
              <a:latin typeface="Cambria"/>
              <a:cs typeface="Cambria"/>
            </a:endParaRPr>
          </a:p>
          <a:p>
            <a:pPr marL="8659" marR="54118">
              <a:lnSpc>
                <a:spcPct val="112400"/>
              </a:lnSpc>
              <a:spcBef>
                <a:spcPts val="675"/>
              </a:spcBef>
            </a:pPr>
            <a:endParaRPr lang="en-US" sz="1400" spc="-3" dirty="0">
              <a:solidFill>
                <a:schemeClr val="bg1"/>
              </a:solidFill>
              <a:latin typeface="Cambria"/>
              <a:cs typeface="Cambria"/>
            </a:endParaRPr>
          </a:p>
          <a:p>
            <a:pPr marL="8659" marR="54118">
              <a:lnSpc>
                <a:spcPct val="112400"/>
              </a:lnSpc>
              <a:spcBef>
                <a:spcPts val="675"/>
              </a:spcBef>
            </a:pPr>
            <a:r>
              <a:rPr sz="1400" b="1" i="1" dirty="0">
                <a:solidFill>
                  <a:schemeClr val="bg1"/>
                </a:solidFill>
                <a:latin typeface="Cambria"/>
                <a:cs typeface="Cambria"/>
              </a:rPr>
              <a:t>“I hate to </a:t>
            </a:r>
            <a:r>
              <a:rPr sz="1400" b="1" i="1" spc="-3" dirty="0">
                <a:solidFill>
                  <a:schemeClr val="bg1"/>
                </a:solidFill>
                <a:latin typeface="Cambria"/>
                <a:cs typeface="Cambria"/>
              </a:rPr>
              <a:t>delay the project any </a:t>
            </a:r>
            <a:r>
              <a:rPr sz="1400" b="1" i="1" spc="-3" dirty="0">
                <a:solidFill>
                  <a:schemeClr val="bg1"/>
                </a:solidFill>
                <a:latin typeface="Cambria"/>
              </a:rPr>
              <a:t>further</a:t>
            </a:r>
            <a:r>
              <a:rPr sz="1400" b="1" i="1" spc="-3" dirty="0">
                <a:solidFill>
                  <a:schemeClr val="bg1"/>
                </a:solidFill>
                <a:latin typeface="Cambria"/>
                <a:cs typeface="Cambria"/>
              </a:rPr>
              <a:t>.” </a:t>
            </a:r>
            <a:r>
              <a:rPr sz="1400" spc="-3" dirty="0">
                <a:solidFill>
                  <a:schemeClr val="bg1"/>
                </a:solidFill>
                <a:latin typeface="Cambria"/>
                <a:cs typeface="Cambria"/>
              </a:rPr>
              <a:t>This way of using the word  “hate” means something </a:t>
            </a:r>
            <a:r>
              <a:rPr sz="1400" dirty="0">
                <a:solidFill>
                  <a:schemeClr val="bg1"/>
                </a:solidFill>
                <a:latin typeface="Cambria"/>
                <a:cs typeface="Cambria"/>
              </a:rPr>
              <a:t>more </a:t>
            </a:r>
            <a:r>
              <a:rPr sz="1400" spc="-3" dirty="0">
                <a:solidFill>
                  <a:schemeClr val="bg1"/>
                </a:solidFill>
                <a:latin typeface="Cambria"/>
                <a:cs typeface="Cambria"/>
              </a:rPr>
              <a:t>like </a:t>
            </a:r>
            <a:r>
              <a:rPr sz="1400" dirty="0">
                <a:solidFill>
                  <a:schemeClr val="bg1"/>
                </a:solidFill>
                <a:latin typeface="Cambria"/>
                <a:cs typeface="Cambria"/>
              </a:rPr>
              <a:t>“I </a:t>
            </a:r>
            <a:r>
              <a:rPr sz="1400" spc="-3" dirty="0">
                <a:solidFill>
                  <a:schemeClr val="bg1"/>
                </a:solidFill>
                <a:latin typeface="Cambria"/>
                <a:cs typeface="Cambria"/>
              </a:rPr>
              <a:t>don’t want </a:t>
            </a:r>
            <a:r>
              <a:rPr sz="1400" dirty="0">
                <a:solidFill>
                  <a:schemeClr val="bg1"/>
                </a:solidFill>
                <a:latin typeface="Cambria"/>
                <a:cs typeface="Cambria"/>
              </a:rPr>
              <a:t>to </a:t>
            </a:r>
            <a:r>
              <a:rPr sz="1400" spc="-3" dirty="0">
                <a:solidFill>
                  <a:schemeClr val="bg1"/>
                </a:solidFill>
                <a:latin typeface="Cambria"/>
                <a:cs typeface="Cambria"/>
              </a:rPr>
              <a:t>delay the project any further” or </a:t>
            </a:r>
            <a:r>
              <a:rPr sz="1400" b="1" i="1" spc="-3" dirty="0">
                <a:solidFill>
                  <a:schemeClr val="bg1"/>
                </a:solidFill>
                <a:latin typeface="Cambria"/>
                <a:cs typeface="Cambria"/>
              </a:rPr>
              <a:t> </a:t>
            </a:r>
            <a:r>
              <a:rPr sz="1400" b="1" i="1" dirty="0">
                <a:solidFill>
                  <a:schemeClr val="bg1"/>
                </a:solidFill>
                <a:latin typeface="Cambria"/>
                <a:cs typeface="Cambria"/>
              </a:rPr>
              <a:t>“I </a:t>
            </a:r>
            <a:r>
              <a:rPr sz="1400" b="1" i="1" spc="-3" dirty="0">
                <a:solidFill>
                  <a:schemeClr val="bg1"/>
                </a:solidFill>
                <a:latin typeface="Cambria"/>
                <a:cs typeface="Cambria"/>
              </a:rPr>
              <a:t>think it’s unfortunate </a:t>
            </a:r>
            <a:r>
              <a:rPr sz="1400" b="1" i="1" dirty="0">
                <a:solidFill>
                  <a:schemeClr val="bg1"/>
                </a:solidFill>
                <a:latin typeface="Cambria"/>
                <a:cs typeface="Cambria"/>
              </a:rPr>
              <a:t>to </a:t>
            </a:r>
            <a:r>
              <a:rPr sz="1400" b="1" i="1" spc="-3" dirty="0">
                <a:solidFill>
                  <a:schemeClr val="bg1"/>
                </a:solidFill>
                <a:latin typeface="Cambria"/>
                <a:cs typeface="Cambria"/>
              </a:rPr>
              <a:t>delay the </a:t>
            </a:r>
            <a:r>
              <a:rPr sz="1400" b="1" i="1" dirty="0">
                <a:solidFill>
                  <a:schemeClr val="bg1"/>
                </a:solidFill>
                <a:latin typeface="Cambria"/>
                <a:cs typeface="Cambria"/>
              </a:rPr>
              <a:t>project </a:t>
            </a:r>
            <a:r>
              <a:rPr sz="1400" b="1" i="1" spc="-3" dirty="0">
                <a:solidFill>
                  <a:schemeClr val="bg1"/>
                </a:solidFill>
                <a:latin typeface="Cambria"/>
                <a:cs typeface="Cambria"/>
              </a:rPr>
              <a:t>any</a:t>
            </a:r>
            <a:r>
              <a:rPr sz="1400" b="1" i="1" spc="7" dirty="0">
                <a:solidFill>
                  <a:schemeClr val="bg1"/>
                </a:solidFill>
                <a:latin typeface="Cambria"/>
                <a:cs typeface="Cambria"/>
              </a:rPr>
              <a:t> </a:t>
            </a:r>
            <a:r>
              <a:rPr sz="1400" b="1" i="1" dirty="0">
                <a:solidFill>
                  <a:schemeClr val="bg1"/>
                </a:solidFill>
                <a:latin typeface="Cambria"/>
                <a:cs typeface="Cambria"/>
              </a:rPr>
              <a:t>further.”</a:t>
            </a:r>
          </a:p>
          <a:p>
            <a:pPr>
              <a:spcBef>
                <a:spcPts val="31"/>
              </a:spcBef>
            </a:pPr>
            <a:endParaRPr sz="886" dirty="0">
              <a:latin typeface="Cambria"/>
              <a:cs typeface="Cambria"/>
            </a:endParaRPr>
          </a:p>
        </p:txBody>
      </p:sp>
    </p:spTree>
    <p:extLst>
      <p:ext uri="{BB962C8B-B14F-4D97-AF65-F5344CB8AC3E}">
        <p14:creationId xmlns:p14="http://schemas.microsoft.com/office/powerpoint/2010/main" val="439634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8123" y="1305879"/>
            <a:ext cx="9863015" cy="4424160"/>
          </a:xfrm>
          <a:prstGeom prst="rect">
            <a:avLst/>
          </a:prstGeom>
        </p:spPr>
        <p:txBody>
          <a:bodyPr vert="horz" wrap="square" lIns="0" tIns="0" rIns="0" bIns="0" rtlCol="0">
            <a:spAutoFit/>
          </a:bodyPr>
          <a:lstStyle/>
          <a:p>
            <a:pPr marL="8659"/>
            <a:r>
              <a:rPr spc="-3" dirty="0">
                <a:solidFill>
                  <a:schemeClr val="bg1"/>
                </a:solidFill>
                <a:latin typeface="Cambria"/>
                <a:cs typeface="Cambria"/>
              </a:rPr>
              <a:t>Finally, what do you say if </a:t>
            </a:r>
            <a:r>
              <a:rPr spc="-7" dirty="0">
                <a:solidFill>
                  <a:schemeClr val="bg1"/>
                </a:solidFill>
                <a:latin typeface="Cambria"/>
                <a:cs typeface="Cambria"/>
              </a:rPr>
              <a:t>you </a:t>
            </a:r>
            <a:r>
              <a:rPr b="1" spc="-3" dirty="0">
                <a:solidFill>
                  <a:srgbClr val="00B050"/>
                </a:solidFill>
                <a:latin typeface="Cambria"/>
                <a:cs typeface="Cambria"/>
              </a:rPr>
              <a:t>have </a:t>
            </a:r>
            <a:r>
              <a:rPr b="1" dirty="0">
                <a:solidFill>
                  <a:srgbClr val="00B050"/>
                </a:solidFill>
                <a:latin typeface="Cambria"/>
                <a:cs typeface="Cambria"/>
              </a:rPr>
              <a:t>no </a:t>
            </a:r>
            <a:r>
              <a:rPr b="1" spc="-3" dirty="0">
                <a:solidFill>
                  <a:srgbClr val="00B050"/>
                </a:solidFill>
                <a:latin typeface="Cambria"/>
                <a:cs typeface="Cambria"/>
              </a:rPr>
              <a:t>preference</a:t>
            </a:r>
            <a:r>
              <a:rPr spc="-3" dirty="0">
                <a:solidFill>
                  <a:schemeClr val="bg1"/>
                </a:solidFill>
                <a:latin typeface="Cambria"/>
                <a:cs typeface="Cambria"/>
              </a:rPr>
              <a:t>? Here are a few</a:t>
            </a:r>
            <a:r>
              <a:rPr spc="78" dirty="0">
                <a:solidFill>
                  <a:schemeClr val="bg1"/>
                </a:solidFill>
                <a:latin typeface="Cambria"/>
                <a:cs typeface="Cambria"/>
              </a:rPr>
              <a:t> </a:t>
            </a:r>
            <a:r>
              <a:rPr spc="-3" dirty="0">
                <a:solidFill>
                  <a:schemeClr val="bg1"/>
                </a:solidFill>
                <a:latin typeface="Cambria"/>
                <a:cs typeface="Cambria"/>
              </a:rPr>
              <a:t>options:</a:t>
            </a:r>
            <a:endParaRPr dirty="0">
              <a:solidFill>
                <a:schemeClr val="bg1"/>
              </a:solidFill>
              <a:latin typeface="Cambria"/>
              <a:cs typeface="Cambria"/>
            </a:endParaRPr>
          </a:p>
          <a:p>
            <a:pPr marL="8659">
              <a:spcBef>
                <a:spcPts val="808"/>
              </a:spcBef>
            </a:pPr>
            <a:r>
              <a:rPr b="1" spc="-7" dirty="0">
                <a:solidFill>
                  <a:schemeClr val="bg1"/>
                </a:solidFill>
                <a:latin typeface="Cambria"/>
                <a:cs typeface="Cambria"/>
              </a:rPr>
              <a:t>Which </a:t>
            </a:r>
            <a:r>
              <a:rPr b="1" spc="-3" dirty="0">
                <a:solidFill>
                  <a:schemeClr val="bg1"/>
                </a:solidFill>
                <a:latin typeface="Cambria"/>
                <a:cs typeface="Cambria"/>
              </a:rPr>
              <a:t>one </a:t>
            </a:r>
            <a:r>
              <a:rPr b="1" dirty="0">
                <a:solidFill>
                  <a:schemeClr val="bg1"/>
                </a:solidFill>
                <a:latin typeface="Cambria"/>
                <a:cs typeface="Cambria"/>
              </a:rPr>
              <a:t>do </a:t>
            </a:r>
            <a:r>
              <a:rPr b="1" spc="-3" dirty="0">
                <a:solidFill>
                  <a:schemeClr val="bg1"/>
                </a:solidFill>
                <a:latin typeface="Cambria"/>
                <a:cs typeface="Cambria"/>
              </a:rPr>
              <a:t>you </a:t>
            </a:r>
            <a:r>
              <a:rPr b="1" spc="-7" dirty="0">
                <a:solidFill>
                  <a:schemeClr val="bg1"/>
                </a:solidFill>
                <a:latin typeface="Cambria"/>
                <a:cs typeface="Cambria"/>
              </a:rPr>
              <a:t>prefer? </a:t>
            </a:r>
            <a:r>
              <a:rPr b="1" spc="-3" dirty="0">
                <a:solidFill>
                  <a:schemeClr val="bg1"/>
                </a:solidFill>
                <a:latin typeface="Cambria"/>
                <a:cs typeface="Cambria"/>
              </a:rPr>
              <a:t>Which one </a:t>
            </a:r>
            <a:r>
              <a:rPr b="1" dirty="0">
                <a:solidFill>
                  <a:schemeClr val="bg1"/>
                </a:solidFill>
                <a:latin typeface="Cambria"/>
                <a:cs typeface="Cambria"/>
              </a:rPr>
              <a:t>do </a:t>
            </a:r>
            <a:r>
              <a:rPr b="1" spc="-3" dirty="0">
                <a:solidFill>
                  <a:schemeClr val="bg1"/>
                </a:solidFill>
                <a:latin typeface="Cambria"/>
                <a:cs typeface="Cambria"/>
              </a:rPr>
              <a:t>you like</a:t>
            </a:r>
            <a:r>
              <a:rPr b="1" spc="17" dirty="0">
                <a:solidFill>
                  <a:schemeClr val="bg1"/>
                </a:solidFill>
                <a:latin typeface="Cambria"/>
                <a:cs typeface="Cambria"/>
              </a:rPr>
              <a:t> </a:t>
            </a:r>
            <a:r>
              <a:rPr b="1" spc="-3" dirty="0">
                <a:solidFill>
                  <a:schemeClr val="bg1"/>
                </a:solidFill>
                <a:latin typeface="Cambria"/>
                <a:cs typeface="Cambria"/>
              </a:rPr>
              <a:t>better?</a:t>
            </a:r>
            <a:endParaRPr dirty="0">
              <a:solidFill>
                <a:schemeClr val="bg1"/>
              </a:solidFill>
              <a:latin typeface="Cambria"/>
              <a:cs typeface="Cambria"/>
            </a:endParaRPr>
          </a:p>
          <a:p>
            <a:pPr marL="319945" indent="-155427">
              <a:spcBef>
                <a:spcPts val="866"/>
              </a:spcBef>
              <a:buFont typeface="Symbol"/>
              <a:buChar char=""/>
              <a:tabLst>
                <a:tab pos="319945" algn="l"/>
                <a:tab pos="320378" algn="l"/>
              </a:tabLst>
            </a:pPr>
            <a:r>
              <a:rPr b="1" spc="-3" dirty="0">
                <a:solidFill>
                  <a:schemeClr val="bg1"/>
                </a:solidFill>
                <a:latin typeface="Cambria"/>
                <a:cs typeface="Cambria"/>
              </a:rPr>
              <a:t>“It doesn’t matter </a:t>
            </a:r>
            <a:r>
              <a:rPr b="1" spc="-7" dirty="0">
                <a:solidFill>
                  <a:schemeClr val="bg1"/>
                </a:solidFill>
                <a:latin typeface="Cambria"/>
                <a:cs typeface="Cambria"/>
              </a:rPr>
              <a:t>to</a:t>
            </a:r>
            <a:r>
              <a:rPr b="1" spc="-27" dirty="0">
                <a:solidFill>
                  <a:schemeClr val="bg1"/>
                </a:solidFill>
                <a:latin typeface="Cambria"/>
                <a:cs typeface="Cambria"/>
              </a:rPr>
              <a:t> </a:t>
            </a:r>
            <a:r>
              <a:rPr b="1" spc="-3" dirty="0">
                <a:solidFill>
                  <a:schemeClr val="bg1"/>
                </a:solidFill>
                <a:latin typeface="Cambria"/>
                <a:cs typeface="Cambria"/>
              </a:rPr>
              <a:t>me.”</a:t>
            </a:r>
            <a:endParaRPr lang="en-US" b="1" spc="-3" dirty="0">
              <a:solidFill>
                <a:schemeClr val="bg1"/>
              </a:solidFill>
              <a:latin typeface="Cambria"/>
              <a:cs typeface="Cambria"/>
            </a:endParaRPr>
          </a:p>
          <a:p>
            <a:pPr marL="319945" indent="-155427">
              <a:spcBef>
                <a:spcPts val="866"/>
              </a:spcBef>
              <a:buFont typeface="Symbol"/>
              <a:buChar char=""/>
              <a:tabLst>
                <a:tab pos="319945" algn="l"/>
                <a:tab pos="320378" algn="l"/>
              </a:tabLst>
            </a:pPr>
            <a:endParaRPr dirty="0">
              <a:solidFill>
                <a:schemeClr val="bg1"/>
              </a:solidFill>
              <a:latin typeface="Cambria"/>
              <a:cs typeface="Cambria"/>
            </a:endParaRPr>
          </a:p>
          <a:p>
            <a:pPr marL="319945" indent="-155427">
              <a:spcBef>
                <a:spcPts val="181"/>
              </a:spcBef>
              <a:buFont typeface="Symbol"/>
              <a:buChar char=""/>
              <a:tabLst>
                <a:tab pos="319945" algn="l"/>
                <a:tab pos="320378" algn="l"/>
              </a:tabLst>
            </a:pPr>
            <a:r>
              <a:rPr b="1" spc="-3" dirty="0">
                <a:solidFill>
                  <a:schemeClr val="bg1"/>
                </a:solidFill>
                <a:latin typeface="Cambria"/>
                <a:cs typeface="Cambria"/>
              </a:rPr>
              <a:t>“It makes </a:t>
            </a:r>
            <a:r>
              <a:rPr b="1" dirty="0">
                <a:solidFill>
                  <a:schemeClr val="bg1"/>
                </a:solidFill>
                <a:latin typeface="Cambria"/>
                <a:cs typeface="Cambria"/>
              </a:rPr>
              <a:t>no </a:t>
            </a:r>
            <a:r>
              <a:rPr b="1" spc="-3" dirty="0">
                <a:solidFill>
                  <a:schemeClr val="bg1"/>
                </a:solidFill>
                <a:latin typeface="Cambria"/>
                <a:cs typeface="Cambria"/>
              </a:rPr>
              <a:t>difference </a:t>
            </a:r>
            <a:r>
              <a:rPr b="1" dirty="0">
                <a:solidFill>
                  <a:schemeClr val="bg1"/>
                </a:solidFill>
                <a:latin typeface="Cambria"/>
                <a:cs typeface="Cambria"/>
              </a:rPr>
              <a:t>to</a:t>
            </a:r>
            <a:r>
              <a:rPr b="1" spc="-20" dirty="0">
                <a:solidFill>
                  <a:schemeClr val="bg1"/>
                </a:solidFill>
                <a:latin typeface="Cambria"/>
                <a:cs typeface="Cambria"/>
              </a:rPr>
              <a:t> </a:t>
            </a:r>
            <a:r>
              <a:rPr b="1" spc="-3" dirty="0">
                <a:solidFill>
                  <a:schemeClr val="bg1"/>
                </a:solidFill>
                <a:latin typeface="Cambria"/>
                <a:cs typeface="Cambria"/>
              </a:rPr>
              <a:t>me.”</a:t>
            </a:r>
            <a:endParaRPr lang="en-US" b="1" spc="-3" dirty="0">
              <a:solidFill>
                <a:schemeClr val="bg1"/>
              </a:solidFill>
              <a:latin typeface="Cambria"/>
              <a:cs typeface="Cambria"/>
            </a:endParaRPr>
          </a:p>
          <a:p>
            <a:pPr marL="319945" indent="-155427">
              <a:spcBef>
                <a:spcPts val="181"/>
              </a:spcBef>
              <a:buFont typeface="Symbol"/>
              <a:buChar char=""/>
              <a:tabLst>
                <a:tab pos="319945" algn="l"/>
                <a:tab pos="320378" algn="l"/>
              </a:tabLst>
            </a:pPr>
            <a:endParaRPr dirty="0">
              <a:solidFill>
                <a:schemeClr val="bg1"/>
              </a:solidFill>
              <a:latin typeface="Cambria"/>
              <a:cs typeface="Cambria"/>
            </a:endParaRPr>
          </a:p>
          <a:p>
            <a:pPr marL="319945" indent="-155427">
              <a:spcBef>
                <a:spcPts val="181"/>
              </a:spcBef>
              <a:buFont typeface="Symbol"/>
              <a:buChar char=""/>
              <a:tabLst>
                <a:tab pos="319945" algn="l"/>
                <a:tab pos="320378" algn="l"/>
              </a:tabLst>
            </a:pPr>
            <a:r>
              <a:rPr b="1" spc="-3" dirty="0">
                <a:solidFill>
                  <a:schemeClr val="bg1"/>
                </a:solidFill>
                <a:latin typeface="Cambria"/>
                <a:cs typeface="Cambria"/>
              </a:rPr>
              <a:t>“It’s all the same </a:t>
            </a:r>
            <a:r>
              <a:rPr b="1" dirty="0">
                <a:solidFill>
                  <a:schemeClr val="bg1"/>
                </a:solidFill>
                <a:latin typeface="Cambria"/>
                <a:cs typeface="Cambria"/>
              </a:rPr>
              <a:t>to</a:t>
            </a:r>
            <a:r>
              <a:rPr b="1" spc="-24" dirty="0">
                <a:solidFill>
                  <a:schemeClr val="bg1"/>
                </a:solidFill>
                <a:latin typeface="Cambria"/>
                <a:cs typeface="Cambria"/>
              </a:rPr>
              <a:t> </a:t>
            </a:r>
            <a:r>
              <a:rPr b="1" spc="-3" dirty="0">
                <a:solidFill>
                  <a:schemeClr val="bg1"/>
                </a:solidFill>
                <a:latin typeface="Cambria"/>
                <a:cs typeface="Cambria"/>
              </a:rPr>
              <a:t>me.”</a:t>
            </a:r>
            <a:endParaRPr lang="en-US" b="1" spc="-3" dirty="0">
              <a:solidFill>
                <a:schemeClr val="bg1"/>
              </a:solidFill>
              <a:latin typeface="Cambria"/>
              <a:cs typeface="Cambria"/>
            </a:endParaRPr>
          </a:p>
          <a:p>
            <a:pPr marL="319945" indent="-155427">
              <a:spcBef>
                <a:spcPts val="181"/>
              </a:spcBef>
              <a:buFont typeface="Symbol"/>
              <a:buChar char=""/>
              <a:tabLst>
                <a:tab pos="319945" algn="l"/>
                <a:tab pos="320378" algn="l"/>
              </a:tabLst>
            </a:pPr>
            <a:endParaRPr dirty="0">
              <a:solidFill>
                <a:schemeClr val="bg1"/>
              </a:solidFill>
              <a:latin typeface="Cambria"/>
              <a:cs typeface="Cambria"/>
            </a:endParaRPr>
          </a:p>
          <a:p>
            <a:pPr marL="319945" indent="-155427">
              <a:spcBef>
                <a:spcPts val="181"/>
              </a:spcBef>
              <a:buFont typeface="Symbol"/>
              <a:buChar char=""/>
              <a:tabLst>
                <a:tab pos="319945" algn="l"/>
                <a:tab pos="320378" algn="l"/>
              </a:tabLst>
            </a:pPr>
            <a:r>
              <a:rPr b="1" spc="-3" dirty="0">
                <a:solidFill>
                  <a:schemeClr val="bg1"/>
                </a:solidFill>
                <a:latin typeface="Cambria"/>
                <a:cs typeface="Cambria"/>
              </a:rPr>
              <a:t>“I don’t care. / I couldn’t care</a:t>
            </a:r>
            <a:r>
              <a:rPr b="1" dirty="0">
                <a:solidFill>
                  <a:schemeClr val="bg1"/>
                </a:solidFill>
                <a:latin typeface="Cambria"/>
                <a:cs typeface="Cambria"/>
              </a:rPr>
              <a:t> </a:t>
            </a:r>
            <a:r>
              <a:rPr b="1" spc="-3" dirty="0">
                <a:solidFill>
                  <a:schemeClr val="bg1"/>
                </a:solidFill>
                <a:latin typeface="Cambria"/>
                <a:cs typeface="Cambria"/>
              </a:rPr>
              <a:t>less.”</a:t>
            </a:r>
            <a:endParaRPr dirty="0">
              <a:solidFill>
                <a:schemeClr val="bg1"/>
              </a:solidFill>
              <a:latin typeface="Cambria"/>
              <a:cs typeface="Cambria"/>
            </a:endParaRPr>
          </a:p>
          <a:p>
            <a:pPr marL="319945">
              <a:spcBef>
                <a:spcPts val="130"/>
              </a:spcBef>
            </a:pPr>
            <a:r>
              <a:rPr i="1" spc="-3" dirty="0">
                <a:solidFill>
                  <a:schemeClr val="bg1"/>
                </a:solidFill>
                <a:latin typeface="Cambria"/>
                <a:cs typeface="Cambria"/>
              </a:rPr>
              <a:t>These phrases – especially </a:t>
            </a:r>
            <a:r>
              <a:rPr i="1" spc="-7" dirty="0">
                <a:solidFill>
                  <a:schemeClr val="bg1"/>
                </a:solidFill>
                <a:latin typeface="Cambria"/>
                <a:cs typeface="Cambria"/>
              </a:rPr>
              <a:t>the </a:t>
            </a:r>
            <a:r>
              <a:rPr i="1" spc="-3" dirty="0">
                <a:solidFill>
                  <a:schemeClr val="bg1"/>
                </a:solidFill>
                <a:latin typeface="Cambria"/>
                <a:cs typeface="Cambria"/>
              </a:rPr>
              <a:t>second one – </a:t>
            </a:r>
            <a:r>
              <a:rPr b="1" i="1" spc="-3" dirty="0">
                <a:solidFill>
                  <a:schemeClr val="bg2"/>
                </a:solidFill>
                <a:latin typeface="Cambria"/>
                <a:cs typeface="Cambria"/>
              </a:rPr>
              <a:t>are a little </a:t>
            </a:r>
            <a:r>
              <a:rPr b="1" i="1" dirty="0">
                <a:solidFill>
                  <a:schemeClr val="bg2"/>
                </a:solidFill>
                <a:latin typeface="Cambria"/>
                <a:cs typeface="Cambria"/>
              </a:rPr>
              <a:t>bit</a:t>
            </a:r>
            <a:r>
              <a:rPr b="1" i="1" spc="61" dirty="0">
                <a:solidFill>
                  <a:schemeClr val="bg2"/>
                </a:solidFill>
                <a:latin typeface="Cambria"/>
                <a:cs typeface="Cambria"/>
              </a:rPr>
              <a:t> </a:t>
            </a:r>
            <a:r>
              <a:rPr b="1" i="1" spc="-3" dirty="0">
                <a:solidFill>
                  <a:schemeClr val="bg2"/>
                </a:solidFill>
                <a:latin typeface="Cambria"/>
                <a:cs typeface="Cambria"/>
              </a:rPr>
              <a:t>rude.</a:t>
            </a:r>
            <a:endParaRPr lang="en-US" b="1" i="1" spc="-3" dirty="0">
              <a:solidFill>
                <a:schemeClr val="bg2"/>
              </a:solidFill>
              <a:latin typeface="Cambria"/>
              <a:cs typeface="Cambria"/>
            </a:endParaRPr>
          </a:p>
          <a:p>
            <a:pPr marL="319945">
              <a:spcBef>
                <a:spcPts val="130"/>
              </a:spcBef>
            </a:pPr>
            <a:endParaRPr dirty="0">
              <a:solidFill>
                <a:schemeClr val="bg1"/>
              </a:solidFill>
              <a:latin typeface="Cambria"/>
              <a:cs typeface="Cambria"/>
            </a:endParaRPr>
          </a:p>
          <a:p>
            <a:pPr marL="319945" indent="-155427">
              <a:spcBef>
                <a:spcPts val="177"/>
              </a:spcBef>
              <a:buFont typeface="Symbol"/>
              <a:buChar char=""/>
              <a:tabLst>
                <a:tab pos="319945" algn="l"/>
                <a:tab pos="320378" algn="l"/>
              </a:tabLst>
            </a:pPr>
            <a:r>
              <a:rPr b="1" spc="-3" dirty="0">
                <a:solidFill>
                  <a:schemeClr val="bg1"/>
                </a:solidFill>
                <a:latin typeface="Cambria"/>
                <a:cs typeface="Cambria"/>
              </a:rPr>
              <a:t>“It's up </a:t>
            </a:r>
            <a:r>
              <a:rPr b="1" dirty="0">
                <a:solidFill>
                  <a:schemeClr val="bg1"/>
                </a:solidFill>
                <a:latin typeface="Cambria"/>
                <a:cs typeface="Cambria"/>
              </a:rPr>
              <a:t>to </a:t>
            </a:r>
            <a:r>
              <a:rPr b="1" spc="-3" dirty="0">
                <a:solidFill>
                  <a:schemeClr val="bg1"/>
                </a:solidFill>
                <a:latin typeface="Cambria"/>
                <a:cs typeface="Cambria"/>
              </a:rPr>
              <a:t>you. / It's your decision. / It's your</a:t>
            </a:r>
            <a:r>
              <a:rPr b="1" spc="44" dirty="0">
                <a:solidFill>
                  <a:schemeClr val="bg1"/>
                </a:solidFill>
                <a:latin typeface="Cambria"/>
                <a:cs typeface="Cambria"/>
              </a:rPr>
              <a:t> </a:t>
            </a:r>
            <a:r>
              <a:rPr b="1" spc="-3" dirty="0">
                <a:solidFill>
                  <a:schemeClr val="bg1"/>
                </a:solidFill>
                <a:latin typeface="Cambria"/>
                <a:cs typeface="Cambria"/>
              </a:rPr>
              <a:t>call.”</a:t>
            </a:r>
            <a:endParaRPr dirty="0">
              <a:solidFill>
                <a:schemeClr val="bg1"/>
              </a:solidFill>
              <a:latin typeface="Cambria"/>
              <a:cs typeface="Cambria"/>
            </a:endParaRPr>
          </a:p>
          <a:p>
            <a:pPr marL="319945" marR="3464">
              <a:lnSpc>
                <a:spcPct val="112300"/>
              </a:lnSpc>
            </a:pPr>
            <a:r>
              <a:rPr i="1" spc="-3" dirty="0">
                <a:solidFill>
                  <a:schemeClr val="bg1"/>
                </a:solidFill>
                <a:latin typeface="Cambria"/>
                <a:cs typeface="Cambria"/>
              </a:rPr>
              <a:t>Say these when you don’t have a preference, and you </a:t>
            </a:r>
            <a:r>
              <a:rPr i="1" spc="3" dirty="0">
                <a:solidFill>
                  <a:schemeClr val="bg1"/>
                </a:solidFill>
                <a:latin typeface="Cambria"/>
                <a:cs typeface="Cambria"/>
              </a:rPr>
              <a:t>want </a:t>
            </a:r>
            <a:r>
              <a:rPr i="1" spc="-7" dirty="0">
                <a:solidFill>
                  <a:schemeClr val="bg1"/>
                </a:solidFill>
                <a:latin typeface="Cambria"/>
                <a:cs typeface="Cambria"/>
              </a:rPr>
              <a:t>the </a:t>
            </a:r>
            <a:r>
              <a:rPr i="1" spc="-3" dirty="0">
                <a:solidFill>
                  <a:schemeClr val="bg1"/>
                </a:solidFill>
                <a:latin typeface="Cambria"/>
                <a:cs typeface="Cambria"/>
              </a:rPr>
              <a:t>other </a:t>
            </a:r>
            <a:r>
              <a:rPr i="1" spc="-7" dirty="0">
                <a:solidFill>
                  <a:schemeClr val="bg1"/>
                </a:solidFill>
                <a:latin typeface="Cambria"/>
                <a:cs typeface="Cambria"/>
              </a:rPr>
              <a:t>person to  </a:t>
            </a:r>
            <a:r>
              <a:rPr i="1" spc="-3" dirty="0">
                <a:solidFill>
                  <a:schemeClr val="bg1"/>
                </a:solidFill>
                <a:latin typeface="Cambria"/>
                <a:cs typeface="Cambria"/>
              </a:rPr>
              <a:t>make the</a:t>
            </a:r>
            <a:r>
              <a:rPr i="1" spc="-41" dirty="0">
                <a:solidFill>
                  <a:schemeClr val="bg1"/>
                </a:solidFill>
                <a:latin typeface="Cambria"/>
                <a:cs typeface="Cambria"/>
              </a:rPr>
              <a:t> </a:t>
            </a:r>
            <a:r>
              <a:rPr i="1" spc="-3" dirty="0">
                <a:solidFill>
                  <a:schemeClr val="bg1"/>
                </a:solidFill>
                <a:latin typeface="Cambria"/>
                <a:cs typeface="Cambria"/>
              </a:rPr>
              <a:t>decision.</a:t>
            </a:r>
            <a:endParaRPr dirty="0">
              <a:solidFill>
                <a:schemeClr val="bg1"/>
              </a:solidFill>
              <a:latin typeface="Cambria"/>
              <a:cs typeface="Cambria"/>
            </a:endParaRPr>
          </a:p>
          <a:p>
            <a:pPr>
              <a:spcBef>
                <a:spcPts val="17"/>
              </a:spcBef>
            </a:pPr>
            <a:endParaRPr dirty="0">
              <a:solidFill>
                <a:schemeClr val="bg1"/>
              </a:solidFill>
              <a:latin typeface="Times New Roman"/>
              <a:cs typeface="Times New Roman"/>
            </a:endParaRPr>
          </a:p>
        </p:txBody>
      </p:sp>
      <p:sp>
        <p:nvSpPr>
          <p:cNvPr id="4" name="object 5">
            <a:extLst>
              <a:ext uri="{FF2B5EF4-FFF2-40B4-BE49-F238E27FC236}">
                <a16:creationId xmlns:a16="http://schemas.microsoft.com/office/drawing/2014/main" id="{FD56577E-F202-403D-A30B-95FC354C9E5A}"/>
              </a:ext>
            </a:extLst>
          </p:cNvPr>
          <p:cNvSpPr txBox="1">
            <a:spLocks noGrp="1"/>
          </p:cNvSpPr>
          <p:nvPr>
            <p:ph type="ftr" sz="quarter" idx="5"/>
          </p:nvPr>
        </p:nvSpPr>
        <p:spPr>
          <a:xfrm>
            <a:off x="3144139" y="9274250"/>
            <a:ext cx="1486535"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rgbClr val="0462C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1755">
              <a:spcBef>
                <a:spcPts val="25"/>
              </a:spcBef>
            </a:pPr>
            <a:r>
              <a:rPr lang="pt-BR" u="none">
                <a:solidFill>
                  <a:srgbClr val="000000"/>
                </a:solidFill>
              </a:rPr>
              <a:t>© </a:t>
            </a:r>
            <a:r>
              <a:rPr lang="pt-BR" u="none" spc="-5">
                <a:solidFill>
                  <a:srgbClr val="000000"/>
                </a:solidFill>
              </a:rPr>
              <a:t>Shayna Oliveira</a:t>
            </a:r>
            <a:r>
              <a:rPr lang="pt-BR" u="none" spc="-50">
                <a:solidFill>
                  <a:srgbClr val="000000"/>
                </a:solidFill>
              </a:rPr>
              <a:t> </a:t>
            </a:r>
            <a:r>
              <a:rPr lang="pt-BR" u="none" spc="-5">
                <a:solidFill>
                  <a:srgbClr val="000000"/>
                </a:solidFill>
              </a:rPr>
              <a:t>2013</a:t>
            </a:r>
            <a:endParaRPr spc="-3" dirty="0">
              <a:solidFill>
                <a:srgbClr val="000000"/>
              </a:solidFill>
            </a:endParaRPr>
          </a:p>
        </p:txBody>
      </p:sp>
      <p:sp>
        <p:nvSpPr>
          <p:cNvPr id="6" name="TextBox 5">
            <a:extLst>
              <a:ext uri="{FF2B5EF4-FFF2-40B4-BE49-F238E27FC236}">
                <a16:creationId xmlns:a16="http://schemas.microsoft.com/office/drawing/2014/main" id="{6BC34E74-775B-1772-4CBA-D7AFDF65EE78}"/>
              </a:ext>
            </a:extLst>
          </p:cNvPr>
          <p:cNvSpPr txBox="1"/>
          <p:nvPr/>
        </p:nvSpPr>
        <p:spPr>
          <a:xfrm>
            <a:off x="1097574" y="434459"/>
            <a:ext cx="6105524" cy="369332"/>
          </a:xfrm>
          <a:prstGeom prst="rect">
            <a:avLst/>
          </a:prstGeom>
          <a:noFill/>
        </p:spPr>
        <p:txBody>
          <a:bodyPr wrap="square">
            <a:spAutoFit/>
          </a:bodyPr>
          <a:lstStyle/>
          <a:p>
            <a:pPr marL="8659" algn="ctr">
              <a:spcBef>
                <a:spcPts val="808"/>
              </a:spcBef>
            </a:pPr>
            <a:r>
              <a:rPr lang="en-US" b="1" spc="-3" dirty="0">
                <a:solidFill>
                  <a:srgbClr val="365F91"/>
                </a:solidFill>
                <a:latin typeface="Cambria"/>
                <a:cs typeface="Cambria"/>
              </a:rPr>
              <a:t>Remember:</a:t>
            </a:r>
          </a:p>
        </p:txBody>
      </p:sp>
    </p:spTree>
    <p:extLst>
      <p:ext uri="{BB962C8B-B14F-4D97-AF65-F5344CB8AC3E}">
        <p14:creationId xmlns:p14="http://schemas.microsoft.com/office/powerpoint/2010/main" val="4075612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9" name="TextBox 8">
            <a:extLst>
              <a:ext uri="{FF2B5EF4-FFF2-40B4-BE49-F238E27FC236}">
                <a16:creationId xmlns:a16="http://schemas.microsoft.com/office/drawing/2014/main" id="{61F58910-ED7C-4B36-BCD7-8975B4E9B61D}"/>
              </a:ext>
            </a:extLst>
          </p:cNvPr>
          <p:cNvSpPr txBox="1"/>
          <p:nvPr/>
        </p:nvSpPr>
        <p:spPr>
          <a:xfrm>
            <a:off x="1181100" y="1302688"/>
            <a:ext cx="11706225" cy="3411575"/>
          </a:xfrm>
          <a:prstGeom prst="rect">
            <a:avLst/>
          </a:prstGeom>
          <a:noFill/>
        </p:spPr>
        <p:txBody>
          <a:bodyPr wrap="square">
            <a:spAutoFit/>
          </a:bodyPr>
          <a:lstStyle/>
          <a:p>
            <a:pPr marL="0" marR="0">
              <a:lnSpc>
                <a:spcPct val="107000"/>
              </a:lnSpc>
              <a:spcBef>
                <a:spcPts val="0"/>
              </a:spcBef>
              <a:spcAft>
                <a:spcPts val="600"/>
              </a:spcAft>
            </a:pPr>
            <a:r>
              <a:rPr lang="en-US" sz="36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Quiz</a:t>
            </a:r>
          </a:p>
          <a:p>
            <a:pPr marL="0" marR="0">
              <a:lnSpc>
                <a:spcPct val="107000"/>
              </a:lnSpc>
              <a:spcBef>
                <a:spcPts val="0"/>
              </a:spcBef>
              <a:spcAft>
                <a:spcPts val="6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looking out for • obviously • chores  •  gene • fit • strangers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exercises every day. He is very             .</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My mom is always                  out for me.</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is            not </a:t>
            </a:r>
            <a:r>
              <a:rPr lang="en-US" dirty="0">
                <a:solidFill>
                  <a:srgbClr val="333333"/>
                </a:solidFill>
                <a:latin typeface="Helvetica" panose="020B0604020202020204" pitchFamily="34" charset="0"/>
                <a:ea typeface="Times New Roman" panose="02020603050405020304" pitchFamily="18" charset="0"/>
                <a:cs typeface="Arial" panose="020B0604020202020204" pitchFamily="34" charset="0"/>
              </a:rPr>
              <a:t>happy</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He looks sad.</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You can meet               when you travel.</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has the humor               in the family.</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Just like many women, I do not like doing the        .</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873467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84022" y="-807869"/>
            <a:ext cx="10613824" cy="1828799"/>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8" name="TextBox 7">
            <a:extLst>
              <a:ext uri="{FF2B5EF4-FFF2-40B4-BE49-F238E27FC236}">
                <a16:creationId xmlns:a16="http://schemas.microsoft.com/office/drawing/2014/main" id="{1C52471F-596E-4B7E-8A82-673AC604A18E}"/>
              </a:ext>
            </a:extLst>
          </p:cNvPr>
          <p:cNvSpPr txBox="1"/>
          <p:nvPr/>
        </p:nvSpPr>
        <p:spPr>
          <a:xfrm>
            <a:off x="35702" y="395699"/>
            <a:ext cx="11672276" cy="5632311"/>
          </a:xfrm>
          <a:prstGeom prst="rect">
            <a:avLst/>
          </a:prstGeom>
          <a:noFill/>
        </p:spPr>
        <p:txBody>
          <a:bodyPr wrap="square">
            <a:spAutoFit/>
          </a:bodyPr>
          <a:lstStyle/>
          <a:p>
            <a:pPr algn="l"/>
            <a:endParaRPr lang="en-US" b="1" i="0" dirty="0">
              <a:solidFill>
                <a:srgbClr val="222222"/>
              </a:solidFill>
              <a:effectLst/>
              <a:latin typeface="-apple-system"/>
            </a:endParaRPr>
          </a:p>
          <a:p>
            <a:pPr algn="l"/>
            <a:r>
              <a:rPr lang="en-US" b="1" i="0" dirty="0">
                <a:solidFill>
                  <a:schemeClr val="bg2"/>
                </a:solidFill>
                <a:effectLst/>
                <a:latin typeface="-apple-system"/>
              </a:rPr>
              <a:t>Like Father, Like Son</a:t>
            </a: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Sons inherit their fathers’ traits and preferences, often even without realizing it.</a:t>
            </a:r>
          </a:p>
          <a:p>
            <a:pPr algn="l">
              <a:buFont typeface="Arial" panose="020B0604020202020204" pitchFamily="34" charset="0"/>
              <a:buChar char="•"/>
            </a:pPr>
            <a:r>
              <a:rPr lang="en-US" b="1" i="0" dirty="0">
                <a:solidFill>
                  <a:srgbClr val="222222"/>
                </a:solidFill>
                <a:effectLst/>
                <a:latin typeface="-apple-system"/>
              </a:rPr>
              <a:t>Example</a:t>
            </a:r>
            <a:r>
              <a:rPr lang="en-US" b="0" i="0" dirty="0">
                <a:solidFill>
                  <a:srgbClr val="222222"/>
                </a:solidFill>
                <a:effectLst/>
                <a:latin typeface="-apple-system"/>
              </a:rPr>
              <a:t>: </a:t>
            </a:r>
            <a:r>
              <a:rPr lang="en-US" b="0" i="1" dirty="0">
                <a:solidFill>
                  <a:srgbClr val="7030A0"/>
                </a:solidFill>
                <a:effectLst/>
                <a:latin typeface="-apple-system"/>
              </a:rPr>
              <a:t>John was a great fisherman. His son Matt is </a:t>
            </a:r>
            <a:r>
              <a:rPr lang="en-US" b="0" i="1" dirty="0" err="1">
                <a:solidFill>
                  <a:srgbClr val="7030A0"/>
                </a:solidFill>
                <a:effectLst/>
                <a:latin typeface="-apple-system"/>
              </a:rPr>
              <a:t>aalso</a:t>
            </a:r>
            <a:r>
              <a:rPr lang="en-US" b="0" i="1" dirty="0">
                <a:solidFill>
                  <a:srgbClr val="7030A0"/>
                </a:solidFill>
                <a:effectLst/>
                <a:latin typeface="-apple-system"/>
              </a:rPr>
              <a:t> a great fisherman. </a:t>
            </a:r>
            <a:r>
              <a:rPr lang="en-US" b="1" i="1" dirty="0">
                <a:solidFill>
                  <a:srgbClr val="7030A0"/>
                </a:solidFill>
                <a:effectLst/>
                <a:latin typeface="-apple-system"/>
              </a:rPr>
              <a:t>Like father, like son</a:t>
            </a:r>
            <a:r>
              <a:rPr lang="en-US" b="0" i="1" dirty="0">
                <a:solidFill>
                  <a:srgbClr val="222222"/>
                </a:solidFill>
                <a:effectLst/>
                <a:latin typeface="-apple-system"/>
              </a:rPr>
              <a:t>.</a:t>
            </a:r>
          </a:p>
          <a:p>
            <a:pPr algn="l">
              <a:buFont typeface="Arial" panose="020B0604020202020204" pitchFamily="34" charset="0"/>
              <a:buChar char="•"/>
            </a:pPr>
            <a:endParaRPr lang="en-US" i="1" dirty="0">
              <a:solidFill>
                <a:srgbClr val="222222"/>
              </a:solidFill>
              <a:latin typeface="-apple-system"/>
            </a:endParaRPr>
          </a:p>
          <a:p>
            <a:pPr algn="l"/>
            <a:r>
              <a:rPr lang="en-US" b="1" i="0" dirty="0">
                <a:solidFill>
                  <a:schemeClr val="bg2"/>
                </a:solidFill>
                <a:effectLst/>
                <a:latin typeface="-apple-system"/>
              </a:rPr>
              <a:t>Run in the Family</a:t>
            </a: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Be inherited (as a trait) by multiple members of a family</a:t>
            </a:r>
          </a:p>
          <a:p>
            <a:pPr algn="l">
              <a:buFont typeface="Arial" panose="020B0604020202020204" pitchFamily="34" charset="0"/>
              <a:buChar char="•"/>
            </a:pPr>
            <a:r>
              <a:rPr lang="en-US" b="1" i="0" dirty="0">
                <a:solidFill>
                  <a:srgbClr val="222222"/>
                </a:solidFill>
                <a:effectLst/>
                <a:latin typeface="-apple-system"/>
              </a:rPr>
              <a:t>Example</a:t>
            </a:r>
            <a:r>
              <a:rPr lang="en-US" b="0" i="0" dirty="0">
                <a:solidFill>
                  <a:srgbClr val="222222"/>
                </a:solidFill>
                <a:effectLst/>
                <a:latin typeface="-apple-system"/>
              </a:rPr>
              <a:t>:</a:t>
            </a:r>
            <a:r>
              <a:rPr lang="en-US" b="0" i="0" dirty="0">
                <a:solidFill>
                  <a:srgbClr val="7030A0"/>
                </a:solidFill>
                <a:effectLst/>
                <a:latin typeface="-apple-system"/>
              </a:rPr>
              <a:t> </a:t>
            </a:r>
            <a:r>
              <a:rPr lang="en-US" b="0" i="1" dirty="0">
                <a:solidFill>
                  <a:srgbClr val="7030A0"/>
                </a:solidFill>
                <a:effectLst/>
                <a:latin typeface="-apple-system"/>
              </a:rPr>
              <a:t>I’m not surprised Maria has started playing in a band. Musical talent </a:t>
            </a:r>
            <a:r>
              <a:rPr lang="en-US" b="1" i="1" dirty="0">
                <a:solidFill>
                  <a:srgbClr val="7030A0"/>
                </a:solidFill>
                <a:effectLst/>
                <a:latin typeface="-apple-system"/>
              </a:rPr>
              <a:t>runs in her family</a:t>
            </a:r>
            <a:r>
              <a:rPr lang="en-US" b="0" i="1" dirty="0">
                <a:solidFill>
                  <a:srgbClr val="7030A0"/>
                </a:solidFill>
                <a:effectLst/>
                <a:latin typeface="-apple-system"/>
              </a:rPr>
              <a:t>.</a:t>
            </a:r>
            <a:endParaRPr lang="en-US" b="0" i="0" dirty="0">
              <a:solidFill>
                <a:srgbClr val="7030A0"/>
              </a:solidFill>
              <a:effectLst/>
              <a:latin typeface="-apple-system"/>
            </a:endParaRPr>
          </a:p>
          <a:p>
            <a:pPr algn="l">
              <a:buFont typeface="Arial" panose="020B0604020202020204" pitchFamily="34" charset="0"/>
              <a:buChar char="•"/>
            </a:pPr>
            <a:endParaRPr lang="en-US" b="0" i="0" dirty="0">
              <a:solidFill>
                <a:schemeClr val="bg2"/>
              </a:solidFill>
              <a:effectLst/>
              <a:latin typeface="-apple-system"/>
            </a:endParaRPr>
          </a:p>
          <a:p>
            <a:pPr algn="l"/>
            <a:r>
              <a:rPr lang="en-US" b="1" i="0" dirty="0">
                <a:solidFill>
                  <a:schemeClr val="bg2"/>
                </a:solidFill>
                <a:effectLst/>
                <a:latin typeface="-apple-system"/>
              </a:rPr>
              <a:t>One Big Happy Family</a:t>
            </a:r>
            <a:endParaRPr lang="en-US" b="0" i="0" dirty="0">
              <a:solidFill>
                <a:schemeClr val="bg2"/>
              </a:solidFill>
              <a:effectLst/>
              <a:latin typeface="-apple-system"/>
            </a:endParaRP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A group of people who live or work together  and are ver</a:t>
            </a:r>
            <a:r>
              <a:rPr lang="en-US" dirty="0">
                <a:solidFill>
                  <a:srgbClr val="222222"/>
                </a:solidFill>
                <a:latin typeface="-apple-system"/>
              </a:rPr>
              <a:t>y close</a:t>
            </a:r>
            <a:endParaRPr lang="en-US" b="0" i="0" dirty="0">
              <a:solidFill>
                <a:srgbClr val="222222"/>
              </a:solidFill>
              <a:effectLst/>
              <a:latin typeface="-apple-system"/>
            </a:endParaRPr>
          </a:p>
          <a:p>
            <a:pPr algn="l">
              <a:buFont typeface="Arial" panose="020B0604020202020204" pitchFamily="34" charset="0"/>
              <a:buChar char="•"/>
            </a:pPr>
            <a:endParaRPr lang="en-US" b="0" i="0" dirty="0">
              <a:solidFill>
                <a:schemeClr val="bg2"/>
              </a:solidFill>
              <a:effectLst/>
              <a:latin typeface="-apple-system"/>
            </a:endParaRPr>
          </a:p>
          <a:p>
            <a:r>
              <a:rPr lang="en-US" dirty="0">
                <a:solidFill>
                  <a:schemeClr val="bg2"/>
                </a:solidFill>
                <a:latin typeface="-apple-system"/>
              </a:rPr>
              <a:t>Family Man</a:t>
            </a: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A man devoted to taking care of his wife and children</a:t>
            </a:r>
          </a:p>
          <a:p>
            <a:pPr algn="l">
              <a:buFont typeface="Arial" panose="020B0604020202020204" pitchFamily="34" charset="0"/>
              <a:buChar char="•"/>
            </a:pPr>
            <a:endParaRPr lang="en-US" dirty="0">
              <a:solidFill>
                <a:schemeClr val="bg2"/>
              </a:solidFill>
              <a:latin typeface="-apple-system"/>
            </a:endParaRPr>
          </a:p>
          <a:p>
            <a:pPr algn="l" fontAlgn="base"/>
            <a:r>
              <a:rPr lang="en-US" b="1" i="0" dirty="0">
                <a:solidFill>
                  <a:schemeClr val="bg2"/>
                </a:solidFill>
                <a:effectLst/>
                <a:latin typeface="inherit"/>
              </a:rPr>
              <a:t>A Helicopter Parent</a:t>
            </a:r>
            <a:endParaRPr lang="en-US" b="1" i="0" dirty="0">
              <a:solidFill>
                <a:schemeClr val="bg2"/>
              </a:solidFill>
              <a:effectLst/>
              <a:latin typeface="Lato" panose="020F0502020204030203" pitchFamily="34" charset="0"/>
            </a:endParaRPr>
          </a:p>
          <a:p>
            <a:pPr algn="l" fontAlgn="base"/>
            <a:r>
              <a:rPr lang="en-US" b="1" dirty="0">
                <a:solidFill>
                  <a:srgbClr val="222222"/>
                </a:solidFill>
                <a:latin typeface="-apple-system"/>
              </a:rPr>
              <a:t>Meaning</a:t>
            </a:r>
            <a:r>
              <a:rPr lang="en-US" dirty="0">
                <a:solidFill>
                  <a:srgbClr val="222222"/>
                </a:solidFill>
                <a:latin typeface="-apple-system"/>
              </a:rPr>
              <a:t>: a parent who overprotects and overcontrols their children, hovering around like a helicopter and monitoring everything that the children.</a:t>
            </a:r>
          </a:p>
          <a:p>
            <a:pPr algn="l" fontAlgn="base"/>
            <a:r>
              <a:rPr lang="en-US" b="1" dirty="0">
                <a:solidFill>
                  <a:srgbClr val="222222"/>
                </a:solidFill>
                <a:latin typeface="-apple-system"/>
              </a:rPr>
              <a:t>Example: </a:t>
            </a:r>
            <a:r>
              <a:rPr lang="en-US" dirty="0">
                <a:solidFill>
                  <a:srgbClr val="222222"/>
                </a:solidFill>
                <a:latin typeface="-apple-system"/>
              </a:rPr>
              <a:t>His mum was a real helicopter parent and sent instructions to the kitchen on how to cook her son’s rice for every meal.</a:t>
            </a:r>
          </a:p>
        </p:txBody>
      </p:sp>
    </p:spTree>
    <p:extLst>
      <p:ext uri="{BB962C8B-B14F-4D97-AF65-F5344CB8AC3E}">
        <p14:creationId xmlns:p14="http://schemas.microsoft.com/office/powerpoint/2010/main" val="349426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614622"/>
            <a:ext cx="3044969" cy="1871666"/>
          </a:xfrm>
          <a:prstGeom prst="rect">
            <a:avLst/>
          </a:prstGeom>
        </p:spPr>
        <p:txBody>
          <a:bodyPr vert="horz" wrap="square" lIns="0" tIns="0" rIns="0" bIns="0" rtlCol="0">
            <a:spAutoFit/>
          </a:bodyPr>
          <a:lstStyle/>
          <a:p>
            <a:pPr marL="8659"/>
            <a:r>
              <a:rPr sz="1364" b="1" spc="-3" dirty="0">
                <a:latin typeface="Cambria"/>
                <a:cs typeface="Cambria"/>
              </a:rPr>
              <a:t>Activity </a:t>
            </a:r>
            <a:r>
              <a:rPr sz="1364" b="1" dirty="0">
                <a:latin typeface="Cambria"/>
                <a:cs typeface="Cambria"/>
              </a:rPr>
              <a:t>2 – </a:t>
            </a:r>
            <a:r>
              <a:rPr sz="1364" b="1" spc="-3" dirty="0">
                <a:latin typeface="Cambria"/>
                <a:cs typeface="Cambria"/>
              </a:rPr>
              <a:t>Listen for the General</a:t>
            </a:r>
            <a:r>
              <a:rPr sz="1364" b="1" spc="-7" dirty="0">
                <a:latin typeface="Cambria"/>
                <a:cs typeface="Cambria"/>
              </a:rPr>
              <a:t> </a:t>
            </a:r>
            <a:r>
              <a:rPr sz="1364" b="1" dirty="0">
                <a:latin typeface="Cambria"/>
                <a:cs typeface="Cambria"/>
              </a:rPr>
              <a:t>Idea</a:t>
            </a:r>
            <a:endParaRPr sz="1364" dirty="0">
              <a:latin typeface="Cambria"/>
              <a:cs typeface="Cambria"/>
            </a:endParaRPr>
          </a:p>
          <a:p>
            <a:pPr marL="8659">
              <a:spcBef>
                <a:spcPts val="658"/>
              </a:spcBef>
            </a:pPr>
            <a:r>
              <a:rPr sz="886" b="1" i="1" spc="-3" dirty="0">
                <a:latin typeface="Cambria"/>
                <a:cs typeface="Cambria"/>
              </a:rPr>
              <a:t>Speakers: Dan, Ashley -</a:t>
            </a:r>
            <a:r>
              <a:rPr sz="886" b="1" i="1" spc="-14" dirty="0">
                <a:latin typeface="Cambria"/>
                <a:cs typeface="Cambria"/>
              </a:rPr>
              <a:t> </a:t>
            </a:r>
            <a:r>
              <a:rPr sz="886" b="1" i="1" spc="-3" dirty="0">
                <a:latin typeface="Cambria"/>
                <a:cs typeface="Cambria"/>
              </a:rPr>
              <a:t>Australian</a:t>
            </a:r>
            <a:endParaRPr sz="886" dirty="0">
              <a:latin typeface="Cambria"/>
              <a:cs typeface="Cambria"/>
            </a:endParaRPr>
          </a:p>
          <a:p>
            <a:pPr marL="319945" indent="-155427">
              <a:spcBef>
                <a:spcPts val="678"/>
              </a:spcBef>
              <a:buAutoNum type="arabicPeriod"/>
              <a:tabLst>
                <a:tab pos="320378" algn="l"/>
              </a:tabLst>
            </a:pPr>
            <a:r>
              <a:rPr sz="886" b="1" spc="-3" dirty="0">
                <a:latin typeface="Cambria"/>
                <a:cs typeface="Cambria"/>
              </a:rPr>
              <a:t>Dan’s favorite </a:t>
            </a:r>
            <a:r>
              <a:rPr sz="886" b="1" spc="-7" dirty="0">
                <a:latin typeface="Cambria"/>
                <a:cs typeface="Cambria"/>
              </a:rPr>
              <a:t>movie </a:t>
            </a:r>
            <a:r>
              <a:rPr sz="886" b="1" spc="-3" dirty="0">
                <a:latin typeface="Cambria"/>
                <a:cs typeface="Cambria"/>
              </a:rPr>
              <a:t>can be described</a:t>
            </a:r>
            <a:r>
              <a:rPr sz="886" b="1" spc="-7" dirty="0">
                <a:latin typeface="Cambria"/>
                <a:cs typeface="Cambria"/>
              </a:rPr>
              <a:t> </a:t>
            </a:r>
            <a:r>
              <a:rPr sz="886" b="1" dirty="0">
                <a:latin typeface="Cambria"/>
                <a:cs typeface="Cambria"/>
              </a:rPr>
              <a:t>as...</a:t>
            </a:r>
            <a:endParaRPr sz="886" dirty="0">
              <a:latin typeface="Cambria"/>
              <a:cs typeface="Cambria"/>
            </a:endParaRPr>
          </a:p>
          <a:p>
            <a:pPr marL="475804" lvl="1" indent="-155859">
              <a:spcBef>
                <a:spcPts val="130"/>
              </a:spcBef>
              <a:buAutoNum type="alphaLcPeriod"/>
              <a:tabLst>
                <a:tab pos="476237" algn="l"/>
              </a:tabLst>
            </a:pPr>
            <a:r>
              <a:rPr sz="886" spc="-3" dirty="0">
                <a:latin typeface="Cambria"/>
                <a:cs typeface="Cambria"/>
              </a:rPr>
              <a:t>a fantasy adventure</a:t>
            </a:r>
            <a:r>
              <a:rPr sz="886" spc="-34" dirty="0">
                <a:latin typeface="Cambria"/>
                <a:cs typeface="Cambria"/>
              </a:rPr>
              <a:t> </a:t>
            </a:r>
            <a:r>
              <a:rPr sz="886" spc="-3" dirty="0">
                <a:latin typeface="Cambria"/>
                <a:cs typeface="Cambria"/>
              </a:rPr>
              <a:t>story</a:t>
            </a:r>
            <a:endParaRPr sz="886" dirty="0">
              <a:latin typeface="Cambria"/>
              <a:cs typeface="Cambria"/>
            </a:endParaRPr>
          </a:p>
          <a:p>
            <a:pPr marL="475804" lvl="1" indent="-155859">
              <a:spcBef>
                <a:spcPts val="130"/>
              </a:spcBef>
              <a:buAutoNum type="alphaLcPeriod"/>
              <a:tabLst>
                <a:tab pos="476237" algn="l"/>
              </a:tabLst>
            </a:pPr>
            <a:r>
              <a:rPr sz="886" spc="-3" dirty="0">
                <a:latin typeface="Cambria"/>
                <a:cs typeface="Cambria"/>
              </a:rPr>
              <a:t>a historical fiction</a:t>
            </a:r>
            <a:r>
              <a:rPr sz="886" spc="-24" dirty="0">
                <a:latin typeface="Cambria"/>
                <a:cs typeface="Cambria"/>
              </a:rPr>
              <a:t> </a:t>
            </a:r>
            <a:r>
              <a:rPr sz="886" spc="-3" dirty="0">
                <a:latin typeface="Cambria"/>
                <a:cs typeface="Cambria"/>
              </a:rPr>
              <a:t>film</a:t>
            </a:r>
            <a:endParaRPr sz="886" dirty="0">
              <a:latin typeface="Cambria"/>
              <a:cs typeface="Cambria"/>
            </a:endParaRPr>
          </a:p>
          <a:p>
            <a:pPr marL="475804" lvl="1" indent="-155859">
              <a:spcBef>
                <a:spcPts val="130"/>
              </a:spcBef>
              <a:buAutoNum type="alphaLcPeriod"/>
              <a:tabLst>
                <a:tab pos="476237" algn="l"/>
              </a:tabLst>
            </a:pPr>
            <a:r>
              <a:rPr sz="886" spc="-3" dirty="0">
                <a:latin typeface="Cambria"/>
                <a:cs typeface="Cambria"/>
              </a:rPr>
              <a:t>a romantic</a:t>
            </a:r>
            <a:r>
              <a:rPr sz="886" spc="-48" dirty="0">
                <a:latin typeface="Cambria"/>
                <a:cs typeface="Cambria"/>
              </a:rPr>
              <a:t> </a:t>
            </a:r>
            <a:r>
              <a:rPr sz="886" spc="-3" dirty="0">
                <a:latin typeface="Cambria"/>
                <a:cs typeface="Cambria"/>
              </a:rPr>
              <a:t>comedy</a:t>
            </a:r>
            <a:endParaRPr sz="886" dirty="0">
              <a:latin typeface="Cambria"/>
              <a:cs typeface="Cambria"/>
            </a:endParaRPr>
          </a:p>
          <a:p>
            <a:pPr lvl="1">
              <a:lnSpc>
                <a:spcPct val="100000"/>
              </a:lnSpc>
              <a:buFont typeface="Cambria"/>
              <a:buAutoNum type="alphaLcPeriod"/>
            </a:pPr>
            <a:endParaRPr sz="1159" dirty="0">
              <a:latin typeface="Times New Roman"/>
              <a:cs typeface="Times New Roman"/>
            </a:endParaRPr>
          </a:p>
          <a:p>
            <a:pPr marL="319945" indent="-155427">
              <a:buAutoNum type="arabicPeriod"/>
              <a:tabLst>
                <a:tab pos="320378" algn="l"/>
              </a:tabLst>
            </a:pPr>
            <a:r>
              <a:rPr sz="886" b="1" spc="-3" dirty="0">
                <a:latin typeface="Cambria"/>
                <a:cs typeface="Cambria"/>
              </a:rPr>
              <a:t>Ashley's favorite book can be described</a:t>
            </a:r>
            <a:r>
              <a:rPr sz="886" b="1" spc="-14" dirty="0">
                <a:latin typeface="Cambria"/>
                <a:cs typeface="Cambria"/>
              </a:rPr>
              <a:t> </a:t>
            </a:r>
            <a:r>
              <a:rPr sz="886" b="1" spc="-3" dirty="0">
                <a:latin typeface="Cambria"/>
                <a:cs typeface="Cambria"/>
              </a:rPr>
              <a:t>as...</a:t>
            </a:r>
            <a:endParaRPr sz="886" dirty="0">
              <a:latin typeface="Cambria"/>
              <a:cs typeface="Cambria"/>
            </a:endParaRPr>
          </a:p>
          <a:p>
            <a:pPr marL="475804" lvl="1" indent="-155859">
              <a:spcBef>
                <a:spcPts val="130"/>
              </a:spcBef>
              <a:buAutoNum type="alphaLcPeriod"/>
              <a:tabLst>
                <a:tab pos="476237" algn="l"/>
              </a:tabLst>
            </a:pPr>
            <a:r>
              <a:rPr sz="886" spc="-3" dirty="0">
                <a:latin typeface="Cambria"/>
                <a:cs typeface="Cambria"/>
              </a:rPr>
              <a:t>an action-packed thriller with lots of</a:t>
            </a:r>
            <a:r>
              <a:rPr sz="886" spc="7" dirty="0">
                <a:latin typeface="Cambria"/>
                <a:cs typeface="Cambria"/>
              </a:rPr>
              <a:t> </a:t>
            </a:r>
            <a:r>
              <a:rPr sz="886" spc="-3" dirty="0">
                <a:latin typeface="Cambria"/>
                <a:cs typeface="Cambria"/>
              </a:rPr>
              <a:t>suspense</a:t>
            </a:r>
            <a:endParaRPr sz="886" dirty="0">
              <a:latin typeface="Cambria"/>
              <a:cs typeface="Cambria"/>
            </a:endParaRPr>
          </a:p>
          <a:p>
            <a:pPr marL="475804" lvl="1" indent="-155859">
              <a:spcBef>
                <a:spcPts val="133"/>
              </a:spcBef>
              <a:buAutoNum type="alphaLcPeriod"/>
              <a:tabLst>
                <a:tab pos="476237" algn="l"/>
              </a:tabLst>
            </a:pPr>
            <a:r>
              <a:rPr sz="886" spc="-3" dirty="0">
                <a:latin typeface="Cambria"/>
                <a:cs typeface="Cambria"/>
              </a:rPr>
              <a:t>a background story </a:t>
            </a:r>
            <a:r>
              <a:rPr sz="886" dirty="0">
                <a:latin typeface="Cambria"/>
                <a:cs typeface="Cambria"/>
              </a:rPr>
              <a:t>for </a:t>
            </a:r>
            <a:r>
              <a:rPr sz="886" spc="-3" dirty="0">
                <a:latin typeface="Cambria"/>
                <a:cs typeface="Cambria"/>
              </a:rPr>
              <a:t>a classic</a:t>
            </a:r>
            <a:r>
              <a:rPr sz="886" spc="-14" dirty="0">
                <a:latin typeface="Cambria"/>
                <a:cs typeface="Cambria"/>
              </a:rPr>
              <a:t> </a:t>
            </a:r>
            <a:r>
              <a:rPr sz="886" spc="-3" dirty="0">
                <a:latin typeface="Cambria"/>
                <a:cs typeface="Cambria"/>
              </a:rPr>
              <a:t>character</a:t>
            </a:r>
            <a:endParaRPr sz="886" dirty="0">
              <a:latin typeface="Cambria"/>
              <a:cs typeface="Cambria"/>
            </a:endParaRPr>
          </a:p>
          <a:p>
            <a:pPr marL="475804" lvl="1" indent="-155859">
              <a:spcBef>
                <a:spcPts val="123"/>
              </a:spcBef>
              <a:buAutoNum type="alphaLcPeriod"/>
              <a:tabLst>
                <a:tab pos="476237" algn="l"/>
              </a:tabLst>
            </a:pPr>
            <a:r>
              <a:rPr sz="886" spc="-3" dirty="0">
                <a:latin typeface="Cambria"/>
                <a:cs typeface="Cambria"/>
              </a:rPr>
              <a:t>an inspirational </a:t>
            </a:r>
            <a:r>
              <a:rPr sz="886" dirty="0">
                <a:latin typeface="Cambria"/>
                <a:cs typeface="Cambria"/>
              </a:rPr>
              <a:t>real-life</a:t>
            </a:r>
            <a:r>
              <a:rPr sz="886" spc="-27" dirty="0">
                <a:latin typeface="Cambria"/>
                <a:cs typeface="Cambria"/>
              </a:rPr>
              <a:t> </a:t>
            </a:r>
            <a:r>
              <a:rPr sz="886" spc="-3" dirty="0">
                <a:latin typeface="Cambria"/>
                <a:cs typeface="Cambria"/>
              </a:rPr>
              <a:t>story</a:t>
            </a:r>
            <a:endParaRPr sz="886" dirty="0">
              <a:latin typeface="Cambria"/>
              <a:cs typeface="Cambria"/>
            </a:endParaRPr>
          </a:p>
        </p:txBody>
      </p:sp>
      <p:sp>
        <p:nvSpPr>
          <p:cNvPr id="3" name="object 3"/>
          <p:cNvSpPr/>
          <p:nvPr/>
        </p:nvSpPr>
        <p:spPr>
          <a:xfrm>
            <a:off x="7135091" y="915699"/>
            <a:ext cx="987136" cy="493568"/>
          </a:xfrm>
          <a:prstGeom prst="rect">
            <a:avLst/>
          </a:prstGeom>
          <a:blipFill>
            <a:blip r:embed="rId2" cstate="print"/>
            <a:stretch>
              <a:fillRect/>
            </a:stretch>
          </a:blipFill>
        </p:spPr>
        <p:txBody>
          <a:bodyPr wrap="square" lIns="0" tIns="0" rIns="0" bIns="0" rtlCol="0"/>
          <a:lstStyle/>
          <a:p>
            <a:endParaRPr sz="1227"/>
          </a:p>
        </p:txBody>
      </p:sp>
      <p:sp>
        <p:nvSpPr>
          <p:cNvPr id="4" name="object 4"/>
          <p:cNvSpPr/>
          <p:nvPr/>
        </p:nvSpPr>
        <p:spPr>
          <a:xfrm>
            <a:off x="3667125" y="207818"/>
            <a:ext cx="0" cy="51089"/>
          </a:xfrm>
          <a:custGeom>
            <a:avLst/>
            <a:gdLst/>
            <a:ahLst/>
            <a:cxnLst/>
            <a:rect l="l" t="t" r="r" b="b"/>
            <a:pathLst>
              <a:path h="74929">
                <a:moveTo>
                  <a:pt x="0" y="0"/>
                </a:moveTo>
                <a:lnTo>
                  <a:pt x="0" y="74675"/>
                </a:lnTo>
              </a:path>
            </a:pathLst>
          </a:custGeom>
          <a:ln w="38100">
            <a:solidFill>
              <a:srgbClr val="44536A"/>
            </a:solidFill>
          </a:ln>
        </p:spPr>
        <p:txBody>
          <a:bodyPr wrap="square" lIns="0" tIns="0" rIns="0" bIns="0" rtlCol="0"/>
          <a:lstStyle/>
          <a:p>
            <a:endParaRPr sz="1227"/>
          </a:p>
        </p:txBody>
      </p:sp>
      <p:sp>
        <p:nvSpPr>
          <p:cNvPr id="5" name="object 5"/>
          <p:cNvSpPr/>
          <p:nvPr/>
        </p:nvSpPr>
        <p:spPr>
          <a:xfrm>
            <a:off x="3654136" y="220807"/>
            <a:ext cx="51089" cy="0"/>
          </a:xfrm>
          <a:custGeom>
            <a:avLst/>
            <a:gdLst/>
            <a:ahLst/>
            <a:cxnLst/>
            <a:rect l="l" t="t" r="r" b="b"/>
            <a:pathLst>
              <a:path w="74929">
                <a:moveTo>
                  <a:pt x="0" y="0"/>
                </a:moveTo>
                <a:lnTo>
                  <a:pt x="74675" y="0"/>
                </a:lnTo>
              </a:path>
            </a:pathLst>
          </a:custGeom>
          <a:ln w="38100">
            <a:solidFill>
              <a:srgbClr val="44536A"/>
            </a:solidFill>
          </a:ln>
        </p:spPr>
        <p:txBody>
          <a:bodyPr wrap="square" lIns="0" tIns="0" rIns="0" bIns="0" rtlCol="0"/>
          <a:lstStyle/>
          <a:p>
            <a:endParaRPr sz="1227"/>
          </a:p>
        </p:txBody>
      </p:sp>
      <p:sp>
        <p:nvSpPr>
          <p:cNvPr id="6" name="object 6"/>
          <p:cNvSpPr/>
          <p:nvPr/>
        </p:nvSpPr>
        <p:spPr>
          <a:xfrm>
            <a:off x="3705051" y="220807"/>
            <a:ext cx="4782849" cy="0"/>
          </a:xfrm>
          <a:custGeom>
            <a:avLst/>
            <a:gdLst/>
            <a:ahLst/>
            <a:cxnLst/>
            <a:rect l="l" t="t" r="r" b="b"/>
            <a:pathLst>
              <a:path w="7014845">
                <a:moveTo>
                  <a:pt x="0" y="0"/>
                </a:moveTo>
                <a:lnTo>
                  <a:pt x="7014718" y="0"/>
                </a:lnTo>
              </a:path>
            </a:pathLst>
          </a:custGeom>
          <a:ln w="38100">
            <a:solidFill>
              <a:srgbClr val="44536A"/>
            </a:solidFill>
          </a:ln>
        </p:spPr>
        <p:txBody>
          <a:bodyPr wrap="square" lIns="0" tIns="0" rIns="0" bIns="0" rtlCol="0"/>
          <a:lstStyle/>
          <a:p>
            <a:endParaRPr sz="1227"/>
          </a:p>
        </p:txBody>
      </p:sp>
      <p:sp>
        <p:nvSpPr>
          <p:cNvPr id="7" name="object 7"/>
          <p:cNvSpPr/>
          <p:nvPr/>
        </p:nvSpPr>
        <p:spPr>
          <a:xfrm>
            <a:off x="3705051" y="252498"/>
            <a:ext cx="4782849" cy="0"/>
          </a:xfrm>
          <a:custGeom>
            <a:avLst/>
            <a:gdLst/>
            <a:ahLst/>
            <a:cxnLst/>
            <a:rect l="l" t="t" r="r" b="b"/>
            <a:pathLst>
              <a:path w="7014845">
                <a:moveTo>
                  <a:pt x="0" y="0"/>
                </a:moveTo>
                <a:lnTo>
                  <a:pt x="7014718" y="0"/>
                </a:lnTo>
              </a:path>
            </a:pathLst>
          </a:custGeom>
          <a:ln w="18288">
            <a:solidFill>
              <a:srgbClr val="44536A"/>
            </a:solidFill>
          </a:ln>
        </p:spPr>
        <p:txBody>
          <a:bodyPr wrap="square" lIns="0" tIns="0" rIns="0" bIns="0" rtlCol="0"/>
          <a:lstStyle/>
          <a:p>
            <a:endParaRPr sz="1227"/>
          </a:p>
        </p:txBody>
      </p:sp>
      <p:sp>
        <p:nvSpPr>
          <p:cNvPr id="8" name="object 8"/>
          <p:cNvSpPr/>
          <p:nvPr/>
        </p:nvSpPr>
        <p:spPr>
          <a:xfrm>
            <a:off x="8525740" y="207818"/>
            <a:ext cx="0" cy="51089"/>
          </a:xfrm>
          <a:custGeom>
            <a:avLst/>
            <a:gdLst/>
            <a:ahLst/>
            <a:cxnLst/>
            <a:rect l="l" t="t" r="r" b="b"/>
            <a:pathLst>
              <a:path h="74929">
                <a:moveTo>
                  <a:pt x="0" y="0"/>
                </a:moveTo>
                <a:lnTo>
                  <a:pt x="0" y="74675"/>
                </a:lnTo>
              </a:path>
            </a:pathLst>
          </a:custGeom>
          <a:ln w="38100">
            <a:solidFill>
              <a:srgbClr val="44536A"/>
            </a:solidFill>
          </a:ln>
        </p:spPr>
        <p:txBody>
          <a:bodyPr wrap="square" lIns="0" tIns="0" rIns="0" bIns="0" rtlCol="0"/>
          <a:lstStyle/>
          <a:p>
            <a:endParaRPr sz="1227"/>
          </a:p>
        </p:txBody>
      </p:sp>
      <p:sp>
        <p:nvSpPr>
          <p:cNvPr id="9" name="object 9"/>
          <p:cNvSpPr/>
          <p:nvPr/>
        </p:nvSpPr>
        <p:spPr>
          <a:xfrm>
            <a:off x="8487813" y="220807"/>
            <a:ext cx="51089" cy="0"/>
          </a:xfrm>
          <a:custGeom>
            <a:avLst/>
            <a:gdLst/>
            <a:ahLst/>
            <a:cxnLst/>
            <a:rect l="l" t="t" r="r" b="b"/>
            <a:pathLst>
              <a:path w="74929">
                <a:moveTo>
                  <a:pt x="0" y="0"/>
                </a:moveTo>
                <a:lnTo>
                  <a:pt x="74675" y="0"/>
                </a:lnTo>
              </a:path>
            </a:pathLst>
          </a:custGeom>
          <a:ln w="38100">
            <a:solidFill>
              <a:srgbClr val="44536A"/>
            </a:solidFill>
          </a:ln>
        </p:spPr>
        <p:txBody>
          <a:bodyPr wrap="square" lIns="0" tIns="0" rIns="0" bIns="0" rtlCol="0"/>
          <a:lstStyle/>
          <a:p>
            <a:endParaRPr sz="1227"/>
          </a:p>
        </p:txBody>
      </p:sp>
      <p:sp>
        <p:nvSpPr>
          <p:cNvPr id="10" name="object 10"/>
          <p:cNvSpPr/>
          <p:nvPr/>
        </p:nvSpPr>
        <p:spPr>
          <a:xfrm>
            <a:off x="3667125" y="258699"/>
            <a:ext cx="0" cy="6341485"/>
          </a:xfrm>
          <a:custGeom>
            <a:avLst/>
            <a:gdLst/>
            <a:ahLst/>
            <a:cxnLst/>
            <a:rect l="l" t="t" r="r" b="b"/>
            <a:pathLst>
              <a:path h="9300845">
                <a:moveTo>
                  <a:pt x="0" y="0"/>
                </a:moveTo>
                <a:lnTo>
                  <a:pt x="0" y="9300718"/>
                </a:lnTo>
              </a:path>
            </a:pathLst>
          </a:custGeom>
          <a:ln w="38100">
            <a:solidFill>
              <a:srgbClr val="44536A"/>
            </a:solidFill>
          </a:ln>
        </p:spPr>
        <p:txBody>
          <a:bodyPr wrap="square" lIns="0" tIns="0" rIns="0" bIns="0" rtlCol="0"/>
          <a:lstStyle/>
          <a:p>
            <a:endParaRPr sz="1227"/>
          </a:p>
        </p:txBody>
      </p:sp>
      <p:sp>
        <p:nvSpPr>
          <p:cNvPr id="11" name="object 11"/>
          <p:cNvSpPr/>
          <p:nvPr/>
        </p:nvSpPr>
        <p:spPr>
          <a:xfrm>
            <a:off x="3698817" y="246265"/>
            <a:ext cx="0" cy="6366597"/>
          </a:xfrm>
          <a:custGeom>
            <a:avLst/>
            <a:gdLst/>
            <a:ahLst/>
            <a:cxnLst/>
            <a:rect l="l" t="t" r="r" b="b"/>
            <a:pathLst>
              <a:path h="9337675">
                <a:moveTo>
                  <a:pt x="0" y="0"/>
                </a:moveTo>
                <a:lnTo>
                  <a:pt x="0" y="9337243"/>
                </a:lnTo>
              </a:path>
            </a:pathLst>
          </a:custGeom>
          <a:ln w="18287">
            <a:solidFill>
              <a:srgbClr val="44536A"/>
            </a:solidFill>
          </a:ln>
        </p:spPr>
        <p:txBody>
          <a:bodyPr wrap="square" lIns="0" tIns="0" rIns="0" bIns="0" rtlCol="0"/>
          <a:lstStyle/>
          <a:p>
            <a:endParaRPr sz="1227"/>
          </a:p>
        </p:txBody>
      </p:sp>
      <p:sp>
        <p:nvSpPr>
          <p:cNvPr id="12" name="object 12"/>
          <p:cNvSpPr/>
          <p:nvPr/>
        </p:nvSpPr>
        <p:spPr>
          <a:xfrm>
            <a:off x="8525740" y="258699"/>
            <a:ext cx="0" cy="6341485"/>
          </a:xfrm>
          <a:custGeom>
            <a:avLst/>
            <a:gdLst/>
            <a:ahLst/>
            <a:cxnLst/>
            <a:rect l="l" t="t" r="r" b="b"/>
            <a:pathLst>
              <a:path h="9300845">
                <a:moveTo>
                  <a:pt x="0" y="0"/>
                </a:moveTo>
                <a:lnTo>
                  <a:pt x="0" y="9300718"/>
                </a:lnTo>
              </a:path>
            </a:pathLst>
          </a:custGeom>
          <a:ln w="38100">
            <a:solidFill>
              <a:srgbClr val="44536A"/>
            </a:solidFill>
          </a:ln>
        </p:spPr>
        <p:txBody>
          <a:bodyPr wrap="square" lIns="0" tIns="0" rIns="0" bIns="0" rtlCol="0"/>
          <a:lstStyle/>
          <a:p>
            <a:endParaRPr sz="1227"/>
          </a:p>
        </p:txBody>
      </p:sp>
      <p:sp>
        <p:nvSpPr>
          <p:cNvPr id="13" name="object 13"/>
          <p:cNvSpPr/>
          <p:nvPr/>
        </p:nvSpPr>
        <p:spPr>
          <a:xfrm>
            <a:off x="8494049" y="246265"/>
            <a:ext cx="0" cy="6366597"/>
          </a:xfrm>
          <a:custGeom>
            <a:avLst/>
            <a:gdLst/>
            <a:ahLst/>
            <a:cxnLst/>
            <a:rect l="l" t="t" r="r" b="b"/>
            <a:pathLst>
              <a:path h="9337675">
                <a:moveTo>
                  <a:pt x="0" y="0"/>
                </a:moveTo>
                <a:lnTo>
                  <a:pt x="0" y="9337243"/>
                </a:lnTo>
              </a:path>
            </a:pathLst>
          </a:custGeom>
          <a:ln w="18288">
            <a:solidFill>
              <a:srgbClr val="44536A"/>
            </a:solidFill>
          </a:ln>
        </p:spPr>
        <p:txBody>
          <a:bodyPr wrap="square" lIns="0" tIns="0" rIns="0" bIns="0" rtlCol="0"/>
          <a:lstStyle/>
          <a:p>
            <a:endParaRPr sz="1227"/>
          </a:p>
        </p:txBody>
      </p:sp>
      <p:sp>
        <p:nvSpPr>
          <p:cNvPr id="14" name="object 14"/>
          <p:cNvSpPr/>
          <p:nvPr/>
        </p:nvSpPr>
        <p:spPr>
          <a:xfrm>
            <a:off x="3667125" y="6600098"/>
            <a:ext cx="0" cy="51522"/>
          </a:xfrm>
          <a:custGeom>
            <a:avLst/>
            <a:gdLst/>
            <a:ahLst/>
            <a:cxnLst/>
            <a:rect l="l" t="t" r="r" b="b"/>
            <a:pathLst>
              <a:path h="75565">
                <a:moveTo>
                  <a:pt x="0" y="0"/>
                </a:moveTo>
                <a:lnTo>
                  <a:pt x="0" y="74980"/>
                </a:lnTo>
              </a:path>
            </a:pathLst>
          </a:custGeom>
          <a:ln w="38100">
            <a:solidFill>
              <a:srgbClr val="44536A"/>
            </a:solidFill>
          </a:ln>
        </p:spPr>
        <p:txBody>
          <a:bodyPr wrap="square" lIns="0" tIns="0" rIns="0" bIns="0" rtlCol="0"/>
          <a:lstStyle/>
          <a:p>
            <a:endParaRPr sz="1227"/>
          </a:p>
        </p:txBody>
      </p:sp>
      <p:sp>
        <p:nvSpPr>
          <p:cNvPr id="15" name="object 15"/>
          <p:cNvSpPr/>
          <p:nvPr/>
        </p:nvSpPr>
        <p:spPr>
          <a:xfrm>
            <a:off x="3654136" y="6638128"/>
            <a:ext cx="51089" cy="0"/>
          </a:xfrm>
          <a:custGeom>
            <a:avLst/>
            <a:gdLst/>
            <a:ahLst/>
            <a:cxnLst/>
            <a:rect l="l" t="t" r="r" b="b"/>
            <a:pathLst>
              <a:path w="74929">
                <a:moveTo>
                  <a:pt x="0" y="0"/>
                </a:moveTo>
                <a:lnTo>
                  <a:pt x="74675" y="0"/>
                </a:lnTo>
              </a:path>
            </a:pathLst>
          </a:custGeom>
          <a:ln w="38404">
            <a:solidFill>
              <a:srgbClr val="44536A"/>
            </a:solidFill>
          </a:ln>
        </p:spPr>
        <p:txBody>
          <a:bodyPr wrap="square" lIns="0" tIns="0" rIns="0" bIns="0" rtlCol="0"/>
          <a:lstStyle/>
          <a:p>
            <a:endParaRPr sz="1227"/>
          </a:p>
        </p:txBody>
      </p:sp>
      <p:sp>
        <p:nvSpPr>
          <p:cNvPr id="16" name="object 16"/>
          <p:cNvSpPr/>
          <p:nvPr/>
        </p:nvSpPr>
        <p:spPr>
          <a:xfrm>
            <a:off x="3705051" y="6638128"/>
            <a:ext cx="4782849" cy="0"/>
          </a:xfrm>
          <a:custGeom>
            <a:avLst/>
            <a:gdLst/>
            <a:ahLst/>
            <a:cxnLst/>
            <a:rect l="l" t="t" r="r" b="b"/>
            <a:pathLst>
              <a:path w="7014845">
                <a:moveTo>
                  <a:pt x="0" y="0"/>
                </a:moveTo>
                <a:lnTo>
                  <a:pt x="7014718" y="0"/>
                </a:lnTo>
              </a:path>
            </a:pathLst>
          </a:custGeom>
          <a:ln w="38404">
            <a:solidFill>
              <a:srgbClr val="44536A"/>
            </a:solidFill>
          </a:ln>
        </p:spPr>
        <p:txBody>
          <a:bodyPr wrap="square" lIns="0" tIns="0" rIns="0" bIns="0" rtlCol="0"/>
          <a:lstStyle/>
          <a:p>
            <a:endParaRPr sz="1227"/>
          </a:p>
        </p:txBody>
      </p:sp>
      <p:sp>
        <p:nvSpPr>
          <p:cNvPr id="17" name="object 17"/>
          <p:cNvSpPr/>
          <p:nvPr/>
        </p:nvSpPr>
        <p:spPr>
          <a:xfrm>
            <a:off x="3705051" y="6606331"/>
            <a:ext cx="4782849" cy="0"/>
          </a:xfrm>
          <a:custGeom>
            <a:avLst/>
            <a:gdLst/>
            <a:ahLst/>
            <a:cxnLst/>
            <a:rect l="l" t="t" r="r" b="b"/>
            <a:pathLst>
              <a:path w="7014845">
                <a:moveTo>
                  <a:pt x="0" y="0"/>
                </a:moveTo>
                <a:lnTo>
                  <a:pt x="7014718" y="0"/>
                </a:lnTo>
              </a:path>
            </a:pathLst>
          </a:custGeom>
          <a:ln w="18288">
            <a:solidFill>
              <a:srgbClr val="44536A"/>
            </a:solidFill>
          </a:ln>
        </p:spPr>
        <p:txBody>
          <a:bodyPr wrap="square" lIns="0" tIns="0" rIns="0" bIns="0" rtlCol="0"/>
          <a:lstStyle/>
          <a:p>
            <a:endParaRPr sz="1227"/>
          </a:p>
        </p:txBody>
      </p:sp>
      <p:sp>
        <p:nvSpPr>
          <p:cNvPr id="18" name="object 18"/>
          <p:cNvSpPr/>
          <p:nvPr/>
        </p:nvSpPr>
        <p:spPr>
          <a:xfrm>
            <a:off x="8525740" y="6600098"/>
            <a:ext cx="0" cy="51522"/>
          </a:xfrm>
          <a:custGeom>
            <a:avLst/>
            <a:gdLst/>
            <a:ahLst/>
            <a:cxnLst/>
            <a:rect l="l" t="t" r="r" b="b"/>
            <a:pathLst>
              <a:path h="75565">
                <a:moveTo>
                  <a:pt x="0" y="0"/>
                </a:moveTo>
                <a:lnTo>
                  <a:pt x="0" y="74980"/>
                </a:lnTo>
              </a:path>
            </a:pathLst>
          </a:custGeom>
          <a:ln w="38100">
            <a:solidFill>
              <a:srgbClr val="44536A"/>
            </a:solidFill>
          </a:ln>
        </p:spPr>
        <p:txBody>
          <a:bodyPr wrap="square" lIns="0" tIns="0" rIns="0" bIns="0" rtlCol="0"/>
          <a:lstStyle/>
          <a:p>
            <a:endParaRPr sz="1227"/>
          </a:p>
        </p:txBody>
      </p:sp>
      <p:sp>
        <p:nvSpPr>
          <p:cNvPr id="19" name="object 19"/>
          <p:cNvSpPr/>
          <p:nvPr/>
        </p:nvSpPr>
        <p:spPr>
          <a:xfrm>
            <a:off x="8487813" y="6638128"/>
            <a:ext cx="51089" cy="0"/>
          </a:xfrm>
          <a:custGeom>
            <a:avLst/>
            <a:gdLst/>
            <a:ahLst/>
            <a:cxnLst/>
            <a:rect l="l" t="t" r="r" b="b"/>
            <a:pathLst>
              <a:path w="74929">
                <a:moveTo>
                  <a:pt x="0" y="0"/>
                </a:moveTo>
                <a:lnTo>
                  <a:pt x="74675" y="0"/>
                </a:lnTo>
              </a:path>
            </a:pathLst>
          </a:custGeom>
          <a:ln w="38404">
            <a:solidFill>
              <a:srgbClr val="44536A"/>
            </a:solidFill>
          </a:ln>
        </p:spPr>
        <p:txBody>
          <a:bodyPr wrap="square" lIns="0" tIns="0" rIns="0" bIns="0" rtlCol="0"/>
          <a:lstStyle/>
          <a:p>
            <a:endParaRPr sz="1227"/>
          </a:p>
        </p:txBody>
      </p:sp>
      <p:sp>
        <p:nvSpPr>
          <p:cNvPr id="20" name="object 20"/>
          <p:cNvSpPr txBox="1">
            <a:spLocks noGrp="1"/>
          </p:cNvSpPr>
          <p:nvPr>
            <p:ph type="ftr" sz="quarter" idx="5"/>
          </p:nvPr>
        </p:nvSpPr>
        <p:spPr>
          <a:xfrm>
            <a:off x="3144139" y="9274250"/>
            <a:ext cx="1486535"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chemeClr val="hlink"/>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1755">
              <a:spcBef>
                <a:spcPts val="25"/>
              </a:spcBef>
            </a:pPr>
            <a:r>
              <a:rPr lang="pt-BR" u="none">
                <a:solidFill>
                  <a:srgbClr val="000000"/>
                </a:solidFill>
              </a:rPr>
              <a:t>© </a:t>
            </a:r>
            <a:r>
              <a:rPr lang="pt-BR" u="none" spc="-5">
                <a:solidFill>
                  <a:srgbClr val="000000"/>
                </a:solidFill>
              </a:rPr>
              <a:t>Shayna Oliveira</a:t>
            </a:r>
            <a:r>
              <a:rPr lang="pt-BR" u="none" spc="-50">
                <a:solidFill>
                  <a:srgbClr val="000000"/>
                </a:solidFill>
              </a:rPr>
              <a:t> </a:t>
            </a:r>
            <a:r>
              <a:rPr lang="pt-BR" u="none" spc="-5">
                <a:solidFill>
                  <a:srgbClr val="000000"/>
                </a:solidFill>
              </a:rPr>
              <a:t>2014</a:t>
            </a:r>
            <a:endParaRPr spc="-3" dirty="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8" name="Title 1">
            <a:extLst>
              <a:ext uri="{FF2B5EF4-FFF2-40B4-BE49-F238E27FC236}">
                <a16:creationId xmlns:a16="http://schemas.microsoft.com/office/drawing/2014/main" id="{D9FBA885-3797-B8D9-2B51-C0E0541C1966}"/>
              </a:ext>
            </a:extLst>
          </p:cNvPr>
          <p:cNvSpPr txBox="1">
            <a:spLocks/>
          </p:cNvSpPr>
          <p:nvPr/>
        </p:nvSpPr>
        <p:spPr>
          <a:xfrm>
            <a:off x="750478" y="-99623"/>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 Revision 1</a:t>
            </a:r>
            <a:endParaRPr lang="en-US" sz="2000" b="1" dirty="0"/>
          </a:p>
        </p:txBody>
      </p:sp>
    </p:spTree>
    <p:extLst>
      <p:ext uri="{BB962C8B-B14F-4D97-AF65-F5344CB8AC3E}">
        <p14:creationId xmlns:p14="http://schemas.microsoft.com/office/powerpoint/2010/main" val="3600112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511304" y="1393038"/>
            <a:ext cx="9979690" cy="3970318"/>
          </a:xfrm>
          <a:prstGeom prst="rect">
            <a:avLst/>
          </a:prstGeom>
          <a:noFill/>
        </p:spPr>
        <p:txBody>
          <a:bodyPr wrap="square">
            <a:spAutoFit/>
          </a:bodyPr>
          <a:lstStyle/>
          <a:p>
            <a:pPr>
              <a:buFont typeface="Arial" panose="020B0604020202020204" pitchFamily="34" charset="0"/>
              <a:buChar char="•"/>
            </a:pPr>
            <a:r>
              <a:rPr lang="en-US" dirty="0">
                <a:solidFill>
                  <a:srgbClr val="000000"/>
                </a:solidFill>
                <a:latin typeface="Arial" panose="020B0604020202020204" pitchFamily="34" charset="0"/>
              </a:rPr>
              <a:t>What are your favorite kinds of programs or shows?</a:t>
            </a:r>
          </a:p>
          <a:p>
            <a:pPr>
              <a:buFont typeface="Arial" panose="020B0604020202020204" pitchFamily="34" charset="0"/>
              <a:buChar char="•"/>
            </a:pPr>
            <a:r>
              <a:rPr lang="en-US" dirty="0">
                <a:solidFill>
                  <a:srgbClr val="000000"/>
                </a:solidFill>
                <a:latin typeface="Arial" panose="020B0604020202020204" pitchFamily="34" charset="0"/>
              </a:rPr>
              <a:t>Who are your favorite actors?</a:t>
            </a:r>
          </a:p>
          <a:p>
            <a:pPr>
              <a:buFont typeface="Arial" panose="020B0604020202020204" pitchFamily="34" charset="0"/>
              <a:buChar char="•"/>
            </a:pPr>
            <a:r>
              <a:rPr lang="en-US" dirty="0">
                <a:solidFill>
                  <a:srgbClr val="000000"/>
                </a:solidFill>
                <a:latin typeface="Arial" panose="020B0604020202020204" pitchFamily="34" charset="0"/>
              </a:rPr>
              <a:t>Do you like programs or shows from other countries as well? If so, what kind?</a:t>
            </a:r>
          </a:p>
          <a:p>
            <a:pPr>
              <a:buFont typeface="Arial" panose="020B0604020202020204" pitchFamily="34" charset="0"/>
              <a:buChar char="•"/>
            </a:pPr>
            <a:r>
              <a:rPr lang="en-US" dirty="0">
                <a:solidFill>
                  <a:srgbClr val="000000"/>
                </a:solidFill>
                <a:latin typeface="Arial" panose="020B0604020202020204" pitchFamily="34" charset="0"/>
              </a:rPr>
              <a:t>Do you like actors from other countries as well? If so, who?</a:t>
            </a:r>
          </a:p>
          <a:p>
            <a:pPr>
              <a:buFont typeface="Arial" panose="020B0604020202020204" pitchFamily="34" charset="0"/>
              <a:buChar char="•"/>
            </a:pPr>
            <a:r>
              <a:rPr lang="en-US" dirty="0">
                <a:solidFill>
                  <a:srgbClr val="000000"/>
                </a:solidFill>
                <a:latin typeface="Arial" panose="020B0604020202020204" pitchFamily="34" charset="0"/>
              </a:rPr>
              <a:t>What kinds of programs or which actors don't you like?</a:t>
            </a:r>
          </a:p>
          <a:p>
            <a:pPr>
              <a:buFont typeface="Arial" panose="020B0604020202020204" pitchFamily="34" charset="0"/>
              <a:buChar char="•"/>
            </a:pPr>
            <a:endParaRPr lang="en-US" dirty="0">
              <a:solidFill>
                <a:srgbClr val="000000"/>
              </a:solidFill>
              <a:latin typeface="Arial" panose="020B0604020202020204" pitchFamily="34" charset="0"/>
            </a:endParaRPr>
          </a:p>
          <a:p>
            <a:pPr>
              <a:buFont typeface="Arial" panose="020B0604020202020204" pitchFamily="34" charset="0"/>
              <a:buChar char="•"/>
            </a:pPr>
            <a:r>
              <a:rPr lang="en-US" dirty="0">
                <a:solidFill>
                  <a:srgbClr val="000000"/>
                </a:solidFill>
                <a:latin typeface="Arial" panose="020B0604020202020204" pitchFamily="34" charset="0"/>
              </a:rPr>
              <a:t>Do you like movies?</a:t>
            </a:r>
          </a:p>
          <a:p>
            <a:pPr>
              <a:buFont typeface="Arial" panose="020B0604020202020204" pitchFamily="34" charset="0"/>
              <a:buChar char="•"/>
            </a:pPr>
            <a:r>
              <a:rPr lang="en-US" dirty="0">
                <a:solidFill>
                  <a:srgbClr val="000000"/>
                </a:solidFill>
                <a:latin typeface="Arial" panose="020B0604020202020204" pitchFamily="34" charset="0"/>
              </a:rPr>
              <a:t>What are your favorite kinds of movies?</a:t>
            </a:r>
          </a:p>
          <a:p>
            <a:pPr>
              <a:buFont typeface="Arial" panose="020B0604020202020204" pitchFamily="34" charset="0"/>
              <a:buChar char="•"/>
            </a:pPr>
            <a:r>
              <a:rPr lang="en-US" dirty="0">
                <a:solidFill>
                  <a:srgbClr val="000000"/>
                </a:solidFill>
                <a:latin typeface="Arial" panose="020B0604020202020204" pitchFamily="34" charset="0"/>
              </a:rPr>
              <a:t>What are your all time favorite movies?</a:t>
            </a:r>
          </a:p>
          <a:p>
            <a:pPr>
              <a:buFont typeface="Arial" panose="020B0604020202020204" pitchFamily="34" charset="0"/>
              <a:buChar char="•"/>
            </a:pPr>
            <a:r>
              <a:rPr lang="en-US" dirty="0">
                <a:solidFill>
                  <a:srgbClr val="000000"/>
                </a:solidFill>
                <a:latin typeface="Arial" panose="020B0604020202020204" pitchFamily="34" charset="0"/>
              </a:rPr>
              <a:t>Who are your favorite actors?</a:t>
            </a:r>
          </a:p>
          <a:p>
            <a:pPr>
              <a:buFont typeface="Arial" panose="020B0604020202020204" pitchFamily="34" charset="0"/>
              <a:buChar char="•"/>
            </a:pPr>
            <a:r>
              <a:rPr lang="en-US" dirty="0">
                <a:solidFill>
                  <a:srgbClr val="000000"/>
                </a:solidFill>
                <a:latin typeface="Arial" panose="020B0604020202020204" pitchFamily="34" charset="0"/>
              </a:rPr>
              <a:t>Do you like movies from other countries as well? If so, what kind?</a:t>
            </a:r>
          </a:p>
          <a:p>
            <a:pPr>
              <a:buFont typeface="Arial" panose="020B0604020202020204" pitchFamily="34" charset="0"/>
              <a:buChar char="•"/>
            </a:pPr>
            <a:r>
              <a:rPr lang="en-US" dirty="0">
                <a:solidFill>
                  <a:srgbClr val="000000"/>
                </a:solidFill>
                <a:latin typeface="Arial" panose="020B0604020202020204" pitchFamily="34" charset="0"/>
              </a:rPr>
              <a:t>Do you like actors from other countries as well? If so, who?</a:t>
            </a:r>
          </a:p>
          <a:p>
            <a:pPr>
              <a:buFont typeface="Arial" panose="020B0604020202020204" pitchFamily="34" charset="0"/>
              <a:buChar char="•"/>
            </a:pPr>
            <a:r>
              <a:rPr lang="en-US" dirty="0">
                <a:solidFill>
                  <a:srgbClr val="000000"/>
                </a:solidFill>
                <a:latin typeface="Arial" panose="020B0604020202020204" pitchFamily="34" charset="0"/>
              </a:rPr>
              <a:t>What kinds of movies or which actors don't you like?</a:t>
            </a:r>
          </a:p>
          <a:p>
            <a:endParaRPr lang="en-US" dirty="0">
              <a:solidFill>
                <a:srgbClr val="000000"/>
              </a:solidFill>
              <a:latin typeface="Arial" panose="020B0604020202020204" pitchFamily="34" charset="0"/>
            </a:endParaRPr>
          </a:p>
        </p:txBody>
      </p:sp>
      <p:sp>
        <p:nvSpPr>
          <p:cNvPr id="8" name="Title 1">
            <a:extLst>
              <a:ext uri="{FF2B5EF4-FFF2-40B4-BE49-F238E27FC236}">
                <a16:creationId xmlns:a16="http://schemas.microsoft.com/office/drawing/2014/main" id="{AD2B5716-3971-7AE9-B8B2-34DA4A453918}"/>
              </a:ext>
            </a:extLst>
          </p:cNvPr>
          <p:cNvSpPr txBox="1">
            <a:spLocks noGrp="1"/>
          </p:cNvSpPr>
          <p:nvPr>
            <p:ph type="title"/>
          </p:nvPr>
        </p:nvSpPr>
        <p:spPr>
          <a:xfrm>
            <a:off x="711200" y="106363"/>
            <a:ext cx="9317038" cy="79692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 Revision 1</a:t>
            </a:r>
            <a:endParaRPr lang="en-US" sz="2000" b="1" dirty="0"/>
          </a:p>
        </p:txBody>
      </p:sp>
    </p:spTree>
    <p:extLst>
      <p:ext uri="{BB962C8B-B14F-4D97-AF65-F5344CB8AC3E}">
        <p14:creationId xmlns:p14="http://schemas.microsoft.com/office/powerpoint/2010/main" val="1107907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8" name="Content Placeholder 7">
            <a:extLst>
              <a:ext uri="{FF2B5EF4-FFF2-40B4-BE49-F238E27FC236}">
                <a16:creationId xmlns:a16="http://schemas.microsoft.com/office/drawing/2014/main" id="{A2C1D360-B5A6-447D-9C08-D3E32907D6E3}"/>
              </a:ext>
            </a:extLst>
          </p:cNvPr>
          <p:cNvSpPr txBox="1">
            <a:spLocks noGrp="1"/>
          </p:cNvSpPr>
          <p:nvPr>
            <p:ph idx="1"/>
          </p:nvPr>
        </p:nvSpPr>
        <p:spPr>
          <a:xfrm>
            <a:off x="150813" y="-771663"/>
            <a:ext cx="11942762" cy="8433078"/>
          </a:xfrm>
          <a:prstGeom prst="rect">
            <a:avLst/>
          </a:prstGeom>
          <a:noFill/>
        </p:spPr>
        <p:txBody>
          <a:bodyPr wrap="square">
            <a:spAutoFit/>
          </a:bodyPr>
          <a:lstStyle/>
          <a:p>
            <a:pPr marL="0" indent="0" algn="l">
              <a:buNone/>
            </a:pPr>
            <a:endParaRPr lang="en-US" b="0" i="0" dirty="0">
              <a:solidFill>
                <a:srgbClr val="000000"/>
              </a:solidFill>
              <a:effectLst/>
              <a:latin typeface="Arial" panose="020B0604020202020204" pitchFamily="34" charset="0"/>
            </a:endParaRPr>
          </a:p>
          <a:p>
            <a:pPr marL="0" indent="0" algn="l">
              <a:buNone/>
            </a:pPr>
            <a:endParaRPr lang="en-US" dirty="0">
              <a:solidFill>
                <a:srgbClr val="000000"/>
              </a:solidFill>
              <a:latin typeface="Arial" panose="020B0604020202020204" pitchFamily="34" charset="0"/>
            </a:endParaRPr>
          </a:p>
          <a:p>
            <a:pPr marL="0" indent="0" algn="l">
              <a:buNone/>
            </a:pPr>
            <a:r>
              <a:rPr lang="en-US" b="0" i="0" dirty="0">
                <a:solidFill>
                  <a:srgbClr val="000000"/>
                </a:solidFill>
                <a:effectLst/>
                <a:latin typeface="Arial" panose="020B0604020202020204" pitchFamily="34" charset="0"/>
              </a:rPr>
              <a:t>Do you like sports?</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What are your favorite kinds of sports?</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Who are your favorite athletes?</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sports from other countries as well? If so, what kind?</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athletes from other countries as well? If so, who?</a:t>
            </a:r>
          </a:p>
          <a:p>
            <a:pPr algn="l">
              <a:buFont typeface="Arial" panose="020B0604020202020204" pitchFamily="34" charset="0"/>
              <a:buChar char="•"/>
            </a:pPr>
            <a:r>
              <a:rPr lang="en-US" b="0" i="0" dirty="0">
                <a:solidFill>
                  <a:srgbClr val="000000"/>
                </a:solidFill>
                <a:effectLst/>
                <a:latin typeface="Arial" panose="020B0604020202020204" pitchFamily="34" charset="0"/>
              </a:rPr>
              <a:t>Which athletes don't you like?</a:t>
            </a:r>
          </a:p>
          <a:p>
            <a:pPr algn="l">
              <a:buFont typeface="Arial" panose="020B0604020202020204" pitchFamily="34" charset="0"/>
              <a:buChar char="•"/>
            </a:pPr>
            <a:r>
              <a:rPr lang="en-US" dirty="0">
                <a:solidFill>
                  <a:srgbClr val="000000"/>
                </a:solidFill>
                <a:latin typeface="Arial" panose="020B0604020202020204" pitchFamily="34" charset="0"/>
              </a:rPr>
              <a:t>Do you like reading?</a:t>
            </a:r>
          </a:p>
          <a:p>
            <a:pPr>
              <a:buFont typeface="Arial" panose="020B0604020202020204" pitchFamily="34" charset="0"/>
              <a:buChar char="•"/>
            </a:pPr>
            <a:r>
              <a:rPr lang="en-US" b="0" i="0" dirty="0">
                <a:solidFill>
                  <a:srgbClr val="000000"/>
                </a:solidFill>
                <a:effectLst/>
                <a:latin typeface="Arial" panose="020B0604020202020204" pitchFamily="34" charset="0"/>
              </a:rPr>
              <a:t>Do you like books?</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reading books offline or online? </a:t>
            </a:r>
          </a:p>
          <a:p>
            <a:pPr algn="l">
              <a:buFont typeface="Arial" panose="020B0604020202020204" pitchFamily="34" charset="0"/>
              <a:buChar char="•"/>
            </a:pPr>
            <a:r>
              <a:rPr lang="en-US" b="0" i="0" dirty="0">
                <a:solidFill>
                  <a:srgbClr val="000000"/>
                </a:solidFill>
                <a:effectLst/>
                <a:latin typeface="Arial" panose="020B0604020202020204" pitchFamily="34" charset="0"/>
              </a:rPr>
              <a:t>What are your favorite kinds of books?</a:t>
            </a:r>
          </a:p>
          <a:p>
            <a:pPr algn="l">
              <a:buFont typeface="Arial" panose="020B0604020202020204" pitchFamily="34" charset="0"/>
              <a:buChar char="•"/>
            </a:pPr>
            <a:r>
              <a:rPr lang="en-US" b="0" i="0" dirty="0">
                <a:solidFill>
                  <a:srgbClr val="000000"/>
                </a:solidFill>
                <a:effectLst/>
                <a:latin typeface="Arial" panose="020B0604020202020204" pitchFamily="34" charset="0"/>
              </a:rPr>
              <a:t>What are your favorite book titles?</a:t>
            </a:r>
          </a:p>
          <a:p>
            <a:pPr algn="l">
              <a:buFont typeface="Arial" panose="020B0604020202020204" pitchFamily="34" charset="0"/>
              <a:buChar char="•"/>
            </a:pPr>
            <a:r>
              <a:rPr lang="en-US" b="0" i="0" dirty="0">
                <a:solidFill>
                  <a:srgbClr val="000000"/>
                </a:solidFill>
                <a:effectLst/>
                <a:latin typeface="Arial" panose="020B0604020202020204" pitchFamily="34" charset="0"/>
              </a:rPr>
              <a:t>Who are your favorite authors?</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p:txBody>
      </p:sp>
      <p:sp>
        <p:nvSpPr>
          <p:cNvPr id="9" name="Title 1">
            <a:extLst>
              <a:ext uri="{FF2B5EF4-FFF2-40B4-BE49-F238E27FC236}">
                <a16:creationId xmlns:a16="http://schemas.microsoft.com/office/drawing/2014/main" id="{E26191EC-3B70-D4CA-6C88-5B59D42480C9}"/>
              </a:ext>
            </a:extLst>
          </p:cNvPr>
          <p:cNvSpPr txBox="1">
            <a:spLocks/>
          </p:cNvSpPr>
          <p:nvPr/>
        </p:nvSpPr>
        <p:spPr>
          <a:xfrm>
            <a:off x="750478" y="-99623"/>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 Revision 1</a:t>
            </a:r>
            <a:endParaRPr lang="en-US" sz="2000" b="1" dirty="0"/>
          </a:p>
        </p:txBody>
      </p:sp>
    </p:spTree>
    <p:extLst>
      <p:ext uri="{BB962C8B-B14F-4D97-AF65-F5344CB8AC3E}">
        <p14:creationId xmlns:p14="http://schemas.microsoft.com/office/powerpoint/2010/main" val="3025423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8" name="Content Placeholder 7">
            <a:extLst>
              <a:ext uri="{FF2B5EF4-FFF2-40B4-BE49-F238E27FC236}">
                <a16:creationId xmlns:a16="http://schemas.microsoft.com/office/drawing/2014/main" id="{A2C1D360-B5A6-447D-9C08-D3E32907D6E3}"/>
              </a:ext>
            </a:extLst>
          </p:cNvPr>
          <p:cNvSpPr txBox="1">
            <a:spLocks noGrp="1"/>
          </p:cNvSpPr>
          <p:nvPr>
            <p:ph idx="1"/>
          </p:nvPr>
        </p:nvSpPr>
        <p:spPr>
          <a:xfrm>
            <a:off x="150813" y="-771663"/>
            <a:ext cx="11942762" cy="8433078"/>
          </a:xfrm>
          <a:prstGeom prst="rect">
            <a:avLst/>
          </a:prstGeom>
          <a:noFill/>
        </p:spPr>
        <p:txBody>
          <a:bodyPr wrap="square">
            <a:spAutoFit/>
          </a:bodyPr>
          <a:lstStyle/>
          <a:p>
            <a:pPr marL="0" indent="0" algn="l">
              <a:buNone/>
            </a:pPr>
            <a:endParaRPr lang="en-US" b="0" i="0" dirty="0">
              <a:solidFill>
                <a:srgbClr val="000000"/>
              </a:solidFill>
              <a:effectLst/>
              <a:latin typeface="Arial" panose="020B0604020202020204" pitchFamily="34" charset="0"/>
            </a:endParaRPr>
          </a:p>
          <a:p>
            <a:pPr marL="0" indent="0" algn="l">
              <a:buNone/>
            </a:pPr>
            <a:endParaRPr lang="en-US" dirty="0">
              <a:solidFill>
                <a:srgbClr val="000000"/>
              </a:solidFill>
              <a:latin typeface="Arial" panose="020B0604020202020204" pitchFamily="34" charset="0"/>
            </a:endParaRPr>
          </a:p>
          <a:p>
            <a:pPr marL="0" indent="0" algn="l">
              <a:buNone/>
            </a:pPr>
            <a:r>
              <a:rPr lang="en-US" b="0" i="0" dirty="0">
                <a:solidFill>
                  <a:srgbClr val="000000"/>
                </a:solidFill>
                <a:effectLst/>
                <a:latin typeface="Arial" panose="020B0604020202020204" pitchFamily="34" charset="0"/>
              </a:rPr>
              <a:t>Do you like sports?</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What are your favorite kinds of sports?</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Who are your favorite athletes?</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sports from other countries as well? If so, what kind?</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athletes from other countries as well? If so, who?</a:t>
            </a:r>
          </a:p>
          <a:p>
            <a:pPr algn="l">
              <a:buFont typeface="Arial" panose="020B0604020202020204" pitchFamily="34" charset="0"/>
              <a:buChar char="•"/>
            </a:pPr>
            <a:r>
              <a:rPr lang="en-US" b="0" i="0" dirty="0">
                <a:solidFill>
                  <a:srgbClr val="000000"/>
                </a:solidFill>
                <a:effectLst/>
                <a:latin typeface="Arial" panose="020B0604020202020204" pitchFamily="34" charset="0"/>
              </a:rPr>
              <a:t>Which athletes don't you like?</a:t>
            </a:r>
          </a:p>
          <a:p>
            <a:pPr algn="l">
              <a:buFont typeface="Arial" panose="020B0604020202020204" pitchFamily="34" charset="0"/>
              <a:buChar char="•"/>
            </a:pPr>
            <a:r>
              <a:rPr lang="en-US" dirty="0">
                <a:solidFill>
                  <a:srgbClr val="000000"/>
                </a:solidFill>
                <a:latin typeface="Arial" panose="020B0604020202020204" pitchFamily="34" charset="0"/>
              </a:rPr>
              <a:t>Do you like reading?</a:t>
            </a:r>
          </a:p>
          <a:p>
            <a:pPr>
              <a:buFont typeface="Arial" panose="020B0604020202020204" pitchFamily="34" charset="0"/>
              <a:buChar char="•"/>
            </a:pPr>
            <a:r>
              <a:rPr lang="en-US" b="0" i="0" dirty="0">
                <a:solidFill>
                  <a:srgbClr val="000000"/>
                </a:solidFill>
                <a:effectLst/>
                <a:latin typeface="Arial" panose="020B0604020202020204" pitchFamily="34" charset="0"/>
              </a:rPr>
              <a:t>Do you like books?</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reading books offline or online? </a:t>
            </a:r>
          </a:p>
          <a:p>
            <a:pPr algn="l">
              <a:buFont typeface="Arial" panose="020B0604020202020204" pitchFamily="34" charset="0"/>
              <a:buChar char="•"/>
            </a:pPr>
            <a:r>
              <a:rPr lang="en-US" b="0" i="0" dirty="0">
                <a:solidFill>
                  <a:srgbClr val="000000"/>
                </a:solidFill>
                <a:effectLst/>
                <a:latin typeface="Arial" panose="020B0604020202020204" pitchFamily="34" charset="0"/>
              </a:rPr>
              <a:t>What are your favorite kinds of books?</a:t>
            </a:r>
          </a:p>
          <a:p>
            <a:pPr algn="l">
              <a:buFont typeface="Arial" panose="020B0604020202020204" pitchFamily="34" charset="0"/>
              <a:buChar char="•"/>
            </a:pPr>
            <a:r>
              <a:rPr lang="en-US" b="0" i="0" dirty="0">
                <a:solidFill>
                  <a:srgbClr val="000000"/>
                </a:solidFill>
                <a:effectLst/>
                <a:latin typeface="Arial" panose="020B0604020202020204" pitchFamily="34" charset="0"/>
              </a:rPr>
              <a:t>What are your favorite book titles?</a:t>
            </a:r>
          </a:p>
          <a:p>
            <a:pPr algn="l">
              <a:buFont typeface="Arial" panose="020B0604020202020204" pitchFamily="34" charset="0"/>
              <a:buChar char="•"/>
            </a:pPr>
            <a:r>
              <a:rPr lang="en-US" b="0" i="0" dirty="0">
                <a:solidFill>
                  <a:srgbClr val="000000"/>
                </a:solidFill>
                <a:effectLst/>
                <a:latin typeface="Arial" panose="020B0604020202020204" pitchFamily="34" charset="0"/>
              </a:rPr>
              <a:t>Who are your favorite authors?</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p:txBody>
      </p:sp>
      <p:sp>
        <p:nvSpPr>
          <p:cNvPr id="9" name="Title 1">
            <a:extLst>
              <a:ext uri="{FF2B5EF4-FFF2-40B4-BE49-F238E27FC236}">
                <a16:creationId xmlns:a16="http://schemas.microsoft.com/office/drawing/2014/main" id="{E26191EC-3B70-D4CA-6C88-5B59D42480C9}"/>
              </a:ext>
            </a:extLst>
          </p:cNvPr>
          <p:cNvSpPr txBox="1">
            <a:spLocks/>
          </p:cNvSpPr>
          <p:nvPr/>
        </p:nvSpPr>
        <p:spPr>
          <a:xfrm>
            <a:off x="750478" y="-99623"/>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 Revision 1</a:t>
            </a:r>
            <a:endParaRPr lang="en-US" sz="2000" b="1" dirty="0"/>
          </a:p>
        </p:txBody>
      </p:sp>
    </p:spTree>
    <p:extLst>
      <p:ext uri="{BB962C8B-B14F-4D97-AF65-F5344CB8AC3E}">
        <p14:creationId xmlns:p14="http://schemas.microsoft.com/office/powerpoint/2010/main" val="1258301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8" name="Content Placeholder 7">
            <a:extLst>
              <a:ext uri="{FF2B5EF4-FFF2-40B4-BE49-F238E27FC236}">
                <a16:creationId xmlns:a16="http://schemas.microsoft.com/office/drawing/2014/main" id="{A2C1D360-B5A6-447D-9C08-D3E32907D6E3}"/>
              </a:ext>
            </a:extLst>
          </p:cNvPr>
          <p:cNvSpPr txBox="1">
            <a:spLocks noGrp="1"/>
          </p:cNvSpPr>
          <p:nvPr>
            <p:ph idx="1"/>
          </p:nvPr>
        </p:nvSpPr>
        <p:spPr>
          <a:xfrm>
            <a:off x="124619" y="585643"/>
            <a:ext cx="11942762" cy="7094250"/>
          </a:xfrm>
          <a:prstGeom prst="rect">
            <a:avLst/>
          </a:prstGeom>
          <a:noFill/>
        </p:spPr>
        <p:txBody>
          <a:bodyPr wrap="square">
            <a:spAutoFit/>
          </a:bodyPr>
          <a:lstStyle/>
          <a:p>
            <a:pPr algn="l">
              <a:buFont typeface="Arial" panose="020B0604020202020204" pitchFamily="34" charset="0"/>
              <a:buChar char="•"/>
            </a:pPr>
            <a:r>
              <a:rPr lang="en-US" dirty="0">
                <a:solidFill>
                  <a:srgbClr val="000000"/>
                </a:solidFill>
                <a:latin typeface="Arial" panose="020B0604020202020204" pitchFamily="34" charset="0"/>
              </a:rPr>
              <a:t>What is your favorite color?</a:t>
            </a:r>
          </a:p>
          <a:p>
            <a:pPr algn="l">
              <a:buFont typeface="Arial" panose="020B0604020202020204" pitchFamily="34" charset="0"/>
              <a:buChar char="•"/>
            </a:pPr>
            <a:r>
              <a:rPr lang="en-US" b="0" i="0" dirty="0">
                <a:solidFill>
                  <a:srgbClr val="000000"/>
                </a:solidFill>
                <a:effectLst/>
                <a:latin typeface="Arial" panose="020B0604020202020204" pitchFamily="34" charset="0"/>
              </a:rPr>
              <a:t>What is your least favorite color?</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house work?</a:t>
            </a:r>
          </a:p>
          <a:p>
            <a:pPr algn="l">
              <a:buFont typeface="Arial" panose="020B0604020202020204" pitchFamily="34" charset="0"/>
              <a:buChar char="•"/>
            </a:pPr>
            <a:r>
              <a:rPr lang="en-US" dirty="0">
                <a:solidFill>
                  <a:srgbClr val="000000"/>
                </a:solidFill>
                <a:latin typeface="Arial" panose="020B0604020202020204" pitchFamily="34" charset="0"/>
              </a:rPr>
              <a:t>What is your favorite chore?</a:t>
            </a:r>
          </a:p>
          <a:p>
            <a:pPr algn="l">
              <a:buFont typeface="Arial" panose="020B0604020202020204" pitchFamily="34" charset="0"/>
              <a:buChar char="•"/>
            </a:pPr>
            <a:r>
              <a:rPr lang="en-US" dirty="0">
                <a:solidFill>
                  <a:srgbClr val="000000"/>
                </a:solidFill>
                <a:latin typeface="Arial" panose="020B0604020202020204" pitchFamily="34" charset="0"/>
              </a:rPr>
              <a:t>W</a:t>
            </a:r>
            <a:r>
              <a:rPr lang="en-US" b="0" i="0" dirty="0">
                <a:solidFill>
                  <a:srgbClr val="000000"/>
                </a:solidFill>
                <a:effectLst/>
                <a:latin typeface="Arial" panose="020B0604020202020204" pitchFamily="34" charset="0"/>
              </a:rPr>
              <a:t>hat is your least favorite chore?</a:t>
            </a:r>
          </a:p>
          <a:p>
            <a:pPr algn="l">
              <a:buFont typeface="Arial" panose="020B0604020202020204" pitchFamily="34" charset="0"/>
              <a:buChar char="•"/>
            </a:pPr>
            <a:r>
              <a:rPr lang="en-US" dirty="0">
                <a:solidFill>
                  <a:srgbClr val="000000"/>
                </a:solidFill>
                <a:latin typeface="Arial" panose="020B0604020202020204" pitchFamily="34" charset="0"/>
              </a:rPr>
              <a:t>Name a chore that you loathe.</a:t>
            </a:r>
          </a:p>
          <a:p>
            <a:pPr algn="l">
              <a:buFont typeface="Arial" panose="020B0604020202020204" pitchFamily="34" charset="0"/>
              <a:buChar char="•"/>
            </a:pPr>
            <a:r>
              <a:rPr lang="en-US" dirty="0">
                <a:solidFill>
                  <a:srgbClr val="000000"/>
                </a:solidFill>
                <a:latin typeface="Arial" panose="020B0604020202020204" pitchFamily="34" charset="0"/>
              </a:rPr>
              <a:t>Do you like pets? Do you have one?</a:t>
            </a:r>
          </a:p>
          <a:p>
            <a:pPr algn="l">
              <a:buFont typeface="Arial" panose="020B0604020202020204" pitchFamily="34" charset="0"/>
              <a:buChar char="•"/>
            </a:pPr>
            <a:r>
              <a:rPr lang="en-US" dirty="0">
                <a:solidFill>
                  <a:srgbClr val="000000"/>
                </a:solidFill>
                <a:latin typeface="Arial" panose="020B0604020202020204" pitchFamily="34" charset="0"/>
              </a:rPr>
              <a:t>What is your favorite pet?</a:t>
            </a:r>
          </a:p>
          <a:p>
            <a:pPr algn="l" fontAlgn="base"/>
            <a:r>
              <a:rPr lang="en-US" dirty="0">
                <a:solidFill>
                  <a:srgbClr val="000000"/>
                </a:solidFill>
                <a:latin typeface="Arial" panose="020B0604020202020204" pitchFamily="34" charset="0"/>
              </a:rPr>
              <a:t>Do you like wearing make-up?</a:t>
            </a:r>
          </a:p>
          <a:p>
            <a:pPr algn="l" fontAlgn="base"/>
            <a:r>
              <a:rPr lang="en-US" dirty="0">
                <a:solidFill>
                  <a:srgbClr val="000000"/>
                </a:solidFill>
                <a:latin typeface="Arial" panose="020B0604020202020204" pitchFamily="34" charset="0"/>
              </a:rPr>
              <a:t>Do you read beauty magazines? ?</a:t>
            </a:r>
          </a:p>
          <a:p>
            <a:pPr algn="l" fontAlgn="base"/>
            <a:r>
              <a:rPr lang="en-US" dirty="0">
                <a:solidFill>
                  <a:srgbClr val="000000"/>
                </a:solidFill>
                <a:latin typeface="Arial" panose="020B0604020202020204" pitchFamily="34" charset="0"/>
              </a:rPr>
              <a:t>What’s your opinion of beauty pageants like Miss Universe?</a:t>
            </a:r>
          </a:p>
          <a:p>
            <a:pPr algn="l" fontAlgn="base"/>
            <a:r>
              <a:rPr lang="en-US" dirty="0">
                <a:solidFill>
                  <a:srgbClr val="000000"/>
                </a:solidFill>
                <a:latin typeface="Arial" panose="020B0604020202020204" pitchFamily="34" charset="0"/>
              </a:rPr>
              <a:t>How have our ideas about beauty changed generally? What does this tell us?</a:t>
            </a:r>
          </a:p>
          <a:p>
            <a:pPr algn="l">
              <a:buFont typeface="Arial" panose="020B0604020202020204" pitchFamily="34" charset="0"/>
              <a:buChar char="•"/>
            </a:pPr>
            <a:r>
              <a:rPr lang="en-US" dirty="0">
                <a:solidFill>
                  <a:srgbClr val="000000"/>
                </a:solidFill>
                <a:latin typeface="Arial" panose="020B0604020202020204" pitchFamily="34" charset="0"/>
              </a:rPr>
              <a:t>“No Make-Up Day”: would this be a good idea?</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p:txBody>
      </p:sp>
      <p:sp>
        <p:nvSpPr>
          <p:cNvPr id="9" name="Title 1">
            <a:extLst>
              <a:ext uri="{FF2B5EF4-FFF2-40B4-BE49-F238E27FC236}">
                <a16:creationId xmlns:a16="http://schemas.microsoft.com/office/drawing/2014/main" id="{EA9FD37A-AB87-0DE3-BB87-C8C8CD9CF0E7}"/>
              </a:ext>
            </a:extLst>
          </p:cNvPr>
          <p:cNvSpPr txBox="1">
            <a:spLocks/>
          </p:cNvSpPr>
          <p:nvPr/>
        </p:nvSpPr>
        <p:spPr>
          <a:xfrm>
            <a:off x="750478" y="-99623"/>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 Revision 1</a:t>
            </a:r>
            <a:endParaRPr lang="en-US" sz="2000" b="1" dirty="0"/>
          </a:p>
        </p:txBody>
      </p:sp>
    </p:spTree>
    <p:extLst>
      <p:ext uri="{BB962C8B-B14F-4D97-AF65-F5344CB8AC3E}">
        <p14:creationId xmlns:p14="http://schemas.microsoft.com/office/powerpoint/2010/main" val="21837135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1- Likes &amp; Dislikes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8" name="Content Placeholder 7">
            <a:extLst>
              <a:ext uri="{FF2B5EF4-FFF2-40B4-BE49-F238E27FC236}">
                <a16:creationId xmlns:a16="http://schemas.microsoft.com/office/drawing/2014/main" id="{A2C1D360-B5A6-447D-9C08-D3E32907D6E3}"/>
              </a:ext>
            </a:extLst>
          </p:cNvPr>
          <p:cNvSpPr txBox="1">
            <a:spLocks noGrp="1"/>
          </p:cNvSpPr>
          <p:nvPr>
            <p:ph idx="1"/>
          </p:nvPr>
        </p:nvSpPr>
        <p:spPr>
          <a:xfrm>
            <a:off x="150813" y="567165"/>
            <a:ext cx="11942762" cy="5755422"/>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Arial" panose="020B0604020202020204" pitchFamily="34" charset="0"/>
              </a:rPr>
              <a:t>Do you like sports?</a:t>
            </a:r>
          </a:p>
          <a:p>
            <a:pPr algn="l">
              <a:buFont typeface="Arial" panose="020B0604020202020204" pitchFamily="34" charset="0"/>
              <a:buChar char="•"/>
            </a:pPr>
            <a:r>
              <a:rPr lang="en-US" b="0" i="0" dirty="0">
                <a:solidFill>
                  <a:srgbClr val="000000"/>
                </a:solidFill>
                <a:effectLst/>
                <a:latin typeface="Arial" panose="020B0604020202020204" pitchFamily="34" charset="0"/>
              </a:rPr>
              <a:t>What are your favorite kinds of sports?</a:t>
            </a:r>
          </a:p>
          <a:p>
            <a:pPr algn="l">
              <a:buFont typeface="Arial" panose="020B0604020202020204" pitchFamily="34" charset="0"/>
              <a:buChar char="•"/>
            </a:pPr>
            <a:r>
              <a:rPr lang="en-US" b="0" i="0" dirty="0">
                <a:solidFill>
                  <a:srgbClr val="000000"/>
                </a:solidFill>
                <a:effectLst/>
                <a:latin typeface="Arial" panose="020B0604020202020204" pitchFamily="34" charset="0"/>
              </a:rPr>
              <a:t>Who are your favorite athletes?</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sports from other countries as well? If so, what kind?</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athletes from other countries as well? If so, who?</a:t>
            </a:r>
          </a:p>
          <a:p>
            <a:pPr algn="l">
              <a:buFont typeface="Arial" panose="020B0604020202020204" pitchFamily="34" charset="0"/>
              <a:buChar char="•"/>
            </a:pPr>
            <a:r>
              <a:rPr lang="en-US" b="0" i="0" dirty="0">
                <a:solidFill>
                  <a:srgbClr val="000000"/>
                </a:solidFill>
                <a:effectLst/>
                <a:latin typeface="Arial" panose="020B0604020202020204" pitchFamily="34" charset="0"/>
              </a:rPr>
              <a:t>Which athletes don't you like?</a:t>
            </a:r>
          </a:p>
          <a:p>
            <a:pPr algn="l">
              <a:buFont typeface="Arial" panose="020B0604020202020204" pitchFamily="34" charset="0"/>
              <a:buChar char="•"/>
            </a:pPr>
            <a:r>
              <a:rPr lang="en-US" dirty="0">
                <a:solidFill>
                  <a:srgbClr val="000000"/>
                </a:solidFill>
                <a:latin typeface="Arial" panose="020B0604020202020204" pitchFamily="34" charset="0"/>
              </a:rPr>
              <a:t>Do you like reading?</a:t>
            </a:r>
          </a:p>
          <a:p>
            <a:pPr>
              <a:buFont typeface="Arial" panose="020B0604020202020204" pitchFamily="34" charset="0"/>
              <a:buChar char="•"/>
            </a:pPr>
            <a:r>
              <a:rPr lang="en-US" b="0" i="0" dirty="0">
                <a:solidFill>
                  <a:srgbClr val="000000"/>
                </a:solidFill>
                <a:effectLst/>
                <a:latin typeface="Arial" panose="020B0604020202020204" pitchFamily="34" charset="0"/>
              </a:rPr>
              <a:t>Do you like books?</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reading books offline or online? </a:t>
            </a:r>
          </a:p>
          <a:p>
            <a:pPr algn="l">
              <a:buFont typeface="Arial" panose="020B0604020202020204" pitchFamily="34" charset="0"/>
              <a:buChar char="•"/>
            </a:pPr>
            <a:r>
              <a:rPr lang="en-US" b="0" i="0" dirty="0">
                <a:solidFill>
                  <a:srgbClr val="000000"/>
                </a:solidFill>
                <a:effectLst/>
                <a:latin typeface="Arial" panose="020B0604020202020204" pitchFamily="34" charset="0"/>
              </a:rPr>
              <a:t>What are your favorite kinds of books?</a:t>
            </a:r>
          </a:p>
          <a:p>
            <a:pPr algn="l">
              <a:buFont typeface="Arial" panose="020B0604020202020204" pitchFamily="34" charset="0"/>
              <a:buChar char="•"/>
            </a:pPr>
            <a:r>
              <a:rPr lang="en-US" b="0" i="0" dirty="0">
                <a:solidFill>
                  <a:srgbClr val="000000"/>
                </a:solidFill>
                <a:effectLst/>
                <a:latin typeface="Arial" panose="020B0604020202020204" pitchFamily="34" charset="0"/>
              </a:rPr>
              <a:t>What are your favorite book titles?</a:t>
            </a:r>
          </a:p>
          <a:p>
            <a:pPr algn="l">
              <a:buFont typeface="Arial" panose="020B0604020202020204" pitchFamily="34" charset="0"/>
              <a:buChar char="•"/>
            </a:pPr>
            <a:r>
              <a:rPr lang="en-US" b="0" i="0" dirty="0">
                <a:solidFill>
                  <a:srgbClr val="000000"/>
                </a:solidFill>
                <a:effectLst/>
                <a:latin typeface="Arial" panose="020B0604020202020204" pitchFamily="34" charset="0"/>
              </a:rPr>
              <a:t>Who are your favorite authors?</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647262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945862" y="-291543"/>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0" y="1105231"/>
            <a:ext cx="12053277" cy="5078313"/>
          </a:xfrm>
          <a:prstGeom prst="rect">
            <a:avLst/>
          </a:prstGeom>
          <a:noFill/>
        </p:spPr>
        <p:txBody>
          <a:bodyPr wrap="square">
            <a:spAutoFit/>
          </a:bodyPr>
          <a:lstStyle/>
          <a:p>
            <a:pPr algn="l"/>
            <a:r>
              <a:rPr lang="en-US" dirty="0">
                <a:solidFill>
                  <a:srgbClr val="030303"/>
                </a:solidFill>
                <a:latin typeface="Roboto" panose="02000000000000000000" pitchFamily="2" charset="0"/>
              </a:rPr>
              <a:t>Answer the following questions using some of the above idioms:</a:t>
            </a:r>
          </a:p>
          <a:p>
            <a:pPr algn="l"/>
            <a:r>
              <a:rPr lang="en-US" b="0" i="0" dirty="0">
                <a:solidFill>
                  <a:srgbClr val="030303"/>
                </a:solidFill>
                <a:effectLst/>
                <a:latin typeface="Roboto" panose="02000000000000000000" pitchFamily="2" charset="0"/>
              </a:rPr>
              <a:t> What do you like doing when you spend time with your family?</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lgn="l">
              <a:buFont typeface="+mj-lt"/>
              <a:buAutoNum type="arabicPeriod"/>
            </a:pPr>
            <a:endParaRPr lang="en-US" dirty="0">
              <a:solidFill>
                <a:srgbClr val="030303"/>
              </a:solidFill>
              <a:latin typeface="Roboto" panose="02000000000000000000" pitchFamily="2" charset="0"/>
            </a:endParaRPr>
          </a:p>
          <a:p>
            <a:r>
              <a:rPr lang="en-US" b="0" i="0" dirty="0">
                <a:solidFill>
                  <a:srgbClr val="000000"/>
                </a:solidFill>
                <a:effectLst/>
                <a:latin typeface="Arial" panose="020B0604020202020204" pitchFamily="34" charset="0"/>
              </a:rPr>
              <a:t>Did you ever meet any of your great grandparents?</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buFont typeface="+mj-lt"/>
              <a:buAutoNum type="arabicPeriod"/>
            </a:pPr>
            <a:endParaRPr lang="en-US" dirty="0">
              <a:solidFill>
                <a:srgbClr val="000000"/>
              </a:solidFill>
              <a:latin typeface="Arial" panose="020B0604020202020204" pitchFamily="34" charset="0"/>
            </a:endParaRPr>
          </a:p>
          <a:p>
            <a:r>
              <a:rPr lang="en-US" b="0" i="0" dirty="0">
                <a:solidFill>
                  <a:srgbClr val="000000"/>
                </a:solidFill>
                <a:effectLst/>
                <a:latin typeface="Arial" panose="020B0604020202020204" pitchFamily="34" charset="0"/>
              </a:rPr>
              <a:t>How did you get your name? Who are you named after?</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buFont typeface="+mj-lt"/>
              <a:buAutoNum type="arabicPeriod"/>
            </a:pPr>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What is the most important thing your parents taught you?</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buFont typeface="+mj-lt"/>
              <a:buAutoNum type="arabicPeriod"/>
            </a:pPr>
            <a:endParaRPr lang="en-US" dirty="0">
              <a:solidFill>
                <a:srgbClr val="000000"/>
              </a:solidFill>
              <a:latin typeface="Arial" panose="020B0604020202020204" pitchFamily="34" charset="0"/>
            </a:endParaRPr>
          </a:p>
          <a:p>
            <a:pPr>
              <a:buFont typeface="+mj-lt"/>
              <a:buAutoNum type="arabicPeriod"/>
            </a:pPr>
            <a:endParaRPr lang="en-US" dirty="0">
              <a:solidFill>
                <a:srgbClr val="000000"/>
              </a:solidFill>
              <a:latin typeface="Arial" panose="020B0604020202020204" pitchFamily="34" charset="0"/>
            </a:endParaRPr>
          </a:p>
        </p:txBody>
      </p:sp>
      <p:sp>
        <p:nvSpPr>
          <p:cNvPr id="3" name="Scroll: Horizontal 2">
            <a:extLst>
              <a:ext uri="{FF2B5EF4-FFF2-40B4-BE49-F238E27FC236}">
                <a16:creationId xmlns:a16="http://schemas.microsoft.com/office/drawing/2014/main" id="{2CB213C7-9B08-493C-FF01-282F8BEAD766}"/>
              </a:ext>
            </a:extLst>
          </p:cNvPr>
          <p:cNvSpPr/>
          <p:nvPr/>
        </p:nvSpPr>
        <p:spPr>
          <a:xfrm>
            <a:off x="0" y="179888"/>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spTree>
    <p:extLst>
      <p:ext uri="{BB962C8B-B14F-4D97-AF65-F5344CB8AC3E}">
        <p14:creationId xmlns:p14="http://schemas.microsoft.com/office/powerpoint/2010/main" val="2921076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945862" y="-291543"/>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0" y="1105231"/>
            <a:ext cx="12053277" cy="2031325"/>
          </a:xfrm>
          <a:prstGeom prst="rect">
            <a:avLst/>
          </a:prstGeom>
          <a:noFill/>
        </p:spPr>
        <p:txBody>
          <a:bodyPr wrap="square">
            <a:spAutoFit/>
          </a:bodyPr>
          <a:lstStyle/>
          <a:p>
            <a:pPr algn="l"/>
            <a:r>
              <a:rPr lang="en-US" dirty="0">
                <a:solidFill>
                  <a:srgbClr val="030303"/>
                </a:solidFill>
                <a:latin typeface="Roboto" panose="02000000000000000000" pitchFamily="2" charset="0"/>
              </a:rPr>
              <a:t>Answer the following questions using some of the above idioms:</a:t>
            </a:r>
          </a:p>
          <a:p>
            <a:pPr algn="l"/>
            <a:endParaRPr lang="en-US" dirty="0">
              <a:solidFill>
                <a:srgbClr val="030303"/>
              </a:solidFill>
              <a:latin typeface="Roboto" panose="02000000000000000000" pitchFamily="2" charset="0"/>
            </a:endParaRPr>
          </a:p>
          <a:p>
            <a:pPr>
              <a:buFont typeface="+mj-lt"/>
              <a:buAutoNum type="arabicPeriod"/>
            </a:pPr>
            <a:endParaRPr lang="en-US" dirty="0">
              <a:solidFill>
                <a:srgbClr val="000000"/>
              </a:solidFill>
              <a:latin typeface="Arial" panose="020B0604020202020204" pitchFamily="34" charset="0"/>
            </a:endParaRPr>
          </a:p>
          <a:p>
            <a:r>
              <a:rPr lang="en-US" b="0" i="0" dirty="0">
                <a:solidFill>
                  <a:srgbClr val="000000"/>
                </a:solidFill>
                <a:effectLst/>
                <a:latin typeface="Arial" panose="020B0604020202020204" pitchFamily="34" charset="0"/>
              </a:rPr>
              <a:t>If you could have a different number of </a:t>
            </a:r>
            <a:r>
              <a:rPr lang="en-US" b="1" i="0" dirty="0">
                <a:solidFill>
                  <a:srgbClr val="000000"/>
                </a:solidFill>
                <a:effectLst/>
                <a:latin typeface="Arial" panose="020B0604020202020204" pitchFamily="34" charset="0"/>
              </a:rPr>
              <a:t>siblings</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children</a:t>
            </a:r>
            <a:r>
              <a:rPr lang="en-US" b="0" i="0" dirty="0">
                <a:solidFill>
                  <a:srgbClr val="000000"/>
                </a:solidFill>
                <a:effectLst/>
                <a:latin typeface="Arial" panose="020B0604020202020204" pitchFamily="34" charset="0"/>
              </a:rPr>
              <a:t>, what would it be? Why?</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dirty="0">
              <a:solidFill>
                <a:srgbClr val="000000"/>
              </a:solidFill>
              <a:latin typeface="Arial" panose="020B0604020202020204" pitchFamily="34" charset="0"/>
            </a:endParaRPr>
          </a:p>
        </p:txBody>
      </p:sp>
      <p:sp>
        <p:nvSpPr>
          <p:cNvPr id="3" name="Scroll: Horizontal 2">
            <a:extLst>
              <a:ext uri="{FF2B5EF4-FFF2-40B4-BE49-F238E27FC236}">
                <a16:creationId xmlns:a16="http://schemas.microsoft.com/office/drawing/2014/main" id="{2CB213C7-9B08-493C-FF01-282F8BEAD766}"/>
              </a:ext>
            </a:extLst>
          </p:cNvPr>
          <p:cNvSpPr/>
          <p:nvPr/>
        </p:nvSpPr>
        <p:spPr>
          <a:xfrm>
            <a:off x="0" y="179888"/>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sp>
        <p:nvSpPr>
          <p:cNvPr id="8" name="TextBox 7">
            <a:extLst>
              <a:ext uri="{FF2B5EF4-FFF2-40B4-BE49-F238E27FC236}">
                <a16:creationId xmlns:a16="http://schemas.microsoft.com/office/drawing/2014/main" id="{435D374A-A6AB-21ED-CA1A-A52F1A0D0653}"/>
              </a:ext>
            </a:extLst>
          </p:cNvPr>
          <p:cNvSpPr txBox="1"/>
          <p:nvPr/>
        </p:nvSpPr>
        <p:spPr>
          <a:xfrm>
            <a:off x="62522" y="3657490"/>
            <a:ext cx="1187156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If you were offered an excellent job opportunity abroad, would you consider leaving your family for an indefinite period of time</a:t>
            </a:r>
            <a:r>
              <a:rPr lang="en-US" dirty="0">
                <a:solidFill>
                  <a:srgbClr val="000000"/>
                </a:solidFill>
                <a:latin typeface="Arial" panose="020B0604020202020204" pitchFamily="34" charset="0"/>
              </a:rPr>
              <a:t>?</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p:txBody>
      </p:sp>
    </p:spTree>
    <p:extLst>
      <p:ext uri="{BB962C8B-B14F-4D97-AF65-F5344CB8AC3E}">
        <p14:creationId xmlns:p14="http://schemas.microsoft.com/office/powerpoint/2010/main" val="1324922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210135"/>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138723" y="1026825"/>
            <a:ext cx="11914554" cy="6186309"/>
          </a:xfrm>
          <a:prstGeom prst="rect">
            <a:avLst/>
          </a:prstGeom>
          <a:noFill/>
        </p:spPr>
        <p:txBody>
          <a:bodyPr wrap="square">
            <a:spAutoFit/>
          </a:bodyPr>
          <a:lstStyle/>
          <a:p>
            <a:endParaRPr lang="en-US" b="0" i="0" dirty="0">
              <a:solidFill>
                <a:srgbClr val="000000"/>
              </a:solidFill>
              <a:effectLst/>
              <a:latin typeface="Arial" panose="020B0604020202020204" pitchFamily="34" charset="0"/>
            </a:endParaRPr>
          </a:p>
          <a:p>
            <a:endParaRPr lang="en-US" b="0" i="0" dirty="0">
              <a:solidFill>
                <a:srgbClr val="000000"/>
              </a:solidFill>
              <a:effectLst/>
              <a:latin typeface="Arial" panose="020B0604020202020204" pitchFamily="34"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There is much talk recently of increased social problems due to family breakdown. Is this true?</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Do you ever get tired of family duties?</a:t>
            </a:r>
          </a:p>
          <a:p>
            <a:pPr algn="l"/>
            <a:r>
              <a:rPr lang="en-US" b="0" i="0" dirty="0">
                <a:solidFill>
                  <a:srgbClr val="000000"/>
                </a:solidFill>
                <a:effectLst/>
                <a:latin typeface="verdana" panose="020B0604030504040204" pitchFamily="34" charset="0"/>
              </a:rPr>
              <a:t> </a:t>
            </a:r>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 Do you consider close friends as family? Explain why?</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p>
          <a:p>
            <a:pPr algn="l"/>
            <a:endParaRPr lang="en-US" b="1" i="0" dirty="0">
              <a:solidFill>
                <a:srgbClr val="030303"/>
              </a:solidFill>
              <a:effectLst/>
              <a:latin typeface="Roboto" panose="02000000000000000000" pitchFamily="2" charset="0"/>
            </a:endParaRPr>
          </a:p>
          <a:p>
            <a:r>
              <a:rPr lang="en-US" dirty="0">
                <a:solidFill>
                  <a:srgbClr val="000000"/>
                </a:solidFill>
                <a:latin typeface="verdana" panose="020B0604030504040204" pitchFamily="34" charset="0"/>
              </a:rPr>
              <a:t>Describe this picture.</a:t>
            </a: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303030"/>
              </a:solidFill>
              <a:effectLst/>
              <a:latin typeface="open sans" panose="020B0606030504020204" pitchFamily="34" charset="0"/>
            </a:endParaRPr>
          </a:p>
        </p:txBody>
      </p:sp>
      <p:sp>
        <p:nvSpPr>
          <p:cNvPr id="9" name="Scroll: Horizontal 8">
            <a:extLst>
              <a:ext uri="{FF2B5EF4-FFF2-40B4-BE49-F238E27FC236}">
                <a16:creationId xmlns:a16="http://schemas.microsoft.com/office/drawing/2014/main" id="{15535440-C066-AAC2-70B6-C68F112E6570}"/>
              </a:ext>
            </a:extLst>
          </p:cNvPr>
          <p:cNvSpPr/>
          <p:nvPr/>
        </p:nvSpPr>
        <p:spPr>
          <a:xfrm>
            <a:off x="286247" y="346375"/>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pic>
        <p:nvPicPr>
          <p:cNvPr id="8" name="Picture 2" descr="202,265 Extended Family Stock Photos, Pictures &amp;amp; Royalty-Free Images -  iStock">
            <a:extLst>
              <a:ext uri="{FF2B5EF4-FFF2-40B4-BE49-F238E27FC236}">
                <a16:creationId xmlns:a16="http://schemas.microsoft.com/office/drawing/2014/main" id="{5332499E-DD7D-6E9B-C0B1-04D1E4B72F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7912" y="3938740"/>
            <a:ext cx="3854726" cy="2443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6442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4" name="TextBox 3">
            <a:extLst>
              <a:ext uri="{FF2B5EF4-FFF2-40B4-BE49-F238E27FC236}">
                <a16:creationId xmlns:a16="http://schemas.microsoft.com/office/drawing/2014/main" id="{24C5F6AC-8D34-4940-9845-34C1DC5CDB8E}"/>
              </a:ext>
            </a:extLst>
          </p:cNvPr>
          <p:cNvSpPr txBox="1"/>
          <p:nvPr/>
        </p:nvSpPr>
        <p:spPr>
          <a:xfrm>
            <a:off x="3905982" y="2601155"/>
            <a:ext cx="7666892" cy="707886"/>
          </a:xfrm>
          <a:prstGeom prst="rect">
            <a:avLst/>
          </a:prstGeom>
          <a:noFill/>
        </p:spPr>
        <p:txBody>
          <a:bodyPr wrap="square" rtlCol="0">
            <a:spAutoFit/>
          </a:bodyPr>
          <a:lstStyle/>
          <a:p>
            <a:r>
              <a:rPr lang="en-US" sz="4000" b="1" dirty="0"/>
              <a:t>Thank you!</a:t>
            </a:r>
            <a:r>
              <a:rPr lang="en-US" sz="4000" b="1" dirty="0">
                <a:sym typeface="Wingdings" panose="05000000000000000000" pitchFamily="2" charset="2"/>
              </a:rPr>
              <a:t></a:t>
            </a:r>
            <a:endParaRPr lang="en-US" sz="4000" b="1" dirty="0"/>
          </a:p>
        </p:txBody>
      </p:sp>
      <p:sp>
        <p:nvSpPr>
          <p:cNvPr id="9" name="Title 1">
            <a:extLst>
              <a:ext uri="{FF2B5EF4-FFF2-40B4-BE49-F238E27FC236}">
                <a16:creationId xmlns:a16="http://schemas.microsoft.com/office/drawing/2014/main" id="{4FB3E39B-09C0-1B94-DC5B-0F59093078BB}"/>
              </a:ext>
            </a:extLst>
          </p:cNvPr>
          <p:cNvSpPr txBox="1">
            <a:spLocks/>
          </p:cNvSpPr>
          <p:nvPr/>
        </p:nvSpPr>
        <p:spPr>
          <a:xfrm>
            <a:off x="750478" y="-99623"/>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 Revision 1</a:t>
            </a:r>
            <a:endParaRPr lang="en-US" sz="2000" b="1" dirty="0"/>
          </a:p>
        </p:txBody>
      </p:sp>
    </p:spTree>
    <p:extLst>
      <p:ext uri="{BB962C8B-B14F-4D97-AF65-F5344CB8AC3E}">
        <p14:creationId xmlns:p14="http://schemas.microsoft.com/office/powerpoint/2010/main" val="218464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614622"/>
            <a:ext cx="2981758" cy="2017219"/>
          </a:xfrm>
          <a:prstGeom prst="rect">
            <a:avLst/>
          </a:prstGeom>
        </p:spPr>
        <p:txBody>
          <a:bodyPr vert="horz" wrap="square" lIns="0" tIns="0" rIns="0" bIns="0" rtlCol="0">
            <a:spAutoFit/>
          </a:bodyPr>
          <a:lstStyle/>
          <a:p>
            <a:pPr marL="8659"/>
            <a:r>
              <a:rPr sz="1364" b="1" spc="-3" dirty="0">
                <a:latin typeface="Cambria"/>
                <a:cs typeface="Cambria"/>
              </a:rPr>
              <a:t>Activity </a:t>
            </a:r>
            <a:r>
              <a:rPr sz="1364" b="1" dirty="0">
                <a:latin typeface="Cambria"/>
                <a:cs typeface="Cambria"/>
              </a:rPr>
              <a:t>3 – </a:t>
            </a:r>
            <a:r>
              <a:rPr sz="1364" b="1" spc="-3" dirty="0">
                <a:latin typeface="Cambria"/>
                <a:cs typeface="Cambria"/>
              </a:rPr>
              <a:t>Listen for Specific</a:t>
            </a:r>
            <a:r>
              <a:rPr sz="1364" b="1" spc="14" dirty="0">
                <a:latin typeface="Cambria"/>
                <a:cs typeface="Cambria"/>
              </a:rPr>
              <a:t> </a:t>
            </a:r>
            <a:r>
              <a:rPr sz="1364" b="1" spc="-3" dirty="0">
                <a:latin typeface="Cambria"/>
                <a:cs typeface="Cambria"/>
              </a:rPr>
              <a:t>Details</a:t>
            </a:r>
            <a:endParaRPr sz="1364">
              <a:latin typeface="Cambria"/>
              <a:cs typeface="Cambria"/>
            </a:endParaRPr>
          </a:p>
          <a:p>
            <a:pPr marL="8659">
              <a:spcBef>
                <a:spcPts val="764"/>
              </a:spcBef>
            </a:pPr>
            <a:r>
              <a:rPr sz="886" b="1" i="1" spc="-3" dirty="0">
                <a:latin typeface="Cambria"/>
                <a:cs typeface="Cambria"/>
              </a:rPr>
              <a:t>True </a:t>
            </a:r>
            <a:r>
              <a:rPr sz="886" b="1" i="1" dirty="0">
                <a:latin typeface="Cambria"/>
                <a:cs typeface="Cambria"/>
              </a:rPr>
              <a:t>or</a:t>
            </a:r>
            <a:r>
              <a:rPr sz="886" b="1" i="1" spc="-51" dirty="0">
                <a:latin typeface="Cambria"/>
                <a:cs typeface="Cambria"/>
              </a:rPr>
              <a:t> </a:t>
            </a:r>
            <a:r>
              <a:rPr sz="886" b="1" i="1" spc="-3" dirty="0">
                <a:latin typeface="Cambria"/>
                <a:cs typeface="Cambria"/>
              </a:rPr>
              <a:t>False?</a:t>
            </a:r>
            <a:endParaRPr sz="886">
              <a:latin typeface="Cambria"/>
              <a:cs typeface="Cambria"/>
            </a:endParaRPr>
          </a:p>
          <a:p>
            <a:pPr marL="319945" indent="-155427">
              <a:spcBef>
                <a:spcPts val="685"/>
              </a:spcBef>
              <a:buAutoNum type="arabicPeriod"/>
              <a:tabLst>
                <a:tab pos="320378" algn="l"/>
              </a:tabLst>
            </a:pPr>
            <a:r>
              <a:rPr sz="886" spc="-3" dirty="0">
                <a:latin typeface="Cambria"/>
                <a:cs typeface="Cambria"/>
              </a:rPr>
              <a:t>Dan’s favorite movie came out in</a:t>
            </a:r>
            <a:r>
              <a:rPr sz="886" spc="-10" dirty="0">
                <a:latin typeface="Cambria"/>
                <a:cs typeface="Cambria"/>
              </a:rPr>
              <a:t> </a:t>
            </a:r>
            <a:r>
              <a:rPr sz="886" dirty="0">
                <a:latin typeface="Cambria"/>
                <a:cs typeface="Cambria"/>
              </a:rPr>
              <a:t>1986.</a:t>
            </a:r>
            <a:endParaRPr sz="886">
              <a:latin typeface="Cambria"/>
              <a:cs typeface="Cambria"/>
            </a:endParaRPr>
          </a:p>
          <a:p>
            <a:pPr marL="319945" indent="-155427">
              <a:spcBef>
                <a:spcPts val="130"/>
              </a:spcBef>
              <a:buAutoNum type="arabicPeriod"/>
              <a:tabLst>
                <a:tab pos="320378" algn="l"/>
              </a:tabLst>
            </a:pPr>
            <a:r>
              <a:rPr sz="886" spc="-3" dirty="0">
                <a:latin typeface="Cambria"/>
                <a:cs typeface="Cambria"/>
              </a:rPr>
              <a:t>There is a </a:t>
            </a:r>
            <a:r>
              <a:rPr sz="886" spc="-7" dirty="0">
                <a:latin typeface="Cambria"/>
                <a:cs typeface="Cambria"/>
              </a:rPr>
              <a:t>love </a:t>
            </a:r>
            <a:r>
              <a:rPr sz="886" spc="-3" dirty="0">
                <a:latin typeface="Cambria"/>
                <a:cs typeface="Cambria"/>
              </a:rPr>
              <a:t>story </a:t>
            </a:r>
            <a:r>
              <a:rPr sz="886" dirty="0">
                <a:latin typeface="Cambria"/>
                <a:cs typeface="Cambria"/>
              </a:rPr>
              <a:t>in </a:t>
            </a:r>
            <a:r>
              <a:rPr sz="886" spc="-3" dirty="0">
                <a:latin typeface="Cambria"/>
                <a:cs typeface="Cambria"/>
              </a:rPr>
              <a:t>the</a:t>
            </a:r>
            <a:r>
              <a:rPr sz="886" spc="10" dirty="0">
                <a:latin typeface="Cambria"/>
                <a:cs typeface="Cambria"/>
              </a:rPr>
              <a:t> </a:t>
            </a:r>
            <a:r>
              <a:rPr sz="886" spc="-3" dirty="0">
                <a:latin typeface="Cambria"/>
                <a:cs typeface="Cambria"/>
              </a:rPr>
              <a:t>movie.</a:t>
            </a:r>
            <a:endParaRPr sz="886">
              <a:latin typeface="Cambria"/>
              <a:cs typeface="Cambria"/>
            </a:endParaRPr>
          </a:p>
          <a:p>
            <a:pPr marL="319945" indent="-155427">
              <a:spcBef>
                <a:spcPts val="130"/>
              </a:spcBef>
              <a:buAutoNum type="arabicPeriod"/>
              <a:tabLst>
                <a:tab pos="320378" algn="l"/>
              </a:tabLst>
            </a:pPr>
            <a:r>
              <a:rPr sz="886" spc="-3" dirty="0">
                <a:latin typeface="Cambria"/>
                <a:cs typeface="Cambria"/>
              </a:rPr>
              <a:t>The movie is </a:t>
            </a:r>
            <a:r>
              <a:rPr sz="886" dirty="0">
                <a:latin typeface="Cambria"/>
                <a:cs typeface="Cambria"/>
              </a:rPr>
              <a:t>too </a:t>
            </a:r>
            <a:r>
              <a:rPr sz="886" spc="-3" dirty="0">
                <a:latin typeface="Cambria"/>
                <a:cs typeface="Cambria"/>
              </a:rPr>
              <a:t>violent for</a:t>
            </a:r>
            <a:r>
              <a:rPr sz="886" dirty="0">
                <a:latin typeface="Cambria"/>
                <a:cs typeface="Cambria"/>
              </a:rPr>
              <a:t> </a:t>
            </a:r>
            <a:r>
              <a:rPr sz="886" spc="-3" dirty="0">
                <a:latin typeface="Cambria"/>
                <a:cs typeface="Cambria"/>
              </a:rPr>
              <a:t>children.</a:t>
            </a:r>
            <a:endParaRPr sz="886">
              <a:latin typeface="Cambria"/>
              <a:cs typeface="Cambria"/>
            </a:endParaRPr>
          </a:p>
          <a:p>
            <a:pPr marL="319945" indent="-155427">
              <a:spcBef>
                <a:spcPts val="126"/>
              </a:spcBef>
              <a:buAutoNum type="arabicPeriod"/>
              <a:tabLst>
                <a:tab pos="320378" algn="l"/>
              </a:tabLst>
            </a:pPr>
            <a:r>
              <a:rPr sz="886" spc="-3" dirty="0">
                <a:latin typeface="Cambria"/>
                <a:cs typeface="Cambria"/>
              </a:rPr>
              <a:t>The movie is very</a:t>
            </a:r>
            <a:r>
              <a:rPr sz="886" spc="-14" dirty="0">
                <a:latin typeface="Cambria"/>
                <a:cs typeface="Cambria"/>
              </a:rPr>
              <a:t> </a:t>
            </a:r>
            <a:r>
              <a:rPr sz="886" spc="-3" dirty="0">
                <a:latin typeface="Cambria"/>
                <a:cs typeface="Cambria"/>
              </a:rPr>
              <a:t>serious.</a:t>
            </a:r>
            <a:endParaRPr sz="886">
              <a:latin typeface="Cambria"/>
              <a:cs typeface="Cambria"/>
            </a:endParaRPr>
          </a:p>
          <a:p>
            <a:pPr marL="319945" indent="-155427">
              <a:spcBef>
                <a:spcPts val="126"/>
              </a:spcBef>
              <a:buAutoNum type="arabicPeriod"/>
              <a:tabLst>
                <a:tab pos="320378" algn="l"/>
              </a:tabLst>
            </a:pPr>
            <a:r>
              <a:rPr sz="886" spc="-7" dirty="0">
                <a:latin typeface="Cambria"/>
                <a:cs typeface="Cambria"/>
              </a:rPr>
              <a:t>Dan </a:t>
            </a:r>
            <a:r>
              <a:rPr sz="886" spc="-3" dirty="0">
                <a:latin typeface="Cambria"/>
                <a:cs typeface="Cambria"/>
              </a:rPr>
              <a:t>memorized the entire</a:t>
            </a:r>
            <a:r>
              <a:rPr sz="886" spc="7" dirty="0">
                <a:latin typeface="Cambria"/>
                <a:cs typeface="Cambria"/>
              </a:rPr>
              <a:t> </a:t>
            </a:r>
            <a:r>
              <a:rPr sz="886" spc="-3" dirty="0">
                <a:latin typeface="Cambria"/>
                <a:cs typeface="Cambria"/>
              </a:rPr>
              <a:t>movie.</a:t>
            </a:r>
            <a:endParaRPr sz="886">
              <a:latin typeface="Cambria"/>
              <a:cs typeface="Cambria"/>
            </a:endParaRPr>
          </a:p>
          <a:p>
            <a:pPr marL="319945" indent="-155427">
              <a:spcBef>
                <a:spcPts val="126"/>
              </a:spcBef>
              <a:buAutoNum type="arabicPeriod"/>
              <a:tabLst>
                <a:tab pos="320378" algn="l"/>
              </a:tabLst>
            </a:pPr>
            <a:r>
              <a:rPr sz="886" spc="-3" dirty="0">
                <a:latin typeface="Cambria"/>
                <a:cs typeface="Cambria"/>
              </a:rPr>
              <a:t>Dan’s favorite part is a chase</a:t>
            </a:r>
            <a:r>
              <a:rPr sz="886" spc="-17" dirty="0">
                <a:latin typeface="Cambria"/>
                <a:cs typeface="Cambria"/>
              </a:rPr>
              <a:t> </a:t>
            </a:r>
            <a:r>
              <a:rPr sz="886" dirty="0">
                <a:latin typeface="Cambria"/>
                <a:cs typeface="Cambria"/>
              </a:rPr>
              <a:t>scene.</a:t>
            </a:r>
            <a:endParaRPr sz="886">
              <a:latin typeface="Cambria"/>
              <a:cs typeface="Cambria"/>
            </a:endParaRPr>
          </a:p>
          <a:p>
            <a:pPr marL="319945" indent="-155427">
              <a:spcBef>
                <a:spcPts val="126"/>
              </a:spcBef>
              <a:buAutoNum type="arabicPeriod"/>
              <a:tabLst>
                <a:tab pos="320378" algn="l"/>
              </a:tabLst>
            </a:pPr>
            <a:r>
              <a:rPr sz="886" spc="-3" dirty="0">
                <a:latin typeface="Cambria"/>
                <a:cs typeface="Cambria"/>
              </a:rPr>
              <a:t>The movie inspired Dan to make his own</a:t>
            </a:r>
            <a:r>
              <a:rPr sz="886" spc="3" dirty="0">
                <a:latin typeface="Cambria"/>
                <a:cs typeface="Cambria"/>
              </a:rPr>
              <a:t> </a:t>
            </a:r>
            <a:r>
              <a:rPr sz="886" dirty="0">
                <a:latin typeface="Cambria"/>
                <a:cs typeface="Cambria"/>
              </a:rPr>
              <a:t>films.</a:t>
            </a:r>
            <a:endParaRPr sz="886">
              <a:latin typeface="Cambria"/>
              <a:cs typeface="Cambria"/>
            </a:endParaRPr>
          </a:p>
          <a:p>
            <a:pPr marL="319945" indent="-155427">
              <a:spcBef>
                <a:spcPts val="130"/>
              </a:spcBef>
              <a:buAutoNum type="arabicPeriod"/>
              <a:tabLst>
                <a:tab pos="320378" algn="l"/>
              </a:tabLst>
            </a:pPr>
            <a:r>
              <a:rPr sz="886" spc="-3" dirty="0">
                <a:latin typeface="Cambria"/>
                <a:cs typeface="Cambria"/>
              </a:rPr>
              <a:t>Ashley's favorite book was written in</a:t>
            </a:r>
            <a:r>
              <a:rPr sz="886" spc="7" dirty="0">
                <a:latin typeface="Cambria"/>
                <a:cs typeface="Cambria"/>
              </a:rPr>
              <a:t> </a:t>
            </a:r>
            <a:r>
              <a:rPr sz="886" spc="-3" dirty="0">
                <a:latin typeface="Cambria"/>
                <a:cs typeface="Cambria"/>
              </a:rPr>
              <a:t>1995.</a:t>
            </a:r>
            <a:endParaRPr sz="886">
              <a:latin typeface="Cambria"/>
              <a:cs typeface="Cambria"/>
            </a:endParaRPr>
          </a:p>
          <a:p>
            <a:pPr marL="319945" indent="-155427">
              <a:spcBef>
                <a:spcPts val="136"/>
              </a:spcBef>
              <a:buAutoNum type="arabicPeriod"/>
              <a:tabLst>
                <a:tab pos="320378" algn="l"/>
              </a:tabLst>
            </a:pPr>
            <a:r>
              <a:rPr sz="886" spc="-3" dirty="0">
                <a:latin typeface="Cambria"/>
                <a:cs typeface="Cambria"/>
              </a:rPr>
              <a:t>The </a:t>
            </a:r>
            <a:r>
              <a:rPr sz="886" spc="-7" dirty="0">
                <a:latin typeface="Cambria"/>
                <a:cs typeface="Cambria"/>
              </a:rPr>
              <a:t>book </a:t>
            </a:r>
            <a:r>
              <a:rPr sz="886" spc="-3" dirty="0">
                <a:latin typeface="Cambria"/>
                <a:cs typeface="Cambria"/>
              </a:rPr>
              <a:t>makes you hate </a:t>
            </a:r>
            <a:r>
              <a:rPr sz="886" spc="-7" dirty="0">
                <a:latin typeface="Cambria"/>
                <a:cs typeface="Cambria"/>
              </a:rPr>
              <a:t>the </a:t>
            </a:r>
            <a:r>
              <a:rPr sz="886" spc="-3" dirty="0">
                <a:latin typeface="Cambria"/>
                <a:cs typeface="Cambria"/>
              </a:rPr>
              <a:t>Wicked Witch even</a:t>
            </a:r>
            <a:r>
              <a:rPr sz="886" spc="44" dirty="0">
                <a:latin typeface="Cambria"/>
                <a:cs typeface="Cambria"/>
              </a:rPr>
              <a:t> </a:t>
            </a:r>
            <a:r>
              <a:rPr sz="886" spc="-3" dirty="0">
                <a:latin typeface="Cambria"/>
                <a:cs typeface="Cambria"/>
              </a:rPr>
              <a:t>more.</a:t>
            </a:r>
            <a:endParaRPr sz="886">
              <a:latin typeface="Cambria"/>
              <a:cs typeface="Cambria"/>
            </a:endParaRPr>
          </a:p>
          <a:p>
            <a:pPr marL="319945" indent="-155427">
              <a:spcBef>
                <a:spcPts val="119"/>
              </a:spcBef>
              <a:buAutoNum type="arabicPeriod"/>
              <a:tabLst>
                <a:tab pos="320378" algn="l"/>
              </a:tabLst>
            </a:pPr>
            <a:r>
              <a:rPr sz="886" spc="-3" dirty="0">
                <a:latin typeface="Cambria"/>
                <a:cs typeface="Cambria"/>
              </a:rPr>
              <a:t>The </a:t>
            </a:r>
            <a:r>
              <a:rPr sz="886" spc="-7" dirty="0">
                <a:latin typeface="Cambria"/>
                <a:cs typeface="Cambria"/>
              </a:rPr>
              <a:t>book </a:t>
            </a:r>
            <a:r>
              <a:rPr sz="886" spc="-3" dirty="0">
                <a:latin typeface="Cambria"/>
                <a:cs typeface="Cambria"/>
              </a:rPr>
              <a:t>was also turned into a</a:t>
            </a:r>
            <a:r>
              <a:rPr sz="886" spc="3" dirty="0">
                <a:latin typeface="Cambria"/>
                <a:cs typeface="Cambria"/>
              </a:rPr>
              <a:t> </a:t>
            </a:r>
            <a:r>
              <a:rPr sz="886" dirty="0">
                <a:latin typeface="Cambria"/>
                <a:cs typeface="Cambria"/>
              </a:rPr>
              <a:t>movie.</a:t>
            </a:r>
            <a:endParaRPr sz="886">
              <a:latin typeface="Cambria"/>
              <a:cs typeface="Cambria"/>
            </a:endParaRPr>
          </a:p>
        </p:txBody>
      </p:sp>
      <p:sp>
        <p:nvSpPr>
          <p:cNvPr id="3" name="object 3"/>
          <p:cNvSpPr/>
          <p:nvPr/>
        </p:nvSpPr>
        <p:spPr>
          <a:xfrm>
            <a:off x="3667125" y="207818"/>
            <a:ext cx="0" cy="51089"/>
          </a:xfrm>
          <a:custGeom>
            <a:avLst/>
            <a:gdLst/>
            <a:ahLst/>
            <a:cxnLst/>
            <a:rect l="l" t="t" r="r" b="b"/>
            <a:pathLst>
              <a:path h="74929">
                <a:moveTo>
                  <a:pt x="0" y="0"/>
                </a:moveTo>
                <a:lnTo>
                  <a:pt x="0" y="74675"/>
                </a:lnTo>
              </a:path>
            </a:pathLst>
          </a:custGeom>
          <a:ln w="38100">
            <a:solidFill>
              <a:srgbClr val="44536A"/>
            </a:solidFill>
          </a:ln>
        </p:spPr>
        <p:txBody>
          <a:bodyPr wrap="square" lIns="0" tIns="0" rIns="0" bIns="0" rtlCol="0"/>
          <a:lstStyle/>
          <a:p>
            <a:endParaRPr sz="1227"/>
          </a:p>
        </p:txBody>
      </p:sp>
      <p:sp>
        <p:nvSpPr>
          <p:cNvPr id="4" name="object 4"/>
          <p:cNvSpPr/>
          <p:nvPr/>
        </p:nvSpPr>
        <p:spPr>
          <a:xfrm>
            <a:off x="3654136" y="220807"/>
            <a:ext cx="51089" cy="0"/>
          </a:xfrm>
          <a:custGeom>
            <a:avLst/>
            <a:gdLst/>
            <a:ahLst/>
            <a:cxnLst/>
            <a:rect l="l" t="t" r="r" b="b"/>
            <a:pathLst>
              <a:path w="74929">
                <a:moveTo>
                  <a:pt x="0" y="0"/>
                </a:moveTo>
                <a:lnTo>
                  <a:pt x="74675" y="0"/>
                </a:lnTo>
              </a:path>
            </a:pathLst>
          </a:custGeom>
          <a:ln w="38100">
            <a:solidFill>
              <a:srgbClr val="44536A"/>
            </a:solidFill>
          </a:ln>
        </p:spPr>
        <p:txBody>
          <a:bodyPr wrap="square" lIns="0" tIns="0" rIns="0" bIns="0" rtlCol="0"/>
          <a:lstStyle/>
          <a:p>
            <a:endParaRPr sz="1227"/>
          </a:p>
        </p:txBody>
      </p:sp>
      <p:sp>
        <p:nvSpPr>
          <p:cNvPr id="5" name="object 5"/>
          <p:cNvSpPr/>
          <p:nvPr/>
        </p:nvSpPr>
        <p:spPr>
          <a:xfrm>
            <a:off x="3705051" y="220807"/>
            <a:ext cx="4782849" cy="0"/>
          </a:xfrm>
          <a:custGeom>
            <a:avLst/>
            <a:gdLst/>
            <a:ahLst/>
            <a:cxnLst/>
            <a:rect l="l" t="t" r="r" b="b"/>
            <a:pathLst>
              <a:path w="7014845">
                <a:moveTo>
                  <a:pt x="0" y="0"/>
                </a:moveTo>
                <a:lnTo>
                  <a:pt x="7014718" y="0"/>
                </a:lnTo>
              </a:path>
            </a:pathLst>
          </a:custGeom>
          <a:ln w="38100">
            <a:solidFill>
              <a:srgbClr val="44536A"/>
            </a:solidFill>
          </a:ln>
        </p:spPr>
        <p:txBody>
          <a:bodyPr wrap="square" lIns="0" tIns="0" rIns="0" bIns="0" rtlCol="0"/>
          <a:lstStyle/>
          <a:p>
            <a:endParaRPr sz="1227"/>
          </a:p>
        </p:txBody>
      </p:sp>
      <p:sp>
        <p:nvSpPr>
          <p:cNvPr id="6" name="object 6"/>
          <p:cNvSpPr/>
          <p:nvPr/>
        </p:nvSpPr>
        <p:spPr>
          <a:xfrm>
            <a:off x="3705051" y="252498"/>
            <a:ext cx="4782849" cy="0"/>
          </a:xfrm>
          <a:custGeom>
            <a:avLst/>
            <a:gdLst/>
            <a:ahLst/>
            <a:cxnLst/>
            <a:rect l="l" t="t" r="r" b="b"/>
            <a:pathLst>
              <a:path w="7014845">
                <a:moveTo>
                  <a:pt x="0" y="0"/>
                </a:moveTo>
                <a:lnTo>
                  <a:pt x="7014718" y="0"/>
                </a:lnTo>
              </a:path>
            </a:pathLst>
          </a:custGeom>
          <a:ln w="18288">
            <a:solidFill>
              <a:srgbClr val="44536A"/>
            </a:solidFill>
          </a:ln>
        </p:spPr>
        <p:txBody>
          <a:bodyPr wrap="square" lIns="0" tIns="0" rIns="0" bIns="0" rtlCol="0"/>
          <a:lstStyle/>
          <a:p>
            <a:endParaRPr sz="1227"/>
          </a:p>
        </p:txBody>
      </p:sp>
      <p:sp>
        <p:nvSpPr>
          <p:cNvPr id="7" name="object 7"/>
          <p:cNvSpPr/>
          <p:nvPr/>
        </p:nvSpPr>
        <p:spPr>
          <a:xfrm>
            <a:off x="8525740" y="207818"/>
            <a:ext cx="0" cy="51089"/>
          </a:xfrm>
          <a:custGeom>
            <a:avLst/>
            <a:gdLst/>
            <a:ahLst/>
            <a:cxnLst/>
            <a:rect l="l" t="t" r="r" b="b"/>
            <a:pathLst>
              <a:path h="74929">
                <a:moveTo>
                  <a:pt x="0" y="0"/>
                </a:moveTo>
                <a:lnTo>
                  <a:pt x="0" y="74675"/>
                </a:lnTo>
              </a:path>
            </a:pathLst>
          </a:custGeom>
          <a:ln w="38100">
            <a:solidFill>
              <a:srgbClr val="44536A"/>
            </a:solidFill>
          </a:ln>
        </p:spPr>
        <p:txBody>
          <a:bodyPr wrap="square" lIns="0" tIns="0" rIns="0" bIns="0" rtlCol="0"/>
          <a:lstStyle/>
          <a:p>
            <a:endParaRPr sz="1227"/>
          </a:p>
        </p:txBody>
      </p:sp>
      <p:sp>
        <p:nvSpPr>
          <p:cNvPr id="8" name="object 8"/>
          <p:cNvSpPr/>
          <p:nvPr/>
        </p:nvSpPr>
        <p:spPr>
          <a:xfrm>
            <a:off x="8487813" y="220807"/>
            <a:ext cx="51089" cy="0"/>
          </a:xfrm>
          <a:custGeom>
            <a:avLst/>
            <a:gdLst/>
            <a:ahLst/>
            <a:cxnLst/>
            <a:rect l="l" t="t" r="r" b="b"/>
            <a:pathLst>
              <a:path w="74929">
                <a:moveTo>
                  <a:pt x="0" y="0"/>
                </a:moveTo>
                <a:lnTo>
                  <a:pt x="74675" y="0"/>
                </a:lnTo>
              </a:path>
            </a:pathLst>
          </a:custGeom>
          <a:ln w="38100">
            <a:solidFill>
              <a:srgbClr val="44536A"/>
            </a:solidFill>
          </a:ln>
        </p:spPr>
        <p:txBody>
          <a:bodyPr wrap="square" lIns="0" tIns="0" rIns="0" bIns="0" rtlCol="0"/>
          <a:lstStyle/>
          <a:p>
            <a:endParaRPr sz="1227"/>
          </a:p>
        </p:txBody>
      </p:sp>
      <p:sp>
        <p:nvSpPr>
          <p:cNvPr id="9" name="object 9"/>
          <p:cNvSpPr/>
          <p:nvPr/>
        </p:nvSpPr>
        <p:spPr>
          <a:xfrm>
            <a:off x="3667125" y="258699"/>
            <a:ext cx="0" cy="6341485"/>
          </a:xfrm>
          <a:custGeom>
            <a:avLst/>
            <a:gdLst/>
            <a:ahLst/>
            <a:cxnLst/>
            <a:rect l="l" t="t" r="r" b="b"/>
            <a:pathLst>
              <a:path h="9300845">
                <a:moveTo>
                  <a:pt x="0" y="0"/>
                </a:moveTo>
                <a:lnTo>
                  <a:pt x="0" y="9300718"/>
                </a:lnTo>
              </a:path>
            </a:pathLst>
          </a:custGeom>
          <a:ln w="38100">
            <a:solidFill>
              <a:srgbClr val="44536A"/>
            </a:solidFill>
          </a:ln>
        </p:spPr>
        <p:txBody>
          <a:bodyPr wrap="square" lIns="0" tIns="0" rIns="0" bIns="0" rtlCol="0"/>
          <a:lstStyle/>
          <a:p>
            <a:endParaRPr sz="1227"/>
          </a:p>
        </p:txBody>
      </p:sp>
      <p:sp>
        <p:nvSpPr>
          <p:cNvPr id="10" name="object 10"/>
          <p:cNvSpPr/>
          <p:nvPr/>
        </p:nvSpPr>
        <p:spPr>
          <a:xfrm>
            <a:off x="3698817" y="246265"/>
            <a:ext cx="0" cy="6366597"/>
          </a:xfrm>
          <a:custGeom>
            <a:avLst/>
            <a:gdLst/>
            <a:ahLst/>
            <a:cxnLst/>
            <a:rect l="l" t="t" r="r" b="b"/>
            <a:pathLst>
              <a:path h="9337675">
                <a:moveTo>
                  <a:pt x="0" y="0"/>
                </a:moveTo>
                <a:lnTo>
                  <a:pt x="0" y="9337243"/>
                </a:lnTo>
              </a:path>
            </a:pathLst>
          </a:custGeom>
          <a:ln w="18287">
            <a:solidFill>
              <a:srgbClr val="44536A"/>
            </a:solidFill>
          </a:ln>
        </p:spPr>
        <p:txBody>
          <a:bodyPr wrap="square" lIns="0" tIns="0" rIns="0" bIns="0" rtlCol="0"/>
          <a:lstStyle/>
          <a:p>
            <a:endParaRPr sz="1227"/>
          </a:p>
        </p:txBody>
      </p:sp>
      <p:sp>
        <p:nvSpPr>
          <p:cNvPr id="11" name="object 11"/>
          <p:cNvSpPr/>
          <p:nvPr/>
        </p:nvSpPr>
        <p:spPr>
          <a:xfrm>
            <a:off x="8525740" y="258699"/>
            <a:ext cx="0" cy="6341485"/>
          </a:xfrm>
          <a:custGeom>
            <a:avLst/>
            <a:gdLst/>
            <a:ahLst/>
            <a:cxnLst/>
            <a:rect l="l" t="t" r="r" b="b"/>
            <a:pathLst>
              <a:path h="9300845">
                <a:moveTo>
                  <a:pt x="0" y="0"/>
                </a:moveTo>
                <a:lnTo>
                  <a:pt x="0" y="9300718"/>
                </a:lnTo>
              </a:path>
            </a:pathLst>
          </a:custGeom>
          <a:ln w="38100">
            <a:solidFill>
              <a:srgbClr val="44536A"/>
            </a:solidFill>
          </a:ln>
        </p:spPr>
        <p:txBody>
          <a:bodyPr wrap="square" lIns="0" tIns="0" rIns="0" bIns="0" rtlCol="0"/>
          <a:lstStyle/>
          <a:p>
            <a:endParaRPr sz="1227"/>
          </a:p>
        </p:txBody>
      </p:sp>
      <p:sp>
        <p:nvSpPr>
          <p:cNvPr id="12" name="object 12"/>
          <p:cNvSpPr/>
          <p:nvPr/>
        </p:nvSpPr>
        <p:spPr>
          <a:xfrm>
            <a:off x="8494049" y="246265"/>
            <a:ext cx="0" cy="6366597"/>
          </a:xfrm>
          <a:custGeom>
            <a:avLst/>
            <a:gdLst/>
            <a:ahLst/>
            <a:cxnLst/>
            <a:rect l="l" t="t" r="r" b="b"/>
            <a:pathLst>
              <a:path h="9337675">
                <a:moveTo>
                  <a:pt x="0" y="0"/>
                </a:moveTo>
                <a:lnTo>
                  <a:pt x="0" y="9337243"/>
                </a:lnTo>
              </a:path>
            </a:pathLst>
          </a:custGeom>
          <a:ln w="18288">
            <a:solidFill>
              <a:srgbClr val="44536A"/>
            </a:solidFill>
          </a:ln>
        </p:spPr>
        <p:txBody>
          <a:bodyPr wrap="square" lIns="0" tIns="0" rIns="0" bIns="0" rtlCol="0"/>
          <a:lstStyle/>
          <a:p>
            <a:endParaRPr sz="1227"/>
          </a:p>
        </p:txBody>
      </p:sp>
      <p:sp>
        <p:nvSpPr>
          <p:cNvPr id="13" name="object 13"/>
          <p:cNvSpPr/>
          <p:nvPr/>
        </p:nvSpPr>
        <p:spPr>
          <a:xfrm>
            <a:off x="3667125" y="6600098"/>
            <a:ext cx="0" cy="51522"/>
          </a:xfrm>
          <a:custGeom>
            <a:avLst/>
            <a:gdLst/>
            <a:ahLst/>
            <a:cxnLst/>
            <a:rect l="l" t="t" r="r" b="b"/>
            <a:pathLst>
              <a:path h="75565">
                <a:moveTo>
                  <a:pt x="0" y="0"/>
                </a:moveTo>
                <a:lnTo>
                  <a:pt x="0" y="74980"/>
                </a:lnTo>
              </a:path>
            </a:pathLst>
          </a:custGeom>
          <a:ln w="38100">
            <a:solidFill>
              <a:srgbClr val="44536A"/>
            </a:solidFill>
          </a:ln>
        </p:spPr>
        <p:txBody>
          <a:bodyPr wrap="square" lIns="0" tIns="0" rIns="0" bIns="0" rtlCol="0"/>
          <a:lstStyle/>
          <a:p>
            <a:endParaRPr sz="1227"/>
          </a:p>
        </p:txBody>
      </p:sp>
      <p:sp>
        <p:nvSpPr>
          <p:cNvPr id="14" name="object 14"/>
          <p:cNvSpPr/>
          <p:nvPr/>
        </p:nvSpPr>
        <p:spPr>
          <a:xfrm>
            <a:off x="3654136" y="6638128"/>
            <a:ext cx="51089" cy="0"/>
          </a:xfrm>
          <a:custGeom>
            <a:avLst/>
            <a:gdLst/>
            <a:ahLst/>
            <a:cxnLst/>
            <a:rect l="l" t="t" r="r" b="b"/>
            <a:pathLst>
              <a:path w="74929">
                <a:moveTo>
                  <a:pt x="0" y="0"/>
                </a:moveTo>
                <a:lnTo>
                  <a:pt x="74675" y="0"/>
                </a:lnTo>
              </a:path>
            </a:pathLst>
          </a:custGeom>
          <a:ln w="38404">
            <a:solidFill>
              <a:srgbClr val="44536A"/>
            </a:solidFill>
          </a:ln>
        </p:spPr>
        <p:txBody>
          <a:bodyPr wrap="square" lIns="0" tIns="0" rIns="0" bIns="0" rtlCol="0"/>
          <a:lstStyle/>
          <a:p>
            <a:endParaRPr sz="1227"/>
          </a:p>
        </p:txBody>
      </p:sp>
      <p:sp>
        <p:nvSpPr>
          <p:cNvPr id="15" name="object 15"/>
          <p:cNvSpPr/>
          <p:nvPr/>
        </p:nvSpPr>
        <p:spPr>
          <a:xfrm>
            <a:off x="3705051" y="6638128"/>
            <a:ext cx="4782849" cy="0"/>
          </a:xfrm>
          <a:custGeom>
            <a:avLst/>
            <a:gdLst/>
            <a:ahLst/>
            <a:cxnLst/>
            <a:rect l="l" t="t" r="r" b="b"/>
            <a:pathLst>
              <a:path w="7014845">
                <a:moveTo>
                  <a:pt x="0" y="0"/>
                </a:moveTo>
                <a:lnTo>
                  <a:pt x="7014718" y="0"/>
                </a:lnTo>
              </a:path>
            </a:pathLst>
          </a:custGeom>
          <a:ln w="38404">
            <a:solidFill>
              <a:srgbClr val="44536A"/>
            </a:solidFill>
          </a:ln>
        </p:spPr>
        <p:txBody>
          <a:bodyPr wrap="square" lIns="0" tIns="0" rIns="0" bIns="0" rtlCol="0"/>
          <a:lstStyle/>
          <a:p>
            <a:endParaRPr sz="1227"/>
          </a:p>
        </p:txBody>
      </p:sp>
      <p:sp>
        <p:nvSpPr>
          <p:cNvPr id="16" name="object 16"/>
          <p:cNvSpPr/>
          <p:nvPr/>
        </p:nvSpPr>
        <p:spPr>
          <a:xfrm>
            <a:off x="3705051" y="6606331"/>
            <a:ext cx="4782849" cy="0"/>
          </a:xfrm>
          <a:custGeom>
            <a:avLst/>
            <a:gdLst/>
            <a:ahLst/>
            <a:cxnLst/>
            <a:rect l="l" t="t" r="r" b="b"/>
            <a:pathLst>
              <a:path w="7014845">
                <a:moveTo>
                  <a:pt x="0" y="0"/>
                </a:moveTo>
                <a:lnTo>
                  <a:pt x="7014718" y="0"/>
                </a:lnTo>
              </a:path>
            </a:pathLst>
          </a:custGeom>
          <a:ln w="18288">
            <a:solidFill>
              <a:srgbClr val="44536A"/>
            </a:solidFill>
          </a:ln>
        </p:spPr>
        <p:txBody>
          <a:bodyPr wrap="square" lIns="0" tIns="0" rIns="0" bIns="0" rtlCol="0"/>
          <a:lstStyle/>
          <a:p>
            <a:endParaRPr sz="1227"/>
          </a:p>
        </p:txBody>
      </p:sp>
      <p:sp>
        <p:nvSpPr>
          <p:cNvPr id="17" name="object 17"/>
          <p:cNvSpPr/>
          <p:nvPr/>
        </p:nvSpPr>
        <p:spPr>
          <a:xfrm>
            <a:off x="8525740" y="6600098"/>
            <a:ext cx="0" cy="51522"/>
          </a:xfrm>
          <a:custGeom>
            <a:avLst/>
            <a:gdLst/>
            <a:ahLst/>
            <a:cxnLst/>
            <a:rect l="l" t="t" r="r" b="b"/>
            <a:pathLst>
              <a:path h="75565">
                <a:moveTo>
                  <a:pt x="0" y="0"/>
                </a:moveTo>
                <a:lnTo>
                  <a:pt x="0" y="74980"/>
                </a:lnTo>
              </a:path>
            </a:pathLst>
          </a:custGeom>
          <a:ln w="38100">
            <a:solidFill>
              <a:srgbClr val="44536A"/>
            </a:solidFill>
          </a:ln>
        </p:spPr>
        <p:txBody>
          <a:bodyPr wrap="square" lIns="0" tIns="0" rIns="0" bIns="0" rtlCol="0"/>
          <a:lstStyle/>
          <a:p>
            <a:endParaRPr sz="1227"/>
          </a:p>
        </p:txBody>
      </p:sp>
      <p:sp>
        <p:nvSpPr>
          <p:cNvPr id="18" name="object 18"/>
          <p:cNvSpPr/>
          <p:nvPr/>
        </p:nvSpPr>
        <p:spPr>
          <a:xfrm>
            <a:off x="8487813" y="6638128"/>
            <a:ext cx="51089" cy="0"/>
          </a:xfrm>
          <a:custGeom>
            <a:avLst/>
            <a:gdLst/>
            <a:ahLst/>
            <a:cxnLst/>
            <a:rect l="l" t="t" r="r" b="b"/>
            <a:pathLst>
              <a:path w="74929">
                <a:moveTo>
                  <a:pt x="0" y="0"/>
                </a:moveTo>
                <a:lnTo>
                  <a:pt x="74675" y="0"/>
                </a:lnTo>
              </a:path>
            </a:pathLst>
          </a:custGeom>
          <a:ln w="38404">
            <a:solidFill>
              <a:srgbClr val="44536A"/>
            </a:solidFill>
          </a:ln>
        </p:spPr>
        <p:txBody>
          <a:bodyPr wrap="square" lIns="0" tIns="0" rIns="0" bIns="0" rtlCol="0"/>
          <a:lstStyle/>
          <a:p>
            <a:endParaRPr sz="1227"/>
          </a:p>
        </p:txBody>
      </p:sp>
      <p:sp>
        <p:nvSpPr>
          <p:cNvPr id="19" name="object 19"/>
          <p:cNvSpPr txBox="1">
            <a:spLocks noGrp="1"/>
          </p:cNvSpPr>
          <p:nvPr>
            <p:ph type="ftr" sz="quarter" idx="5"/>
          </p:nvPr>
        </p:nvSpPr>
        <p:spPr>
          <a:xfrm>
            <a:off x="3144139" y="9274250"/>
            <a:ext cx="1486535"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chemeClr val="hlink"/>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1755">
              <a:spcBef>
                <a:spcPts val="25"/>
              </a:spcBef>
            </a:pPr>
            <a:r>
              <a:rPr lang="pt-BR" u="none">
                <a:solidFill>
                  <a:srgbClr val="000000"/>
                </a:solidFill>
              </a:rPr>
              <a:t>© </a:t>
            </a:r>
            <a:r>
              <a:rPr lang="pt-BR" u="none" spc="-5">
                <a:solidFill>
                  <a:srgbClr val="000000"/>
                </a:solidFill>
              </a:rPr>
              <a:t>Shayna Oliveira</a:t>
            </a:r>
            <a:r>
              <a:rPr lang="pt-BR" u="none" spc="-50">
                <a:solidFill>
                  <a:srgbClr val="000000"/>
                </a:solidFill>
              </a:rPr>
              <a:t> </a:t>
            </a:r>
            <a:r>
              <a:rPr lang="pt-BR" u="none" spc="-5">
                <a:solidFill>
                  <a:srgbClr val="000000"/>
                </a:solidFill>
              </a:rPr>
              <a:t>2014</a:t>
            </a:r>
            <a:endParaRPr spc="-3"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615488"/>
            <a:ext cx="4059815" cy="3113545"/>
          </a:xfrm>
          <a:prstGeom prst="rect">
            <a:avLst/>
          </a:prstGeom>
        </p:spPr>
        <p:txBody>
          <a:bodyPr vert="horz" wrap="square" lIns="0" tIns="0" rIns="0" bIns="0" rtlCol="0">
            <a:spAutoFit/>
          </a:bodyPr>
          <a:lstStyle/>
          <a:p>
            <a:pPr marL="8659"/>
            <a:r>
              <a:rPr sz="955" b="1" spc="-3" dirty="0">
                <a:solidFill>
                  <a:srgbClr val="006FC0"/>
                </a:solidFill>
                <a:latin typeface="Cambria"/>
                <a:cs typeface="Cambria"/>
              </a:rPr>
              <a:t>ASHLEY</a:t>
            </a:r>
            <a:endParaRPr sz="955">
              <a:latin typeface="Cambria"/>
              <a:cs typeface="Cambria"/>
            </a:endParaRPr>
          </a:p>
          <a:p>
            <a:pPr marL="8659" marR="4762">
              <a:lnSpc>
                <a:spcPct val="112200"/>
              </a:lnSpc>
              <a:spcBef>
                <a:spcPts val="575"/>
              </a:spcBef>
            </a:pPr>
            <a:r>
              <a:rPr sz="886" spc="-3" dirty="0">
                <a:latin typeface="Cambria"/>
                <a:cs typeface="Cambria"/>
              </a:rPr>
              <a:t>Hello, my </a:t>
            </a:r>
            <a:r>
              <a:rPr sz="886" spc="-7" dirty="0">
                <a:latin typeface="Cambria"/>
                <a:cs typeface="Cambria"/>
              </a:rPr>
              <a:t>name </a:t>
            </a:r>
            <a:r>
              <a:rPr sz="886" spc="-3" dirty="0">
                <a:latin typeface="Cambria"/>
                <a:cs typeface="Cambria"/>
              </a:rPr>
              <a:t>is Ashley and </a:t>
            </a:r>
            <a:r>
              <a:rPr sz="886" dirty="0">
                <a:latin typeface="Cambria"/>
                <a:cs typeface="Cambria"/>
              </a:rPr>
              <a:t>today </a:t>
            </a:r>
            <a:r>
              <a:rPr sz="886" spc="-3" dirty="0">
                <a:latin typeface="Cambria"/>
                <a:cs typeface="Cambria"/>
              </a:rPr>
              <a:t>I'm going </a:t>
            </a:r>
            <a:r>
              <a:rPr sz="886" dirty="0">
                <a:latin typeface="Cambria"/>
                <a:cs typeface="Cambria"/>
              </a:rPr>
              <a:t>to </a:t>
            </a:r>
            <a:r>
              <a:rPr sz="886" spc="-3" dirty="0">
                <a:latin typeface="Cambria"/>
                <a:cs typeface="Cambria"/>
              </a:rPr>
              <a:t>talk </a:t>
            </a:r>
            <a:r>
              <a:rPr sz="886" dirty="0">
                <a:latin typeface="Cambria"/>
                <a:cs typeface="Cambria"/>
              </a:rPr>
              <a:t>to </a:t>
            </a:r>
            <a:r>
              <a:rPr sz="886" spc="-7" dirty="0">
                <a:latin typeface="Cambria"/>
                <a:cs typeface="Cambria"/>
              </a:rPr>
              <a:t>you </a:t>
            </a:r>
            <a:r>
              <a:rPr sz="886" spc="-3" dirty="0">
                <a:latin typeface="Cambria"/>
                <a:cs typeface="Cambria"/>
              </a:rPr>
              <a:t>about my favorite book.  </a:t>
            </a:r>
            <a:r>
              <a:rPr sz="886" spc="-7" dirty="0">
                <a:latin typeface="Cambria"/>
                <a:cs typeface="Cambria"/>
              </a:rPr>
              <a:t>My </a:t>
            </a:r>
            <a:r>
              <a:rPr sz="886" spc="-3" dirty="0">
                <a:latin typeface="Cambria"/>
                <a:cs typeface="Cambria"/>
              </a:rPr>
              <a:t>favorite </a:t>
            </a:r>
            <a:r>
              <a:rPr sz="886" spc="-7" dirty="0">
                <a:latin typeface="Cambria"/>
                <a:cs typeface="Cambria"/>
              </a:rPr>
              <a:t>book </a:t>
            </a:r>
            <a:r>
              <a:rPr sz="886" dirty="0">
                <a:latin typeface="Cambria"/>
                <a:cs typeface="Cambria"/>
              </a:rPr>
              <a:t>is </a:t>
            </a:r>
            <a:r>
              <a:rPr sz="886" spc="-3" dirty="0">
                <a:latin typeface="Cambria"/>
                <a:cs typeface="Cambria"/>
              </a:rPr>
              <a:t>titled </a:t>
            </a:r>
            <a:r>
              <a:rPr sz="886" i="1" spc="-3" dirty="0">
                <a:latin typeface="Cambria"/>
                <a:cs typeface="Cambria"/>
              </a:rPr>
              <a:t>Wicked: </a:t>
            </a:r>
            <a:r>
              <a:rPr sz="886" i="1" dirty="0">
                <a:latin typeface="Cambria"/>
                <a:cs typeface="Cambria"/>
              </a:rPr>
              <a:t>The </a:t>
            </a:r>
            <a:r>
              <a:rPr sz="886" i="1" spc="-3" dirty="0">
                <a:latin typeface="Cambria"/>
                <a:cs typeface="Cambria"/>
              </a:rPr>
              <a:t>Life and Times of </a:t>
            </a:r>
            <a:r>
              <a:rPr sz="886" i="1" spc="-7" dirty="0">
                <a:latin typeface="Cambria"/>
                <a:cs typeface="Cambria"/>
              </a:rPr>
              <a:t>the </a:t>
            </a:r>
            <a:r>
              <a:rPr sz="886" i="1" dirty="0">
                <a:latin typeface="Cambria"/>
                <a:cs typeface="Cambria"/>
              </a:rPr>
              <a:t>Wicked </a:t>
            </a:r>
            <a:r>
              <a:rPr sz="886" i="1" spc="-3" dirty="0">
                <a:latin typeface="Cambria"/>
                <a:cs typeface="Cambria"/>
              </a:rPr>
              <a:t>Witch of the West,  </a:t>
            </a:r>
            <a:r>
              <a:rPr sz="886" spc="-3" dirty="0">
                <a:latin typeface="Cambria"/>
                <a:cs typeface="Cambria"/>
              </a:rPr>
              <a:t>and it was written by Gregory Maguire in </a:t>
            </a:r>
            <a:r>
              <a:rPr sz="886" dirty="0">
                <a:latin typeface="Cambria"/>
                <a:cs typeface="Cambria"/>
              </a:rPr>
              <a:t>1995 </a:t>
            </a:r>
            <a:r>
              <a:rPr sz="886" spc="-7" dirty="0">
                <a:latin typeface="Cambria"/>
                <a:cs typeface="Cambria"/>
              </a:rPr>
              <a:t>and </a:t>
            </a:r>
            <a:r>
              <a:rPr sz="886" spc="-3" dirty="0">
                <a:latin typeface="Cambria"/>
                <a:cs typeface="Cambria"/>
              </a:rPr>
              <a:t>this </a:t>
            </a:r>
            <a:r>
              <a:rPr sz="886" spc="-7" dirty="0">
                <a:latin typeface="Cambria"/>
                <a:cs typeface="Cambria"/>
              </a:rPr>
              <a:t>book </a:t>
            </a:r>
            <a:r>
              <a:rPr sz="886" spc="-3" dirty="0">
                <a:solidFill>
                  <a:srgbClr val="808080"/>
                </a:solidFill>
                <a:latin typeface="Cambria"/>
                <a:cs typeface="Cambria"/>
              </a:rPr>
              <a:t>Click </a:t>
            </a:r>
            <a:r>
              <a:rPr sz="886" dirty="0">
                <a:solidFill>
                  <a:srgbClr val="808080"/>
                </a:solidFill>
                <a:latin typeface="Cambria"/>
                <a:cs typeface="Cambria"/>
              </a:rPr>
              <a:t>here </a:t>
            </a:r>
            <a:r>
              <a:rPr sz="886" spc="-3" dirty="0">
                <a:solidFill>
                  <a:srgbClr val="808080"/>
                </a:solidFill>
                <a:latin typeface="Cambria"/>
                <a:cs typeface="Cambria"/>
              </a:rPr>
              <a:t>to enter  text. </a:t>
            </a:r>
            <a:r>
              <a:rPr sz="886" spc="-3" dirty="0">
                <a:latin typeface="Cambria"/>
                <a:cs typeface="Cambria"/>
              </a:rPr>
              <a:t>on the background story of the Wicked Witch of </a:t>
            </a:r>
            <a:r>
              <a:rPr sz="886" spc="-7" dirty="0">
                <a:latin typeface="Cambria"/>
                <a:cs typeface="Cambria"/>
              </a:rPr>
              <a:t>the </a:t>
            </a:r>
            <a:r>
              <a:rPr sz="886" spc="-3" dirty="0">
                <a:latin typeface="Cambria"/>
                <a:cs typeface="Cambria"/>
              </a:rPr>
              <a:t>West. </a:t>
            </a:r>
            <a:r>
              <a:rPr sz="886" spc="-7" dirty="0">
                <a:latin typeface="Cambria"/>
                <a:cs typeface="Cambria"/>
              </a:rPr>
              <a:t>So </a:t>
            </a:r>
            <a:r>
              <a:rPr sz="886" spc="-3" dirty="0">
                <a:latin typeface="Cambria"/>
                <a:cs typeface="Cambria"/>
              </a:rPr>
              <a:t>it focuses </a:t>
            </a:r>
            <a:r>
              <a:rPr sz="886" dirty="0">
                <a:latin typeface="Cambria"/>
                <a:cs typeface="Cambria"/>
              </a:rPr>
              <a:t>on </a:t>
            </a:r>
            <a:r>
              <a:rPr sz="886" spc="-3" dirty="0">
                <a:latin typeface="Cambria"/>
                <a:cs typeface="Cambria"/>
              </a:rPr>
              <a:t>her  family life and how </a:t>
            </a:r>
            <a:r>
              <a:rPr sz="886" dirty="0">
                <a:latin typeface="Cambria"/>
                <a:cs typeface="Cambria"/>
              </a:rPr>
              <a:t>she </a:t>
            </a:r>
            <a:r>
              <a:rPr sz="886" spc="-3" dirty="0">
                <a:latin typeface="Cambria"/>
                <a:cs typeface="Cambria"/>
              </a:rPr>
              <a:t>grew </a:t>
            </a:r>
            <a:r>
              <a:rPr sz="886" dirty="0">
                <a:latin typeface="Cambria"/>
                <a:cs typeface="Cambria"/>
              </a:rPr>
              <a:t>up </a:t>
            </a:r>
            <a:r>
              <a:rPr sz="886" spc="-3" dirty="0">
                <a:latin typeface="Cambria"/>
                <a:cs typeface="Cambria"/>
              </a:rPr>
              <a:t>and the </a:t>
            </a:r>
            <a:r>
              <a:rPr sz="886" spc="-3" dirty="0">
                <a:solidFill>
                  <a:srgbClr val="808080"/>
                </a:solidFill>
                <a:latin typeface="Cambria"/>
                <a:cs typeface="Cambria"/>
              </a:rPr>
              <a:t>Click </a:t>
            </a:r>
            <a:r>
              <a:rPr sz="886" dirty="0">
                <a:solidFill>
                  <a:srgbClr val="808080"/>
                </a:solidFill>
                <a:latin typeface="Cambria"/>
                <a:cs typeface="Cambria"/>
              </a:rPr>
              <a:t>here </a:t>
            </a:r>
            <a:r>
              <a:rPr sz="886" spc="-3" dirty="0">
                <a:solidFill>
                  <a:srgbClr val="808080"/>
                </a:solidFill>
                <a:latin typeface="Cambria"/>
                <a:cs typeface="Cambria"/>
              </a:rPr>
              <a:t>to enter </a:t>
            </a:r>
            <a:r>
              <a:rPr sz="886" dirty="0">
                <a:solidFill>
                  <a:srgbClr val="808080"/>
                </a:solidFill>
                <a:latin typeface="Cambria"/>
                <a:cs typeface="Cambria"/>
              </a:rPr>
              <a:t>text. </a:t>
            </a:r>
            <a:r>
              <a:rPr sz="886" spc="-7" dirty="0">
                <a:latin typeface="Cambria"/>
                <a:cs typeface="Cambria"/>
              </a:rPr>
              <a:t>leading </a:t>
            </a:r>
            <a:r>
              <a:rPr sz="886" dirty="0">
                <a:latin typeface="Cambria"/>
                <a:cs typeface="Cambria"/>
              </a:rPr>
              <a:t>up to </a:t>
            </a:r>
            <a:r>
              <a:rPr sz="886" spc="-3" dirty="0">
                <a:latin typeface="Cambria"/>
                <a:cs typeface="Cambria"/>
              </a:rPr>
              <a:t>her  </a:t>
            </a:r>
            <a:r>
              <a:rPr sz="886" spc="-7" dirty="0">
                <a:latin typeface="Cambria"/>
                <a:cs typeface="Cambria"/>
              </a:rPr>
              <a:t>being </a:t>
            </a:r>
            <a:r>
              <a:rPr sz="886" spc="-3" dirty="0">
                <a:latin typeface="Cambria"/>
                <a:cs typeface="Cambria"/>
              </a:rPr>
              <a:t>the Wicked Witch of the West that </a:t>
            </a:r>
            <a:r>
              <a:rPr sz="886" spc="-7" dirty="0">
                <a:latin typeface="Cambria"/>
                <a:cs typeface="Cambria"/>
              </a:rPr>
              <a:t>you </a:t>
            </a:r>
            <a:r>
              <a:rPr sz="886" spc="-3" dirty="0">
                <a:latin typeface="Cambria"/>
                <a:cs typeface="Cambria"/>
              </a:rPr>
              <a:t>see in the Wizard of Oz. So it really  focuses </a:t>
            </a:r>
            <a:r>
              <a:rPr sz="886" dirty="0">
                <a:latin typeface="Cambria"/>
                <a:cs typeface="Cambria"/>
              </a:rPr>
              <a:t>on </a:t>
            </a:r>
            <a:r>
              <a:rPr sz="886" spc="-3" dirty="0">
                <a:latin typeface="Cambria"/>
                <a:cs typeface="Cambria"/>
              </a:rPr>
              <a:t>her before the whole Dorothy story came into</a:t>
            </a:r>
            <a:r>
              <a:rPr sz="886" spc="20" dirty="0">
                <a:latin typeface="Cambria"/>
                <a:cs typeface="Cambria"/>
              </a:rPr>
              <a:t> </a:t>
            </a:r>
            <a:r>
              <a:rPr sz="886" spc="-3" dirty="0">
                <a:latin typeface="Cambria"/>
                <a:cs typeface="Cambria"/>
              </a:rPr>
              <a:t>play.</a:t>
            </a:r>
            <a:endParaRPr sz="886">
              <a:latin typeface="Cambria"/>
              <a:cs typeface="Cambria"/>
            </a:endParaRPr>
          </a:p>
          <a:p>
            <a:pPr marL="8659" marR="3464">
              <a:lnSpc>
                <a:spcPct val="112200"/>
              </a:lnSpc>
              <a:spcBef>
                <a:spcPts val="556"/>
              </a:spcBef>
            </a:pPr>
            <a:r>
              <a:rPr sz="886" spc="-7" dirty="0">
                <a:latin typeface="Cambria"/>
                <a:cs typeface="Cambria"/>
              </a:rPr>
              <a:t>And </a:t>
            </a:r>
            <a:r>
              <a:rPr sz="886" spc="-3" dirty="0">
                <a:latin typeface="Cambria"/>
                <a:cs typeface="Cambria"/>
              </a:rPr>
              <a:t>the reason why I really like this is because it </a:t>
            </a:r>
            <a:r>
              <a:rPr sz="886" spc="-7" dirty="0">
                <a:latin typeface="Cambria"/>
                <a:cs typeface="Cambria"/>
              </a:rPr>
              <a:t>gives one </a:t>
            </a:r>
            <a:r>
              <a:rPr sz="886" spc="-3" dirty="0">
                <a:latin typeface="Cambria"/>
                <a:cs typeface="Cambria"/>
              </a:rPr>
              <a:t>of those </a:t>
            </a:r>
            <a:r>
              <a:rPr sz="886" spc="-3" dirty="0">
                <a:solidFill>
                  <a:srgbClr val="808080"/>
                </a:solidFill>
                <a:latin typeface="Cambria"/>
                <a:cs typeface="Cambria"/>
              </a:rPr>
              <a:t>Click </a:t>
            </a:r>
            <a:r>
              <a:rPr sz="886" dirty="0">
                <a:solidFill>
                  <a:srgbClr val="808080"/>
                </a:solidFill>
                <a:latin typeface="Cambria"/>
                <a:cs typeface="Cambria"/>
              </a:rPr>
              <a:t>here </a:t>
            </a:r>
            <a:r>
              <a:rPr sz="886" spc="-3" dirty="0">
                <a:solidFill>
                  <a:srgbClr val="808080"/>
                </a:solidFill>
                <a:latin typeface="Cambria"/>
                <a:cs typeface="Cambria"/>
              </a:rPr>
              <a:t>to  enter text. </a:t>
            </a:r>
            <a:r>
              <a:rPr sz="886" spc="-3" dirty="0">
                <a:latin typeface="Cambria"/>
                <a:cs typeface="Cambria"/>
              </a:rPr>
              <a:t>villains, it gives </a:t>
            </a:r>
            <a:r>
              <a:rPr sz="886" spc="-7" dirty="0">
                <a:latin typeface="Cambria"/>
                <a:cs typeface="Cambria"/>
              </a:rPr>
              <a:t>you </a:t>
            </a:r>
            <a:r>
              <a:rPr sz="886" spc="-3" dirty="0">
                <a:latin typeface="Cambria"/>
                <a:cs typeface="Cambria"/>
              </a:rPr>
              <a:t>their background story - </a:t>
            </a:r>
            <a:r>
              <a:rPr sz="886" dirty="0">
                <a:latin typeface="Cambria"/>
                <a:cs typeface="Cambria"/>
              </a:rPr>
              <a:t>so </a:t>
            </a:r>
            <a:r>
              <a:rPr sz="886" spc="-3" dirty="0">
                <a:latin typeface="Cambria"/>
                <a:cs typeface="Cambria"/>
              </a:rPr>
              <a:t>rather than, </a:t>
            </a:r>
            <a:r>
              <a:rPr sz="886" spc="-7" dirty="0">
                <a:latin typeface="Cambria"/>
                <a:cs typeface="Cambria"/>
              </a:rPr>
              <a:t>you </a:t>
            </a:r>
            <a:r>
              <a:rPr sz="886" spc="-3" dirty="0">
                <a:latin typeface="Cambria"/>
                <a:cs typeface="Cambria"/>
              </a:rPr>
              <a:t>know,  kind of being like "oh she's a villain, I really don't like her," </a:t>
            </a:r>
            <a:r>
              <a:rPr sz="886" spc="-7" dirty="0">
                <a:latin typeface="Cambria"/>
                <a:cs typeface="Cambria"/>
              </a:rPr>
              <a:t>you </a:t>
            </a:r>
            <a:r>
              <a:rPr sz="886" dirty="0">
                <a:latin typeface="Cambria"/>
                <a:cs typeface="Cambria"/>
              </a:rPr>
              <a:t>read </a:t>
            </a:r>
            <a:r>
              <a:rPr sz="886" spc="-3" dirty="0">
                <a:latin typeface="Cambria"/>
                <a:cs typeface="Cambria"/>
              </a:rPr>
              <a:t>this story </a:t>
            </a:r>
            <a:r>
              <a:rPr sz="886" spc="-7" dirty="0">
                <a:latin typeface="Cambria"/>
                <a:cs typeface="Cambria"/>
              </a:rPr>
              <a:t>and  </a:t>
            </a:r>
            <a:r>
              <a:rPr sz="886" spc="-3" dirty="0">
                <a:latin typeface="Cambria"/>
                <a:cs typeface="Cambria"/>
              </a:rPr>
              <a:t>you're like </a:t>
            </a:r>
            <a:r>
              <a:rPr sz="886" spc="-7" dirty="0">
                <a:latin typeface="Cambria"/>
                <a:cs typeface="Cambria"/>
              </a:rPr>
              <a:t>"OK, </a:t>
            </a:r>
            <a:r>
              <a:rPr sz="886" spc="-3" dirty="0">
                <a:latin typeface="Cambria"/>
                <a:cs typeface="Cambria"/>
              </a:rPr>
              <a:t>now I </a:t>
            </a:r>
            <a:r>
              <a:rPr sz="886" spc="-3" dirty="0">
                <a:solidFill>
                  <a:srgbClr val="808080"/>
                </a:solidFill>
                <a:latin typeface="Cambria"/>
                <a:cs typeface="Cambria"/>
              </a:rPr>
              <a:t>Click </a:t>
            </a:r>
            <a:r>
              <a:rPr sz="886" dirty="0">
                <a:solidFill>
                  <a:srgbClr val="808080"/>
                </a:solidFill>
                <a:latin typeface="Cambria"/>
                <a:cs typeface="Cambria"/>
              </a:rPr>
              <a:t>here </a:t>
            </a:r>
            <a:r>
              <a:rPr sz="886" spc="-3" dirty="0">
                <a:solidFill>
                  <a:srgbClr val="808080"/>
                </a:solidFill>
                <a:latin typeface="Cambria"/>
                <a:cs typeface="Cambria"/>
              </a:rPr>
              <a:t>to enter text. </a:t>
            </a:r>
            <a:r>
              <a:rPr sz="886" spc="-3" dirty="0">
                <a:latin typeface="Cambria"/>
                <a:cs typeface="Cambria"/>
              </a:rPr>
              <a:t>why she became who she became, </a:t>
            </a:r>
            <a:r>
              <a:rPr sz="886" spc="-7" dirty="0">
                <a:latin typeface="Cambria"/>
                <a:cs typeface="Cambria"/>
              </a:rPr>
              <a:t>and  </a:t>
            </a:r>
            <a:r>
              <a:rPr sz="886" spc="-3" dirty="0">
                <a:latin typeface="Cambria"/>
                <a:cs typeface="Cambria"/>
              </a:rPr>
              <a:t>I actually really </a:t>
            </a:r>
            <a:r>
              <a:rPr sz="886" spc="-7" dirty="0">
                <a:latin typeface="Cambria"/>
                <a:cs typeface="Cambria"/>
              </a:rPr>
              <a:t>like </a:t>
            </a:r>
            <a:r>
              <a:rPr sz="886" spc="-3" dirty="0">
                <a:latin typeface="Cambria"/>
                <a:cs typeface="Cambria"/>
              </a:rPr>
              <a:t>this character and I kind of feel </a:t>
            </a:r>
            <a:r>
              <a:rPr sz="886" spc="-3" dirty="0">
                <a:solidFill>
                  <a:srgbClr val="808080"/>
                </a:solidFill>
                <a:latin typeface="Cambria"/>
                <a:cs typeface="Cambria"/>
              </a:rPr>
              <a:t>Click </a:t>
            </a:r>
            <a:r>
              <a:rPr sz="886" dirty="0">
                <a:solidFill>
                  <a:srgbClr val="808080"/>
                </a:solidFill>
                <a:latin typeface="Cambria"/>
                <a:cs typeface="Cambria"/>
              </a:rPr>
              <a:t>here </a:t>
            </a:r>
            <a:r>
              <a:rPr sz="886" spc="-7" dirty="0">
                <a:solidFill>
                  <a:srgbClr val="808080"/>
                </a:solidFill>
                <a:latin typeface="Cambria"/>
                <a:cs typeface="Cambria"/>
              </a:rPr>
              <a:t>to </a:t>
            </a:r>
            <a:r>
              <a:rPr sz="886" spc="-3" dirty="0">
                <a:solidFill>
                  <a:srgbClr val="808080"/>
                </a:solidFill>
                <a:latin typeface="Cambria"/>
                <a:cs typeface="Cambria"/>
              </a:rPr>
              <a:t>enter text. </a:t>
            </a:r>
            <a:r>
              <a:rPr sz="886" spc="-3" dirty="0">
                <a:latin typeface="Cambria"/>
                <a:cs typeface="Cambria"/>
              </a:rPr>
              <a:t>for</a:t>
            </a:r>
            <a:r>
              <a:rPr sz="886" spc="133" dirty="0">
                <a:latin typeface="Cambria"/>
                <a:cs typeface="Cambria"/>
              </a:rPr>
              <a:t> </a:t>
            </a:r>
            <a:r>
              <a:rPr sz="886" spc="-3" dirty="0">
                <a:latin typeface="Cambria"/>
                <a:cs typeface="Cambria"/>
              </a:rPr>
              <a:t>her."</a:t>
            </a:r>
            <a:endParaRPr sz="886">
              <a:latin typeface="Cambria"/>
              <a:cs typeface="Cambria"/>
            </a:endParaRPr>
          </a:p>
          <a:p>
            <a:pPr marL="8659" marR="37665">
              <a:lnSpc>
                <a:spcPct val="112200"/>
              </a:lnSpc>
              <a:spcBef>
                <a:spcPts val="556"/>
              </a:spcBef>
            </a:pPr>
            <a:r>
              <a:rPr sz="886" spc="-3" dirty="0">
                <a:latin typeface="Cambria"/>
                <a:cs typeface="Cambria"/>
              </a:rPr>
              <a:t>This book is also a </a:t>
            </a:r>
            <a:r>
              <a:rPr sz="886" dirty="0">
                <a:latin typeface="Cambria"/>
                <a:cs typeface="Cambria"/>
              </a:rPr>
              <a:t>famous </a:t>
            </a:r>
            <a:r>
              <a:rPr sz="886" spc="-3" dirty="0">
                <a:latin typeface="Cambria"/>
                <a:cs typeface="Cambria"/>
              </a:rPr>
              <a:t>Broadway play titled "Wicked," and I myself have </a:t>
            </a:r>
            <a:r>
              <a:rPr sz="886" spc="-7" dirty="0">
                <a:latin typeface="Cambria"/>
                <a:cs typeface="Cambria"/>
              </a:rPr>
              <a:t>not  </a:t>
            </a:r>
            <a:r>
              <a:rPr sz="886" spc="-3" dirty="0">
                <a:latin typeface="Cambria"/>
                <a:cs typeface="Cambria"/>
              </a:rPr>
              <a:t>seen it on Broadway </a:t>
            </a:r>
            <a:r>
              <a:rPr sz="886" spc="-7" dirty="0">
                <a:latin typeface="Cambria"/>
                <a:cs typeface="Cambria"/>
              </a:rPr>
              <a:t>but </a:t>
            </a:r>
            <a:r>
              <a:rPr sz="886" spc="-3" dirty="0">
                <a:latin typeface="Cambria"/>
                <a:cs typeface="Cambria"/>
              </a:rPr>
              <a:t>I'm </a:t>
            </a:r>
            <a:r>
              <a:rPr sz="886" spc="-7" dirty="0">
                <a:latin typeface="Cambria"/>
                <a:cs typeface="Cambria"/>
              </a:rPr>
              <a:t>hoping </a:t>
            </a:r>
            <a:r>
              <a:rPr sz="886" spc="-3" dirty="0">
                <a:latin typeface="Cambria"/>
                <a:cs typeface="Cambria"/>
              </a:rPr>
              <a:t>that </a:t>
            </a:r>
            <a:r>
              <a:rPr sz="886" spc="-3" dirty="0">
                <a:solidFill>
                  <a:srgbClr val="808080"/>
                </a:solidFill>
                <a:latin typeface="Cambria"/>
                <a:cs typeface="Cambria"/>
              </a:rPr>
              <a:t>Click </a:t>
            </a:r>
            <a:r>
              <a:rPr sz="886" dirty="0">
                <a:solidFill>
                  <a:srgbClr val="808080"/>
                </a:solidFill>
                <a:latin typeface="Cambria"/>
                <a:cs typeface="Cambria"/>
              </a:rPr>
              <a:t>here </a:t>
            </a:r>
            <a:r>
              <a:rPr sz="886" spc="-3" dirty="0">
                <a:solidFill>
                  <a:srgbClr val="808080"/>
                </a:solidFill>
                <a:latin typeface="Cambria"/>
                <a:cs typeface="Cambria"/>
              </a:rPr>
              <a:t>to enter text. </a:t>
            </a:r>
            <a:r>
              <a:rPr sz="886" spc="-3" dirty="0">
                <a:latin typeface="Cambria"/>
                <a:cs typeface="Cambria"/>
              </a:rPr>
              <a:t>I can make it out </a:t>
            </a:r>
            <a:r>
              <a:rPr sz="886" dirty="0">
                <a:latin typeface="Cambria"/>
                <a:cs typeface="Cambria"/>
              </a:rPr>
              <a:t>to  </a:t>
            </a:r>
            <a:r>
              <a:rPr sz="886" spc="-3" dirty="0">
                <a:latin typeface="Cambria"/>
                <a:cs typeface="Cambria"/>
              </a:rPr>
              <a:t>New York - hopefully </a:t>
            </a:r>
            <a:r>
              <a:rPr sz="886" dirty="0">
                <a:latin typeface="Cambria"/>
                <a:cs typeface="Cambria"/>
              </a:rPr>
              <a:t>it's </a:t>
            </a:r>
            <a:r>
              <a:rPr sz="886" spc="-3" dirty="0">
                <a:latin typeface="Cambria"/>
                <a:cs typeface="Cambria"/>
              </a:rPr>
              <a:t>still playing - </a:t>
            </a:r>
            <a:r>
              <a:rPr sz="886" dirty="0">
                <a:latin typeface="Cambria"/>
                <a:cs typeface="Cambria"/>
              </a:rPr>
              <a:t>so </a:t>
            </a:r>
            <a:r>
              <a:rPr sz="886" spc="-3" dirty="0">
                <a:latin typeface="Cambria"/>
                <a:cs typeface="Cambria"/>
              </a:rPr>
              <a:t>I can see it on Broadway. I really suggest  this </a:t>
            </a:r>
            <a:r>
              <a:rPr sz="886" spc="-7" dirty="0">
                <a:latin typeface="Cambria"/>
                <a:cs typeface="Cambria"/>
              </a:rPr>
              <a:t>book </a:t>
            </a:r>
            <a:r>
              <a:rPr sz="886" spc="-3" dirty="0">
                <a:latin typeface="Cambria"/>
                <a:cs typeface="Cambria"/>
              </a:rPr>
              <a:t>if you like kind of those satires or getting background stories from your  </a:t>
            </a:r>
            <a:r>
              <a:rPr sz="886" spc="-3" dirty="0">
                <a:solidFill>
                  <a:srgbClr val="808080"/>
                </a:solidFill>
                <a:latin typeface="Cambria"/>
                <a:cs typeface="Cambria"/>
              </a:rPr>
              <a:t>Click </a:t>
            </a:r>
            <a:r>
              <a:rPr sz="886" dirty="0">
                <a:solidFill>
                  <a:srgbClr val="808080"/>
                </a:solidFill>
                <a:latin typeface="Cambria"/>
                <a:cs typeface="Cambria"/>
              </a:rPr>
              <a:t>here </a:t>
            </a:r>
            <a:r>
              <a:rPr sz="886" spc="-3" dirty="0">
                <a:solidFill>
                  <a:srgbClr val="808080"/>
                </a:solidFill>
                <a:latin typeface="Cambria"/>
                <a:cs typeface="Cambria"/>
              </a:rPr>
              <a:t>to enter text. </a:t>
            </a:r>
            <a:r>
              <a:rPr sz="886" spc="-3" dirty="0">
                <a:latin typeface="Cambria"/>
                <a:cs typeface="Cambria"/>
              </a:rPr>
              <a:t>movies </a:t>
            </a:r>
            <a:r>
              <a:rPr sz="886" dirty="0">
                <a:latin typeface="Cambria"/>
                <a:cs typeface="Cambria"/>
              </a:rPr>
              <a:t>and </a:t>
            </a:r>
            <a:r>
              <a:rPr sz="886" spc="-3" dirty="0">
                <a:latin typeface="Cambria"/>
                <a:cs typeface="Cambria"/>
              </a:rPr>
              <a:t>books - so yeah, </a:t>
            </a:r>
            <a:r>
              <a:rPr sz="886" i="1" spc="-3" dirty="0">
                <a:latin typeface="Cambria"/>
                <a:cs typeface="Cambria"/>
              </a:rPr>
              <a:t>Wicked: </a:t>
            </a:r>
            <a:r>
              <a:rPr sz="886" i="1" dirty="0">
                <a:latin typeface="Cambria"/>
                <a:cs typeface="Cambria"/>
              </a:rPr>
              <a:t>The </a:t>
            </a:r>
            <a:r>
              <a:rPr sz="886" i="1" spc="-3" dirty="0">
                <a:latin typeface="Cambria"/>
                <a:cs typeface="Cambria"/>
              </a:rPr>
              <a:t>Life and </a:t>
            </a:r>
            <a:r>
              <a:rPr sz="886" i="1" dirty="0">
                <a:latin typeface="Cambria"/>
                <a:cs typeface="Cambria"/>
              </a:rPr>
              <a:t>Times </a:t>
            </a:r>
            <a:r>
              <a:rPr sz="886" i="1" spc="-3" dirty="0">
                <a:latin typeface="Cambria"/>
                <a:cs typeface="Cambria"/>
              </a:rPr>
              <a:t>of  </a:t>
            </a:r>
            <a:r>
              <a:rPr sz="886" i="1" spc="-7" dirty="0">
                <a:latin typeface="Cambria"/>
                <a:cs typeface="Cambria"/>
              </a:rPr>
              <a:t>the </a:t>
            </a:r>
            <a:r>
              <a:rPr sz="886" i="1" dirty="0">
                <a:latin typeface="Cambria"/>
                <a:cs typeface="Cambria"/>
              </a:rPr>
              <a:t>Wicked </a:t>
            </a:r>
            <a:r>
              <a:rPr sz="886" i="1" spc="-3" dirty="0">
                <a:latin typeface="Cambria"/>
                <a:cs typeface="Cambria"/>
              </a:rPr>
              <a:t>Witch of the West </a:t>
            </a:r>
            <a:r>
              <a:rPr sz="886" dirty="0">
                <a:latin typeface="Cambria"/>
                <a:cs typeface="Cambria"/>
              </a:rPr>
              <a:t>by </a:t>
            </a:r>
            <a:r>
              <a:rPr sz="886" spc="-3" dirty="0">
                <a:latin typeface="Cambria"/>
                <a:cs typeface="Cambria"/>
              </a:rPr>
              <a:t>Gregory Maguire - check </a:t>
            </a:r>
            <a:r>
              <a:rPr sz="886" spc="-7" dirty="0">
                <a:latin typeface="Cambria"/>
                <a:cs typeface="Cambria"/>
              </a:rPr>
              <a:t>it</a:t>
            </a:r>
            <a:r>
              <a:rPr sz="886" spc="61" dirty="0">
                <a:latin typeface="Cambria"/>
                <a:cs typeface="Cambria"/>
              </a:rPr>
              <a:t> </a:t>
            </a:r>
            <a:r>
              <a:rPr sz="886" spc="-3" dirty="0">
                <a:latin typeface="Cambria"/>
                <a:cs typeface="Cambria"/>
              </a:rPr>
              <a:t>out!</a:t>
            </a:r>
            <a:endParaRPr sz="886">
              <a:latin typeface="Cambria"/>
              <a:cs typeface="Cambria"/>
            </a:endParaRPr>
          </a:p>
        </p:txBody>
      </p:sp>
      <p:sp>
        <p:nvSpPr>
          <p:cNvPr id="3" name="object 3"/>
          <p:cNvSpPr/>
          <p:nvPr/>
        </p:nvSpPr>
        <p:spPr>
          <a:xfrm>
            <a:off x="3667125" y="207818"/>
            <a:ext cx="0" cy="51089"/>
          </a:xfrm>
          <a:custGeom>
            <a:avLst/>
            <a:gdLst/>
            <a:ahLst/>
            <a:cxnLst/>
            <a:rect l="l" t="t" r="r" b="b"/>
            <a:pathLst>
              <a:path h="74929">
                <a:moveTo>
                  <a:pt x="0" y="0"/>
                </a:moveTo>
                <a:lnTo>
                  <a:pt x="0" y="74675"/>
                </a:lnTo>
              </a:path>
            </a:pathLst>
          </a:custGeom>
          <a:ln w="38100">
            <a:solidFill>
              <a:srgbClr val="44536A"/>
            </a:solidFill>
          </a:ln>
        </p:spPr>
        <p:txBody>
          <a:bodyPr wrap="square" lIns="0" tIns="0" rIns="0" bIns="0" rtlCol="0"/>
          <a:lstStyle/>
          <a:p>
            <a:endParaRPr sz="1227"/>
          </a:p>
        </p:txBody>
      </p:sp>
      <p:sp>
        <p:nvSpPr>
          <p:cNvPr id="4" name="object 4"/>
          <p:cNvSpPr/>
          <p:nvPr/>
        </p:nvSpPr>
        <p:spPr>
          <a:xfrm>
            <a:off x="3654136" y="220807"/>
            <a:ext cx="51089" cy="0"/>
          </a:xfrm>
          <a:custGeom>
            <a:avLst/>
            <a:gdLst/>
            <a:ahLst/>
            <a:cxnLst/>
            <a:rect l="l" t="t" r="r" b="b"/>
            <a:pathLst>
              <a:path w="74929">
                <a:moveTo>
                  <a:pt x="0" y="0"/>
                </a:moveTo>
                <a:lnTo>
                  <a:pt x="74675" y="0"/>
                </a:lnTo>
              </a:path>
            </a:pathLst>
          </a:custGeom>
          <a:ln w="38100">
            <a:solidFill>
              <a:srgbClr val="44536A"/>
            </a:solidFill>
          </a:ln>
        </p:spPr>
        <p:txBody>
          <a:bodyPr wrap="square" lIns="0" tIns="0" rIns="0" bIns="0" rtlCol="0"/>
          <a:lstStyle/>
          <a:p>
            <a:endParaRPr sz="1227"/>
          </a:p>
        </p:txBody>
      </p:sp>
      <p:sp>
        <p:nvSpPr>
          <p:cNvPr id="5" name="object 5"/>
          <p:cNvSpPr/>
          <p:nvPr/>
        </p:nvSpPr>
        <p:spPr>
          <a:xfrm>
            <a:off x="3705051" y="220807"/>
            <a:ext cx="4782849" cy="0"/>
          </a:xfrm>
          <a:custGeom>
            <a:avLst/>
            <a:gdLst/>
            <a:ahLst/>
            <a:cxnLst/>
            <a:rect l="l" t="t" r="r" b="b"/>
            <a:pathLst>
              <a:path w="7014845">
                <a:moveTo>
                  <a:pt x="0" y="0"/>
                </a:moveTo>
                <a:lnTo>
                  <a:pt x="7014718" y="0"/>
                </a:lnTo>
              </a:path>
            </a:pathLst>
          </a:custGeom>
          <a:ln w="38100">
            <a:solidFill>
              <a:srgbClr val="44536A"/>
            </a:solidFill>
          </a:ln>
        </p:spPr>
        <p:txBody>
          <a:bodyPr wrap="square" lIns="0" tIns="0" rIns="0" bIns="0" rtlCol="0"/>
          <a:lstStyle/>
          <a:p>
            <a:endParaRPr sz="1227"/>
          </a:p>
        </p:txBody>
      </p:sp>
      <p:sp>
        <p:nvSpPr>
          <p:cNvPr id="6" name="object 6"/>
          <p:cNvSpPr/>
          <p:nvPr/>
        </p:nvSpPr>
        <p:spPr>
          <a:xfrm>
            <a:off x="3705051" y="252498"/>
            <a:ext cx="4782849" cy="0"/>
          </a:xfrm>
          <a:custGeom>
            <a:avLst/>
            <a:gdLst/>
            <a:ahLst/>
            <a:cxnLst/>
            <a:rect l="l" t="t" r="r" b="b"/>
            <a:pathLst>
              <a:path w="7014845">
                <a:moveTo>
                  <a:pt x="0" y="0"/>
                </a:moveTo>
                <a:lnTo>
                  <a:pt x="7014718" y="0"/>
                </a:lnTo>
              </a:path>
            </a:pathLst>
          </a:custGeom>
          <a:ln w="18288">
            <a:solidFill>
              <a:srgbClr val="44536A"/>
            </a:solidFill>
          </a:ln>
        </p:spPr>
        <p:txBody>
          <a:bodyPr wrap="square" lIns="0" tIns="0" rIns="0" bIns="0" rtlCol="0"/>
          <a:lstStyle/>
          <a:p>
            <a:endParaRPr sz="1227"/>
          </a:p>
        </p:txBody>
      </p:sp>
      <p:sp>
        <p:nvSpPr>
          <p:cNvPr id="7" name="object 7"/>
          <p:cNvSpPr/>
          <p:nvPr/>
        </p:nvSpPr>
        <p:spPr>
          <a:xfrm>
            <a:off x="8525740" y="207818"/>
            <a:ext cx="0" cy="51089"/>
          </a:xfrm>
          <a:custGeom>
            <a:avLst/>
            <a:gdLst/>
            <a:ahLst/>
            <a:cxnLst/>
            <a:rect l="l" t="t" r="r" b="b"/>
            <a:pathLst>
              <a:path h="74929">
                <a:moveTo>
                  <a:pt x="0" y="0"/>
                </a:moveTo>
                <a:lnTo>
                  <a:pt x="0" y="74675"/>
                </a:lnTo>
              </a:path>
            </a:pathLst>
          </a:custGeom>
          <a:ln w="38100">
            <a:solidFill>
              <a:srgbClr val="44536A"/>
            </a:solidFill>
          </a:ln>
        </p:spPr>
        <p:txBody>
          <a:bodyPr wrap="square" lIns="0" tIns="0" rIns="0" bIns="0" rtlCol="0"/>
          <a:lstStyle/>
          <a:p>
            <a:endParaRPr sz="1227"/>
          </a:p>
        </p:txBody>
      </p:sp>
      <p:sp>
        <p:nvSpPr>
          <p:cNvPr id="8" name="object 8"/>
          <p:cNvSpPr/>
          <p:nvPr/>
        </p:nvSpPr>
        <p:spPr>
          <a:xfrm>
            <a:off x="8487813" y="220807"/>
            <a:ext cx="51089" cy="0"/>
          </a:xfrm>
          <a:custGeom>
            <a:avLst/>
            <a:gdLst/>
            <a:ahLst/>
            <a:cxnLst/>
            <a:rect l="l" t="t" r="r" b="b"/>
            <a:pathLst>
              <a:path w="74929">
                <a:moveTo>
                  <a:pt x="0" y="0"/>
                </a:moveTo>
                <a:lnTo>
                  <a:pt x="74675" y="0"/>
                </a:lnTo>
              </a:path>
            </a:pathLst>
          </a:custGeom>
          <a:ln w="38100">
            <a:solidFill>
              <a:srgbClr val="44536A"/>
            </a:solidFill>
          </a:ln>
        </p:spPr>
        <p:txBody>
          <a:bodyPr wrap="square" lIns="0" tIns="0" rIns="0" bIns="0" rtlCol="0"/>
          <a:lstStyle/>
          <a:p>
            <a:endParaRPr sz="1227"/>
          </a:p>
        </p:txBody>
      </p:sp>
      <p:sp>
        <p:nvSpPr>
          <p:cNvPr id="9" name="object 9"/>
          <p:cNvSpPr/>
          <p:nvPr/>
        </p:nvSpPr>
        <p:spPr>
          <a:xfrm>
            <a:off x="3667125" y="258699"/>
            <a:ext cx="0" cy="6341485"/>
          </a:xfrm>
          <a:custGeom>
            <a:avLst/>
            <a:gdLst/>
            <a:ahLst/>
            <a:cxnLst/>
            <a:rect l="l" t="t" r="r" b="b"/>
            <a:pathLst>
              <a:path h="9300845">
                <a:moveTo>
                  <a:pt x="0" y="0"/>
                </a:moveTo>
                <a:lnTo>
                  <a:pt x="0" y="9300718"/>
                </a:lnTo>
              </a:path>
            </a:pathLst>
          </a:custGeom>
          <a:ln w="38100">
            <a:solidFill>
              <a:srgbClr val="44536A"/>
            </a:solidFill>
          </a:ln>
        </p:spPr>
        <p:txBody>
          <a:bodyPr wrap="square" lIns="0" tIns="0" rIns="0" bIns="0" rtlCol="0"/>
          <a:lstStyle/>
          <a:p>
            <a:endParaRPr sz="1227"/>
          </a:p>
        </p:txBody>
      </p:sp>
      <p:sp>
        <p:nvSpPr>
          <p:cNvPr id="10" name="object 10"/>
          <p:cNvSpPr/>
          <p:nvPr/>
        </p:nvSpPr>
        <p:spPr>
          <a:xfrm>
            <a:off x="3698817" y="246265"/>
            <a:ext cx="0" cy="6366597"/>
          </a:xfrm>
          <a:custGeom>
            <a:avLst/>
            <a:gdLst/>
            <a:ahLst/>
            <a:cxnLst/>
            <a:rect l="l" t="t" r="r" b="b"/>
            <a:pathLst>
              <a:path h="9337675">
                <a:moveTo>
                  <a:pt x="0" y="0"/>
                </a:moveTo>
                <a:lnTo>
                  <a:pt x="0" y="9337243"/>
                </a:lnTo>
              </a:path>
            </a:pathLst>
          </a:custGeom>
          <a:ln w="18287">
            <a:solidFill>
              <a:srgbClr val="44536A"/>
            </a:solidFill>
          </a:ln>
        </p:spPr>
        <p:txBody>
          <a:bodyPr wrap="square" lIns="0" tIns="0" rIns="0" bIns="0" rtlCol="0"/>
          <a:lstStyle/>
          <a:p>
            <a:endParaRPr sz="1227"/>
          </a:p>
        </p:txBody>
      </p:sp>
      <p:sp>
        <p:nvSpPr>
          <p:cNvPr id="11" name="object 11"/>
          <p:cNvSpPr/>
          <p:nvPr/>
        </p:nvSpPr>
        <p:spPr>
          <a:xfrm>
            <a:off x="8525740" y="258699"/>
            <a:ext cx="0" cy="6341485"/>
          </a:xfrm>
          <a:custGeom>
            <a:avLst/>
            <a:gdLst/>
            <a:ahLst/>
            <a:cxnLst/>
            <a:rect l="l" t="t" r="r" b="b"/>
            <a:pathLst>
              <a:path h="9300845">
                <a:moveTo>
                  <a:pt x="0" y="0"/>
                </a:moveTo>
                <a:lnTo>
                  <a:pt x="0" y="9300718"/>
                </a:lnTo>
              </a:path>
            </a:pathLst>
          </a:custGeom>
          <a:ln w="38100">
            <a:solidFill>
              <a:srgbClr val="44536A"/>
            </a:solidFill>
          </a:ln>
        </p:spPr>
        <p:txBody>
          <a:bodyPr wrap="square" lIns="0" tIns="0" rIns="0" bIns="0" rtlCol="0"/>
          <a:lstStyle/>
          <a:p>
            <a:endParaRPr sz="1227"/>
          </a:p>
        </p:txBody>
      </p:sp>
      <p:sp>
        <p:nvSpPr>
          <p:cNvPr id="12" name="object 12"/>
          <p:cNvSpPr/>
          <p:nvPr/>
        </p:nvSpPr>
        <p:spPr>
          <a:xfrm>
            <a:off x="8494049" y="246265"/>
            <a:ext cx="0" cy="6366597"/>
          </a:xfrm>
          <a:custGeom>
            <a:avLst/>
            <a:gdLst/>
            <a:ahLst/>
            <a:cxnLst/>
            <a:rect l="l" t="t" r="r" b="b"/>
            <a:pathLst>
              <a:path h="9337675">
                <a:moveTo>
                  <a:pt x="0" y="0"/>
                </a:moveTo>
                <a:lnTo>
                  <a:pt x="0" y="9337243"/>
                </a:lnTo>
              </a:path>
            </a:pathLst>
          </a:custGeom>
          <a:ln w="18288">
            <a:solidFill>
              <a:srgbClr val="44536A"/>
            </a:solidFill>
          </a:ln>
        </p:spPr>
        <p:txBody>
          <a:bodyPr wrap="square" lIns="0" tIns="0" rIns="0" bIns="0" rtlCol="0"/>
          <a:lstStyle/>
          <a:p>
            <a:endParaRPr sz="1227"/>
          </a:p>
        </p:txBody>
      </p:sp>
      <p:sp>
        <p:nvSpPr>
          <p:cNvPr id="13" name="object 13"/>
          <p:cNvSpPr/>
          <p:nvPr/>
        </p:nvSpPr>
        <p:spPr>
          <a:xfrm>
            <a:off x="3667125" y="6600098"/>
            <a:ext cx="0" cy="51522"/>
          </a:xfrm>
          <a:custGeom>
            <a:avLst/>
            <a:gdLst/>
            <a:ahLst/>
            <a:cxnLst/>
            <a:rect l="l" t="t" r="r" b="b"/>
            <a:pathLst>
              <a:path h="75565">
                <a:moveTo>
                  <a:pt x="0" y="0"/>
                </a:moveTo>
                <a:lnTo>
                  <a:pt x="0" y="74980"/>
                </a:lnTo>
              </a:path>
            </a:pathLst>
          </a:custGeom>
          <a:ln w="38100">
            <a:solidFill>
              <a:srgbClr val="44536A"/>
            </a:solidFill>
          </a:ln>
        </p:spPr>
        <p:txBody>
          <a:bodyPr wrap="square" lIns="0" tIns="0" rIns="0" bIns="0" rtlCol="0"/>
          <a:lstStyle/>
          <a:p>
            <a:endParaRPr sz="1227"/>
          </a:p>
        </p:txBody>
      </p:sp>
      <p:sp>
        <p:nvSpPr>
          <p:cNvPr id="14" name="object 14"/>
          <p:cNvSpPr/>
          <p:nvPr/>
        </p:nvSpPr>
        <p:spPr>
          <a:xfrm>
            <a:off x="3654136" y="6638128"/>
            <a:ext cx="51089" cy="0"/>
          </a:xfrm>
          <a:custGeom>
            <a:avLst/>
            <a:gdLst/>
            <a:ahLst/>
            <a:cxnLst/>
            <a:rect l="l" t="t" r="r" b="b"/>
            <a:pathLst>
              <a:path w="74929">
                <a:moveTo>
                  <a:pt x="0" y="0"/>
                </a:moveTo>
                <a:lnTo>
                  <a:pt x="74675" y="0"/>
                </a:lnTo>
              </a:path>
            </a:pathLst>
          </a:custGeom>
          <a:ln w="38404">
            <a:solidFill>
              <a:srgbClr val="44536A"/>
            </a:solidFill>
          </a:ln>
        </p:spPr>
        <p:txBody>
          <a:bodyPr wrap="square" lIns="0" tIns="0" rIns="0" bIns="0" rtlCol="0"/>
          <a:lstStyle/>
          <a:p>
            <a:endParaRPr sz="1227"/>
          </a:p>
        </p:txBody>
      </p:sp>
      <p:sp>
        <p:nvSpPr>
          <p:cNvPr id="15" name="object 15"/>
          <p:cNvSpPr/>
          <p:nvPr/>
        </p:nvSpPr>
        <p:spPr>
          <a:xfrm>
            <a:off x="3705051" y="6638128"/>
            <a:ext cx="4782849" cy="0"/>
          </a:xfrm>
          <a:custGeom>
            <a:avLst/>
            <a:gdLst/>
            <a:ahLst/>
            <a:cxnLst/>
            <a:rect l="l" t="t" r="r" b="b"/>
            <a:pathLst>
              <a:path w="7014845">
                <a:moveTo>
                  <a:pt x="0" y="0"/>
                </a:moveTo>
                <a:lnTo>
                  <a:pt x="7014718" y="0"/>
                </a:lnTo>
              </a:path>
            </a:pathLst>
          </a:custGeom>
          <a:ln w="38404">
            <a:solidFill>
              <a:srgbClr val="44536A"/>
            </a:solidFill>
          </a:ln>
        </p:spPr>
        <p:txBody>
          <a:bodyPr wrap="square" lIns="0" tIns="0" rIns="0" bIns="0" rtlCol="0"/>
          <a:lstStyle/>
          <a:p>
            <a:endParaRPr sz="1227"/>
          </a:p>
        </p:txBody>
      </p:sp>
      <p:sp>
        <p:nvSpPr>
          <p:cNvPr id="16" name="object 16"/>
          <p:cNvSpPr/>
          <p:nvPr/>
        </p:nvSpPr>
        <p:spPr>
          <a:xfrm>
            <a:off x="3705051" y="6606331"/>
            <a:ext cx="4782849" cy="0"/>
          </a:xfrm>
          <a:custGeom>
            <a:avLst/>
            <a:gdLst/>
            <a:ahLst/>
            <a:cxnLst/>
            <a:rect l="l" t="t" r="r" b="b"/>
            <a:pathLst>
              <a:path w="7014845">
                <a:moveTo>
                  <a:pt x="0" y="0"/>
                </a:moveTo>
                <a:lnTo>
                  <a:pt x="7014718" y="0"/>
                </a:lnTo>
              </a:path>
            </a:pathLst>
          </a:custGeom>
          <a:ln w="18288">
            <a:solidFill>
              <a:srgbClr val="44536A"/>
            </a:solidFill>
          </a:ln>
        </p:spPr>
        <p:txBody>
          <a:bodyPr wrap="square" lIns="0" tIns="0" rIns="0" bIns="0" rtlCol="0"/>
          <a:lstStyle/>
          <a:p>
            <a:endParaRPr sz="1227"/>
          </a:p>
        </p:txBody>
      </p:sp>
      <p:sp>
        <p:nvSpPr>
          <p:cNvPr id="17" name="object 17"/>
          <p:cNvSpPr/>
          <p:nvPr/>
        </p:nvSpPr>
        <p:spPr>
          <a:xfrm>
            <a:off x="8525740" y="6600098"/>
            <a:ext cx="0" cy="51522"/>
          </a:xfrm>
          <a:custGeom>
            <a:avLst/>
            <a:gdLst/>
            <a:ahLst/>
            <a:cxnLst/>
            <a:rect l="l" t="t" r="r" b="b"/>
            <a:pathLst>
              <a:path h="75565">
                <a:moveTo>
                  <a:pt x="0" y="0"/>
                </a:moveTo>
                <a:lnTo>
                  <a:pt x="0" y="74980"/>
                </a:lnTo>
              </a:path>
            </a:pathLst>
          </a:custGeom>
          <a:ln w="38100">
            <a:solidFill>
              <a:srgbClr val="44536A"/>
            </a:solidFill>
          </a:ln>
        </p:spPr>
        <p:txBody>
          <a:bodyPr wrap="square" lIns="0" tIns="0" rIns="0" bIns="0" rtlCol="0"/>
          <a:lstStyle/>
          <a:p>
            <a:endParaRPr sz="1227"/>
          </a:p>
        </p:txBody>
      </p:sp>
      <p:sp>
        <p:nvSpPr>
          <p:cNvPr id="18" name="object 18"/>
          <p:cNvSpPr/>
          <p:nvPr/>
        </p:nvSpPr>
        <p:spPr>
          <a:xfrm>
            <a:off x="8487813" y="6638128"/>
            <a:ext cx="51089" cy="0"/>
          </a:xfrm>
          <a:custGeom>
            <a:avLst/>
            <a:gdLst/>
            <a:ahLst/>
            <a:cxnLst/>
            <a:rect l="l" t="t" r="r" b="b"/>
            <a:pathLst>
              <a:path w="74929">
                <a:moveTo>
                  <a:pt x="0" y="0"/>
                </a:moveTo>
                <a:lnTo>
                  <a:pt x="74675" y="0"/>
                </a:lnTo>
              </a:path>
            </a:pathLst>
          </a:custGeom>
          <a:ln w="38404">
            <a:solidFill>
              <a:srgbClr val="44536A"/>
            </a:solidFill>
          </a:ln>
        </p:spPr>
        <p:txBody>
          <a:bodyPr wrap="square" lIns="0" tIns="0" rIns="0" bIns="0" rtlCol="0"/>
          <a:lstStyle/>
          <a:p>
            <a:endParaRPr sz="1227"/>
          </a:p>
        </p:txBody>
      </p:sp>
      <p:sp>
        <p:nvSpPr>
          <p:cNvPr id="19" name="object 19"/>
          <p:cNvSpPr txBox="1">
            <a:spLocks noGrp="1"/>
          </p:cNvSpPr>
          <p:nvPr>
            <p:ph type="ftr" sz="quarter" idx="5"/>
          </p:nvPr>
        </p:nvSpPr>
        <p:spPr>
          <a:xfrm>
            <a:off x="3144139" y="9274250"/>
            <a:ext cx="1486535"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chemeClr val="hlink"/>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1755">
              <a:spcBef>
                <a:spcPts val="25"/>
              </a:spcBef>
            </a:pPr>
            <a:r>
              <a:rPr lang="pt-BR" u="none">
                <a:solidFill>
                  <a:srgbClr val="000000"/>
                </a:solidFill>
              </a:rPr>
              <a:t>© </a:t>
            </a:r>
            <a:r>
              <a:rPr lang="pt-BR" u="none" spc="-5">
                <a:solidFill>
                  <a:srgbClr val="000000"/>
                </a:solidFill>
              </a:rPr>
              <a:t>Shayna Oliveira</a:t>
            </a:r>
            <a:r>
              <a:rPr lang="pt-BR" u="none" spc="-50">
                <a:solidFill>
                  <a:srgbClr val="000000"/>
                </a:solidFill>
              </a:rPr>
              <a:t> </a:t>
            </a:r>
            <a:r>
              <a:rPr lang="pt-BR" u="none" spc="-5">
                <a:solidFill>
                  <a:srgbClr val="000000"/>
                </a:solidFill>
              </a:rPr>
              <a:t>2014</a:t>
            </a:r>
            <a:endParaRPr spc="-3"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615488"/>
            <a:ext cx="4057650" cy="5363263"/>
          </a:xfrm>
          <a:prstGeom prst="rect">
            <a:avLst/>
          </a:prstGeom>
        </p:spPr>
        <p:txBody>
          <a:bodyPr vert="horz" wrap="square" lIns="0" tIns="0" rIns="0" bIns="0" rtlCol="0">
            <a:spAutoFit/>
          </a:bodyPr>
          <a:lstStyle/>
          <a:p>
            <a:pPr marL="8659"/>
            <a:r>
              <a:rPr sz="1200" b="1" spc="-3" dirty="0">
                <a:solidFill>
                  <a:srgbClr val="006FC0"/>
                </a:solidFill>
                <a:latin typeface="Cambria"/>
                <a:cs typeface="Cambria"/>
              </a:rPr>
              <a:t>ASHLEY</a:t>
            </a:r>
            <a:endParaRPr sz="1200">
              <a:latin typeface="Cambria"/>
              <a:cs typeface="Cambria"/>
            </a:endParaRPr>
          </a:p>
          <a:p>
            <a:pPr marL="8659" marR="3464">
              <a:lnSpc>
                <a:spcPct val="112200"/>
              </a:lnSpc>
              <a:spcBef>
                <a:spcPts val="575"/>
              </a:spcBef>
            </a:pPr>
            <a:r>
              <a:rPr sz="1200" spc="-3" dirty="0">
                <a:latin typeface="Cambria"/>
                <a:cs typeface="Cambria"/>
              </a:rPr>
              <a:t>Hello, my </a:t>
            </a:r>
            <a:r>
              <a:rPr sz="1200" spc="-7" dirty="0">
                <a:latin typeface="Cambria"/>
                <a:cs typeface="Cambria"/>
              </a:rPr>
              <a:t>name </a:t>
            </a:r>
            <a:r>
              <a:rPr sz="1200" spc="-3" dirty="0">
                <a:latin typeface="Cambria"/>
                <a:cs typeface="Cambria"/>
              </a:rPr>
              <a:t>is Ashley and </a:t>
            </a:r>
            <a:r>
              <a:rPr sz="1200" dirty="0">
                <a:latin typeface="Cambria"/>
                <a:cs typeface="Cambria"/>
              </a:rPr>
              <a:t>today </a:t>
            </a:r>
            <a:r>
              <a:rPr sz="1200" spc="-3" dirty="0">
                <a:latin typeface="Cambria"/>
                <a:cs typeface="Cambria"/>
              </a:rPr>
              <a:t>I'm going </a:t>
            </a:r>
            <a:r>
              <a:rPr sz="1200" dirty="0">
                <a:latin typeface="Cambria"/>
                <a:cs typeface="Cambria"/>
              </a:rPr>
              <a:t>to </a:t>
            </a:r>
            <a:r>
              <a:rPr sz="1200" spc="-3" dirty="0">
                <a:latin typeface="Cambria"/>
                <a:cs typeface="Cambria"/>
              </a:rPr>
              <a:t>talk </a:t>
            </a:r>
            <a:r>
              <a:rPr sz="1200" dirty="0">
                <a:latin typeface="Cambria"/>
                <a:cs typeface="Cambria"/>
              </a:rPr>
              <a:t>to </a:t>
            </a:r>
            <a:r>
              <a:rPr sz="1200" spc="-7" dirty="0">
                <a:latin typeface="Cambria"/>
                <a:cs typeface="Cambria"/>
              </a:rPr>
              <a:t>you </a:t>
            </a:r>
            <a:r>
              <a:rPr sz="1200" spc="-3" dirty="0">
                <a:latin typeface="Cambria"/>
                <a:cs typeface="Cambria"/>
              </a:rPr>
              <a:t>about my favorite book.  </a:t>
            </a:r>
            <a:r>
              <a:rPr sz="1200" spc="-7" dirty="0">
                <a:latin typeface="Cambria"/>
                <a:cs typeface="Cambria"/>
              </a:rPr>
              <a:t>My </a:t>
            </a:r>
            <a:r>
              <a:rPr sz="1200" spc="-3" dirty="0">
                <a:latin typeface="Cambria"/>
                <a:cs typeface="Cambria"/>
              </a:rPr>
              <a:t>favorite </a:t>
            </a:r>
            <a:r>
              <a:rPr sz="1200" spc="-7" dirty="0">
                <a:latin typeface="Cambria"/>
                <a:cs typeface="Cambria"/>
              </a:rPr>
              <a:t>book </a:t>
            </a:r>
            <a:r>
              <a:rPr sz="1200" dirty="0">
                <a:latin typeface="Cambria"/>
                <a:cs typeface="Cambria"/>
              </a:rPr>
              <a:t>is </a:t>
            </a:r>
            <a:r>
              <a:rPr sz="1200" spc="-3" dirty="0">
                <a:latin typeface="Cambria"/>
                <a:cs typeface="Cambria"/>
              </a:rPr>
              <a:t>titled </a:t>
            </a:r>
            <a:r>
              <a:rPr sz="1200" i="1" spc="-3" dirty="0">
                <a:latin typeface="Cambria"/>
                <a:cs typeface="Cambria"/>
              </a:rPr>
              <a:t>Wicked: </a:t>
            </a:r>
            <a:r>
              <a:rPr sz="1200" i="1" dirty="0">
                <a:latin typeface="Cambria"/>
                <a:cs typeface="Cambria"/>
              </a:rPr>
              <a:t>The </a:t>
            </a:r>
            <a:r>
              <a:rPr sz="1200" i="1" spc="-3" dirty="0">
                <a:latin typeface="Cambria"/>
                <a:cs typeface="Cambria"/>
              </a:rPr>
              <a:t>Life and Times of </a:t>
            </a:r>
            <a:r>
              <a:rPr sz="1200" i="1" spc="-7" dirty="0">
                <a:latin typeface="Cambria"/>
                <a:cs typeface="Cambria"/>
              </a:rPr>
              <a:t>the </a:t>
            </a:r>
            <a:r>
              <a:rPr sz="1200" i="1" dirty="0">
                <a:latin typeface="Cambria"/>
                <a:cs typeface="Cambria"/>
              </a:rPr>
              <a:t>Wicked </a:t>
            </a:r>
            <a:r>
              <a:rPr sz="1200" i="1" spc="-3" dirty="0">
                <a:latin typeface="Cambria"/>
                <a:cs typeface="Cambria"/>
              </a:rPr>
              <a:t>Witch of the West,  </a:t>
            </a:r>
            <a:r>
              <a:rPr sz="1200" spc="-3" dirty="0">
                <a:latin typeface="Cambria"/>
                <a:cs typeface="Cambria"/>
              </a:rPr>
              <a:t>and it was written by Gregory Maguire in </a:t>
            </a:r>
            <a:r>
              <a:rPr sz="1200" dirty="0">
                <a:latin typeface="Cambria"/>
                <a:cs typeface="Cambria"/>
              </a:rPr>
              <a:t>1995 </a:t>
            </a:r>
            <a:r>
              <a:rPr sz="1200" spc="-7" dirty="0">
                <a:latin typeface="Cambria"/>
                <a:cs typeface="Cambria"/>
              </a:rPr>
              <a:t>and </a:t>
            </a:r>
            <a:r>
              <a:rPr sz="1200" spc="-3" dirty="0">
                <a:latin typeface="Cambria"/>
                <a:cs typeface="Cambria"/>
              </a:rPr>
              <a:t>this </a:t>
            </a:r>
            <a:r>
              <a:rPr sz="1200" spc="-7" dirty="0">
                <a:latin typeface="Cambria"/>
                <a:cs typeface="Cambria"/>
              </a:rPr>
              <a:t>book </a:t>
            </a:r>
            <a:r>
              <a:rPr sz="1200" b="1" spc="-3" dirty="0">
                <a:latin typeface="Cambria"/>
                <a:cs typeface="Cambria"/>
              </a:rPr>
              <a:t>focuses </a:t>
            </a:r>
            <a:r>
              <a:rPr sz="1200" spc="-3" dirty="0">
                <a:latin typeface="Cambria"/>
                <a:cs typeface="Cambria"/>
              </a:rPr>
              <a:t>on the  background story of </a:t>
            </a:r>
            <a:r>
              <a:rPr sz="1200" dirty="0">
                <a:latin typeface="Cambria"/>
                <a:cs typeface="Cambria"/>
              </a:rPr>
              <a:t>the </a:t>
            </a:r>
            <a:r>
              <a:rPr sz="1200" spc="-3" dirty="0">
                <a:latin typeface="Cambria"/>
                <a:cs typeface="Cambria"/>
              </a:rPr>
              <a:t>Wicked Witch of </a:t>
            </a:r>
            <a:r>
              <a:rPr sz="1200" spc="-7" dirty="0">
                <a:latin typeface="Cambria"/>
                <a:cs typeface="Cambria"/>
              </a:rPr>
              <a:t>the </a:t>
            </a:r>
            <a:r>
              <a:rPr sz="1200" spc="-3" dirty="0">
                <a:latin typeface="Cambria"/>
                <a:cs typeface="Cambria"/>
              </a:rPr>
              <a:t>West. </a:t>
            </a:r>
            <a:r>
              <a:rPr sz="1200" dirty="0">
                <a:latin typeface="Cambria"/>
                <a:cs typeface="Cambria"/>
              </a:rPr>
              <a:t>So </a:t>
            </a:r>
            <a:r>
              <a:rPr sz="1200" spc="-3" dirty="0">
                <a:latin typeface="Cambria"/>
                <a:cs typeface="Cambria"/>
              </a:rPr>
              <a:t>it focuses </a:t>
            </a:r>
            <a:r>
              <a:rPr sz="1200" dirty="0">
                <a:latin typeface="Cambria"/>
                <a:cs typeface="Cambria"/>
              </a:rPr>
              <a:t>on </a:t>
            </a:r>
            <a:r>
              <a:rPr sz="1200" spc="-3" dirty="0">
                <a:latin typeface="Cambria"/>
                <a:cs typeface="Cambria"/>
              </a:rPr>
              <a:t>her family </a:t>
            </a:r>
            <a:r>
              <a:rPr sz="1200" spc="-7" dirty="0">
                <a:latin typeface="Cambria"/>
                <a:cs typeface="Cambria"/>
              </a:rPr>
              <a:t>life  and </a:t>
            </a:r>
            <a:r>
              <a:rPr sz="1200" spc="-3" dirty="0">
                <a:latin typeface="Cambria"/>
                <a:cs typeface="Cambria"/>
              </a:rPr>
              <a:t>how she grew </a:t>
            </a:r>
            <a:r>
              <a:rPr sz="1200" dirty="0">
                <a:latin typeface="Cambria"/>
                <a:cs typeface="Cambria"/>
              </a:rPr>
              <a:t>up </a:t>
            </a:r>
            <a:r>
              <a:rPr sz="1200" spc="-3" dirty="0">
                <a:latin typeface="Cambria"/>
                <a:cs typeface="Cambria"/>
              </a:rPr>
              <a:t>and the </a:t>
            </a:r>
            <a:r>
              <a:rPr sz="1200" b="1" spc="-7" dirty="0">
                <a:latin typeface="Cambria"/>
                <a:cs typeface="Cambria"/>
              </a:rPr>
              <a:t>events </a:t>
            </a:r>
            <a:r>
              <a:rPr sz="1200" spc="-3" dirty="0">
                <a:latin typeface="Cambria"/>
                <a:cs typeface="Cambria"/>
              </a:rPr>
              <a:t>leading </a:t>
            </a:r>
            <a:r>
              <a:rPr sz="1200" dirty="0">
                <a:latin typeface="Cambria"/>
                <a:cs typeface="Cambria"/>
              </a:rPr>
              <a:t>up to </a:t>
            </a:r>
            <a:r>
              <a:rPr sz="1200" spc="-3" dirty="0">
                <a:latin typeface="Cambria"/>
                <a:cs typeface="Cambria"/>
              </a:rPr>
              <a:t>her being the Wicked Witch of  the West that </a:t>
            </a:r>
            <a:r>
              <a:rPr sz="1200" spc="-7" dirty="0">
                <a:latin typeface="Cambria"/>
                <a:cs typeface="Cambria"/>
              </a:rPr>
              <a:t>you </a:t>
            </a:r>
            <a:r>
              <a:rPr sz="1200" spc="-3" dirty="0">
                <a:latin typeface="Cambria"/>
                <a:cs typeface="Cambria"/>
              </a:rPr>
              <a:t>see in the Wizard of Oz. </a:t>
            </a:r>
            <a:r>
              <a:rPr sz="1200" spc="-7" dirty="0">
                <a:latin typeface="Cambria"/>
                <a:cs typeface="Cambria"/>
              </a:rPr>
              <a:t>So </a:t>
            </a:r>
            <a:r>
              <a:rPr sz="1200" spc="-3" dirty="0">
                <a:latin typeface="Cambria"/>
                <a:cs typeface="Cambria"/>
              </a:rPr>
              <a:t>it really focuses </a:t>
            </a:r>
            <a:r>
              <a:rPr sz="1200" dirty="0">
                <a:latin typeface="Cambria"/>
                <a:cs typeface="Cambria"/>
              </a:rPr>
              <a:t>on </a:t>
            </a:r>
            <a:r>
              <a:rPr sz="1200" spc="-3" dirty="0">
                <a:latin typeface="Cambria"/>
                <a:cs typeface="Cambria"/>
              </a:rPr>
              <a:t>her before the  whole Dorothy </a:t>
            </a:r>
            <a:r>
              <a:rPr sz="1200" dirty="0">
                <a:latin typeface="Cambria"/>
                <a:cs typeface="Cambria"/>
              </a:rPr>
              <a:t>story </a:t>
            </a:r>
            <a:r>
              <a:rPr sz="1200" spc="-3" dirty="0">
                <a:latin typeface="Cambria"/>
                <a:cs typeface="Cambria"/>
              </a:rPr>
              <a:t>came into</a:t>
            </a:r>
            <a:r>
              <a:rPr sz="1200" spc="-24" dirty="0">
                <a:latin typeface="Cambria"/>
                <a:cs typeface="Cambria"/>
              </a:rPr>
              <a:t> </a:t>
            </a:r>
            <a:r>
              <a:rPr sz="1200" spc="-7" dirty="0">
                <a:latin typeface="Cambria"/>
                <a:cs typeface="Cambria"/>
              </a:rPr>
              <a:t>play.</a:t>
            </a:r>
            <a:endParaRPr sz="1200">
              <a:latin typeface="Cambria"/>
              <a:cs typeface="Cambria"/>
            </a:endParaRPr>
          </a:p>
          <a:p>
            <a:pPr marL="8659" marR="92217">
              <a:lnSpc>
                <a:spcPct val="112200"/>
              </a:lnSpc>
              <a:spcBef>
                <a:spcPts val="556"/>
              </a:spcBef>
            </a:pPr>
            <a:r>
              <a:rPr sz="1200" spc="-7" dirty="0">
                <a:latin typeface="Cambria"/>
                <a:cs typeface="Cambria"/>
              </a:rPr>
              <a:t>And </a:t>
            </a:r>
            <a:r>
              <a:rPr sz="1200" spc="-3" dirty="0">
                <a:latin typeface="Cambria"/>
                <a:cs typeface="Cambria"/>
              </a:rPr>
              <a:t>the reason why I really like this is because it </a:t>
            </a:r>
            <a:r>
              <a:rPr sz="1200" spc="-7" dirty="0">
                <a:latin typeface="Cambria"/>
                <a:cs typeface="Cambria"/>
              </a:rPr>
              <a:t>gives one </a:t>
            </a:r>
            <a:r>
              <a:rPr sz="1200" spc="-3" dirty="0">
                <a:latin typeface="Cambria"/>
                <a:cs typeface="Cambria"/>
              </a:rPr>
              <a:t>of those </a:t>
            </a:r>
            <a:r>
              <a:rPr sz="1200" b="1" spc="-3" dirty="0">
                <a:latin typeface="Cambria"/>
                <a:cs typeface="Cambria"/>
              </a:rPr>
              <a:t>evil </a:t>
            </a:r>
            <a:r>
              <a:rPr sz="1200" spc="-3" dirty="0">
                <a:latin typeface="Cambria"/>
                <a:cs typeface="Cambria"/>
              </a:rPr>
              <a:t>villains, it  gives you their background story - </a:t>
            </a:r>
            <a:r>
              <a:rPr sz="1200" dirty="0">
                <a:latin typeface="Cambria"/>
                <a:cs typeface="Cambria"/>
              </a:rPr>
              <a:t>so </a:t>
            </a:r>
            <a:r>
              <a:rPr sz="1200" spc="-3" dirty="0">
                <a:latin typeface="Cambria"/>
                <a:cs typeface="Cambria"/>
              </a:rPr>
              <a:t>rather than, </a:t>
            </a:r>
            <a:r>
              <a:rPr sz="1200" spc="-7" dirty="0">
                <a:latin typeface="Cambria"/>
                <a:cs typeface="Cambria"/>
              </a:rPr>
              <a:t>you </a:t>
            </a:r>
            <a:r>
              <a:rPr sz="1200" spc="-3" dirty="0">
                <a:latin typeface="Cambria"/>
                <a:cs typeface="Cambria"/>
              </a:rPr>
              <a:t>know, kind of </a:t>
            </a:r>
            <a:r>
              <a:rPr sz="1200" spc="-7" dirty="0">
                <a:latin typeface="Cambria"/>
                <a:cs typeface="Cambria"/>
              </a:rPr>
              <a:t>being like "oh  </a:t>
            </a:r>
            <a:r>
              <a:rPr sz="1200" spc="-3" dirty="0">
                <a:latin typeface="Cambria"/>
                <a:cs typeface="Cambria"/>
              </a:rPr>
              <a:t>she's a villain, I really don't like her," </a:t>
            </a:r>
            <a:r>
              <a:rPr sz="1200" spc="-7" dirty="0">
                <a:latin typeface="Cambria"/>
                <a:cs typeface="Cambria"/>
              </a:rPr>
              <a:t>you </a:t>
            </a:r>
            <a:r>
              <a:rPr sz="1200" dirty="0">
                <a:latin typeface="Cambria"/>
                <a:cs typeface="Cambria"/>
              </a:rPr>
              <a:t>read </a:t>
            </a:r>
            <a:r>
              <a:rPr sz="1200" spc="-3" dirty="0">
                <a:latin typeface="Cambria"/>
                <a:cs typeface="Cambria"/>
              </a:rPr>
              <a:t>this story </a:t>
            </a:r>
            <a:r>
              <a:rPr sz="1200" spc="-7" dirty="0">
                <a:latin typeface="Cambria"/>
                <a:cs typeface="Cambria"/>
              </a:rPr>
              <a:t>and </a:t>
            </a:r>
            <a:r>
              <a:rPr sz="1200" spc="-3" dirty="0">
                <a:latin typeface="Cambria"/>
                <a:cs typeface="Cambria"/>
              </a:rPr>
              <a:t>you're like </a:t>
            </a:r>
            <a:r>
              <a:rPr sz="1200" spc="-7" dirty="0">
                <a:latin typeface="Cambria"/>
                <a:cs typeface="Cambria"/>
              </a:rPr>
              <a:t>"OK, now </a:t>
            </a:r>
            <a:r>
              <a:rPr sz="1200" spc="-3" dirty="0">
                <a:latin typeface="Cambria"/>
                <a:cs typeface="Cambria"/>
              </a:rPr>
              <a:t>I  </a:t>
            </a:r>
            <a:r>
              <a:rPr sz="1200" b="1" spc="-3" dirty="0">
                <a:latin typeface="Cambria"/>
                <a:cs typeface="Cambria"/>
              </a:rPr>
              <a:t>understand </a:t>
            </a:r>
            <a:r>
              <a:rPr sz="1200" spc="-3" dirty="0">
                <a:latin typeface="Cambria"/>
                <a:cs typeface="Cambria"/>
              </a:rPr>
              <a:t>why she became who she became, </a:t>
            </a:r>
            <a:r>
              <a:rPr sz="1200" spc="-7" dirty="0">
                <a:latin typeface="Cambria"/>
                <a:cs typeface="Cambria"/>
              </a:rPr>
              <a:t>and </a:t>
            </a:r>
            <a:r>
              <a:rPr sz="1200" spc="-3" dirty="0">
                <a:latin typeface="Cambria"/>
                <a:cs typeface="Cambria"/>
              </a:rPr>
              <a:t>I actually really like this  character and I kind of feel </a:t>
            </a:r>
            <a:r>
              <a:rPr sz="1200" b="1" spc="-3" dirty="0">
                <a:latin typeface="Cambria"/>
                <a:cs typeface="Cambria"/>
              </a:rPr>
              <a:t>bad </a:t>
            </a:r>
            <a:r>
              <a:rPr sz="1200" spc="-3" dirty="0">
                <a:latin typeface="Cambria"/>
                <a:cs typeface="Cambria"/>
              </a:rPr>
              <a:t>for</a:t>
            </a:r>
            <a:r>
              <a:rPr sz="1200" spc="14" dirty="0">
                <a:latin typeface="Cambria"/>
                <a:cs typeface="Cambria"/>
              </a:rPr>
              <a:t> </a:t>
            </a:r>
            <a:r>
              <a:rPr sz="1200" spc="-3" dirty="0">
                <a:latin typeface="Cambria"/>
                <a:cs typeface="Cambria"/>
              </a:rPr>
              <a:t>her."</a:t>
            </a:r>
            <a:endParaRPr sz="1200">
              <a:latin typeface="Cambria"/>
              <a:cs typeface="Cambria"/>
            </a:endParaRPr>
          </a:p>
          <a:p>
            <a:pPr marL="8659" marR="120791">
              <a:lnSpc>
                <a:spcPct val="112200"/>
              </a:lnSpc>
              <a:spcBef>
                <a:spcPts val="556"/>
              </a:spcBef>
            </a:pPr>
            <a:r>
              <a:rPr sz="1200" spc="-3" dirty="0">
                <a:latin typeface="Cambria"/>
                <a:cs typeface="Cambria"/>
              </a:rPr>
              <a:t>This book is also a </a:t>
            </a:r>
            <a:r>
              <a:rPr sz="1200" dirty="0">
                <a:latin typeface="Cambria"/>
                <a:cs typeface="Cambria"/>
              </a:rPr>
              <a:t>famous </a:t>
            </a:r>
            <a:r>
              <a:rPr sz="1200" spc="-3" dirty="0">
                <a:latin typeface="Cambria"/>
                <a:cs typeface="Cambria"/>
              </a:rPr>
              <a:t>Broadway play titled "Wicked," and I myself have </a:t>
            </a:r>
            <a:r>
              <a:rPr sz="1200" spc="-7" dirty="0">
                <a:latin typeface="Cambria"/>
                <a:cs typeface="Cambria"/>
              </a:rPr>
              <a:t>not  </a:t>
            </a:r>
            <a:r>
              <a:rPr sz="1200" spc="-3" dirty="0">
                <a:latin typeface="Cambria"/>
                <a:cs typeface="Cambria"/>
              </a:rPr>
              <a:t>seen it on Broadway </a:t>
            </a:r>
            <a:r>
              <a:rPr sz="1200" spc="-7" dirty="0">
                <a:latin typeface="Cambria"/>
                <a:cs typeface="Cambria"/>
              </a:rPr>
              <a:t>but </a:t>
            </a:r>
            <a:r>
              <a:rPr sz="1200" spc="-3" dirty="0">
                <a:latin typeface="Cambria"/>
                <a:cs typeface="Cambria"/>
              </a:rPr>
              <a:t>I'm </a:t>
            </a:r>
            <a:r>
              <a:rPr sz="1200" spc="-7" dirty="0">
                <a:latin typeface="Cambria"/>
                <a:cs typeface="Cambria"/>
              </a:rPr>
              <a:t>hoping </a:t>
            </a:r>
            <a:r>
              <a:rPr sz="1200" spc="-3" dirty="0">
                <a:latin typeface="Cambria"/>
                <a:cs typeface="Cambria"/>
              </a:rPr>
              <a:t>that </a:t>
            </a:r>
            <a:r>
              <a:rPr sz="1200" b="1" spc="-7" dirty="0">
                <a:latin typeface="Cambria"/>
                <a:cs typeface="Cambria"/>
              </a:rPr>
              <a:t>someday </a:t>
            </a:r>
            <a:r>
              <a:rPr sz="1200" spc="-3" dirty="0">
                <a:latin typeface="Cambria"/>
                <a:cs typeface="Cambria"/>
              </a:rPr>
              <a:t>I can make it out </a:t>
            </a:r>
            <a:r>
              <a:rPr sz="1200" dirty="0">
                <a:latin typeface="Cambria"/>
                <a:cs typeface="Cambria"/>
              </a:rPr>
              <a:t>to </a:t>
            </a:r>
            <a:r>
              <a:rPr sz="1200" spc="-3" dirty="0">
                <a:latin typeface="Cambria"/>
                <a:cs typeface="Cambria"/>
              </a:rPr>
              <a:t>New York -  hopefully </a:t>
            </a:r>
            <a:r>
              <a:rPr sz="1200" dirty="0">
                <a:latin typeface="Cambria"/>
                <a:cs typeface="Cambria"/>
              </a:rPr>
              <a:t>it's </a:t>
            </a:r>
            <a:r>
              <a:rPr sz="1200" spc="-3" dirty="0">
                <a:latin typeface="Cambria"/>
                <a:cs typeface="Cambria"/>
              </a:rPr>
              <a:t>still playing - </a:t>
            </a:r>
            <a:r>
              <a:rPr sz="1200" dirty="0">
                <a:latin typeface="Cambria"/>
                <a:cs typeface="Cambria"/>
              </a:rPr>
              <a:t>so </a:t>
            </a:r>
            <a:r>
              <a:rPr sz="1200" spc="-3" dirty="0">
                <a:latin typeface="Cambria"/>
                <a:cs typeface="Cambria"/>
              </a:rPr>
              <a:t>I can see it on </a:t>
            </a:r>
            <a:r>
              <a:rPr sz="1200" spc="-7" dirty="0">
                <a:latin typeface="Cambria"/>
                <a:cs typeface="Cambria"/>
              </a:rPr>
              <a:t>Broadway. </a:t>
            </a:r>
            <a:r>
              <a:rPr sz="1200" spc="-3" dirty="0">
                <a:latin typeface="Cambria"/>
                <a:cs typeface="Cambria"/>
              </a:rPr>
              <a:t>I really suggest this book if  </a:t>
            </a:r>
            <a:r>
              <a:rPr sz="1200" spc="-7" dirty="0">
                <a:latin typeface="Cambria"/>
                <a:cs typeface="Cambria"/>
              </a:rPr>
              <a:t>you </a:t>
            </a:r>
            <a:r>
              <a:rPr sz="1200" spc="-3" dirty="0">
                <a:latin typeface="Cambria"/>
                <a:cs typeface="Cambria"/>
              </a:rPr>
              <a:t>like kind of those satires or getting background stories from your </a:t>
            </a:r>
            <a:r>
              <a:rPr sz="1200" b="1" spc="-3" dirty="0">
                <a:latin typeface="Cambria"/>
                <a:cs typeface="Cambria"/>
              </a:rPr>
              <a:t>classic  </a:t>
            </a:r>
            <a:r>
              <a:rPr sz="1200" spc="-3" dirty="0">
                <a:latin typeface="Cambria"/>
                <a:cs typeface="Cambria"/>
              </a:rPr>
              <a:t>movies and </a:t>
            </a:r>
            <a:r>
              <a:rPr sz="1200" dirty="0">
                <a:latin typeface="Cambria"/>
                <a:cs typeface="Cambria"/>
              </a:rPr>
              <a:t>books </a:t>
            </a:r>
            <a:r>
              <a:rPr sz="1200" spc="-3" dirty="0">
                <a:latin typeface="Cambria"/>
                <a:cs typeface="Cambria"/>
              </a:rPr>
              <a:t>- so yeah, </a:t>
            </a:r>
            <a:r>
              <a:rPr sz="1200" i="1" spc="-3" dirty="0">
                <a:latin typeface="Cambria"/>
                <a:cs typeface="Cambria"/>
              </a:rPr>
              <a:t>Wicked: </a:t>
            </a:r>
            <a:r>
              <a:rPr sz="1200" i="1" dirty="0">
                <a:latin typeface="Cambria"/>
                <a:cs typeface="Cambria"/>
              </a:rPr>
              <a:t>The </a:t>
            </a:r>
            <a:r>
              <a:rPr sz="1200" i="1" spc="-3" dirty="0">
                <a:latin typeface="Cambria"/>
                <a:cs typeface="Cambria"/>
              </a:rPr>
              <a:t>Life and Times of the Wicked Witch of the  </a:t>
            </a:r>
            <a:r>
              <a:rPr sz="1200" i="1" spc="-7" dirty="0">
                <a:latin typeface="Cambria"/>
                <a:cs typeface="Cambria"/>
              </a:rPr>
              <a:t>West </a:t>
            </a:r>
            <a:r>
              <a:rPr sz="1200" spc="-3" dirty="0">
                <a:latin typeface="Cambria"/>
                <a:cs typeface="Cambria"/>
              </a:rPr>
              <a:t>by Gregory Maguire - check it</a:t>
            </a:r>
            <a:r>
              <a:rPr sz="1200" spc="44" dirty="0">
                <a:latin typeface="Cambria"/>
                <a:cs typeface="Cambria"/>
              </a:rPr>
              <a:t> </a:t>
            </a:r>
            <a:r>
              <a:rPr sz="1200" spc="-3" dirty="0">
                <a:latin typeface="Cambria"/>
                <a:cs typeface="Cambria"/>
              </a:rPr>
              <a:t>out!</a:t>
            </a:r>
            <a:endParaRPr sz="1200">
              <a:latin typeface="Cambria"/>
              <a:cs typeface="Cambria"/>
            </a:endParaRPr>
          </a:p>
        </p:txBody>
      </p:sp>
      <p:sp>
        <p:nvSpPr>
          <p:cNvPr id="3" name="object 3"/>
          <p:cNvSpPr/>
          <p:nvPr/>
        </p:nvSpPr>
        <p:spPr>
          <a:xfrm>
            <a:off x="3667125" y="207818"/>
            <a:ext cx="0" cy="51089"/>
          </a:xfrm>
          <a:custGeom>
            <a:avLst/>
            <a:gdLst/>
            <a:ahLst/>
            <a:cxnLst/>
            <a:rect l="l" t="t" r="r" b="b"/>
            <a:pathLst>
              <a:path h="74929">
                <a:moveTo>
                  <a:pt x="0" y="0"/>
                </a:moveTo>
                <a:lnTo>
                  <a:pt x="0" y="74675"/>
                </a:lnTo>
              </a:path>
            </a:pathLst>
          </a:custGeom>
          <a:ln w="38100">
            <a:solidFill>
              <a:srgbClr val="44536A"/>
            </a:solidFill>
          </a:ln>
        </p:spPr>
        <p:txBody>
          <a:bodyPr wrap="square" lIns="0" tIns="0" rIns="0" bIns="0" rtlCol="0"/>
          <a:lstStyle/>
          <a:p>
            <a:endParaRPr sz="1227"/>
          </a:p>
        </p:txBody>
      </p:sp>
      <p:sp>
        <p:nvSpPr>
          <p:cNvPr id="4" name="object 4"/>
          <p:cNvSpPr/>
          <p:nvPr/>
        </p:nvSpPr>
        <p:spPr>
          <a:xfrm>
            <a:off x="3654136" y="220807"/>
            <a:ext cx="51089" cy="0"/>
          </a:xfrm>
          <a:custGeom>
            <a:avLst/>
            <a:gdLst/>
            <a:ahLst/>
            <a:cxnLst/>
            <a:rect l="l" t="t" r="r" b="b"/>
            <a:pathLst>
              <a:path w="74929">
                <a:moveTo>
                  <a:pt x="0" y="0"/>
                </a:moveTo>
                <a:lnTo>
                  <a:pt x="74675" y="0"/>
                </a:lnTo>
              </a:path>
            </a:pathLst>
          </a:custGeom>
          <a:ln w="38100">
            <a:solidFill>
              <a:srgbClr val="44536A"/>
            </a:solidFill>
          </a:ln>
        </p:spPr>
        <p:txBody>
          <a:bodyPr wrap="square" lIns="0" tIns="0" rIns="0" bIns="0" rtlCol="0"/>
          <a:lstStyle/>
          <a:p>
            <a:endParaRPr sz="1227"/>
          </a:p>
        </p:txBody>
      </p:sp>
      <p:sp>
        <p:nvSpPr>
          <p:cNvPr id="5" name="object 5"/>
          <p:cNvSpPr/>
          <p:nvPr/>
        </p:nvSpPr>
        <p:spPr>
          <a:xfrm>
            <a:off x="3705051" y="220807"/>
            <a:ext cx="4782849" cy="0"/>
          </a:xfrm>
          <a:custGeom>
            <a:avLst/>
            <a:gdLst/>
            <a:ahLst/>
            <a:cxnLst/>
            <a:rect l="l" t="t" r="r" b="b"/>
            <a:pathLst>
              <a:path w="7014845">
                <a:moveTo>
                  <a:pt x="0" y="0"/>
                </a:moveTo>
                <a:lnTo>
                  <a:pt x="7014718" y="0"/>
                </a:lnTo>
              </a:path>
            </a:pathLst>
          </a:custGeom>
          <a:ln w="38100">
            <a:solidFill>
              <a:srgbClr val="44536A"/>
            </a:solidFill>
          </a:ln>
        </p:spPr>
        <p:txBody>
          <a:bodyPr wrap="square" lIns="0" tIns="0" rIns="0" bIns="0" rtlCol="0"/>
          <a:lstStyle/>
          <a:p>
            <a:endParaRPr sz="1227"/>
          </a:p>
        </p:txBody>
      </p:sp>
      <p:sp>
        <p:nvSpPr>
          <p:cNvPr id="6" name="object 6"/>
          <p:cNvSpPr/>
          <p:nvPr/>
        </p:nvSpPr>
        <p:spPr>
          <a:xfrm>
            <a:off x="3705051" y="252498"/>
            <a:ext cx="4782849" cy="0"/>
          </a:xfrm>
          <a:custGeom>
            <a:avLst/>
            <a:gdLst/>
            <a:ahLst/>
            <a:cxnLst/>
            <a:rect l="l" t="t" r="r" b="b"/>
            <a:pathLst>
              <a:path w="7014845">
                <a:moveTo>
                  <a:pt x="0" y="0"/>
                </a:moveTo>
                <a:lnTo>
                  <a:pt x="7014718" y="0"/>
                </a:lnTo>
              </a:path>
            </a:pathLst>
          </a:custGeom>
          <a:ln w="18288">
            <a:solidFill>
              <a:srgbClr val="44536A"/>
            </a:solidFill>
          </a:ln>
        </p:spPr>
        <p:txBody>
          <a:bodyPr wrap="square" lIns="0" tIns="0" rIns="0" bIns="0" rtlCol="0"/>
          <a:lstStyle/>
          <a:p>
            <a:endParaRPr sz="1227"/>
          </a:p>
        </p:txBody>
      </p:sp>
      <p:sp>
        <p:nvSpPr>
          <p:cNvPr id="7" name="object 7"/>
          <p:cNvSpPr/>
          <p:nvPr/>
        </p:nvSpPr>
        <p:spPr>
          <a:xfrm>
            <a:off x="8525740" y="207818"/>
            <a:ext cx="0" cy="51089"/>
          </a:xfrm>
          <a:custGeom>
            <a:avLst/>
            <a:gdLst/>
            <a:ahLst/>
            <a:cxnLst/>
            <a:rect l="l" t="t" r="r" b="b"/>
            <a:pathLst>
              <a:path h="74929">
                <a:moveTo>
                  <a:pt x="0" y="0"/>
                </a:moveTo>
                <a:lnTo>
                  <a:pt x="0" y="74675"/>
                </a:lnTo>
              </a:path>
            </a:pathLst>
          </a:custGeom>
          <a:ln w="38100">
            <a:solidFill>
              <a:srgbClr val="44536A"/>
            </a:solidFill>
          </a:ln>
        </p:spPr>
        <p:txBody>
          <a:bodyPr wrap="square" lIns="0" tIns="0" rIns="0" bIns="0" rtlCol="0"/>
          <a:lstStyle/>
          <a:p>
            <a:endParaRPr sz="1227"/>
          </a:p>
        </p:txBody>
      </p:sp>
      <p:sp>
        <p:nvSpPr>
          <p:cNvPr id="8" name="object 8"/>
          <p:cNvSpPr/>
          <p:nvPr/>
        </p:nvSpPr>
        <p:spPr>
          <a:xfrm>
            <a:off x="8487813" y="220807"/>
            <a:ext cx="51089" cy="0"/>
          </a:xfrm>
          <a:custGeom>
            <a:avLst/>
            <a:gdLst/>
            <a:ahLst/>
            <a:cxnLst/>
            <a:rect l="l" t="t" r="r" b="b"/>
            <a:pathLst>
              <a:path w="74929">
                <a:moveTo>
                  <a:pt x="0" y="0"/>
                </a:moveTo>
                <a:lnTo>
                  <a:pt x="74675" y="0"/>
                </a:lnTo>
              </a:path>
            </a:pathLst>
          </a:custGeom>
          <a:ln w="38100">
            <a:solidFill>
              <a:srgbClr val="44536A"/>
            </a:solidFill>
          </a:ln>
        </p:spPr>
        <p:txBody>
          <a:bodyPr wrap="square" lIns="0" tIns="0" rIns="0" bIns="0" rtlCol="0"/>
          <a:lstStyle/>
          <a:p>
            <a:endParaRPr sz="1227"/>
          </a:p>
        </p:txBody>
      </p:sp>
      <p:sp>
        <p:nvSpPr>
          <p:cNvPr id="9" name="object 9"/>
          <p:cNvSpPr/>
          <p:nvPr/>
        </p:nvSpPr>
        <p:spPr>
          <a:xfrm>
            <a:off x="3667125" y="258699"/>
            <a:ext cx="0" cy="6341485"/>
          </a:xfrm>
          <a:custGeom>
            <a:avLst/>
            <a:gdLst/>
            <a:ahLst/>
            <a:cxnLst/>
            <a:rect l="l" t="t" r="r" b="b"/>
            <a:pathLst>
              <a:path h="9300845">
                <a:moveTo>
                  <a:pt x="0" y="0"/>
                </a:moveTo>
                <a:lnTo>
                  <a:pt x="0" y="9300718"/>
                </a:lnTo>
              </a:path>
            </a:pathLst>
          </a:custGeom>
          <a:ln w="38100">
            <a:solidFill>
              <a:srgbClr val="44536A"/>
            </a:solidFill>
          </a:ln>
        </p:spPr>
        <p:txBody>
          <a:bodyPr wrap="square" lIns="0" tIns="0" rIns="0" bIns="0" rtlCol="0"/>
          <a:lstStyle/>
          <a:p>
            <a:endParaRPr sz="1227"/>
          </a:p>
        </p:txBody>
      </p:sp>
      <p:sp>
        <p:nvSpPr>
          <p:cNvPr id="10" name="object 10"/>
          <p:cNvSpPr/>
          <p:nvPr/>
        </p:nvSpPr>
        <p:spPr>
          <a:xfrm>
            <a:off x="3698817" y="246265"/>
            <a:ext cx="0" cy="6366597"/>
          </a:xfrm>
          <a:custGeom>
            <a:avLst/>
            <a:gdLst/>
            <a:ahLst/>
            <a:cxnLst/>
            <a:rect l="l" t="t" r="r" b="b"/>
            <a:pathLst>
              <a:path h="9337675">
                <a:moveTo>
                  <a:pt x="0" y="0"/>
                </a:moveTo>
                <a:lnTo>
                  <a:pt x="0" y="9337243"/>
                </a:lnTo>
              </a:path>
            </a:pathLst>
          </a:custGeom>
          <a:ln w="18287">
            <a:solidFill>
              <a:srgbClr val="44536A"/>
            </a:solidFill>
          </a:ln>
        </p:spPr>
        <p:txBody>
          <a:bodyPr wrap="square" lIns="0" tIns="0" rIns="0" bIns="0" rtlCol="0"/>
          <a:lstStyle/>
          <a:p>
            <a:endParaRPr sz="1227"/>
          </a:p>
        </p:txBody>
      </p:sp>
      <p:sp>
        <p:nvSpPr>
          <p:cNvPr id="11" name="object 11"/>
          <p:cNvSpPr/>
          <p:nvPr/>
        </p:nvSpPr>
        <p:spPr>
          <a:xfrm>
            <a:off x="8525740" y="258699"/>
            <a:ext cx="0" cy="6341485"/>
          </a:xfrm>
          <a:custGeom>
            <a:avLst/>
            <a:gdLst/>
            <a:ahLst/>
            <a:cxnLst/>
            <a:rect l="l" t="t" r="r" b="b"/>
            <a:pathLst>
              <a:path h="9300845">
                <a:moveTo>
                  <a:pt x="0" y="0"/>
                </a:moveTo>
                <a:lnTo>
                  <a:pt x="0" y="9300718"/>
                </a:lnTo>
              </a:path>
            </a:pathLst>
          </a:custGeom>
          <a:ln w="38100">
            <a:solidFill>
              <a:srgbClr val="44536A"/>
            </a:solidFill>
          </a:ln>
        </p:spPr>
        <p:txBody>
          <a:bodyPr wrap="square" lIns="0" tIns="0" rIns="0" bIns="0" rtlCol="0"/>
          <a:lstStyle/>
          <a:p>
            <a:endParaRPr sz="1227"/>
          </a:p>
        </p:txBody>
      </p:sp>
      <p:sp>
        <p:nvSpPr>
          <p:cNvPr id="12" name="object 12"/>
          <p:cNvSpPr/>
          <p:nvPr/>
        </p:nvSpPr>
        <p:spPr>
          <a:xfrm>
            <a:off x="8494049" y="246265"/>
            <a:ext cx="0" cy="6366597"/>
          </a:xfrm>
          <a:custGeom>
            <a:avLst/>
            <a:gdLst/>
            <a:ahLst/>
            <a:cxnLst/>
            <a:rect l="l" t="t" r="r" b="b"/>
            <a:pathLst>
              <a:path h="9337675">
                <a:moveTo>
                  <a:pt x="0" y="0"/>
                </a:moveTo>
                <a:lnTo>
                  <a:pt x="0" y="9337243"/>
                </a:lnTo>
              </a:path>
            </a:pathLst>
          </a:custGeom>
          <a:ln w="18288">
            <a:solidFill>
              <a:srgbClr val="44536A"/>
            </a:solidFill>
          </a:ln>
        </p:spPr>
        <p:txBody>
          <a:bodyPr wrap="square" lIns="0" tIns="0" rIns="0" bIns="0" rtlCol="0"/>
          <a:lstStyle/>
          <a:p>
            <a:endParaRPr sz="1227"/>
          </a:p>
        </p:txBody>
      </p:sp>
      <p:sp>
        <p:nvSpPr>
          <p:cNvPr id="13" name="object 13"/>
          <p:cNvSpPr/>
          <p:nvPr/>
        </p:nvSpPr>
        <p:spPr>
          <a:xfrm>
            <a:off x="3667125" y="6600098"/>
            <a:ext cx="0" cy="51522"/>
          </a:xfrm>
          <a:custGeom>
            <a:avLst/>
            <a:gdLst/>
            <a:ahLst/>
            <a:cxnLst/>
            <a:rect l="l" t="t" r="r" b="b"/>
            <a:pathLst>
              <a:path h="75565">
                <a:moveTo>
                  <a:pt x="0" y="0"/>
                </a:moveTo>
                <a:lnTo>
                  <a:pt x="0" y="74980"/>
                </a:lnTo>
              </a:path>
            </a:pathLst>
          </a:custGeom>
          <a:ln w="38100">
            <a:solidFill>
              <a:srgbClr val="44536A"/>
            </a:solidFill>
          </a:ln>
        </p:spPr>
        <p:txBody>
          <a:bodyPr wrap="square" lIns="0" tIns="0" rIns="0" bIns="0" rtlCol="0"/>
          <a:lstStyle/>
          <a:p>
            <a:endParaRPr sz="1227"/>
          </a:p>
        </p:txBody>
      </p:sp>
      <p:sp>
        <p:nvSpPr>
          <p:cNvPr id="14" name="object 14"/>
          <p:cNvSpPr/>
          <p:nvPr/>
        </p:nvSpPr>
        <p:spPr>
          <a:xfrm>
            <a:off x="3654136" y="6638128"/>
            <a:ext cx="51089" cy="0"/>
          </a:xfrm>
          <a:custGeom>
            <a:avLst/>
            <a:gdLst/>
            <a:ahLst/>
            <a:cxnLst/>
            <a:rect l="l" t="t" r="r" b="b"/>
            <a:pathLst>
              <a:path w="74929">
                <a:moveTo>
                  <a:pt x="0" y="0"/>
                </a:moveTo>
                <a:lnTo>
                  <a:pt x="74675" y="0"/>
                </a:lnTo>
              </a:path>
            </a:pathLst>
          </a:custGeom>
          <a:ln w="38404">
            <a:solidFill>
              <a:srgbClr val="44536A"/>
            </a:solidFill>
          </a:ln>
        </p:spPr>
        <p:txBody>
          <a:bodyPr wrap="square" lIns="0" tIns="0" rIns="0" bIns="0" rtlCol="0"/>
          <a:lstStyle/>
          <a:p>
            <a:endParaRPr sz="1227"/>
          </a:p>
        </p:txBody>
      </p:sp>
      <p:sp>
        <p:nvSpPr>
          <p:cNvPr id="15" name="object 15"/>
          <p:cNvSpPr/>
          <p:nvPr/>
        </p:nvSpPr>
        <p:spPr>
          <a:xfrm>
            <a:off x="3705051" y="6638128"/>
            <a:ext cx="4782849" cy="0"/>
          </a:xfrm>
          <a:custGeom>
            <a:avLst/>
            <a:gdLst/>
            <a:ahLst/>
            <a:cxnLst/>
            <a:rect l="l" t="t" r="r" b="b"/>
            <a:pathLst>
              <a:path w="7014845">
                <a:moveTo>
                  <a:pt x="0" y="0"/>
                </a:moveTo>
                <a:lnTo>
                  <a:pt x="7014718" y="0"/>
                </a:lnTo>
              </a:path>
            </a:pathLst>
          </a:custGeom>
          <a:ln w="38404">
            <a:solidFill>
              <a:srgbClr val="44536A"/>
            </a:solidFill>
          </a:ln>
        </p:spPr>
        <p:txBody>
          <a:bodyPr wrap="square" lIns="0" tIns="0" rIns="0" bIns="0" rtlCol="0"/>
          <a:lstStyle/>
          <a:p>
            <a:endParaRPr sz="1227"/>
          </a:p>
        </p:txBody>
      </p:sp>
      <p:sp>
        <p:nvSpPr>
          <p:cNvPr id="16" name="object 16"/>
          <p:cNvSpPr/>
          <p:nvPr/>
        </p:nvSpPr>
        <p:spPr>
          <a:xfrm>
            <a:off x="3705051" y="6606331"/>
            <a:ext cx="4782849" cy="0"/>
          </a:xfrm>
          <a:custGeom>
            <a:avLst/>
            <a:gdLst/>
            <a:ahLst/>
            <a:cxnLst/>
            <a:rect l="l" t="t" r="r" b="b"/>
            <a:pathLst>
              <a:path w="7014845">
                <a:moveTo>
                  <a:pt x="0" y="0"/>
                </a:moveTo>
                <a:lnTo>
                  <a:pt x="7014718" y="0"/>
                </a:lnTo>
              </a:path>
            </a:pathLst>
          </a:custGeom>
          <a:ln w="18288">
            <a:solidFill>
              <a:srgbClr val="44536A"/>
            </a:solidFill>
          </a:ln>
        </p:spPr>
        <p:txBody>
          <a:bodyPr wrap="square" lIns="0" tIns="0" rIns="0" bIns="0" rtlCol="0"/>
          <a:lstStyle/>
          <a:p>
            <a:endParaRPr sz="1227"/>
          </a:p>
        </p:txBody>
      </p:sp>
      <p:sp>
        <p:nvSpPr>
          <p:cNvPr id="17" name="object 17"/>
          <p:cNvSpPr/>
          <p:nvPr/>
        </p:nvSpPr>
        <p:spPr>
          <a:xfrm>
            <a:off x="8525740" y="6600098"/>
            <a:ext cx="0" cy="51522"/>
          </a:xfrm>
          <a:custGeom>
            <a:avLst/>
            <a:gdLst/>
            <a:ahLst/>
            <a:cxnLst/>
            <a:rect l="l" t="t" r="r" b="b"/>
            <a:pathLst>
              <a:path h="75565">
                <a:moveTo>
                  <a:pt x="0" y="0"/>
                </a:moveTo>
                <a:lnTo>
                  <a:pt x="0" y="74980"/>
                </a:lnTo>
              </a:path>
            </a:pathLst>
          </a:custGeom>
          <a:ln w="38100">
            <a:solidFill>
              <a:srgbClr val="44536A"/>
            </a:solidFill>
          </a:ln>
        </p:spPr>
        <p:txBody>
          <a:bodyPr wrap="square" lIns="0" tIns="0" rIns="0" bIns="0" rtlCol="0"/>
          <a:lstStyle/>
          <a:p>
            <a:endParaRPr sz="1227"/>
          </a:p>
        </p:txBody>
      </p:sp>
      <p:sp>
        <p:nvSpPr>
          <p:cNvPr id="18" name="object 18"/>
          <p:cNvSpPr/>
          <p:nvPr/>
        </p:nvSpPr>
        <p:spPr>
          <a:xfrm>
            <a:off x="8487813" y="6638128"/>
            <a:ext cx="51089" cy="0"/>
          </a:xfrm>
          <a:custGeom>
            <a:avLst/>
            <a:gdLst/>
            <a:ahLst/>
            <a:cxnLst/>
            <a:rect l="l" t="t" r="r" b="b"/>
            <a:pathLst>
              <a:path w="74929">
                <a:moveTo>
                  <a:pt x="0" y="0"/>
                </a:moveTo>
                <a:lnTo>
                  <a:pt x="74675" y="0"/>
                </a:lnTo>
              </a:path>
            </a:pathLst>
          </a:custGeom>
          <a:ln w="38404">
            <a:solidFill>
              <a:srgbClr val="44536A"/>
            </a:solidFill>
          </a:ln>
        </p:spPr>
        <p:txBody>
          <a:bodyPr wrap="square" lIns="0" tIns="0" rIns="0" bIns="0" rtlCol="0"/>
          <a:lstStyle/>
          <a:p>
            <a:endParaRPr sz="1227"/>
          </a:p>
        </p:txBody>
      </p:sp>
      <p:sp>
        <p:nvSpPr>
          <p:cNvPr id="19" name="object 19"/>
          <p:cNvSpPr txBox="1">
            <a:spLocks noGrp="1"/>
          </p:cNvSpPr>
          <p:nvPr>
            <p:ph type="ftr" sz="quarter" idx="5"/>
          </p:nvPr>
        </p:nvSpPr>
        <p:spPr>
          <a:xfrm>
            <a:off x="3144139" y="9274250"/>
            <a:ext cx="1486535"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chemeClr val="hlink"/>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1755">
              <a:spcBef>
                <a:spcPts val="25"/>
              </a:spcBef>
            </a:pPr>
            <a:r>
              <a:rPr lang="pt-BR" u="none">
                <a:solidFill>
                  <a:srgbClr val="000000"/>
                </a:solidFill>
              </a:rPr>
              <a:t>© </a:t>
            </a:r>
            <a:r>
              <a:rPr lang="pt-BR" u="none" spc="-5">
                <a:solidFill>
                  <a:srgbClr val="000000"/>
                </a:solidFill>
              </a:rPr>
              <a:t>Shayna Oliveira</a:t>
            </a:r>
            <a:r>
              <a:rPr lang="pt-BR" u="none" spc="-50">
                <a:solidFill>
                  <a:srgbClr val="000000"/>
                </a:solidFill>
              </a:rPr>
              <a:t> </a:t>
            </a:r>
            <a:r>
              <a:rPr lang="pt-BR" u="none" spc="-5">
                <a:solidFill>
                  <a:srgbClr val="000000"/>
                </a:solidFill>
              </a:rPr>
              <a:t>2014</a:t>
            </a:r>
            <a:endParaRPr spc="-3"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0" y="614620"/>
            <a:ext cx="4090125" cy="2187650"/>
          </a:xfrm>
          <a:prstGeom prst="rect">
            <a:avLst/>
          </a:prstGeom>
        </p:spPr>
        <p:txBody>
          <a:bodyPr vert="horz" wrap="square" lIns="0" tIns="0" rIns="0" bIns="0" rtlCol="0">
            <a:spAutoFit/>
          </a:bodyPr>
          <a:lstStyle/>
          <a:p>
            <a:pPr marL="8659"/>
            <a:r>
              <a:rPr sz="1364" b="1" spc="-3" dirty="0">
                <a:latin typeface="Cambria"/>
                <a:cs typeface="Cambria"/>
              </a:rPr>
              <a:t>Extra</a:t>
            </a:r>
            <a:r>
              <a:rPr sz="1364" b="1" spc="-58" dirty="0">
                <a:latin typeface="Cambria"/>
                <a:cs typeface="Cambria"/>
              </a:rPr>
              <a:t> </a:t>
            </a:r>
            <a:r>
              <a:rPr sz="1364" b="1" spc="-3" dirty="0">
                <a:latin typeface="Cambria"/>
                <a:cs typeface="Cambria"/>
              </a:rPr>
              <a:t>Vocabulary</a:t>
            </a:r>
            <a:endParaRPr sz="1364" dirty="0">
              <a:latin typeface="Cambria"/>
              <a:cs typeface="Cambria"/>
            </a:endParaRPr>
          </a:p>
          <a:p>
            <a:pPr marL="8659">
              <a:spcBef>
                <a:spcPts val="764"/>
              </a:spcBef>
            </a:pPr>
            <a:r>
              <a:rPr sz="886" spc="-3" dirty="0">
                <a:latin typeface="Cambria"/>
                <a:cs typeface="Cambria"/>
              </a:rPr>
              <a:t>"This movie </a:t>
            </a:r>
            <a:r>
              <a:rPr sz="886" b="1" u="sng" spc="-3" dirty="0">
                <a:solidFill>
                  <a:srgbClr val="FF0000"/>
                </a:solidFill>
                <a:latin typeface="Cambria"/>
                <a:cs typeface="Cambria"/>
              </a:rPr>
              <a:t>came </a:t>
            </a:r>
            <a:r>
              <a:rPr sz="886" b="1" u="sng" dirty="0">
                <a:solidFill>
                  <a:srgbClr val="FF0000"/>
                </a:solidFill>
                <a:latin typeface="Cambria"/>
                <a:cs typeface="Cambria"/>
              </a:rPr>
              <a:t>out </a:t>
            </a:r>
            <a:r>
              <a:rPr sz="886" spc="-3" dirty="0">
                <a:latin typeface="Cambria"/>
                <a:cs typeface="Cambria"/>
              </a:rPr>
              <a:t>in</a:t>
            </a:r>
            <a:r>
              <a:rPr sz="886" spc="-24" dirty="0">
                <a:latin typeface="Cambria"/>
                <a:cs typeface="Cambria"/>
              </a:rPr>
              <a:t> </a:t>
            </a:r>
            <a:r>
              <a:rPr sz="886" spc="-3" dirty="0">
                <a:latin typeface="Cambria"/>
                <a:cs typeface="Cambria"/>
              </a:rPr>
              <a:t>1987"</a:t>
            </a:r>
            <a:endParaRPr sz="886" dirty="0">
              <a:latin typeface="Cambria"/>
              <a:cs typeface="Cambria"/>
            </a:endParaRPr>
          </a:p>
          <a:p>
            <a:pPr marL="319945" marR="47191">
              <a:lnSpc>
                <a:spcPct val="111500"/>
              </a:lnSpc>
              <a:spcBef>
                <a:spcPts val="562"/>
              </a:spcBef>
            </a:pPr>
            <a:r>
              <a:rPr sz="886" i="1" spc="-3" dirty="0">
                <a:latin typeface="Cambria"/>
                <a:cs typeface="Cambria"/>
              </a:rPr>
              <a:t>We often </a:t>
            </a:r>
            <a:r>
              <a:rPr sz="886" i="1" dirty="0">
                <a:latin typeface="Cambria"/>
                <a:cs typeface="Cambria"/>
              </a:rPr>
              <a:t>use </a:t>
            </a:r>
            <a:r>
              <a:rPr sz="886" i="1" spc="-3" dirty="0">
                <a:latin typeface="Cambria"/>
                <a:cs typeface="Cambria"/>
              </a:rPr>
              <a:t>the phrasal verb “</a:t>
            </a:r>
            <a:r>
              <a:rPr sz="886" b="1" i="1" u="sng" spc="-3" dirty="0">
                <a:latin typeface="Cambria"/>
                <a:cs typeface="Cambria"/>
              </a:rPr>
              <a:t>come </a:t>
            </a:r>
            <a:r>
              <a:rPr sz="886" b="1" i="1" u="sng" dirty="0">
                <a:latin typeface="Cambria"/>
                <a:cs typeface="Cambria"/>
              </a:rPr>
              <a:t>out” </a:t>
            </a:r>
            <a:r>
              <a:rPr sz="886" i="1" spc="-3" dirty="0">
                <a:latin typeface="Cambria"/>
                <a:cs typeface="Cambria"/>
              </a:rPr>
              <a:t>when talking about the date, season,  or year </a:t>
            </a:r>
            <a:r>
              <a:rPr sz="886" i="1" spc="-7" dirty="0">
                <a:latin typeface="Cambria"/>
                <a:cs typeface="Cambria"/>
              </a:rPr>
              <a:t>that </a:t>
            </a:r>
            <a:r>
              <a:rPr sz="886" i="1" spc="-3" dirty="0">
                <a:latin typeface="Cambria"/>
                <a:cs typeface="Cambria"/>
              </a:rPr>
              <a:t>a movie </a:t>
            </a:r>
            <a:r>
              <a:rPr sz="886" i="1" dirty="0">
                <a:latin typeface="Cambria"/>
                <a:cs typeface="Cambria"/>
              </a:rPr>
              <a:t>is </a:t>
            </a:r>
            <a:r>
              <a:rPr sz="886" i="1" spc="-3" dirty="0">
                <a:latin typeface="Cambria"/>
                <a:cs typeface="Cambria"/>
              </a:rPr>
              <a:t>released to the</a:t>
            </a:r>
            <a:r>
              <a:rPr sz="886" i="1" spc="37" dirty="0">
                <a:latin typeface="Cambria"/>
                <a:cs typeface="Cambria"/>
              </a:rPr>
              <a:t> </a:t>
            </a:r>
            <a:r>
              <a:rPr sz="886" i="1" spc="-3" dirty="0">
                <a:latin typeface="Cambria"/>
                <a:cs typeface="Cambria"/>
              </a:rPr>
              <a:t>public.</a:t>
            </a:r>
            <a:endParaRPr sz="886" dirty="0">
              <a:latin typeface="Cambria"/>
              <a:cs typeface="Cambria"/>
            </a:endParaRPr>
          </a:p>
          <a:p>
            <a:pPr marL="8659">
              <a:spcBef>
                <a:spcPts val="675"/>
              </a:spcBef>
            </a:pPr>
            <a:r>
              <a:rPr sz="886" spc="-3" dirty="0">
                <a:latin typeface="Cambria"/>
                <a:cs typeface="Cambria"/>
              </a:rPr>
              <a:t>"Wesley decides </a:t>
            </a:r>
            <a:r>
              <a:rPr sz="886" dirty="0">
                <a:latin typeface="Cambria"/>
                <a:cs typeface="Cambria"/>
              </a:rPr>
              <a:t>to </a:t>
            </a:r>
            <a:r>
              <a:rPr sz="886" spc="-3" dirty="0">
                <a:latin typeface="Cambria"/>
                <a:cs typeface="Cambria"/>
              </a:rPr>
              <a:t>leave to </a:t>
            </a:r>
            <a:r>
              <a:rPr sz="886" b="1" u="sng" spc="-3" dirty="0">
                <a:solidFill>
                  <a:srgbClr val="FF0000"/>
                </a:solidFill>
                <a:latin typeface="Cambria"/>
                <a:cs typeface="Cambria"/>
              </a:rPr>
              <a:t>seek </a:t>
            </a:r>
            <a:r>
              <a:rPr sz="886" b="1" u="sng" spc="-7" dirty="0">
                <a:solidFill>
                  <a:srgbClr val="FF0000"/>
                </a:solidFill>
                <a:latin typeface="Cambria"/>
                <a:cs typeface="Cambria"/>
              </a:rPr>
              <a:t>his</a:t>
            </a:r>
            <a:r>
              <a:rPr sz="886" b="1" u="sng" spc="7" dirty="0">
                <a:solidFill>
                  <a:srgbClr val="FF0000"/>
                </a:solidFill>
                <a:latin typeface="Cambria"/>
                <a:cs typeface="Cambria"/>
              </a:rPr>
              <a:t> </a:t>
            </a:r>
            <a:r>
              <a:rPr sz="886" b="1" u="sng" spc="-3" dirty="0">
                <a:solidFill>
                  <a:srgbClr val="FF0000"/>
                </a:solidFill>
                <a:latin typeface="Cambria"/>
                <a:cs typeface="Cambria"/>
              </a:rPr>
              <a:t>fortune</a:t>
            </a:r>
            <a:r>
              <a:rPr sz="886" spc="-3" dirty="0">
                <a:latin typeface="Cambria"/>
                <a:cs typeface="Cambria"/>
              </a:rPr>
              <a:t>"</a:t>
            </a:r>
            <a:endParaRPr sz="886" dirty="0">
              <a:latin typeface="Cambria"/>
              <a:cs typeface="Cambria"/>
            </a:endParaRPr>
          </a:p>
          <a:p>
            <a:pPr marL="319945">
              <a:spcBef>
                <a:spcPts val="675"/>
              </a:spcBef>
            </a:pPr>
            <a:r>
              <a:rPr sz="886" i="1" spc="-3" dirty="0">
                <a:latin typeface="Cambria"/>
                <a:cs typeface="Cambria"/>
              </a:rPr>
              <a:t>This expression means </a:t>
            </a:r>
            <a:r>
              <a:rPr sz="886" i="1" dirty="0">
                <a:latin typeface="Cambria"/>
                <a:cs typeface="Cambria"/>
              </a:rPr>
              <a:t>“to </a:t>
            </a:r>
            <a:r>
              <a:rPr sz="886" i="1" spc="-3" dirty="0">
                <a:latin typeface="Cambria"/>
                <a:cs typeface="Cambria"/>
              </a:rPr>
              <a:t>try to become </a:t>
            </a:r>
            <a:r>
              <a:rPr sz="886" i="1" dirty="0">
                <a:latin typeface="Cambria"/>
                <a:cs typeface="Cambria"/>
              </a:rPr>
              <a:t>rich </a:t>
            </a:r>
            <a:r>
              <a:rPr sz="886" i="1" spc="-3" dirty="0">
                <a:latin typeface="Cambria"/>
                <a:cs typeface="Cambria"/>
              </a:rPr>
              <a:t>and</a:t>
            </a:r>
            <a:r>
              <a:rPr sz="886" i="1" spc="44" dirty="0">
                <a:latin typeface="Cambria"/>
                <a:cs typeface="Cambria"/>
              </a:rPr>
              <a:t> </a:t>
            </a:r>
            <a:r>
              <a:rPr sz="886" i="1" spc="-3" dirty="0">
                <a:latin typeface="Cambria"/>
                <a:cs typeface="Cambria"/>
              </a:rPr>
              <a:t>successful.”</a:t>
            </a:r>
            <a:endParaRPr sz="886" dirty="0">
              <a:latin typeface="Cambria"/>
              <a:cs typeface="Cambria"/>
            </a:endParaRPr>
          </a:p>
          <a:p>
            <a:pPr marL="8659">
              <a:spcBef>
                <a:spcPts val="668"/>
              </a:spcBef>
            </a:pPr>
            <a:r>
              <a:rPr sz="886" spc="-7" dirty="0">
                <a:latin typeface="Cambria"/>
                <a:cs typeface="Cambria"/>
              </a:rPr>
              <a:t>"To </a:t>
            </a:r>
            <a:r>
              <a:rPr sz="886" b="1" u="sng" spc="-3" dirty="0">
                <a:solidFill>
                  <a:srgbClr val="FF0000"/>
                </a:solidFill>
                <a:latin typeface="Cambria"/>
                <a:cs typeface="Cambria"/>
              </a:rPr>
              <a:t>quot</a:t>
            </a:r>
            <a:r>
              <a:rPr sz="886" b="1" spc="-3" dirty="0">
                <a:solidFill>
                  <a:srgbClr val="FF0000"/>
                </a:solidFill>
                <a:latin typeface="Cambria"/>
                <a:cs typeface="Cambria"/>
              </a:rPr>
              <a:t>e</a:t>
            </a:r>
            <a:r>
              <a:rPr sz="886" b="1" spc="-3" dirty="0">
                <a:latin typeface="Cambria"/>
                <a:cs typeface="Cambria"/>
              </a:rPr>
              <a:t> </a:t>
            </a:r>
            <a:r>
              <a:rPr sz="886" spc="-3" dirty="0">
                <a:latin typeface="Cambria"/>
                <a:cs typeface="Cambria"/>
              </a:rPr>
              <a:t>a </a:t>
            </a:r>
            <a:r>
              <a:rPr sz="886" spc="-7" dirty="0">
                <a:latin typeface="Cambria"/>
                <a:cs typeface="Cambria"/>
              </a:rPr>
              <a:t>line </a:t>
            </a:r>
            <a:r>
              <a:rPr sz="886" spc="-3" dirty="0">
                <a:latin typeface="Cambria"/>
                <a:cs typeface="Cambria"/>
              </a:rPr>
              <a:t>from the</a:t>
            </a:r>
            <a:r>
              <a:rPr sz="886" spc="10" dirty="0">
                <a:latin typeface="Cambria"/>
                <a:cs typeface="Cambria"/>
              </a:rPr>
              <a:t> </a:t>
            </a:r>
            <a:r>
              <a:rPr sz="886" spc="-3" dirty="0">
                <a:latin typeface="Cambria"/>
                <a:cs typeface="Cambria"/>
              </a:rPr>
              <a:t>movie"</a:t>
            </a:r>
            <a:endParaRPr sz="886" dirty="0">
              <a:latin typeface="Cambria"/>
              <a:cs typeface="Cambria"/>
            </a:endParaRPr>
          </a:p>
          <a:p>
            <a:pPr marL="319945">
              <a:spcBef>
                <a:spcPts val="678"/>
              </a:spcBef>
            </a:pPr>
            <a:r>
              <a:rPr sz="886" i="1" spc="-3" dirty="0">
                <a:latin typeface="Cambria"/>
                <a:cs typeface="Cambria"/>
              </a:rPr>
              <a:t>To “quote” means you are repeating something someone </a:t>
            </a:r>
            <a:r>
              <a:rPr sz="886" i="1" dirty="0">
                <a:latin typeface="Cambria"/>
                <a:cs typeface="Cambria"/>
              </a:rPr>
              <a:t>said</a:t>
            </a:r>
            <a:r>
              <a:rPr sz="886" i="1" spc="65" dirty="0">
                <a:latin typeface="Cambria"/>
                <a:cs typeface="Cambria"/>
              </a:rPr>
              <a:t> </a:t>
            </a:r>
            <a:r>
              <a:rPr sz="886" i="1" spc="-3" dirty="0">
                <a:latin typeface="Cambria"/>
                <a:cs typeface="Cambria"/>
              </a:rPr>
              <a:t>exactly.</a:t>
            </a:r>
            <a:endParaRPr sz="886" dirty="0">
              <a:latin typeface="Cambria"/>
              <a:cs typeface="Cambria"/>
            </a:endParaRPr>
          </a:p>
          <a:p>
            <a:pPr marL="8659">
              <a:spcBef>
                <a:spcPts val="675"/>
              </a:spcBef>
            </a:pPr>
            <a:r>
              <a:rPr sz="886" spc="-7" dirty="0">
                <a:latin typeface="Cambria"/>
                <a:cs typeface="Cambria"/>
              </a:rPr>
              <a:t>"I </a:t>
            </a:r>
            <a:r>
              <a:rPr sz="886" spc="-3" dirty="0">
                <a:latin typeface="Cambria"/>
                <a:cs typeface="Cambria"/>
              </a:rPr>
              <a:t>don't want </a:t>
            </a:r>
            <a:r>
              <a:rPr sz="886" dirty="0">
                <a:latin typeface="Cambria"/>
                <a:cs typeface="Cambria"/>
              </a:rPr>
              <a:t>to </a:t>
            </a:r>
            <a:r>
              <a:rPr sz="886" b="1" u="sng" spc="-3" dirty="0">
                <a:solidFill>
                  <a:srgbClr val="FF0000"/>
                </a:solidFill>
                <a:latin typeface="Cambria"/>
                <a:cs typeface="Cambria"/>
              </a:rPr>
              <a:t>give </a:t>
            </a:r>
            <a:r>
              <a:rPr sz="886" b="1" u="sng" spc="-7" dirty="0">
                <a:solidFill>
                  <a:srgbClr val="FF0000"/>
                </a:solidFill>
                <a:latin typeface="Cambria"/>
                <a:cs typeface="Cambria"/>
              </a:rPr>
              <a:t>away </a:t>
            </a:r>
            <a:r>
              <a:rPr sz="886" spc="-3" dirty="0">
                <a:latin typeface="Cambria"/>
                <a:cs typeface="Cambria"/>
              </a:rPr>
              <a:t>too</a:t>
            </a:r>
            <a:r>
              <a:rPr sz="886" spc="3" dirty="0">
                <a:latin typeface="Cambria"/>
                <a:cs typeface="Cambria"/>
              </a:rPr>
              <a:t> </a:t>
            </a:r>
            <a:r>
              <a:rPr sz="886" spc="-3" dirty="0">
                <a:latin typeface="Cambria"/>
                <a:cs typeface="Cambria"/>
              </a:rPr>
              <a:t>much"</a:t>
            </a:r>
            <a:endParaRPr sz="886" dirty="0">
              <a:latin typeface="Cambria"/>
              <a:cs typeface="Cambria"/>
            </a:endParaRPr>
          </a:p>
          <a:p>
            <a:pPr marL="319945">
              <a:spcBef>
                <a:spcPts val="668"/>
              </a:spcBef>
            </a:pPr>
            <a:r>
              <a:rPr sz="886" i="1" spc="-3" dirty="0">
                <a:latin typeface="Cambria"/>
                <a:cs typeface="Cambria"/>
              </a:rPr>
              <a:t>In this context, the phrasal verb “give </a:t>
            </a:r>
            <a:r>
              <a:rPr sz="886" i="1" dirty="0">
                <a:latin typeface="Cambria"/>
                <a:cs typeface="Cambria"/>
              </a:rPr>
              <a:t>away” </a:t>
            </a:r>
            <a:r>
              <a:rPr sz="886" i="1" spc="-3" dirty="0">
                <a:latin typeface="Cambria"/>
                <a:cs typeface="Cambria"/>
              </a:rPr>
              <a:t>means “reveal </a:t>
            </a:r>
            <a:r>
              <a:rPr sz="886" i="1" dirty="0">
                <a:latin typeface="Cambria"/>
                <a:cs typeface="Cambria"/>
              </a:rPr>
              <a:t>secret</a:t>
            </a:r>
            <a:r>
              <a:rPr sz="886" i="1" spc="78" dirty="0">
                <a:latin typeface="Cambria"/>
                <a:cs typeface="Cambria"/>
              </a:rPr>
              <a:t> </a:t>
            </a:r>
            <a:r>
              <a:rPr sz="886" i="1" spc="-3" dirty="0">
                <a:latin typeface="Cambria"/>
                <a:cs typeface="Cambria"/>
              </a:rPr>
              <a:t>information.”</a:t>
            </a:r>
            <a:endParaRPr sz="886" dirty="0">
              <a:latin typeface="Cambria"/>
              <a:cs typeface="Cambria"/>
            </a:endParaRPr>
          </a:p>
        </p:txBody>
      </p:sp>
      <p:sp>
        <p:nvSpPr>
          <p:cNvPr id="3" name="object 3"/>
          <p:cNvSpPr txBox="1"/>
          <p:nvPr/>
        </p:nvSpPr>
        <p:spPr>
          <a:xfrm>
            <a:off x="4061321" y="3281189"/>
            <a:ext cx="1086283" cy="2557623"/>
          </a:xfrm>
          <a:prstGeom prst="rect">
            <a:avLst/>
          </a:prstGeom>
        </p:spPr>
        <p:txBody>
          <a:bodyPr vert="horz" wrap="square" lIns="0" tIns="0" rIns="0" bIns="0" rtlCol="0">
            <a:spAutoFit/>
          </a:bodyPr>
          <a:lstStyle/>
          <a:p>
            <a:pPr marL="8659"/>
            <a:r>
              <a:rPr sz="955" b="1" spc="-3" dirty="0">
                <a:latin typeface="Cambria"/>
                <a:cs typeface="Cambria"/>
              </a:rPr>
              <a:t>Activity </a:t>
            </a:r>
            <a:r>
              <a:rPr sz="955" b="1" dirty="0">
                <a:latin typeface="Cambria"/>
                <a:cs typeface="Cambria"/>
              </a:rPr>
              <a:t>2</a:t>
            </a:r>
            <a:r>
              <a:rPr sz="955" b="1" spc="-31" dirty="0">
                <a:latin typeface="Cambria"/>
                <a:cs typeface="Cambria"/>
              </a:rPr>
              <a:t> </a:t>
            </a:r>
            <a:r>
              <a:rPr sz="955" b="1" spc="-3" dirty="0">
                <a:latin typeface="Cambria"/>
                <a:cs typeface="Cambria"/>
              </a:rPr>
              <a:t>Answers:</a:t>
            </a:r>
            <a:endParaRPr sz="955">
              <a:latin typeface="Cambria"/>
              <a:cs typeface="Cambria"/>
            </a:endParaRPr>
          </a:p>
          <a:p>
            <a:pPr marL="319945" indent="-155427">
              <a:spcBef>
                <a:spcPts val="706"/>
              </a:spcBef>
              <a:buAutoNum type="arabicPeriod"/>
              <a:tabLst>
                <a:tab pos="320378" algn="l"/>
              </a:tabLst>
            </a:pPr>
            <a:r>
              <a:rPr sz="886" spc="-3" dirty="0">
                <a:latin typeface="Cambria"/>
                <a:cs typeface="Cambria"/>
              </a:rPr>
              <a:t>a</a:t>
            </a:r>
            <a:endParaRPr sz="886">
              <a:latin typeface="Cambria"/>
              <a:cs typeface="Cambria"/>
            </a:endParaRPr>
          </a:p>
          <a:p>
            <a:pPr marL="319945" indent="-155427">
              <a:spcBef>
                <a:spcPts val="123"/>
              </a:spcBef>
              <a:buAutoNum type="arabicPeriod"/>
              <a:tabLst>
                <a:tab pos="320378" algn="l"/>
              </a:tabLst>
            </a:pPr>
            <a:r>
              <a:rPr sz="886" spc="-3" dirty="0">
                <a:latin typeface="Cambria"/>
                <a:cs typeface="Cambria"/>
              </a:rPr>
              <a:t>b</a:t>
            </a:r>
            <a:endParaRPr sz="886">
              <a:latin typeface="Cambria"/>
              <a:cs typeface="Cambria"/>
            </a:endParaRPr>
          </a:p>
          <a:p>
            <a:pPr>
              <a:lnSpc>
                <a:spcPct val="100000"/>
              </a:lnSpc>
            </a:pPr>
            <a:endParaRPr sz="1023">
              <a:latin typeface="Times New Roman"/>
              <a:cs typeface="Times New Roman"/>
            </a:endParaRPr>
          </a:p>
          <a:p>
            <a:pPr>
              <a:spcBef>
                <a:spcPts val="10"/>
              </a:spcBef>
            </a:pPr>
            <a:endParaRPr sz="1057">
              <a:latin typeface="Times New Roman"/>
              <a:cs typeface="Times New Roman"/>
            </a:endParaRPr>
          </a:p>
          <a:p>
            <a:pPr marL="8659"/>
            <a:r>
              <a:rPr sz="955" b="1" spc="-3" dirty="0">
                <a:latin typeface="Cambria"/>
                <a:cs typeface="Cambria"/>
              </a:rPr>
              <a:t>Activity </a:t>
            </a:r>
            <a:r>
              <a:rPr sz="955" b="1" dirty="0">
                <a:latin typeface="Cambria"/>
                <a:cs typeface="Cambria"/>
              </a:rPr>
              <a:t>3</a:t>
            </a:r>
            <a:r>
              <a:rPr sz="955" b="1" spc="-31" dirty="0">
                <a:latin typeface="Cambria"/>
                <a:cs typeface="Cambria"/>
              </a:rPr>
              <a:t> </a:t>
            </a:r>
            <a:r>
              <a:rPr sz="955" b="1" spc="-3" dirty="0">
                <a:latin typeface="Cambria"/>
                <a:cs typeface="Cambria"/>
              </a:rPr>
              <a:t>Answers:</a:t>
            </a:r>
            <a:endParaRPr sz="955">
              <a:latin typeface="Cambria"/>
              <a:cs typeface="Cambria"/>
            </a:endParaRPr>
          </a:p>
          <a:p>
            <a:pPr marL="319945" indent="-155427">
              <a:spcBef>
                <a:spcPts val="706"/>
              </a:spcBef>
              <a:buAutoNum type="arabicPeriod"/>
              <a:tabLst>
                <a:tab pos="320378" algn="l"/>
              </a:tabLst>
            </a:pPr>
            <a:r>
              <a:rPr sz="886" spc="-3" dirty="0">
                <a:latin typeface="Cambria"/>
                <a:cs typeface="Cambria"/>
              </a:rPr>
              <a:t>False</a:t>
            </a:r>
            <a:endParaRPr sz="886">
              <a:latin typeface="Cambria"/>
              <a:cs typeface="Cambria"/>
            </a:endParaRPr>
          </a:p>
          <a:p>
            <a:pPr marL="319945" indent="-155427">
              <a:spcBef>
                <a:spcPts val="130"/>
              </a:spcBef>
              <a:buAutoNum type="arabicPeriod"/>
              <a:tabLst>
                <a:tab pos="320378" algn="l"/>
              </a:tabLst>
            </a:pPr>
            <a:r>
              <a:rPr sz="886" spc="-3" dirty="0">
                <a:latin typeface="Cambria"/>
                <a:cs typeface="Cambria"/>
              </a:rPr>
              <a:t>True</a:t>
            </a:r>
            <a:endParaRPr sz="886">
              <a:latin typeface="Cambria"/>
              <a:cs typeface="Cambria"/>
            </a:endParaRPr>
          </a:p>
          <a:p>
            <a:pPr marL="319945" indent="-155427">
              <a:spcBef>
                <a:spcPts val="130"/>
              </a:spcBef>
              <a:buAutoNum type="arabicPeriod"/>
              <a:tabLst>
                <a:tab pos="320378" algn="l"/>
              </a:tabLst>
            </a:pPr>
            <a:r>
              <a:rPr sz="886" spc="-3" dirty="0">
                <a:latin typeface="Cambria"/>
                <a:cs typeface="Cambria"/>
              </a:rPr>
              <a:t>False</a:t>
            </a:r>
            <a:endParaRPr sz="886">
              <a:latin typeface="Cambria"/>
              <a:cs typeface="Cambria"/>
            </a:endParaRPr>
          </a:p>
          <a:p>
            <a:pPr marL="319945" indent="-155427">
              <a:spcBef>
                <a:spcPts val="130"/>
              </a:spcBef>
              <a:buAutoNum type="arabicPeriod"/>
              <a:tabLst>
                <a:tab pos="320378" algn="l"/>
              </a:tabLst>
            </a:pPr>
            <a:r>
              <a:rPr sz="886" spc="-3" dirty="0">
                <a:latin typeface="Cambria"/>
                <a:cs typeface="Cambria"/>
              </a:rPr>
              <a:t>False</a:t>
            </a:r>
            <a:endParaRPr sz="886">
              <a:latin typeface="Cambria"/>
              <a:cs typeface="Cambria"/>
            </a:endParaRPr>
          </a:p>
          <a:p>
            <a:pPr marL="319945" indent="-155427">
              <a:spcBef>
                <a:spcPts val="130"/>
              </a:spcBef>
              <a:buAutoNum type="arabicPeriod"/>
              <a:tabLst>
                <a:tab pos="320378" algn="l"/>
              </a:tabLst>
            </a:pPr>
            <a:r>
              <a:rPr sz="886" spc="-3" dirty="0">
                <a:latin typeface="Cambria"/>
                <a:cs typeface="Cambria"/>
              </a:rPr>
              <a:t>True</a:t>
            </a:r>
            <a:endParaRPr sz="886">
              <a:latin typeface="Cambria"/>
              <a:cs typeface="Cambria"/>
            </a:endParaRPr>
          </a:p>
          <a:p>
            <a:pPr marL="319945" indent="-155427">
              <a:spcBef>
                <a:spcPts val="133"/>
              </a:spcBef>
              <a:buAutoNum type="arabicPeriod"/>
              <a:tabLst>
                <a:tab pos="320378" algn="l"/>
              </a:tabLst>
            </a:pPr>
            <a:r>
              <a:rPr sz="886" spc="-3" dirty="0">
                <a:latin typeface="Cambria"/>
                <a:cs typeface="Cambria"/>
              </a:rPr>
              <a:t>False</a:t>
            </a:r>
            <a:endParaRPr sz="886">
              <a:latin typeface="Cambria"/>
              <a:cs typeface="Cambria"/>
            </a:endParaRPr>
          </a:p>
          <a:p>
            <a:pPr marL="319945" indent="-155427">
              <a:spcBef>
                <a:spcPts val="130"/>
              </a:spcBef>
              <a:buAutoNum type="arabicPeriod"/>
              <a:tabLst>
                <a:tab pos="320378" algn="l"/>
              </a:tabLst>
            </a:pPr>
            <a:r>
              <a:rPr sz="886" spc="-3" dirty="0">
                <a:latin typeface="Cambria"/>
                <a:cs typeface="Cambria"/>
              </a:rPr>
              <a:t>True</a:t>
            </a:r>
            <a:endParaRPr sz="886">
              <a:latin typeface="Cambria"/>
              <a:cs typeface="Cambria"/>
            </a:endParaRPr>
          </a:p>
          <a:p>
            <a:pPr marL="319945" indent="-155427">
              <a:spcBef>
                <a:spcPts val="130"/>
              </a:spcBef>
              <a:buAutoNum type="arabicPeriod"/>
              <a:tabLst>
                <a:tab pos="320378" algn="l"/>
              </a:tabLst>
            </a:pPr>
            <a:r>
              <a:rPr sz="886" spc="-3" dirty="0">
                <a:latin typeface="Cambria"/>
                <a:cs typeface="Cambria"/>
              </a:rPr>
              <a:t>True</a:t>
            </a:r>
            <a:endParaRPr sz="886">
              <a:latin typeface="Cambria"/>
              <a:cs typeface="Cambria"/>
            </a:endParaRPr>
          </a:p>
          <a:p>
            <a:pPr marL="319945" indent="-155427">
              <a:spcBef>
                <a:spcPts val="139"/>
              </a:spcBef>
              <a:buAutoNum type="arabicPeriod"/>
              <a:tabLst>
                <a:tab pos="320378" algn="l"/>
              </a:tabLst>
            </a:pPr>
            <a:r>
              <a:rPr sz="886" spc="-3" dirty="0">
                <a:latin typeface="Cambria"/>
                <a:cs typeface="Cambria"/>
              </a:rPr>
              <a:t>False</a:t>
            </a:r>
            <a:endParaRPr sz="886">
              <a:latin typeface="Cambria"/>
              <a:cs typeface="Cambria"/>
            </a:endParaRPr>
          </a:p>
          <a:p>
            <a:pPr marL="319945" indent="-155427">
              <a:spcBef>
                <a:spcPts val="123"/>
              </a:spcBef>
              <a:buAutoNum type="arabicPeriod"/>
              <a:tabLst>
                <a:tab pos="320378" algn="l"/>
              </a:tabLst>
            </a:pPr>
            <a:r>
              <a:rPr sz="886" spc="-3" dirty="0">
                <a:latin typeface="Cambria"/>
                <a:cs typeface="Cambria"/>
              </a:rPr>
              <a:t>False</a:t>
            </a:r>
            <a:endParaRPr sz="886">
              <a:latin typeface="Cambria"/>
              <a:cs typeface="Cambria"/>
            </a:endParaRPr>
          </a:p>
        </p:txBody>
      </p:sp>
      <p:sp>
        <p:nvSpPr>
          <p:cNvPr id="4" name="object 4"/>
          <p:cNvSpPr/>
          <p:nvPr/>
        </p:nvSpPr>
        <p:spPr>
          <a:xfrm>
            <a:off x="3667125" y="207818"/>
            <a:ext cx="0" cy="51089"/>
          </a:xfrm>
          <a:custGeom>
            <a:avLst/>
            <a:gdLst/>
            <a:ahLst/>
            <a:cxnLst/>
            <a:rect l="l" t="t" r="r" b="b"/>
            <a:pathLst>
              <a:path h="74929">
                <a:moveTo>
                  <a:pt x="0" y="0"/>
                </a:moveTo>
                <a:lnTo>
                  <a:pt x="0" y="74675"/>
                </a:lnTo>
              </a:path>
            </a:pathLst>
          </a:custGeom>
          <a:ln w="38100">
            <a:solidFill>
              <a:srgbClr val="44536A"/>
            </a:solidFill>
          </a:ln>
        </p:spPr>
        <p:txBody>
          <a:bodyPr wrap="square" lIns="0" tIns="0" rIns="0" bIns="0" rtlCol="0"/>
          <a:lstStyle/>
          <a:p>
            <a:endParaRPr sz="1227"/>
          </a:p>
        </p:txBody>
      </p:sp>
      <p:sp>
        <p:nvSpPr>
          <p:cNvPr id="5" name="object 5"/>
          <p:cNvSpPr/>
          <p:nvPr/>
        </p:nvSpPr>
        <p:spPr>
          <a:xfrm>
            <a:off x="3654136" y="220807"/>
            <a:ext cx="51089" cy="0"/>
          </a:xfrm>
          <a:custGeom>
            <a:avLst/>
            <a:gdLst/>
            <a:ahLst/>
            <a:cxnLst/>
            <a:rect l="l" t="t" r="r" b="b"/>
            <a:pathLst>
              <a:path w="74929">
                <a:moveTo>
                  <a:pt x="0" y="0"/>
                </a:moveTo>
                <a:lnTo>
                  <a:pt x="74675" y="0"/>
                </a:lnTo>
              </a:path>
            </a:pathLst>
          </a:custGeom>
          <a:ln w="38100">
            <a:solidFill>
              <a:srgbClr val="44536A"/>
            </a:solidFill>
          </a:ln>
        </p:spPr>
        <p:txBody>
          <a:bodyPr wrap="square" lIns="0" tIns="0" rIns="0" bIns="0" rtlCol="0"/>
          <a:lstStyle/>
          <a:p>
            <a:endParaRPr sz="1227"/>
          </a:p>
        </p:txBody>
      </p:sp>
      <p:sp>
        <p:nvSpPr>
          <p:cNvPr id="6" name="object 6"/>
          <p:cNvSpPr/>
          <p:nvPr/>
        </p:nvSpPr>
        <p:spPr>
          <a:xfrm>
            <a:off x="3705051" y="220807"/>
            <a:ext cx="4782849" cy="0"/>
          </a:xfrm>
          <a:custGeom>
            <a:avLst/>
            <a:gdLst/>
            <a:ahLst/>
            <a:cxnLst/>
            <a:rect l="l" t="t" r="r" b="b"/>
            <a:pathLst>
              <a:path w="7014845">
                <a:moveTo>
                  <a:pt x="0" y="0"/>
                </a:moveTo>
                <a:lnTo>
                  <a:pt x="7014718" y="0"/>
                </a:lnTo>
              </a:path>
            </a:pathLst>
          </a:custGeom>
          <a:ln w="38100">
            <a:solidFill>
              <a:srgbClr val="44536A"/>
            </a:solidFill>
          </a:ln>
        </p:spPr>
        <p:txBody>
          <a:bodyPr wrap="square" lIns="0" tIns="0" rIns="0" bIns="0" rtlCol="0"/>
          <a:lstStyle/>
          <a:p>
            <a:endParaRPr sz="1227"/>
          </a:p>
        </p:txBody>
      </p:sp>
      <p:sp>
        <p:nvSpPr>
          <p:cNvPr id="7" name="object 7"/>
          <p:cNvSpPr/>
          <p:nvPr/>
        </p:nvSpPr>
        <p:spPr>
          <a:xfrm>
            <a:off x="3705051" y="252498"/>
            <a:ext cx="4782849" cy="0"/>
          </a:xfrm>
          <a:custGeom>
            <a:avLst/>
            <a:gdLst/>
            <a:ahLst/>
            <a:cxnLst/>
            <a:rect l="l" t="t" r="r" b="b"/>
            <a:pathLst>
              <a:path w="7014845">
                <a:moveTo>
                  <a:pt x="0" y="0"/>
                </a:moveTo>
                <a:lnTo>
                  <a:pt x="7014718" y="0"/>
                </a:lnTo>
              </a:path>
            </a:pathLst>
          </a:custGeom>
          <a:ln w="18288">
            <a:solidFill>
              <a:srgbClr val="44536A"/>
            </a:solidFill>
          </a:ln>
        </p:spPr>
        <p:txBody>
          <a:bodyPr wrap="square" lIns="0" tIns="0" rIns="0" bIns="0" rtlCol="0"/>
          <a:lstStyle/>
          <a:p>
            <a:endParaRPr sz="1227"/>
          </a:p>
        </p:txBody>
      </p:sp>
      <p:sp>
        <p:nvSpPr>
          <p:cNvPr id="8" name="object 8"/>
          <p:cNvSpPr/>
          <p:nvPr/>
        </p:nvSpPr>
        <p:spPr>
          <a:xfrm>
            <a:off x="8525740" y="207818"/>
            <a:ext cx="0" cy="51089"/>
          </a:xfrm>
          <a:custGeom>
            <a:avLst/>
            <a:gdLst/>
            <a:ahLst/>
            <a:cxnLst/>
            <a:rect l="l" t="t" r="r" b="b"/>
            <a:pathLst>
              <a:path h="74929">
                <a:moveTo>
                  <a:pt x="0" y="0"/>
                </a:moveTo>
                <a:lnTo>
                  <a:pt x="0" y="74675"/>
                </a:lnTo>
              </a:path>
            </a:pathLst>
          </a:custGeom>
          <a:ln w="38100">
            <a:solidFill>
              <a:srgbClr val="44536A"/>
            </a:solidFill>
          </a:ln>
        </p:spPr>
        <p:txBody>
          <a:bodyPr wrap="square" lIns="0" tIns="0" rIns="0" bIns="0" rtlCol="0"/>
          <a:lstStyle/>
          <a:p>
            <a:endParaRPr sz="1227"/>
          </a:p>
        </p:txBody>
      </p:sp>
      <p:sp>
        <p:nvSpPr>
          <p:cNvPr id="9" name="object 9"/>
          <p:cNvSpPr/>
          <p:nvPr/>
        </p:nvSpPr>
        <p:spPr>
          <a:xfrm>
            <a:off x="8487813" y="220807"/>
            <a:ext cx="51089" cy="0"/>
          </a:xfrm>
          <a:custGeom>
            <a:avLst/>
            <a:gdLst/>
            <a:ahLst/>
            <a:cxnLst/>
            <a:rect l="l" t="t" r="r" b="b"/>
            <a:pathLst>
              <a:path w="74929">
                <a:moveTo>
                  <a:pt x="0" y="0"/>
                </a:moveTo>
                <a:lnTo>
                  <a:pt x="74675" y="0"/>
                </a:lnTo>
              </a:path>
            </a:pathLst>
          </a:custGeom>
          <a:ln w="38100">
            <a:solidFill>
              <a:srgbClr val="44536A"/>
            </a:solidFill>
          </a:ln>
        </p:spPr>
        <p:txBody>
          <a:bodyPr wrap="square" lIns="0" tIns="0" rIns="0" bIns="0" rtlCol="0"/>
          <a:lstStyle/>
          <a:p>
            <a:endParaRPr sz="1227"/>
          </a:p>
        </p:txBody>
      </p:sp>
      <p:sp>
        <p:nvSpPr>
          <p:cNvPr id="10" name="object 10"/>
          <p:cNvSpPr/>
          <p:nvPr/>
        </p:nvSpPr>
        <p:spPr>
          <a:xfrm>
            <a:off x="3667125" y="258699"/>
            <a:ext cx="0" cy="6341485"/>
          </a:xfrm>
          <a:custGeom>
            <a:avLst/>
            <a:gdLst/>
            <a:ahLst/>
            <a:cxnLst/>
            <a:rect l="l" t="t" r="r" b="b"/>
            <a:pathLst>
              <a:path h="9300845">
                <a:moveTo>
                  <a:pt x="0" y="0"/>
                </a:moveTo>
                <a:lnTo>
                  <a:pt x="0" y="9300718"/>
                </a:lnTo>
              </a:path>
            </a:pathLst>
          </a:custGeom>
          <a:ln w="38100">
            <a:solidFill>
              <a:srgbClr val="44536A"/>
            </a:solidFill>
          </a:ln>
        </p:spPr>
        <p:txBody>
          <a:bodyPr wrap="square" lIns="0" tIns="0" rIns="0" bIns="0" rtlCol="0"/>
          <a:lstStyle/>
          <a:p>
            <a:endParaRPr sz="1227"/>
          </a:p>
        </p:txBody>
      </p:sp>
      <p:sp>
        <p:nvSpPr>
          <p:cNvPr id="11" name="object 11"/>
          <p:cNvSpPr/>
          <p:nvPr/>
        </p:nvSpPr>
        <p:spPr>
          <a:xfrm>
            <a:off x="3698817" y="246265"/>
            <a:ext cx="0" cy="6366597"/>
          </a:xfrm>
          <a:custGeom>
            <a:avLst/>
            <a:gdLst/>
            <a:ahLst/>
            <a:cxnLst/>
            <a:rect l="l" t="t" r="r" b="b"/>
            <a:pathLst>
              <a:path h="9337675">
                <a:moveTo>
                  <a:pt x="0" y="0"/>
                </a:moveTo>
                <a:lnTo>
                  <a:pt x="0" y="9337243"/>
                </a:lnTo>
              </a:path>
            </a:pathLst>
          </a:custGeom>
          <a:ln w="18287">
            <a:solidFill>
              <a:srgbClr val="44536A"/>
            </a:solidFill>
          </a:ln>
        </p:spPr>
        <p:txBody>
          <a:bodyPr wrap="square" lIns="0" tIns="0" rIns="0" bIns="0" rtlCol="0"/>
          <a:lstStyle/>
          <a:p>
            <a:endParaRPr sz="1227"/>
          </a:p>
        </p:txBody>
      </p:sp>
      <p:sp>
        <p:nvSpPr>
          <p:cNvPr id="12" name="object 12"/>
          <p:cNvSpPr/>
          <p:nvPr/>
        </p:nvSpPr>
        <p:spPr>
          <a:xfrm>
            <a:off x="8525740" y="258699"/>
            <a:ext cx="0" cy="6341485"/>
          </a:xfrm>
          <a:custGeom>
            <a:avLst/>
            <a:gdLst/>
            <a:ahLst/>
            <a:cxnLst/>
            <a:rect l="l" t="t" r="r" b="b"/>
            <a:pathLst>
              <a:path h="9300845">
                <a:moveTo>
                  <a:pt x="0" y="0"/>
                </a:moveTo>
                <a:lnTo>
                  <a:pt x="0" y="9300718"/>
                </a:lnTo>
              </a:path>
            </a:pathLst>
          </a:custGeom>
          <a:ln w="38100">
            <a:solidFill>
              <a:srgbClr val="44536A"/>
            </a:solidFill>
          </a:ln>
        </p:spPr>
        <p:txBody>
          <a:bodyPr wrap="square" lIns="0" tIns="0" rIns="0" bIns="0" rtlCol="0"/>
          <a:lstStyle/>
          <a:p>
            <a:endParaRPr sz="1227"/>
          </a:p>
        </p:txBody>
      </p:sp>
      <p:sp>
        <p:nvSpPr>
          <p:cNvPr id="13" name="object 13"/>
          <p:cNvSpPr/>
          <p:nvPr/>
        </p:nvSpPr>
        <p:spPr>
          <a:xfrm>
            <a:off x="8494049" y="246265"/>
            <a:ext cx="0" cy="6366597"/>
          </a:xfrm>
          <a:custGeom>
            <a:avLst/>
            <a:gdLst/>
            <a:ahLst/>
            <a:cxnLst/>
            <a:rect l="l" t="t" r="r" b="b"/>
            <a:pathLst>
              <a:path h="9337675">
                <a:moveTo>
                  <a:pt x="0" y="0"/>
                </a:moveTo>
                <a:lnTo>
                  <a:pt x="0" y="9337243"/>
                </a:lnTo>
              </a:path>
            </a:pathLst>
          </a:custGeom>
          <a:ln w="18288">
            <a:solidFill>
              <a:srgbClr val="44536A"/>
            </a:solidFill>
          </a:ln>
        </p:spPr>
        <p:txBody>
          <a:bodyPr wrap="square" lIns="0" tIns="0" rIns="0" bIns="0" rtlCol="0"/>
          <a:lstStyle/>
          <a:p>
            <a:endParaRPr sz="1227"/>
          </a:p>
        </p:txBody>
      </p:sp>
      <p:sp>
        <p:nvSpPr>
          <p:cNvPr id="14" name="object 14"/>
          <p:cNvSpPr/>
          <p:nvPr/>
        </p:nvSpPr>
        <p:spPr>
          <a:xfrm>
            <a:off x="3667125" y="6600098"/>
            <a:ext cx="0" cy="51522"/>
          </a:xfrm>
          <a:custGeom>
            <a:avLst/>
            <a:gdLst/>
            <a:ahLst/>
            <a:cxnLst/>
            <a:rect l="l" t="t" r="r" b="b"/>
            <a:pathLst>
              <a:path h="75565">
                <a:moveTo>
                  <a:pt x="0" y="0"/>
                </a:moveTo>
                <a:lnTo>
                  <a:pt x="0" y="74980"/>
                </a:lnTo>
              </a:path>
            </a:pathLst>
          </a:custGeom>
          <a:ln w="38100">
            <a:solidFill>
              <a:srgbClr val="44536A"/>
            </a:solidFill>
          </a:ln>
        </p:spPr>
        <p:txBody>
          <a:bodyPr wrap="square" lIns="0" tIns="0" rIns="0" bIns="0" rtlCol="0"/>
          <a:lstStyle/>
          <a:p>
            <a:endParaRPr sz="1227"/>
          </a:p>
        </p:txBody>
      </p:sp>
      <p:sp>
        <p:nvSpPr>
          <p:cNvPr id="15" name="object 15"/>
          <p:cNvSpPr/>
          <p:nvPr/>
        </p:nvSpPr>
        <p:spPr>
          <a:xfrm>
            <a:off x="3654136" y="6638128"/>
            <a:ext cx="51089" cy="0"/>
          </a:xfrm>
          <a:custGeom>
            <a:avLst/>
            <a:gdLst/>
            <a:ahLst/>
            <a:cxnLst/>
            <a:rect l="l" t="t" r="r" b="b"/>
            <a:pathLst>
              <a:path w="74929">
                <a:moveTo>
                  <a:pt x="0" y="0"/>
                </a:moveTo>
                <a:lnTo>
                  <a:pt x="74675" y="0"/>
                </a:lnTo>
              </a:path>
            </a:pathLst>
          </a:custGeom>
          <a:ln w="38404">
            <a:solidFill>
              <a:srgbClr val="44536A"/>
            </a:solidFill>
          </a:ln>
        </p:spPr>
        <p:txBody>
          <a:bodyPr wrap="square" lIns="0" tIns="0" rIns="0" bIns="0" rtlCol="0"/>
          <a:lstStyle/>
          <a:p>
            <a:endParaRPr sz="1227"/>
          </a:p>
        </p:txBody>
      </p:sp>
      <p:sp>
        <p:nvSpPr>
          <p:cNvPr id="16" name="object 16"/>
          <p:cNvSpPr/>
          <p:nvPr/>
        </p:nvSpPr>
        <p:spPr>
          <a:xfrm>
            <a:off x="3705051" y="6638128"/>
            <a:ext cx="4782849" cy="0"/>
          </a:xfrm>
          <a:custGeom>
            <a:avLst/>
            <a:gdLst/>
            <a:ahLst/>
            <a:cxnLst/>
            <a:rect l="l" t="t" r="r" b="b"/>
            <a:pathLst>
              <a:path w="7014845">
                <a:moveTo>
                  <a:pt x="0" y="0"/>
                </a:moveTo>
                <a:lnTo>
                  <a:pt x="7014718" y="0"/>
                </a:lnTo>
              </a:path>
            </a:pathLst>
          </a:custGeom>
          <a:ln w="38404">
            <a:solidFill>
              <a:srgbClr val="44536A"/>
            </a:solidFill>
          </a:ln>
        </p:spPr>
        <p:txBody>
          <a:bodyPr wrap="square" lIns="0" tIns="0" rIns="0" bIns="0" rtlCol="0"/>
          <a:lstStyle/>
          <a:p>
            <a:endParaRPr sz="1227"/>
          </a:p>
        </p:txBody>
      </p:sp>
      <p:sp>
        <p:nvSpPr>
          <p:cNvPr id="17" name="object 17"/>
          <p:cNvSpPr/>
          <p:nvPr/>
        </p:nvSpPr>
        <p:spPr>
          <a:xfrm>
            <a:off x="3705051" y="6606331"/>
            <a:ext cx="4782849" cy="0"/>
          </a:xfrm>
          <a:custGeom>
            <a:avLst/>
            <a:gdLst/>
            <a:ahLst/>
            <a:cxnLst/>
            <a:rect l="l" t="t" r="r" b="b"/>
            <a:pathLst>
              <a:path w="7014845">
                <a:moveTo>
                  <a:pt x="0" y="0"/>
                </a:moveTo>
                <a:lnTo>
                  <a:pt x="7014718" y="0"/>
                </a:lnTo>
              </a:path>
            </a:pathLst>
          </a:custGeom>
          <a:ln w="18288">
            <a:solidFill>
              <a:srgbClr val="44536A"/>
            </a:solidFill>
          </a:ln>
        </p:spPr>
        <p:txBody>
          <a:bodyPr wrap="square" lIns="0" tIns="0" rIns="0" bIns="0" rtlCol="0"/>
          <a:lstStyle/>
          <a:p>
            <a:endParaRPr sz="1227"/>
          </a:p>
        </p:txBody>
      </p:sp>
      <p:sp>
        <p:nvSpPr>
          <p:cNvPr id="18" name="object 18"/>
          <p:cNvSpPr/>
          <p:nvPr/>
        </p:nvSpPr>
        <p:spPr>
          <a:xfrm>
            <a:off x="8525740" y="6600098"/>
            <a:ext cx="0" cy="51522"/>
          </a:xfrm>
          <a:custGeom>
            <a:avLst/>
            <a:gdLst/>
            <a:ahLst/>
            <a:cxnLst/>
            <a:rect l="l" t="t" r="r" b="b"/>
            <a:pathLst>
              <a:path h="75565">
                <a:moveTo>
                  <a:pt x="0" y="0"/>
                </a:moveTo>
                <a:lnTo>
                  <a:pt x="0" y="74980"/>
                </a:lnTo>
              </a:path>
            </a:pathLst>
          </a:custGeom>
          <a:ln w="38100">
            <a:solidFill>
              <a:srgbClr val="44536A"/>
            </a:solidFill>
          </a:ln>
        </p:spPr>
        <p:txBody>
          <a:bodyPr wrap="square" lIns="0" tIns="0" rIns="0" bIns="0" rtlCol="0"/>
          <a:lstStyle/>
          <a:p>
            <a:endParaRPr sz="1227"/>
          </a:p>
        </p:txBody>
      </p:sp>
      <p:sp>
        <p:nvSpPr>
          <p:cNvPr id="19" name="object 19"/>
          <p:cNvSpPr/>
          <p:nvPr/>
        </p:nvSpPr>
        <p:spPr>
          <a:xfrm>
            <a:off x="8487813" y="6638128"/>
            <a:ext cx="51089" cy="0"/>
          </a:xfrm>
          <a:custGeom>
            <a:avLst/>
            <a:gdLst/>
            <a:ahLst/>
            <a:cxnLst/>
            <a:rect l="l" t="t" r="r" b="b"/>
            <a:pathLst>
              <a:path w="74929">
                <a:moveTo>
                  <a:pt x="0" y="0"/>
                </a:moveTo>
                <a:lnTo>
                  <a:pt x="74675" y="0"/>
                </a:lnTo>
              </a:path>
            </a:pathLst>
          </a:custGeom>
          <a:ln w="38404">
            <a:solidFill>
              <a:srgbClr val="44536A"/>
            </a:solidFill>
          </a:ln>
        </p:spPr>
        <p:txBody>
          <a:bodyPr wrap="square" lIns="0" tIns="0" rIns="0" bIns="0" rtlCol="0"/>
          <a:lstStyle/>
          <a:p>
            <a:endParaRPr sz="1227"/>
          </a:p>
        </p:txBody>
      </p:sp>
      <p:sp>
        <p:nvSpPr>
          <p:cNvPr id="20" name="object 20"/>
          <p:cNvSpPr txBox="1">
            <a:spLocks noGrp="1"/>
          </p:cNvSpPr>
          <p:nvPr>
            <p:ph type="ftr" sz="quarter" idx="5"/>
          </p:nvPr>
        </p:nvSpPr>
        <p:spPr>
          <a:xfrm>
            <a:off x="3144139" y="9274250"/>
            <a:ext cx="1486535"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chemeClr val="hlink"/>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1755">
              <a:spcBef>
                <a:spcPts val="25"/>
              </a:spcBef>
            </a:pPr>
            <a:r>
              <a:rPr lang="pt-BR" u="none">
                <a:solidFill>
                  <a:srgbClr val="000000"/>
                </a:solidFill>
              </a:rPr>
              <a:t>© </a:t>
            </a:r>
            <a:r>
              <a:rPr lang="pt-BR" u="none" spc="-5">
                <a:solidFill>
                  <a:srgbClr val="000000"/>
                </a:solidFill>
              </a:rPr>
              <a:t>Shayna Oliveira</a:t>
            </a:r>
            <a:r>
              <a:rPr lang="pt-BR" u="none" spc="-50">
                <a:solidFill>
                  <a:srgbClr val="000000"/>
                </a:solidFill>
              </a:rPr>
              <a:t> </a:t>
            </a:r>
            <a:r>
              <a:rPr lang="pt-BR" u="none" spc="-5">
                <a:solidFill>
                  <a:srgbClr val="000000"/>
                </a:solidFill>
              </a:rPr>
              <a:t>2014</a:t>
            </a:r>
            <a:endParaRPr spc="-3"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249140" y="410819"/>
            <a:ext cx="11942859" cy="5344359"/>
          </a:xfrm>
        </p:spPr>
        <p:txBody>
          <a:bodyPr>
            <a:normAutofit/>
          </a:bodyPr>
          <a:lstStyle/>
          <a:p>
            <a:pPr marL="0" indent="0" algn="l">
              <a:buNone/>
            </a:pPr>
            <a:r>
              <a:rPr lang="en-US" sz="3600" b="1" dirty="0">
                <a:solidFill>
                  <a:schemeClr val="bg1"/>
                </a:solidFill>
              </a:rPr>
              <a:t>     </a:t>
            </a:r>
          </a:p>
          <a:p>
            <a:pPr marL="0" indent="0" algn="l">
              <a:buNone/>
            </a:pPr>
            <a:endParaRPr lang="en-US" sz="3600" b="1" dirty="0">
              <a:solidFill>
                <a:schemeClr val="bg1"/>
              </a:solidFill>
            </a:endParaRPr>
          </a:p>
          <a:p>
            <a:pPr marL="0" indent="0" algn="l">
              <a:buNone/>
            </a:pPr>
            <a:r>
              <a:rPr lang="en-US" sz="3600" b="1" dirty="0">
                <a:solidFill>
                  <a:srgbClr val="0070C0"/>
                </a:solidFill>
              </a:rPr>
              <a:t>      Let’s Review  then Learn something New</a:t>
            </a:r>
          </a:p>
          <a:p>
            <a:pPr marL="0" indent="0" algn="l">
              <a:buNone/>
            </a:pPr>
            <a:endParaRPr lang="en-US" sz="3600" b="1" dirty="0">
              <a:solidFill>
                <a:schemeClr val="bg1"/>
              </a:solidFill>
            </a:endParaRPr>
          </a:p>
          <a:p>
            <a:pPr marL="0" indent="0" algn="l">
              <a:buNone/>
            </a:pPr>
            <a:r>
              <a:rPr lang="en-US" sz="3600" b="1" dirty="0">
                <a:solidFill>
                  <a:schemeClr val="bg1"/>
                </a:solidFill>
              </a:rPr>
              <a:t>							</a:t>
            </a:r>
            <a:r>
              <a:rPr lang="en-US" sz="3600" b="1" dirty="0">
                <a:solidFill>
                  <a:schemeClr val="accent2"/>
                </a:solidFill>
              </a:rPr>
              <a:t>Revision (1)</a:t>
            </a:r>
          </a:p>
          <a:p>
            <a:pPr marL="0" indent="0" algn="l">
              <a:buNone/>
            </a:pPr>
            <a:r>
              <a:rPr lang="en-US" sz="3600" b="1" dirty="0">
                <a:solidFill>
                  <a:schemeClr val="accent2"/>
                </a:solidFill>
              </a:rPr>
              <a:t>         Talking about ‘Preferences’ &amp; ‘Family’</a:t>
            </a:r>
          </a:p>
          <a:p>
            <a:pPr marL="0" indent="0" algn="l">
              <a:buNone/>
            </a:pPr>
            <a:endParaRPr lang="en-US" sz="3600" b="1" dirty="0">
              <a:solidFill>
                <a:schemeClr val="bg1"/>
              </a:solidFill>
            </a:endParaRP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27032" y="12746"/>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 Revision 1</a:t>
            </a:r>
            <a:endParaRPr lang="en-US" sz="2000" b="1" dirty="0"/>
          </a:p>
        </p:txBody>
      </p:sp>
    </p:spTree>
    <p:extLst>
      <p:ext uri="{BB962C8B-B14F-4D97-AF65-F5344CB8AC3E}">
        <p14:creationId xmlns:p14="http://schemas.microsoft.com/office/powerpoint/2010/main" val="281664448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4091</TotalTime>
  <Words>5510</Words>
  <Application>Microsoft Office PowerPoint</Application>
  <PresentationFormat>Widescreen</PresentationFormat>
  <Paragraphs>741</Paragraphs>
  <Slides>49</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49</vt:i4>
      </vt:variant>
    </vt:vector>
  </HeadingPairs>
  <TitlesOfParts>
    <vt:vector size="66" baseType="lpstr">
      <vt:lpstr>-apple-system</vt:lpstr>
      <vt:lpstr>Arial</vt:lpstr>
      <vt:lpstr>Calibri</vt:lpstr>
      <vt:lpstr>Cambria</vt:lpstr>
      <vt:lpstr>Century Gothic</vt:lpstr>
      <vt:lpstr>Comic Sans MS</vt:lpstr>
      <vt:lpstr>Helvetica</vt:lpstr>
      <vt:lpstr>inherit</vt:lpstr>
      <vt:lpstr>Lato</vt:lpstr>
      <vt:lpstr>open sans</vt:lpstr>
      <vt:lpstr>Poppins</vt:lpstr>
      <vt:lpstr>Roboto</vt:lpstr>
      <vt:lpstr>Symbol</vt:lpstr>
      <vt:lpstr>Times New Roman</vt:lpstr>
      <vt:lpstr>verdana</vt:lpstr>
      <vt:lpstr>Wingdings 3</vt:lpstr>
      <vt:lpstr>Slice</vt:lpstr>
      <vt:lpstr> Speak Fluently &amp; Confidently  A2- Course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1- Likes &amp; Dislikes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2- Talking about Family</vt:lpstr>
      <vt:lpstr>PowerPoint Presentation</vt:lpstr>
      <vt:lpstr>Session 3 – Revision 1</vt:lpstr>
      <vt:lpstr>PowerPoint Presentation</vt:lpstr>
      <vt:lpstr>PowerPoint Presentation</vt:lpstr>
      <vt:lpstr>PowerPoint Presentation</vt:lpstr>
      <vt:lpstr>Session 1- Likes &amp; Dislikes</vt:lpstr>
      <vt:lpstr>Session 2- Talking about Family</vt:lpstr>
      <vt:lpstr>Session 2- Talking about Family</vt:lpstr>
      <vt:lpstr>Session 2- Talking about Family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 or Borrow  Fun or Funny  Won’t or Want</dc:title>
  <dc:creator>Eman Magdoub</dc:creator>
  <cp:lastModifiedBy>Eman Magdoub</cp:lastModifiedBy>
  <cp:revision>120</cp:revision>
  <cp:lastPrinted>2021-05-18T05:21:02Z</cp:lastPrinted>
  <dcterms:created xsi:type="dcterms:W3CDTF">2020-10-01T06:52:49Z</dcterms:created>
  <dcterms:modified xsi:type="dcterms:W3CDTF">2022-05-28T08:12:04Z</dcterms:modified>
</cp:coreProperties>
</file>