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63" r:id="rId3"/>
    <p:sldId id="272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7" r:id="rId13"/>
    <p:sldId id="285" r:id="rId14"/>
    <p:sldId id="288" r:id="rId15"/>
    <p:sldId id="273" r:id="rId16"/>
    <p:sldId id="286" r:id="rId17"/>
    <p:sldId id="289" r:id="rId18"/>
    <p:sldId id="275" r:id="rId19"/>
    <p:sldId id="276" r:id="rId20"/>
    <p:sldId id="290" r:id="rId21"/>
    <p:sldId id="274" r:id="rId22"/>
    <p:sldId id="271" r:id="rId2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 dirty="0">
                <a:latin typeface="Comic Sans MS" panose="030F0702030302020204" pitchFamily="66" charset="0"/>
              </a:rPr>
            </a:br>
            <a:r>
              <a:rPr lang="en-US" sz="3400" dirty="0">
                <a:latin typeface="Comic Sans MS" panose="030F0702030302020204" pitchFamily="66" charset="0"/>
              </a:rPr>
              <a:t>A2 to B1- Course  1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401" y="-291543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5D685E-08FD-4FB9-9952-AC0293596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29" y="946801"/>
            <a:ext cx="10260728" cy="43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8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401" y="-291543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33DC63-6B24-48C4-B616-65DFA10C1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90" y="1177181"/>
            <a:ext cx="9157484" cy="31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8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401" y="-291543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EB633-487E-4D3D-A634-201513C7B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341" y="1003852"/>
            <a:ext cx="6911241" cy="368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401" y="-291543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975F9E-9D78-4599-A708-4AC84369E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342" y="808482"/>
            <a:ext cx="5957316" cy="524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21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401" y="-291543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851045" y="6566803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28314-D64C-4905-ACDC-07BD12685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020" y="92964"/>
            <a:ext cx="5957316" cy="676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61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More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9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401" y="-291543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421AC-1847-4FA0-8CF7-E12E2FDC0A5E}"/>
              </a:ext>
            </a:extLst>
          </p:cNvPr>
          <p:cNvSpPr txBox="1"/>
          <p:nvPr/>
        </p:nvSpPr>
        <p:spPr>
          <a:xfrm>
            <a:off x="352240" y="696524"/>
            <a:ext cx="1079658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Money Doesn’t Grow On Trees</a:t>
            </a:r>
          </a:p>
          <a:p>
            <a:pPr algn="l" fontAlgn="base"/>
            <a:r>
              <a:rPr lang="en-US" b="1" i="0" dirty="0">
                <a:solidFill>
                  <a:srgbClr val="264485"/>
                </a:solidFill>
                <a:effectLst/>
                <a:latin typeface="inherit"/>
              </a:rPr>
              <a:t>Meaning: 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there is only a limited supply of money. Usually, we say this to warn someone that it’s not easy to earn money.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You shouldn’t be spending money on expensive lunches. Afterall, money doesn’t grow on trees.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n-US" b="1" i="0" dirty="0">
              <a:solidFill>
                <a:srgbClr val="FF4F57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Spend Money Like Water</a:t>
            </a:r>
          </a:p>
          <a:p>
            <a:pPr algn="l" fontAlgn="base"/>
            <a:r>
              <a:rPr lang="en-US" b="1" i="0" dirty="0">
                <a:solidFill>
                  <a:srgbClr val="264485"/>
                </a:solidFill>
                <a:effectLst/>
                <a:latin typeface="inherit"/>
              </a:rPr>
              <a:t>Meaning: 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to spend money freely as if it were in endless supply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Jack has just bought himself a new car. He spends money like water!</a:t>
            </a:r>
          </a:p>
          <a:p>
            <a:pPr algn="l" fontAlgn="base"/>
            <a:endParaRPr lang="en-US" i="1" dirty="0">
              <a:solidFill>
                <a:srgbClr val="444444"/>
              </a:solidFill>
              <a:latin typeface="inherit"/>
            </a:endParaRPr>
          </a:p>
          <a:p>
            <a:pPr algn="l" fontAlgn="base"/>
            <a:endParaRPr lang="en-US" i="1" dirty="0">
              <a:solidFill>
                <a:srgbClr val="444444"/>
              </a:solidFill>
              <a:latin typeface="inherit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Money Can’t Buy Happiness</a:t>
            </a:r>
          </a:p>
          <a:p>
            <a:pPr algn="l" fontAlgn="base"/>
            <a:r>
              <a:rPr lang="en-US" b="1" i="0" dirty="0">
                <a:solidFill>
                  <a:srgbClr val="264485"/>
                </a:solidFill>
                <a:effectLst/>
                <a:latin typeface="inherit"/>
              </a:rPr>
              <a:t>Meaning: 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wealth can’t bring long-term happiness.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If somebody thinks that money can buy happiness then that is not true happiness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n-US" b="0" i="1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endParaRPr lang="en-US" i="1" dirty="0">
              <a:solidFill>
                <a:srgbClr val="444444"/>
              </a:solidFill>
              <a:latin typeface="inherit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3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401" y="-291543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421AC-1847-4FA0-8CF7-E12E2FDC0A5E}"/>
              </a:ext>
            </a:extLst>
          </p:cNvPr>
          <p:cNvSpPr txBox="1"/>
          <p:nvPr/>
        </p:nvSpPr>
        <p:spPr>
          <a:xfrm>
            <a:off x="157163" y="195828"/>
            <a:ext cx="1079658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Out Of Pocket</a:t>
            </a:r>
          </a:p>
          <a:p>
            <a:pPr algn="l" fontAlgn="base"/>
            <a:r>
              <a:rPr lang="en-US" b="1" i="0" dirty="0">
                <a:solidFill>
                  <a:srgbClr val="264485"/>
                </a:solidFill>
                <a:effectLst/>
                <a:latin typeface="inherit"/>
              </a:rPr>
              <a:t>Meaning: 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you lose money </a:t>
            </a:r>
          </a:p>
          <a:p>
            <a:pPr algn="l" fontAlgn="base"/>
            <a:endParaRPr lang="en-US" dirty="0">
              <a:solidFill>
                <a:srgbClr val="444444"/>
              </a:solidFill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The organizer of a concert was €10,000 out of pocket after the concert was cancelled.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Put Something By For A Rainy Day</a:t>
            </a:r>
          </a:p>
          <a:p>
            <a:pPr algn="l" fontAlgn="base"/>
            <a:r>
              <a:rPr lang="en-US" b="1" i="0" dirty="0">
                <a:solidFill>
                  <a:srgbClr val="264485"/>
                </a:solidFill>
                <a:effectLst/>
                <a:latin typeface="inherit"/>
              </a:rPr>
              <a:t>Meaning: 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you have some savings you will not touch (use) unless  there is an emergency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She always advised her children when they got a job to put a little something by for a rainy day.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Cost An Arm And A Leg</a:t>
            </a:r>
          </a:p>
          <a:p>
            <a:pPr algn="l" fontAlgn="base"/>
            <a:r>
              <a:rPr lang="en-US" b="1" i="0" dirty="0">
                <a:solidFill>
                  <a:srgbClr val="264485"/>
                </a:solidFill>
                <a:effectLst/>
                <a:latin typeface="inherit"/>
              </a:rPr>
              <a:t>Meaning: 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usually, something that is very expensive and outside our range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n-US" b="0" i="1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r>
              <a:rPr lang="en-US" i="1" dirty="0">
                <a:solidFill>
                  <a:srgbClr val="444444"/>
                </a:solidFill>
                <a:latin typeface="inherit"/>
              </a:rPr>
              <a:t>Michael’s new mobile </a:t>
            </a:r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cost him an arm and a leg to buy it.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Money Is The Root Of All Evil</a:t>
            </a:r>
          </a:p>
          <a:p>
            <a:pPr algn="l" fontAlgn="base"/>
            <a:r>
              <a:rPr lang="en-US" b="1" i="0" dirty="0">
                <a:solidFill>
                  <a:srgbClr val="264485"/>
                </a:solidFill>
                <a:effectLst/>
                <a:latin typeface="inherit"/>
              </a:rPr>
              <a:t>Meaning: 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people do many evil things because of greed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Mary’s son was convicted of robbery last year. Money is the root of all evil.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654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053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22" y="-107392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8DF2B-046A-4976-A3BE-031D68D0F201}"/>
              </a:ext>
            </a:extLst>
          </p:cNvPr>
          <p:cNvSpPr txBox="1"/>
          <p:nvPr/>
        </p:nvSpPr>
        <p:spPr>
          <a:xfrm>
            <a:off x="94096" y="512153"/>
            <a:ext cx="1149782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Does money talk?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would life be like without money?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How often do you think about money?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does the expression, “money doesn’t grow on trees” mean? What would life be like if it did?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What’s the best way of making a lot of money?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10) Have you ever raised money for charity?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Is money really the root of all evil?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3) Can money buy happiness?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4) Do you worry about money?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Does having a lot of money make someone more attractive?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18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</a:t>
            </a:r>
            <a:r>
              <a:rPr lang="en-US" sz="3600" b="1" spc="7" dirty="0">
                <a:solidFill>
                  <a:schemeClr val="bg1"/>
                </a:solidFill>
                <a:latin typeface="Cambria"/>
                <a:cs typeface="Cambria"/>
              </a:rPr>
              <a:t>Saving Money </a:t>
            </a:r>
            <a:r>
              <a:rPr lang="en-US" sz="3600" b="1" dirty="0">
                <a:solidFill>
                  <a:schemeClr val="bg1"/>
                </a:solidFill>
              </a:rPr>
              <a:t>( 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More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22" y="-107392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8DF2B-046A-4976-A3BE-031D68D0F201}"/>
              </a:ext>
            </a:extLst>
          </p:cNvPr>
          <p:cNvSpPr txBox="1"/>
          <p:nvPr/>
        </p:nvSpPr>
        <p:spPr>
          <a:xfrm>
            <a:off x="94096" y="512153"/>
            <a:ext cx="114978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7) Have you ever lost a lot of money?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8) How much pocket money should a 13-year-old get?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9) Do you ever run out of money?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10) Do you agree with the idiom that “Money is the root of all evil”? </a:t>
            </a:r>
          </a:p>
        </p:txBody>
      </p:sp>
    </p:spTree>
    <p:extLst>
      <p:ext uri="{BB962C8B-B14F-4D97-AF65-F5344CB8AC3E}">
        <p14:creationId xmlns:p14="http://schemas.microsoft.com/office/powerpoint/2010/main" val="196968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930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you!</a:t>
            </a:r>
            <a:r>
              <a:rPr lang="en-US" sz="4000" b="1" dirty="0">
                <a:sym typeface="Wingdings" panose="05000000000000000000" pitchFamily="2" charset="2"/>
              </a:rPr>
              <a:t></a:t>
            </a:r>
            <a:endParaRPr lang="en-US" sz="40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AF88823-E6E1-433B-AE55-3D4A90607EFA}"/>
              </a:ext>
            </a:extLst>
          </p:cNvPr>
          <p:cNvSpPr txBox="1">
            <a:spLocks/>
          </p:cNvSpPr>
          <p:nvPr/>
        </p:nvSpPr>
        <p:spPr>
          <a:xfrm>
            <a:off x="711401" y="106531"/>
            <a:ext cx="9316267" cy="7961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/>
              <a:t>Session 8- Money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</a:t>
            </a:r>
            <a:r>
              <a:rPr lang="en-US" sz="3600" b="1" spc="7" dirty="0">
                <a:solidFill>
                  <a:schemeClr val="bg1"/>
                </a:solidFill>
                <a:latin typeface="Cambria"/>
                <a:cs typeface="Cambria"/>
              </a:rPr>
              <a:t>Saving Money </a:t>
            </a:r>
            <a:r>
              <a:rPr lang="en-US" sz="3600" b="1" dirty="0">
                <a:solidFill>
                  <a:schemeClr val="bg1"/>
                </a:solidFill>
              </a:rPr>
              <a:t>( 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15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401" y="-258529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851045" y="6488668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EEEF6-85B6-4EA4-B990-268E02D6E424}"/>
              </a:ext>
            </a:extLst>
          </p:cNvPr>
          <p:cNvSpPr txBox="1"/>
          <p:nvPr/>
        </p:nvSpPr>
        <p:spPr>
          <a:xfrm>
            <a:off x="114300" y="325576"/>
            <a:ext cx="12191999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Todd, are you good at saving money?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No,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I'm terrible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 I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waste money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 I waste so much money.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How?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Well, I don't buy things on sale. I don't use coupons. I buy anything I see.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So, when I shop, I don't look at prices. I just see the food or the thing and I get it and I buy it and I pay for it. And, then it's sometimes very expensive, so I just waste money. I don't budget. I need to budget my money but I don't budget my money.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Todd: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What about you? Are you good at saving money?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don't think I'm too bad at saving money. I look at prices a lot. I also buy a lot of things on sale, so I'm able to save some money.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So, you look for discounts?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Yes, I do.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Do you use coupons or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special offers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No, I don't, but if I see some I will use them.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90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401" y="-258529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EEEF6-85B6-4EA4-B990-268E02D6E424}"/>
              </a:ext>
            </a:extLst>
          </p:cNvPr>
          <p:cNvSpPr txBox="1"/>
          <p:nvPr/>
        </p:nvSpPr>
        <p:spPr>
          <a:xfrm>
            <a:off x="104775" y="344626"/>
            <a:ext cx="12191999" cy="650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So, do you waste money on anything? Like, maybe eating out, buying clothes, renting movies?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waste money on buying clothes.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Oh, okay!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But, I save a little bit because I buy them on sale.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Ah, do you buy things online?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No, I don't. I usually go into the stores to shop.</a:t>
            </a: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I'm good with clothes too, so I don't spend much money on clothes. I only shop maybe once a year. Or, I only shop if I need something, like it's really cold and I need a jacket.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see.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And, I'm really bad, so I often only wear clothes people give to me.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That's good!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Yeah, so I get shirts or ties for Christmas gifts or a birthday gift, and I do that. My mom often asks ... every year, my mom asks, "What do you want for Christmas?", "What do you want for your birthday?"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401" y="-291543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EEEF6-85B6-4EA4-B990-268E02D6E424}"/>
              </a:ext>
            </a:extLst>
          </p:cNvPr>
          <p:cNvSpPr txBox="1"/>
          <p:nvPr/>
        </p:nvSpPr>
        <p:spPr>
          <a:xfrm>
            <a:off x="0" y="297030"/>
            <a:ext cx="12191999" cy="724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And I'll say, "Underwear and socks" or "Socks and T-shirts". And so, she buys them for me and then </a:t>
            </a: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 don't have to buy them.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Wow. Sounds like you're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an easy person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to give a present to.</a:t>
            </a: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Yes, for clothes. Yes, for clothes. But, I waste money on computers and electronics and those things are expensive, so I buy a new computer every year. I have four computers now in my house.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Wow.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have five mobile phones.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Wow.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have an iPad. I have lots of electronic equipment. So, I spend so much money on those things.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waste money on traveling.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Ah, yeah.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Every year, I take about one or two trips to different countries, so that's where a lot of my money go.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Yeah, traveling is expensive.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59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401" y="-291543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DB1D74-F688-49DD-BC6C-A7F0FC8EC551}"/>
              </a:ext>
            </a:extLst>
          </p:cNvPr>
          <p:cNvSpPr txBox="1"/>
          <p:nvPr/>
        </p:nvSpPr>
        <p:spPr>
          <a:xfrm>
            <a:off x="0" y="382012"/>
            <a:ext cx="11679807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Yes, yes.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But, when you travel, do you save money? Do you stay at cheap hotels? Or, do you buy cheap plane tickets?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try to. I try to all the time. But, usually the plane ticket is so expensive that a lot of my savings is already gone.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Yeah, I know. I buy my tickets online, usually with Expedia. And, it's cheap. It's pretty cheap. I waste money on food. I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eat out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almost every day.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Wow.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Or, I buy my dinner at the supermarket almost every day. Do you waste money on food?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No, I don't. I usually get bored if I eat out too much, because even though I am not a very good cook, there are some thing that I cook that I like to eat. So, I would miss those things. So, no, I don't waste money on eating out.</a:t>
            </a: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Ah, that's interesting. So, you save money, I waste money. You have to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teach me your tricks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 You have to teach me your tips on saving money.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5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401" y="-291543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DB1D74-F688-49DD-BC6C-A7F0FC8EC551}"/>
              </a:ext>
            </a:extLst>
          </p:cNvPr>
          <p:cNvSpPr txBox="1"/>
          <p:nvPr/>
        </p:nvSpPr>
        <p:spPr>
          <a:xfrm>
            <a:off x="256096" y="819150"/>
            <a:ext cx="11679807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Please teach me how to get cheap travel tickets.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It's a deal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Thanks.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93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401" y="-291543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C5020-C3AE-4CC0-A97E-A43991F33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07" y="812555"/>
            <a:ext cx="8617458" cy="442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7199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3141</TotalTime>
  <Words>1544</Words>
  <Application>Microsoft Office PowerPoint</Application>
  <PresentationFormat>Widescreen</PresentationFormat>
  <Paragraphs>170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Cambria</vt:lpstr>
      <vt:lpstr>Century Gothic</vt:lpstr>
      <vt:lpstr>Comic Sans MS</vt:lpstr>
      <vt:lpstr>Helvetica</vt:lpstr>
      <vt:lpstr>inherit</vt:lpstr>
      <vt:lpstr>Lato</vt:lpstr>
      <vt:lpstr>Times New Roman</vt:lpstr>
      <vt:lpstr>Wingdings 3</vt:lpstr>
      <vt:lpstr>Slice</vt:lpstr>
      <vt:lpstr> Speak Fluently &amp; Confidently  A2 to B1- Course  1</vt:lpstr>
      <vt:lpstr>Session 8- Money</vt:lpstr>
      <vt:lpstr>Session 8- Money</vt:lpstr>
      <vt:lpstr>Session 8- Money</vt:lpstr>
      <vt:lpstr>Session 8- Money</vt:lpstr>
      <vt:lpstr>Session 8- Money</vt:lpstr>
      <vt:lpstr>Session 8- Money</vt:lpstr>
      <vt:lpstr>Session 8- Money</vt:lpstr>
      <vt:lpstr>Session 8- Money</vt:lpstr>
      <vt:lpstr>Session 8- Money</vt:lpstr>
      <vt:lpstr>Session 8- Money</vt:lpstr>
      <vt:lpstr>Session 8- Money</vt:lpstr>
      <vt:lpstr>Session 8- Money</vt:lpstr>
      <vt:lpstr>Session 8- Money</vt:lpstr>
      <vt:lpstr>Session 8- Money</vt:lpstr>
      <vt:lpstr>Session 8- Money</vt:lpstr>
      <vt:lpstr>Session 8- Money</vt:lpstr>
      <vt:lpstr>Session 8- Money</vt:lpstr>
      <vt:lpstr>Session 8- Money</vt:lpstr>
      <vt:lpstr>Session 8- Money</vt:lpstr>
      <vt:lpstr>Session 8- Money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121</cp:revision>
  <cp:lastPrinted>2021-05-18T05:21:02Z</cp:lastPrinted>
  <dcterms:created xsi:type="dcterms:W3CDTF">2020-10-01T06:52:49Z</dcterms:created>
  <dcterms:modified xsi:type="dcterms:W3CDTF">2022-05-16T07:30:20Z</dcterms:modified>
</cp:coreProperties>
</file>