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 id="2147483872" r:id="rId2"/>
  </p:sldMasterIdLst>
  <p:sldIdLst>
    <p:sldId id="256" r:id="rId3"/>
    <p:sldId id="263" r:id="rId4"/>
    <p:sldId id="288" r:id="rId5"/>
    <p:sldId id="257" r:id="rId6"/>
    <p:sldId id="283" r:id="rId7"/>
    <p:sldId id="290" r:id="rId8"/>
    <p:sldId id="291" r:id="rId9"/>
    <p:sldId id="292" r:id="rId10"/>
    <p:sldId id="293" r:id="rId11"/>
    <p:sldId id="294" r:id="rId12"/>
    <p:sldId id="295" r:id="rId13"/>
    <p:sldId id="284" r:id="rId14"/>
    <p:sldId id="289" r:id="rId15"/>
    <p:sldId id="296" r:id="rId16"/>
    <p:sldId id="285" r:id="rId17"/>
    <p:sldId id="297" r:id="rId18"/>
    <p:sldId id="286" r:id="rId19"/>
    <p:sldId id="271"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90702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1612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11242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18842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9274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931983" y="6323352"/>
            <a:ext cx="2331820" cy="218008"/>
          </a:xfrm>
          <a:prstGeom prst="rect">
            <a:avLst/>
          </a:prstGeom>
        </p:spPr>
        <p:txBody>
          <a:bodyPr wrap="square" lIns="0" tIns="0" rIns="0" bIns="0">
            <a:spAutoFit/>
          </a:bodyPr>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5/16/2022</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51654957"/>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Lst>
  <p:txStyles>
    <p:titleStyle>
      <a:lvl1pPr>
        <a:defRPr>
          <a:latin typeface="+mj-lt"/>
          <a:ea typeface="+mj-ea"/>
          <a:cs typeface="+mj-cs"/>
        </a:defRPr>
      </a:lvl1pPr>
    </p:titleStyle>
    <p:body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bodyStyle>
    <p:other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a:latin typeface="Comic Sans MS" panose="030F0702030302020204" pitchFamily="66" charset="0"/>
              </a:rPr>
            </a:br>
            <a:r>
              <a:rPr lang="en-US" sz="3400">
                <a:latin typeface="Comic Sans MS" panose="030F0702030302020204" pitchFamily="66" charset="0"/>
              </a:rPr>
              <a:t>A2 to B1- - </a:t>
            </a:r>
            <a:r>
              <a:rPr lang="en-US" sz="3400" dirty="0">
                <a:latin typeface="Comic Sans MS" panose="030F0702030302020204" pitchFamily="66" charset="0"/>
              </a:rPr>
              <a:t>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5F99524-0993-42FF-8A26-AE6AAC125B6D}"/>
              </a:ext>
            </a:extLst>
          </p:cNvPr>
          <p:cNvPicPr>
            <a:picLocks noChangeAspect="1"/>
          </p:cNvPicPr>
          <p:nvPr/>
        </p:nvPicPr>
        <p:blipFill>
          <a:blip r:embed="rId2"/>
          <a:stretch>
            <a:fillRect/>
          </a:stretch>
        </p:blipFill>
        <p:spPr>
          <a:xfrm>
            <a:off x="909638" y="256032"/>
            <a:ext cx="10372724" cy="5241036"/>
          </a:xfrm>
          <a:prstGeom prst="rect">
            <a:avLst/>
          </a:prstGeom>
        </p:spPr>
      </p:pic>
    </p:spTree>
    <p:extLst>
      <p:ext uri="{BB962C8B-B14F-4D97-AF65-F5344CB8AC3E}">
        <p14:creationId xmlns:p14="http://schemas.microsoft.com/office/powerpoint/2010/main" val="106684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71F1B-0B09-4065-95BB-FD2B1C0F9F14}"/>
              </a:ext>
            </a:extLst>
          </p:cNvPr>
          <p:cNvPicPr>
            <a:picLocks noChangeAspect="1"/>
          </p:cNvPicPr>
          <p:nvPr/>
        </p:nvPicPr>
        <p:blipFill>
          <a:blip r:embed="rId2"/>
          <a:stretch>
            <a:fillRect/>
          </a:stretch>
        </p:blipFill>
        <p:spPr>
          <a:xfrm>
            <a:off x="575962" y="200025"/>
            <a:ext cx="10387313" cy="6858000"/>
          </a:xfrm>
          <a:prstGeom prst="rect">
            <a:avLst/>
          </a:prstGeom>
        </p:spPr>
      </p:pic>
    </p:spTree>
    <p:extLst>
      <p:ext uri="{BB962C8B-B14F-4D97-AF65-F5344CB8AC3E}">
        <p14:creationId xmlns:p14="http://schemas.microsoft.com/office/powerpoint/2010/main" val="119338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5095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656694" y="-213899"/>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898A5C9B-0BA5-4FF6-8C5E-E52067646330}"/>
              </a:ext>
            </a:extLst>
          </p:cNvPr>
          <p:cNvSpPr txBox="1"/>
          <p:nvPr/>
        </p:nvSpPr>
        <p:spPr>
          <a:xfrm>
            <a:off x="151074" y="696524"/>
            <a:ext cx="11712680" cy="2585323"/>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To Go Nuts</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get very upset or to go mad </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The car driver did not see him parked on the street and crashed into him. He went nuts when he saw all the damage.</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A Couch Potato</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someone who sits at home all day on the sofa watching TV</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He had not been out with his friends for many months. His wife told him to stop being a couch potato and take her to the restaurant.</a:t>
            </a:r>
            <a:endParaRPr lang="en-US" b="0" i="0" dirty="0">
              <a:solidFill>
                <a:srgbClr val="444444"/>
              </a:solidFill>
              <a:effectLst/>
              <a:latin typeface="Lato" panose="020F0502020204030203" pitchFamily="34" charset="0"/>
            </a:endParaRPr>
          </a:p>
        </p:txBody>
      </p:sp>
      <p:sp>
        <p:nvSpPr>
          <p:cNvPr id="9" name="TextBox 8">
            <a:extLst>
              <a:ext uri="{FF2B5EF4-FFF2-40B4-BE49-F238E27FC236}">
                <a16:creationId xmlns:a16="http://schemas.microsoft.com/office/drawing/2014/main" id="{2177CC37-40A4-4D60-A1BB-4267E21D49D4}"/>
              </a:ext>
            </a:extLst>
          </p:cNvPr>
          <p:cNvSpPr txBox="1"/>
          <p:nvPr/>
        </p:nvSpPr>
        <p:spPr>
          <a:xfrm>
            <a:off x="98067" y="3364945"/>
            <a:ext cx="12040925" cy="2585323"/>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Not To Put All Eggs In One Basket</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spread your risks</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David wanted to invest his money in an oil company. His adviser told him to invest in a number of different companies and spread his risk. He told him it was not wise to put all his eggs in one basket.</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As Cool As A Cucumber</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stay very calm and relaxed, especially when everyone else around you is nervous or stressed</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He stayed as cool as a cucumber during his driving test and passed it the first time.</a:t>
            </a:r>
            <a:endParaRPr lang="en-US" b="0" i="0" dirty="0">
              <a:solidFill>
                <a:srgbClr val="444444"/>
              </a:solidFill>
              <a:effectLst/>
              <a:latin typeface="Lato" panose="020F0502020204030203" pitchFamily="34" charset="0"/>
            </a:endParaRPr>
          </a:p>
        </p:txBody>
      </p:sp>
    </p:spTree>
    <p:extLst>
      <p:ext uri="{BB962C8B-B14F-4D97-AF65-F5344CB8AC3E}">
        <p14:creationId xmlns:p14="http://schemas.microsoft.com/office/powerpoint/2010/main" val="167845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16E5AC-9D66-4BD8-A1E2-6097A8260E63}"/>
              </a:ext>
            </a:extLst>
          </p:cNvPr>
          <p:cNvSpPr txBox="1"/>
          <p:nvPr/>
        </p:nvSpPr>
        <p:spPr>
          <a:xfrm>
            <a:off x="269630" y="340754"/>
            <a:ext cx="11695723" cy="2308324"/>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To Go Bananas</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behave in a silly or crazy way, to get angry</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Mum will go bananas when she sees your school report.</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Not My Cup Of Tea</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if something is your cup of tea, it means you like or enjoy it. We usually use it in a negative sentence.</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My husband loves cricket, but it’s not my cup of tea.</a:t>
            </a:r>
            <a:endParaRPr lang="en-US" b="0" i="0" dirty="0">
              <a:solidFill>
                <a:srgbClr val="444444"/>
              </a:solidFill>
              <a:effectLst/>
              <a:latin typeface="Lato" panose="020F0502020204030203" pitchFamily="34" charset="0"/>
            </a:endParaRPr>
          </a:p>
        </p:txBody>
      </p:sp>
    </p:spTree>
    <p:extLst>
      <p:ext uri="{BB962C8B-B14F-4D97-AF65-F5344CB8AC3E}">
        <p14:creationId xmlns:p14="http://schemas.microsoft.com/office/powerpoint/2010/main" val="120006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367681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03586" y="-99623"/>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E3E20314-90F0-4C10-920C-1C3BDA5F3F3A}"/>
              </a:ext>
            </a:extLst>
          </p:cNvPr>
          <p:cNvSpPr txBox="1"/>
          <p:nvPr/>
        </p:nvSpPr>
        <p:spPr>
          <a:xfrm>
            <a:off x="98067" y="772356"/>
            <a:ext cx="12191999" cy="5909310"/>
          </a:xfrm>
          <a:prstGeom prst="rect">
            <a:avLst/>
          </a:prstGeom>
          <a:noFill/>
        </p:spPr>
        <p:txBody>
          <a:bodyPr wrap="square">
            <a:spAutoFit/>
          </a:bodyPr>
          <a:lstStyle/>
          <a:p>
            <a:pPr algn="l"/>
            <a:r>
              <a:rPr lang="en-US" b="0" i="0" dirty="0">
                <a:solidFill>
                  <a:srgbClr val="222222"/>
                </a:solidFill>
                <a:effectLst/>
                <a:latin typeface="Open Sans" panose="020B0606030504020204" pitchFamily="34" charset="0"/>
              </a:rPr>
              <a:t>What is your favorite food? What is in it?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Can you think of any of your country’s cuisine that other countries influenced?</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is your favorite foreign food? How is it different from your country’s cuisine?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How often do you eat foreign food and how often do you eat your country’s cuisine?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Where is the best place to eat in your town? Why is it so good?</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Do you eat a healthy diet? Why or why not?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could you do to improve your diet?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Have you ever gone on a diet to improve your health or lose weight? How well did it work?</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Describe your favorite food. What ingredients are in it? Why is it your favorite?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Do you eat different foods depending on the season or weather? Give some examples.</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kinds of food can you cook? Would you like to learn how to cook more types of food?</a:t>
            </a:r>
          </a:p>
        </p:txBody>
      </p:sp>
    </p:spTree>
    <p:extLst>
      <p:ext uri="{BB962C8B-B14F-4D97-AF65-F5344CB8AC3E}">
        <p14:creationId xmlns:p14="http://schemas.microsoft.com/office/powerpoint/2010/main" val="331544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89555" y="-311846"/>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851045" y="6519729"/>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E3E20314-90F0-4C10-920C-1C3BDA5F3F3A}"/>
              </a:ext>
            </a:extLst>
          </p:cNvPr>
          <p:cNvSpPr txBox="1"/>
          <p:nvPr/>
        </p:nvSpPr>
        <p:spPr>
          <a:xfrm>
            <a:off x="-98066" y="56421"/>
            <a:ext cx="12191999" cy="6463308"/>
          </a:xfrm>
          <a:prstGeom prst="rect">
            <a:avLst/>
          </a:prstGeom>
          <a:noFill/>
        </p:spPr>
        <p:txBody>
          <a:bodyPr wrap="square">
            <a:spAutoFit/>
          </a:bodyPr>
          <a:lstStyle/>
          <a:p>
            <a:pPr algn="l"/>
            <a:r>
              <a:rPr lang="en-US" b="0" i="0" dirty="0">
                <a:solidFill>
                  <a:srgbClr val="222222"/>
                </a:solidFill>
                <a:effectLst/>
                <a:latin typeface="Open Sans" panose="020B0606030504020204" pitchFamily="34" charset="0"/>
              </a:rPr>
              <a:t>What is your favorite snack?</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unhealthy food do you love?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food did your mother always tell you to eat and not to eat?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food helps with which health problem?</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is the future of food in your country?</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kinds of food did you eat when you were a child? Do you eat the same things now?</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is the best food to eat when you are sick?</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is your favorite food that your mother/father cooks?</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Do you prefer to eat unhealthy or healthy food?</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How often do you eat out?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If you could have any food right now, what would it be?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kinds of food can you cook? Would you like to learn how to cook more types of food?</a:t>
            </a:r>
          </a:p>
        </p:txBody>
      </p:sp>
    </p:spTree>
    <p:extLst>
      <p:ext uri="{BB962C8B-B14F-4D97-AF65-F5344CB8AC3E}">
        <p14:creationId xmlns:p14="http://schemas.microsoft.com/office/powerpoint/2010/main" val="1494887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5- Food</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Eating </a:t>
            </a:r>
            <a:r>
              <a:rPr lang="en-US" sz="3600" b="1" spc="7" dirty="0">
                <a:solidFill>
                  <a:schemeClr val="bg1"/>
                </a:solidFill>
                <a:latin typeface="Cambria"/>
                <a:cs typeface="Cambria"/>
              </a:rPr>
              <a:t>Healthy Food </a:t>
            </a:r>
            <a:r>
              <a:rPr lang="en-US" sz="3600" b="1" dirty="0">
                <a:solidFill>
                  <a:schemeClr val="bg1"/>
                </a:solidFill>
              </a:rPr>
              <a:t>(Listening)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Eating </a:t>
            </a:r>
            <a:r>
              <a:rPr lang="en-US" sz="3600" b="1" spc="7" dirty="0">
                <a:solidFill>
                  <a:schemeClr val="bg1"/>
                </a:solidFill>
                <a:latin typeface="Cambria"/>
                <a:cs typeface="Cambria"/>
              </a:rPr>
              <a:t>Healthy Food </a:t>
            </a:r>
            <a:r>
              <a:rPr lang="en-US" sz="3600" b="1" dirty="0">
                <a:solidFill>
                  <a:schemeClr val="bg1"/>
                </a:solidFill>
              </a:rPr>
              <a:t>(Listening)</a:t>
            </a:r>
          </a:p>
          <a:p>
            <a:pPr marL="0" indent="0" algn="l">
              <a:buNone/>
            </a:pPr>
            <a:endParaRPr lang="en-US" sz="3600" b="1" dirty="0">
              <a:solidFill>
                <a:schemeClr val="bg1"/>
              </a:solidFill>
            </a:endParaRPr>
          </a:p>
          <a:p>
            <a:pPr marL="0" indent="0" algn="l">
              <a:buNone/>
            </a:pP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71587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E4848B-C8F6-4C69-B4A0-90AEFBE3D8D2}"/>
              </a:ext>
            </a:extLst>
          </p:cNvPr>
          <p:cNvSpPr txBox="1"/>
          <p:nvPr/>
        </p:nvSpPr>
        <p:spPr>
          <a:xfrm>
            <a:off x="0" y="0"/>
            <a:ext cx="12192000" cy="8433078"/>
          </a:xfrm>
          <a:prstGeom prst="rect">
            <a:avLst/>
          </a:prstGeom>
          <a:noFill/>
        </p:spPr>
        <p:txBody>
          <a:bodyPr wrap="square">
            <a:spAutoFit/>
          </a:bodyPr>
          <a:lstStyle/>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Hey, Todd. Are you healthy? Do you eat lots of fruits and vegetables?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I guess I am healthy. I do eat lots of fruits and vegetables, but I also eat junk food, </a:t>
            </a:r>
            <a:r>
              <a:rPr lang="en-US" sz="1600" b="1" i="1" dirty="0">
                <a:solidFill>
                  <a:srgbClr val="4066C3"/>
                </a:solidFill>
                <a:effectLst/>
                <a:latin typeface="Helvetica" panose="020B0604020202020204" pitchFamily="34" charset="0"/>
                <a:ea typeface="Times New Roman" panose="02020603050405020304" pitchFamily="18" charset="0"/>
              </a:rPr>
              <a:t>sadly</a:t>
            </a:r>
            <a:r>
              <a:rPr lang="en-US" sz="1600" dirty="0">
                <a:solidFill>
                  <a:srgbClr val="333333"/>
                </a:solidFill>
                <a:effectLst/>
                <a:latin typeface="Helvetica" panose="020B0604020202020204" pitchFamily="34" charset="0"/>
                <a:ea typeface="Times New Roman" panose="02020603050405020304" pitchFamily="18" charset="0"/>
              </a:rPr>
              <a:t>. But I try to eat lots of fruits especially to stay healthy.</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What kind of fruits do you like to eat?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Well, I like all fruits. I love all fruits except pineapple. I hate pineapple. I don't know why. I just don't like pineapple. I don't like the taste. I don't like to </a:t>
            </a:r>
            <a:r>
              <a:rPr lang="en-US" sz="1600" b="1" i="1" dirty="0">
                <a:solidFill>
                  <a:srgbClr val="4066C3"/>
                </a:solidFill>
                <a:effectLst/>
                <a:latin typeface="Helvetica" panose="020B0604020202020204" pitchFamily="34" charset="0"/>
                <a:ea typeface="Times New Roman" panose="02020603050405020304" pitchFamily="18" charset="0"/>
              </a:rPr>
              <a:t>chew</a:t>
            </a:r>
            <a:r>
              <a:rPr lang="en-US" sz="1600" dirty="0">
                <a:solidFill>
                  <a:srgbClr val="333333"/>
                </a:solidFill>
                <a:effectLst/>
                <a:latin typeface="Helvetica" panose="020B0604020202020204" pitchFamily="34" charset="0"/>
                <a:ea typeface="Times New Roman" panose="02020603050405020304" pitchFamily="18" charset="0"/>
              </a:rPr>
              <a:t> it. It just </a:t>
            </a:r>
            <a:r>
              <a:rPr lang="en-US" sz="1600" b="1" i="1" dirty="0">
                <a:solidFill>
                  <a:srgbClr val="4066C3"/>
                </a:solidFill>
                <a:effectLst/>
                <a:latin typeface="Helvetica" panose="020B0604020202020204" pitchFamily="34" charset="0"/>
                <a:ea typeface="Times New Roman" panose="02020603050405020304" pitchFamily="18" charset="0"/>
              </a:rPr>
              <a:t>feels funny</a:t>
            </a:r>
            <a:r>
              <a:rPr lang="en-US" sz="1600" dirty="0">
                <a:solidFill>
                  <a:srgbClr val="333333"/>
                </a:solidFill>
                <a:effectLst/>
                <a:latin typeface="Helvetica" panose="020B0604020202020204" pitchFamily="34" charset="0"/>
                <a:ea typeface="Times New Roman" panose="02020603050405020304" pitchFamily="18" charset="0"/>
              </a:rPr>
              <a:t>. But I love apples, I love bananas, I love oranges. I usually have an apple every morning for breakfast. It's very easy to eat. And I just love apples because you can take them to school. You can eat them quickly. They're very easy to eat.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dirty="0">
                <a:solidFill>
                  <a:srgbClr val="333333"/>
                </a:solidFill>
                <a:effectLst/>
                <a:latin typeface="Helvetica" panose="020B0604020202020204" pitchFamily="34" charset="0"/>
                <a:ea typeface="Times New Roman" panose="02020603050405020304" pitchFamily="18" charset="0"/>
              </a:rPr>
              <a:t>I also like oranges, and I love orange juice. So sometimes, I make fresh orange juice in my kitchen. So oranges are great. But my favorite fruits are bananas and strawberries. I love bananas and strawberries. And I love to eat bananas and strawberries together, so my favorite snack is to cut up some banana and then cut up some strawberry and mix them together, and then eat them.</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Well, it sounds like you really like a lot of fruits.</a:t>
            </a: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Oh yeah, I do.</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What about vegetables? Do you eat vegetables everyday?</a:t>
            </a:r>
          </a:p>
          <a:p>
            <a:pPr>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a:t>
            </a:r>
            <a:r>
              <a:rPr lang="en-US" sz="1600" dirty="0">
                <a:solidFill>
                  <a:srgbClr val="333333"/>
                </a:solidFill>
                <a:effectLst/>
                <a:latin typeface="Helvetica" panose="020B0604020202020204" pitchFamily="34" charset="0"/>
                <a:ea typeface="Times New Roman" panose="02020603050405020304" pitchFamily="18" charset="0"/>
              </a:rPr>
              <a:t>I do. I try to have a salad everyday, and I have a special salad I make and I call it my chunky, crunchy salad. And it's carrots, cucumbers and tomatoes, and I cut the carrots and cucumbers into small little squares. And then I cut up the tomatoes and I mix together. And the carrots, tomatoes and cucumbers mixed together, the colors are really pretty. And when you eat the salad, it's very crunchy and it's very </a:t>
            </a:r>
            <a:r>
              <a:rPr lang="en-US" sz="1600" b="1" i="1" dirty="0">
                <a:solidFill>
                  <a:srgbClr val="4066C3"/>
                </a:solidFill>
                <a:effectLst/>
                <a:latin typeface="Helvetica" panose="020B0604020202020204" pitchFamily="34" charset="0"/>
                <a:ea typeface="Times New Roman" panose="02020603050405020304" pitchFamily="18" charset="0"/>
              </a:rPr>
              <a:t>chunky</a:t>
            </a:r>
            <a:r>
              <a:rPr lang="en-US" sz="1600" dirty="0">
                <a:solidFill>
                  <a:srgbClr val="333333"/>
                </a:solidFill>
                <a:effectLst/>
                <a:latin typeface="Helvetica" panose="020B0604020202020204" pitchFamily="34" charset="0"/>
                <a:ea typeface="Times New Roman" panose="02020603050405020304" pitchFamily="18" charset="0"/>
              </a:rPr>
              <a:t> because it's all little squares. So I call it my </a:t>
            </a:r>
            <a:r>
              <a:rPr lang="en-US" sz="1600" b="1" i="1" dirty="0">
                <a:solidFill>
                  <a:srgbClr val="4066C3"/>
                </a:solidFill>
                <a:effectLst/>
                <a:latin typeface="Helvetica" panose="020B0604020202020204" pitchFamily="34" charset="0"/>
                <a:ea typeface="Times New Roman" panose="02020603050405020304" pitchFamily="18" charset="0"/>
              </a:rPr>
              <a:t>crunchy</a:t>
            </a:r>
            <a:r>
              <a:rPr lang="en-US" sz="1600" dirty="0">
                <a:solidFill>
                  <a:srgbClr val="333333"/>
                </a:solidFill>
                <a:effectLst/>
                <a:latin typeface="Helvetica" panose="020B0604020202020204" pitchFamily="34" charset="0"/>
                <a:ea typeface="Times New Roman" panose="02020603050405020304" pitchFamily="18" charset="0"/>
              </a:rPr>
              <a:t>, chunky salad.</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solidFill>
                <a:srgbClr val="333333"/>
              </a:solidFill>
              <a:effectLst/>
              <a:latin typeface="Helvetica" panose="020B0604020202020204" pitchFamily="34"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E4848B-C8F6-4C69-B4A0-90AEFBE3D8D2}"/>
              </a:ext>
            </a:extLst>
          </p:cNvPr>
          <p:cNvSpPr txBox="1"/>
          <p:nvPr/>
        </p:nvSpPr>
        <p:spPr>
          <a:xfrm>
            <a:off x="0" y="221225"/>
            <a:ext cx="11966713" cy="7555915"/>
          </a:xfrm>
          <a:prstGeom prst="rect">
            <a:avLst/>
          </a:prstGeom>
          <a:noFill/>
        </p:spPr>
        <p:txBody>
          <a:bodyPr wrap="square">
            <a:spAutoFit/>
          </a:bodyPr>
          <a:lstStyle/>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That sounds delicious. Do you ever share it with someone else?</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No, I don't but I want to because I really, I like it so much and I can't cook. So when I go to somebody's house and I need to bring food, I think, "Oh, I should bring chunky, crunchy salad."</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Hmm, that's a good idea. Another idea is to cook some vegetables. Do you cook vegetables?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Not too much. I do cook </a:t>
            </a:r>
            <a:r>
              <a:rPr lang="en-US" sz="1600" b="1" i="1" dirty="0">
                <a:solidFill>
                  <a:srgbClr val="4066C3"/>
                </a:solidFill>
                <a:effectLst/>
                <a:latin typeface="Helvetica" panose="020B0604020202020204" pitchFamily="34" charset="0"/>
                <a:ea typeface="Times New Roman" panose="02020603050405020304" pitchFamily="18" charset="0"/>
              </a:rPr>
              <a:t>asparagus</a:t>
            </a:r>
            <a:r>
              <a:rPr lang="en-US" sz="1600" dirty="0">
                <a:solidFill>
                  <a:srgbClr val="333333"/>
                </a:solidFill>
                <a:effectLst/>
                <a:latin typeface="Helvetica" panose="020B0604020202020204" pitchFamily="34" charset="0"/>
                <a:ea typeface="Times New Roman" panose="02020603050405020304" pitchFamily="18" charset="0"/>
              </a:rPr>
              <a:t>. Asparagus is probably my favorite vegetable, and it's very easy to cook because asparagus, you just have to cut up into small pieces. And then you can put the asparagus in a bowl with some water in the microwave, and you can cook asparagus in about 30 seconds. So I eat asparagus a lot.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dirty="0">
                <a:solidFill>
                  <a:srgbClr val="333333"/>
                </a:solidFill>
                <a:effectLst/>
                <a:latin typeface="Helvetica" panose="020B0604020202020204" pitchFamily="34" charset="0"/>
                <a:ea typeface="Times New Roman" panose="02020603050405020304" pitchFamily="18" charset="0"/>
              </a:rPr>
              <a:t>Also, I eat broccoli. I love broccoli. Sometimes I have broccoli and lettuce together for my salad. And then sometimes, I cook eggplant. I like to cook eggplant because I like the taste and it's easy to cook.</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I don't really like eggplant.</a:t>
            </a: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Really?</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I don't.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Oh no. Why not?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It has a strange flavor to me, so I </a:t>
            </a:r>
            <a:r>
              <a:rPr lang="en-US" sz="1600" b="1" i="1" dirty="0">
                <a:solidFill>
                  <a:srgbClr val="4066C3"/>
                </a:solidFill>
                <a:effectLst/>
                <a:latin typeface="Helvetica" panose="020B0604020202020204" pitchFamily="34" charset="0"/>
                <a:ea typeface="Times New Roman" panose="02020603050405020304" pitchFamily="18" charset="0"/>
              </a:rPr>
              <a:t>prefer not to</a:t>
            </a:r>
            <a:r>
              <a:rPr lang="en-US" sz="1600" dirty="0">
                <a:solidFill>
                  <a:srgbClr val="333333"/>
                </a:solidFill>
                <a:effectLst/>
                <a:latin typeface="Helvetica" panose="020B0604020202020204" pitchFamily="34" charset="0"/>
                <a:ea typeface="Times New Roman" panose="02020603050405020304" pitchFamily="18" charset="0"/>
              </a:rPr>
              <a:t> eat eggplant.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Well, </a:t>
            </a:r>
            <a:r>
              <a:rPr lang="en-US" sz="1600" b="1" i="1" dirty="0">
                <a:solidFill>
                  <a:srgbClr val="4066C3"/>
                </a:solidFill>
                <a:effectLst/>
                <a:latin typeface="Helvetica" panose="020B0604020202020204" pitchFamily="34" charset="0"/>
                <a:ea typeface="Times New Roman" panose="02020603050405020304" pitchFamily="18" charset="0"/>
              </a:rPr>
              <a:t>as long as</a:t>
            </a:r>
            <a:r>
              <a:rPr lang="en-US" sz="1600" dirty="0">
                <a:solidFill>
                  <a:srgbClr val="333333"/>
                </a:solidFill>
                <a:effectLst/>
                <a:latin typeface="Helvetica" panose="020B0604020202020204" pitchFamily="34" charset="0"/>
                <a:ea typeface="Times New Roman" panose="02020603050405020304" pitchFamily="18" charset="0"/>
              </a:rPr>
              <a:t> you eat your </a:t>
            </a:r>
            <a:r>
              <a:rPr lang="en-US" sz="1600" b="1" i="1" dirty="0">
                <a:solidFill>
                  <a:srgbClr val="4066C3"/>
                </a:solidFill>
                <a:effectLst/>
                <a:latin typeface="Helvetica" panose="020B0604020202020204" pitchFamily="34" charset="0"/>
                <a:ea typeface="Times New Roman" panose="02020603050405020304" pitchFamily="18" charset="0"/>
              </a:rPr>
              <a:t>veggies</a:t>
            </a:r>
            <a:r>
              <a:rPr lang="en-US" sz="1600" dirty="0">
                <a:solidFill>
                  <a:srgbClr val="333333"/>
                </a:solidFill>
                <a:effectLst/>
                <a:latin typeface="Helvetica" panose="020B0604020202020204" pitchFamily="34"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Yes.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600" dirty="0">
              <a:solidFill>
                <a:srgbClr val="333333"/>
              </a:solidFill>
              <a:latin typeface="Helvetica" panose="020B0604020202020204" pitchFamily="34"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485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8">
            <a:extLst>
              <a:ext uri="{FF2B5EF4-FFF2-40B4-BE49-F238E27FC236}">
                <a16:creationId xmlns:a16="http://schemas.microsoft.com/office/drawing/2014/main" id="{230257AE-552D-40D2-96FD-283A8DD3073A}"/>
              </a:ext>
            </a:extLst>
          </p:cNvPr>
          <p:cNvSpPr>
            <a:spLocks noChangeArrowheads="1"/>
          </p:cNvSpPr>
          <p:nvPr/>
        </p:nvSpPr>
        <p:spPr bwMode="auto">
          <a:xfrm>
            <a:off x="152400" y="104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Phrases and Vocabulary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feel funny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1" name="Picture 248" descr="A picture containing person&#10;&#10;Description automatically generated">
            <a:extLst>
              <a:ext uri="{FF2B5EF4-FFF2-40B4-BE49-F238E27FC236}">
                <a16:creationId xmlns:a16="http://schemas.microsoft.com/office/drawing/2014/main" id="{2D9955E2-E935-4161-8BD0-A64684AB6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7437" y="62706"/>
            <a:ext cx="944563" cy="94456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9">
            <a:extLst>
              <a:ext uri="{FF2B5EF4-FFF2-40B4-BE49-F238E27FC236}">
                <a16:creationId xmlns:a16="http://schemas.microsoft.com/office/drawing/2014/main" id="{F3CD164E-3A89-456E-AC9C-4E41EF1838A7}"/>
              </a:ext>
            </a:extLst>
          </p:cNvPr>
          <p:cNvSpPr>
            <a:spLocks noChangeArrowheads="1"/>
          </p:cNvSpPr>
          <p:nvPr/>
        </p:nvSpPr>
        <p:spPr bwMode="auto">
          <a:xfrm>
            <a:off x="152400" y="121126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It just</a:t>
            </a:r>
            <a:r>
              <a:rPr kumimoji="0" lang="en-US" altLang="en-US" sz="12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1" i="1" u="none" strike="noStrike" cap="none" normalizeH="0" baseline="0" dirty="0">
                <a:ln>
                  <a:noFill/>
                </a:ln>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feels funny</a:t>
            </a: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When something feels funny, it feels awkward or strange. Notice that is does not mean it makes you laugh. Notice the following: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This chair feels funny. Something is wrong with it.</a:t>
            </a:r>
            <a:endParaRPr kumimoji="0" lang="en-US" altLang="en-US" sz="1100"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room felt funny because everyone was so quiet.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31">
            <a:extLst>
              <a:ext uri="{FF2B5EF4-FFF2-40B4-BE49-F238E27FC236}">
                <a16:creationId xmlns:a16="http://schemas.microsoft.com/office/drawing/2014/main" id="{D4AD6DAB-8866-4380-8058-5EF231CE6702}"/>
              </a:ext>
            </a:extLst>
          </p:cNvPr>
          <p:cNvSpPr>
            <a:spLocks noChangeArrowheads="1"/>
          </p:cNvSpPr>
          <p:nvPr/>
        </p:nvSpPr>
        <p:spPr bwMode="auto">
          <a:xfrm>
            <a:off x="152400" y="16319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chunky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4" name="Picture 249" descr="A group of chocolate bars&#10;&#10;Description automatically generated with low confidence">
            <a:extLst>
              <a:ext uri="{FF2B5EF4-FFF2-40B4-BE49-F238E27FC236}">
                <a16:creationId xmlns:a16="http://schemas.microsoft.com/office/drawing/2014/main" id="{1CB03D61-C494-417F-BA12-A4C9F302F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5155" y="1888334"/>
            <a:ext cx="944563" cy="94456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32">
            <a:extLst>
              <a:ext uri="{FF2B5EF4-FFF2-40B4-BE49-F238E27FC236}">
                <a16:creationId xmlns:a16="http://schemas.microsoft.com/office/drawing/2014/main" id="{FE277AFE-E26B-4AC4-BAF9-FDFC7EE48740}"/>
              </a:ext>
            </a:extLst>
          </p:cNvPr>
          <p:cNvSpPr>
            <a:spLocks noChangeArrowheads="1"/>
          </p:cNvSpPr>
          <p:nvPr/>
        </p:nvSpPr>
        <p:spPr bwMode="auto">
          <a:xfrm>
            <a:off x="152400" y="303371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It's very</a:t>
            </a:r>
            <a:r>
              <a:rPr kumimoji="0" lang="en-US" altLang="en-US" sz="1200" b="0" i="0" u="none" strike="noStrike" cap="none" normalizeH="0" baseline="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1" i="1" u="none" strike="noStrike" cap="none" normalizeH="0" baseline="0">
                <a:ln>
                  <a:noFill/>
                </a:ln>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chunky</a:t>
            </a:r>
            <a:r>
              <a:rPr kumimoji="0" lang="en-US" altLang="en-US" sz="1200" b="0" i="0" u="none" strike="noStrike" cap="none" normalizeH="0" baseline="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because it's all little squares.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When something is chunky it is broken into chunks, or pieces that are still fairly big. Notice the following: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ate a big chunk of chocolate.</a:t>
            </a:r>
            <a:endParaRPr kumimoji="0" lang="en-US" altLang="en-US" sz="1100" b="0" i="0" u="none" strike="noStrike" cap="none" normalizeH="0" baseline="0">
              <a:ln>
                <a:noFill/>
              </a:ln>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cereal is very chunky.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34">
            <a:extLst>
              <a:ext uri="{FF2B5EF4-FFF2-40B4-BE49-F238E27FC236}">
                <a16:creationId xmlns:a16="http://schemas.microsoft.com/office/drawing/2014/main" id="{B6621691-A0CD-4CBE-85FE-26A15BC5E6E8}"/>
              </a:ext>
            </a:extLst>
          </p:cNvPr>
          <p:cNvSpPr>
            <a:spLocks noChangeArrowheads="1"/>
          </p:cNvSpPr>
          <p:nvPr/>
        </p:nvSpPr>
        <p:spPr bwMode="auto">
          <a:xfrm>
            <a:off x="152400" y="35488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crunchy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7" name="Picture 250" descr="A pile of food&#10;&#10;Description automatically generated with low confidence">
            <a:extLst>
              <a:ext uri="{FF2B5EF4-FFF2-40B4-BE49-F238E27FC236}">
                <a16:creationId xmlns:a16="http://schemas.microsoft.com/office/drawing/2014/main" id="{64A58201-BEBF-4BA4-9002-021F0FCAC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7525" y="4281485"/>
            <a:ext cx="944563" cy="94456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5">
            <a:extLst>
              <a:ext uri="{FF2B5EF4-FFF2-40B4-BE49-F238E27FC236}">
                <a16:creationId xmlns:a16="http://schemas.microsoft.com/office/drawing/2014/main" id="{D7DCBCAF-5017-40BC-8C02-2FC740A1176F}"/>
              </a:ext>
            </a:extLst>
          </p:cNvPr>
          <p:cNvSpPr>
            <a:spLocks noChangeArrowheads="1"/>
          </p:cNvSpPr>
          <p:nvPr/>
        </p:nvSpPr>
        <p:spPr bwMode="auto">
          <a:xfrm>
            <a:off x="152400" y="495062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So I call it my</a:t>
            </a:r>
            <a:r>
              <a:rPr kumimoji="0" lang="en-US" altLang="en-US" sz="12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1" i="1" u="none" strike="noStrike" cap="none" normalizeH="0" baseline="0" dirty="0">
                <a:ln>
                  <a:noFill/>
                </a:ln>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crunchy</a:t>
            </a: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chunky salad.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When something is crunchy, it makes a lot of noise when you eat it. Notice the following: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These potato chips are very crunchy.</a:t>
            </a:r>
            <a:endParaRPr kumimoji="0" lang="en-US" altLang="en-US" sz="1100"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Breakfast cereal is usually crunchy.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23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6C0F10-8CC2-409D-8090-C49F9B1ABC58}"/>
              </a:ext>
            </a:extLst>
          </p:cNvPr>
          <p:cNvPicPr>
            <a:picLocks noChangeAspect="1"/>
          </p:cNvPicPr>
          <p:nvPr/>
        </p:nvPicPr>
        <p:blipFill>
          <a:blip r:embed="rId2"/>
          <a:stretch>
            <a:fillRect/>
          </a:stretch>
        </p:blipFill>
        <p:spPr>
          <a:xfrm>
            <a:off x="138683" y="259725"/>
            <a:ext cx="10272141" cy="2915412"/>
          </a:xfrm>
          <a:prstGeom prst="rect">
            <a:avLst/>
          </a:prstGeom>
        </p:spPr>
      </p:pic>
      <p:pic>
        <p:nvPicPr>
          <p:cNvPr id="5" name="Picture 4">
            <a:extLst>
              <a:ext uri="{FF2B5EF4-FFF2-40B4-BE49-F238E27FC236}">
                <a16:creationId xmlns:a16="http://schemas.microsoft.com/office/drawing/2014/main" id="{BD4B0D14-9683-4202-B37D-F9767BB5F42C}"/>
              </a:ext>
            </a:extLst>
          </p:cNvPr>
          <p:cNvPicPr>
            <a:picLocks noChangeAspect="1"/>
          </p:cNvPicPr>
          <p:nvPr/>
        </p:nvPicPr>
        <p:blipFill>
          <a:blip r:embed="rId3"/>
          <a:stretch>
            <a:fillRect/>
          </a:stretch>
        </p:blipFill>
        <p:spPr>
          <a:xfrm>
            <a:off x="0" y="3175137"/>
            <a:ext cx="11179683" cy="2915412"/>
          </a:xfrm>
          <a:prstGeom prst="rect">
            <a:avLst/>
          </a:prstGeom>
        </p:spPr>
      </p:pic>
    </p:spTree>
    <p:extLst>
      <p:ext uri="{BB962C8B-B14F-4D97-AF65-F5344CB8AC3E}">
        <p14:creationId xmlns:p14="http://schemas.microsoft.com/office/powerpoint/2010/main" val="377242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81EEF-7708-4C8C-8ED7-A3FA1B19A46D}"/>
              </a:ext>
            </a:extLst>
          </p:cNvPr>
          <p:cNvPicPr>
            <a:picLocks noChangeAspect="1"/>
          </p:cNvPicPr>
          <p:nvPr/>
        </p:nvPicPr>
        <p:blipFill>
          <a:blip r:embed="rId2"/>
          <a:stretch>
            <a:fillRect/>
          </a:stretch>
        </p:blipFill>
        <p:spPr>
          <a:xfrm>
            <a:off x="240791" y="237744"/>
            <a:ext cx="9789033" cy="2915412"/>
          </a:xfrm>
          <a:prstGeom prst="rect">
            <a:avLst/>
          </a:prstGeom>
        </p:spPr>
      </p:pic>
    </p:spTree>
    <p:extLst>
      <p:ext uri="{BB962C8B-B14F-4D97-AF65-F5344CB8AC3E}">
        <p14:creationId xmlns:p14="http://schemas.microsoft.com/office/powerpoint/2010/main" val="234155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95D71C-EAE8-446B-8A51-E23F72387295}"/>
              </a:ext>
            </a:extLst>
          </p:cNvPr>
          <p:cNvPicPr>
            <a:picLocks noChangeAspect="1"/>
          </p:cNvPicPr>
          <p:nvPr/>
        </p:nvPicPr>
        <p:blipFill>
          <a:blip r:embed="rId2"/>
          <a:stretch>
            <a:fillRect/>
          </a:stretch>
        </p:blipFill>
        <p:spPr>
          <a:xfrm>
            <a:off x="1098041" y="1010031"/>
            <a:ext cx="8569833" cy="4085844"/>
          </a:xfrm>
          <a:prstGeom prst="rect">
            <a:avLst/>
          </a:prstGeom>
        </p:spPr>
      </p:pic>
    </p:spTree>
    <p:extLst>
      <p:ext uri="{BB962C8B-B14F-4D97-AF65-F5344CB8AC3E}">
        <p14:creationId xmlns:p14="http://schemas.microsoft.com/office/powerpoint/2010/main" val="241035325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4891</TotalTime>
  <Words>1559</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Calibri</vt:lpstr>
      <vt:lpstr>Cambria</vt:lpstr>
      <vt:lpstr>Century Gothic</vt:lpstr>
      <vt:lpstr>Comic Sans MS</vt:lpstr>
      <vt:lpstr>Helvetica</vt:lpstr>
      <vt:lpstr>inherit</vt:lpstr>
      <vt:lpstr>Lato</vt:lpstr>
      <vt:lpstr>Open Sans</vt:lpstr>
      <vt:lpstr>Times New Roman</vt:lpstr>
      <vt:lpstr>Wingdings 3</vt:lpstr>
      <vt:lpstr>Slice</vt:lpstr>
      <vt:lpstr>Office Theme</vt:lpstr>
      <vt:lpstr> Speak Fluently &amp; Confidently  A2 to B1- - Course  1</vt:lpstr>
      <vt:lpstr>Session 5- Food</vt:lpstr>
      <vt:lpstr>Session 5- Food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5- Food</vt:lpstr>
      <vt:lpstr>Session 5- Food</vt:lpstr>
      <vt:lpstr>PowerPoint Presentation</vt:lpstr>
      <vt:lpstr>Session 5- Food</vt:lpstr>
      <vt:lpstr>Session 5- Food</vt:lpstr>
      <vt:lpstr>Session 5- Food</vt:lpstr>
      <vt:lpstr>Session 5- Food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119</cp:revision>
  <cp:lastPrinted>2021-05-18T05:21:02Z</cp:lastPrinted>
  <dcterms:created xsi:type="dcterms:W3CDTF">2020-10-01T06:52:49Z</dcterms:created>
  <dcterms:modified xsi:type="dcterms:W3CDTF">2022-05-16T07:27:53Z</dcterms:modified>
</cp:coreProperties>
</file>