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4" r:id="rId1"/>
  </p:sldMasterIdLst>
  <p:sldIdLst>
    <p:sldId id="256" r:id="rId2"/>
    <p:sldId id="263" r:id="rId3"/>
    <p:sldId id="272" r:id="rId4"/>
    <p:sldId id="279" r:id="rId5"/>
    <p:sldId id="280" r:id="rId6"/>
    <p:sldId id="281" r:id="rId7"/>
    <p:sldId id="282" r:id="rId8"/>
    <p:sldId id="283" r:id="rId9"/>
    <p:sldId id="284" r:id="rId10"/>
    <p:sldId id="285" r:id="rId11"/>
    <p:sldId id="286" r:id="rId12"/>
    <p:sldId id="287" r:id="rId13"/>
    <p:sldId id="288" r:id="rId14"/>
    <p:sldId id="273" r:id="rId15"/>
    <p:sldId id="278" r:id="rId16"/>
    <p:sldId id="274" r:id="rId17"/>
    <p:sldId id="276" r:id="rId18"/>
    <p:sldId id="275" r:id="rId19"/>
    <p:sldId id="277" r:id="rId20"/>
    <p:sldId id="271" r:id="rId21"/>
  </p:sldIdLst>
  <p:sldSz cx="12192000" cy="6858000"/>
  <p:notesSz cx="7010400" cy="92964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98" d="100"/>
          <a:sy n="98" d="100"/>
        </p:scale>
        <p:origin x="110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80878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89735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43356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2798348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78096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82521652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8461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095080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5894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5137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175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3776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08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29234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86603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5919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11098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5">
                <a:lumMod val="60000"/>
                <a:lumOff val="40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smtClean="0"/>
              <a:pPr/>
              <a:t>5/27/2022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6776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5" r:id="rId1"/>
    <p:sldLayoutId id="2147483856" r:id="rId2"/>
    <p:sldLayoutId id="2147483857" r:id="rId3"/>
    <p:sldLayoutId id="2147483858" r:id="rId4"/>
    <p:sldLayoutId id="2147483859" r:id="rId5"/>
    <p:sldLayoutId id="2147483860" r:id="rId6"/>
    <p:sldLayoutId id="2147483861" r:id="rId7"/>
    <p:sldLayoutId id="2147483862" r:id="rId8"/>
    <p:sldLayoutId id="2147483863" r:id="rId9"/>
    <p:sldLayoutId id="2147483864" r:id="rId10"/>
    <p:sldLayoutId id="2147483865" r:id="rId11"/>
    <p:sldLayoutId id="2147483866" r:id="rId12"/>
    <p:sldLayoutId id="2147483867" r:id="rId13"/>
    <p:sldLayoutId id="2147483868" r:id="rId14"/>
    <p:sldLayoutId id="2147483869" r:id="rId15"/>
    <p:sldLayoutId id="2147483870" r:id="rId16"/>
    <p:sldLayoutId id="21474838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emf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emf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emf"/><Relationship Id="rId4" Type="http://schemas.openxmlformats.org/officeDocument/2006/relationships/image" Target="../media/image2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befluent.me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C0DFF-1E14-4F69-929C-7BEBEA4962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595360" y="3120026"/>
            <a:ext cx="3345666" cy="2859224"/>
          </a:xfrm>
        </p:spPr>
        <p:txBody>
          <a:bodyPr>
            <a:normAutofit fontScale="90000"/>
          </a:bodyPr>
          <a:lstStyle/>
          <a:p>
            <a:pPr>
              <a:lnSpc>
                <a:spcPct val="90000"/>
              </a:lnSpc>
            </a:pPr>
            <a:br>
              <a:rPr lang="en-US" sz="3400" b="1" dirty="0">
                <a:solidFill>
                  <a:srgbClr val="EBEBEB"/>
                </a:solidFill>
              </a:rPr>
            </a:br>
            <a:r>
              <a:rPr lang="en-US" sz="3400" b="1" dirty="0">
                <a:latin typeface="Comic Sans MS" panose="030F0702030302020204" pitchFamily="66" charset="0"/>
              </a:rPr>
              <a:t>Speak Fluently &amp; Confidently</a:t>
            </a:r>
            <a:br>
              <a:rPr lang="en-US" sz="3400" dirty="0">
                <a:latin typeface="Comic Sans MS" panose="030F0702030302020204" pitchFamily="66" charset="0"/>
              </a:rPr>
            </a:br>
            <a:br>
              <a:rPr lang="en-US" sz="3400" dirty="0">
                <a:latin typeface="Comic Sans MS" panose="030F0702030302020204" pitchFamily="66" charset="0"/>
              </a:rPr>
            </a:br>
            <a:r>
              <a:rPr lang="en-US" sz="3400" dirty="0">
                <a:latin typeface="Comic Sans MS" panose="030F0702030302020204" pitchFamily="66" charset="0"/>
              </a:rPr>
              <a:t>A2- Course  1</a:t>
            </a:r>
            <a:endParaRPr lang="en-US" sz="3400" b="1" dirty="0">
              <a:latin typeface="Comic Sans MS" panose="030F0702030302020204" pitchFamily="66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E3730E56-FE4B-44B6-BD0B-1B51AB693C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307120" y="647698"/>
            <a:ext cx="4601311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08377263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9EF6F9A-FD1C-488A-A9E9-B180502F0B0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3716" y="1099565"/>
            <a:ext cx="9503283" cy="2205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312954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BA71D60-8155-4051-9007-88ED08BC6B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17342" y="2140458"/>
            <a:ext cx="5957316" cy="25770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7296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3BFD885-0031-4B69-ABA4-CF783C625D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18020" y="-106531"/>
            <a:ext cx="662837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16521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97951" y="6488668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B9DFCA1-9DFA-4051-A03A-490D810940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7836" y="-249357"/>
            <a:ext cx="70441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5274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5944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D446F8B-1981-40EC-BEDF-DA851F77B492}"/>
              </a:ext>
            </a:extLst>
          </p:cNvPr>
          <p:cNvSpPr txBox="1"/>
          <p:nvPr/>
        </p:nvSpPr>
        <p:spPr>
          <a:xfrm>
            <a:off x="409574" y="751344"/>
            <a:ext cx="10544175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 To Get Itchy Feet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like to travel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Sam never stays in one place for long; he’s got itchy feet.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Hit The Road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set off, to start a journey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We’ve got a long way to go before it gets dark. Let’s hit the road.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Travel Light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take the essentials only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When we fly with a budget airline, we don’t take much with us; we prefer to travel light.</a:t>
            </a: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Live Out Of A Suitcase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live briefly in several places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 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Pamela continuously travels from place to place; she seems to be living out of a suitcase.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4597583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F95B9-C15B-495A-92DA-266494161CA3}"/>
              </a:ext>
            </a:extLst>
          </p:cNvPr>
          <p:cNvSpPr txBox="1"/>
          <p:nvPr/>
        </p:nvSpPr>
        <p:spPr>
          <a:xfrm>
            <a:off x="371475" y="1115624"/>
            <a:ext cx="10582275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As Brown As A Berry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1" i="0" dirty="0">
                <a:solidFill>
                  <a:srgbClr val="444444"/>
                </a:solidFill>
                <a:effectLst/>
                <a:latin typeface="inherit"/>
              </a:rPr>
              <a:t> 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very suntanned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When I arrived home after my holidays I was as brown as a berry and felt great.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Get Away From It All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escape from your daily problems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We decided to go to a desert island so that we could get away from it all.</a:t>
            </a:r>
          </a:p>
          <a:p>
            <a:pPr algn="l" fontAlgn="base"/>
            <a:endParaRPr lang="en-US" i="1" dirty="0">
              <a:solidFill>
                <a:srgbClr val="444444"/>
              </a:solidFill>
              <a:latin typeface="inherit"/>
            </a:endParaRPr>
          </a:p>
          <a:p>
            <a:pPr algn="l" fontAlgn="base"/>
            <a:r>
              <a:rPr lang="en-US" b="1" i="0" dirty="0">
                <a:solidFill>
                  <a:srgbClr val="FF4F57"/>
                </a:solidFill>
                <a:effectLst/>
                <a:latin typeface="Lato" panose="020F0502020204030203" pitchFamily="34" charset="0"/>
              </a:rPr>
              <a:t>To Catch Your Eye </a:t>
            </a:r>
          </a:p>
          <a:p>
            <a:pPr algn="l" fontAlgn="base"/>
            <a:r>
              <a:rPr lang="en-US" b="1" i="0" dirty="0">
                <a:solidFill>
                  <a:srgbClr val="004F70"/>
                </a:solidFill>
                <a:effectLst/>
                <a:latin typeface="inherit"/>
              </a:rPr>
              <a:t>Meaning:</a:t>
            </a:r>
            <a:r>
              <a:rPr lang="en-US" b="0" i="0" dirty="0">
                <a:solidFill>
                  <a:srgbClr val="444444"/>
                </a:solidFill>
                <a:effectLst/>
                <a:latin typeface="Lato" panose="020F0502020204030203" pitchFamily="34" charset="0"/>
              </a:rPr>
              <a:t> to get your attention</a:t>
            </a: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Example: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r>
              <a:rPr lang="en-US" b="0" i="1" dirty="0">
                <a:solidFill>
                  <a:srgbClr val="444444"/>
                </a:solidFill>
                <a:effectLst/>
                <a:latin typeface="inherit"/>
              </a:rPr>
              <a:t>The beautiful dress in the shop window caught my eye, so I went in and bought it.</a:t>
            </a:r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  <a:p>
            <a:pPr algn="l" fontAlgn="base"/>
            <a:endParaRPr lang="en-US" b="0" i="0" dirty="0">
              <a:solidFill>
                <a:srgbClr val="444444"/>
              </a:solidFill>
              <a:effectLst/>
              <a:latin typeface="Lato" panose="020F050202020403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133536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063447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Do you like travelling?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2) What is travel for you?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3) What different kinds of travelling are there?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4) What’s the best place you’ve ever been to?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5) Would you like to go travelling for a few years non-stop?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6) What are the good and bad things about travelling?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7) Where do you want to travel to before you die?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4999097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Is travel an education?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4) Would you like to travel in space or to the moon?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5) Would you like to work in the travel industry?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7) Is travel helping the world?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8) What would make you wiser – travelling around the world for ten years or reading 10,000 books? </a:t>
            </a: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996373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Lesson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Journey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2: What would you say in the following </a:t>
            </a: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situations? ( Idioms &amp; collocations)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3: Speaking Practice</a:t>
            </a: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991577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C5F6AC-8D34-4940-9845-34C1DC5CDB8E}"/>
              </a:ext>
            </a:extLst>
          </p:cNvPr>
          <p:cNvSpPr txBox="1"/>
          <p:nvPr/>
        </p:nvSpPr>
        <p:spPr>
          <a:xfrm>
            <a:off x="3905982" y="2601155"/>
            <a:ext cx="766689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Thank you!</a:t>
            </a:r>
            <a:r>
              <a:rPr lang="en-US" sz="4000" b="1" dirty="0">
                <a:sym typeface="Wingdings" panose="05000000000000000000" pitchFamily="2" charset="2"/>
              </a:rPr>
              <a:t></a:t>
            </a:r>
            <a:endParaRPr lang="en-US" sz="4000" b="1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7D2723B-2338-4E62-B36E-E2911857A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1846476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106531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Lesson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Part 1-: Meg’s Journey (Listening)</a:t>
            </a:r>
          </a:p>
          <a:p>
            <a:pPr marL="0" indent="0" algn="l">
              <a:buNone/>
            </a:pPr>
            <a:endParaRPr lang="en-US" sz="3600" b="1" dirty="0">
              <a:solidFill>
                <a:schemeClr val="bg1"/>
              </a:solidFill>
            </a:endParaRPr>
          </a:p>
          <a:p>
            <a:pPr marL="0" indent="0" algn="l">
              <a:buNone/>
            </a:pPr>
            <a:r>
              <a:rPr lang="en-US" sz="3600" b="1" dirty="0">
                <a:solidFill>
                  <a:schemeClr val="bg1"/>
                </a:solidFill>
              </a:rPr>
              <a:t>     </a:t>
            </a:r>
            <a:endParaRPr lang="en-US" sz="2800" b="1" dirty="0">
              <a:solidFill>
                <a:schemeClr val="bg1"/>
              </a:solidFill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19572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7CD05F-8688-450E-A9E3-908AEC04E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074" y="772356"/>
            <a:ext cx="11942859" cy="5344359"/>
          </a:xfrm>
        </p:spPr>
        <p:txBody>
          <a:bodyPr>
            <a:normAutofit fontScale="92500" lnSpcReduction="20000"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Hey, Meg. We are talking about traveling and visiting other countries. What countries have you traveled to?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I've been to quite a few different countries. For example, Spain, Belize and Indonesia.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Wow, three different </a:t>
            </a:r>
            <a:r>
              <a:rPr lang="en-US" sz="1800" b="1" i="1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continents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pretty far apart.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Wow, that's cool. So Spain, that must be a really nice country. What did you think of Spain?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Spain is really beautiful. There's a lot of beautiful nature and also some nice cities. While I was there, I lived in a small city called Caceres.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nice. Are the people really friendly in Spain?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Yes. Actually, the people are very friendly and very helpful, especially if you're lost.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that's great. I hear Spanish food is really, really good.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Spanish food is delicious. I lived with a Spanish family and my Spanish mom cooked delicious meals every day for lunch. In Spain, seafood is really popular. So I ate a lot of fish and shrimp.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I love fish and </a:t>
            </a:r>
            <a:r>
              <a:rPr lang="en-US" sz="1800" b="1" i="1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shrimp</a:t>
            </a:r>
            <a:r>
              <a:rPr lang="en-US" sz="180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50544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851045" y="6537116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3189C-71AA-4E63-95B2-22AF476A21AF}"/>
              </a:ext>
            </a:extLst>
          </p:cNvPr>
          <p:cNvSpPr txBox="1"/>
          <p:nvPr/>
        </p:nvSpPr>
        <p:spPr>
          <a:xfrm>
            <a:off x="0" y="148716"/>
            <a:ext cx="11801475" cy="69711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Me too.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Now, Spain is really warm, right?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Yes. Spain was very hot while I was there during the summer.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yeah? How hot? How hot does it get?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 got up past 40 Degrees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Celsius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during the summer.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Wow.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It was pretty hot.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Does it rain?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It does rain. But when I was there in the summer, it didn't rain very often.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what about Belize? Belize is a really small country.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Belize is very small, but it's also hot similar to Spain in the summer.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Why did you go to Belize?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went to Belize on a study trip for school, and I stayed there for about two weeks.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110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CB3189C-71AA-4E63-95B2-22AF476A21AF}"/>
              </a:ext>
            </a:extLst>
          </p:cNvPr>
          <p:cNvSpPr txBox="1"/>
          <p:nvPr/>
        </p:nvSpPr>
        <p:spPr>
          <a:xfrm>
            <a:off x="200024" y="440559"/>
            <a:ext cx="11801475" cy="70173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Okay. Now, does Belize have good food?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Belize also has good food. There was a family that cooked for us and we had a lot of delicious almost Mexican type food.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really? So for example, what do you eat? Like, what do people eat in Belize?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People eat – it's kind of like a taco but flat with a tortilla, and some meat and vegetables on top and some spices that make it really delicious.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the last country is Indonesia. When did you go to Indonesia?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actually went to Indonesia just last year.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wow. How long did you stay?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only stayed there for about a week.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yeah? Oh, short trip.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 was a short trip, but I was just visiting some friends there.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Where did you go?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0523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D1EB1D-B58D-418B-AD59-0F36CEEFEF4C}"/>
              </a:ext>
            </a:extLst>
          </p:cNvPr>
          <p:cNvSpPr txBox="1"/>
          <p:nvPr/>
        </p:nvSpPr>
        <p:spPr>
          <a:xfrm>
            <a:off x="171449" y="327869"/>
            <a:ext cx="12020549" cy="650947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went to Jakarta and Bali.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okay. So I hear Bali has really beautiful beaches. Is it true?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Yeah, it's true. There are a lot of famous and beautiful beaches in Bali.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Oh, did you surf in Bali?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I've never surfed before. Usually, when I went to the beach, I just wanted to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put my feet in the water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Oh yeah. Now, Bali also has very famous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scenery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 on the inside like the rice fields. Did you see the rice fields of Bali?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No, I didn't see the rice fields. But I did go to some famous </a:t>
            </a:r>
            <a:r>
              <a:rPr lang="en-US" sz="1800" b="1" i="1" dirty="0">
                <a:solidFill>
                  <a:srgbClr val="4066C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historical spots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.</a:t>
            </a: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So of the three countries – Spain, Belize and Indonesia – what country was your favorite?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Maybe Spain was my favorite because I love learning language and it was really nice to stay with my Spanish family.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Todd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Yeah. I could see that. I really want to go to Spain, and I hope to go soon.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r>
              <a:rPr lang="en-US" sz="1800" b="1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Meg</a:t>
            </a:r>
            <a:r>
              <a:rPr lang="en-US" sz="1800" dirty="0">
                <a:solidFill>
                  <a:srgbClr val="333333"/>
                </a:solidFill>
                <a:effectLst/>
                <a:latin typeface="Helvetica" panose="020B0604020202020204" pitchFamily="34" charset="0"/>
                <a:ea typeface="Times New Roman" panose="02020603050405020304" pitchFamily="18" charset="0"/>
              </a:rPr>
              <a:t>: I hope you can go too. It's beautiful.</a:t>
            </a: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 marL="0" marR="0">
              <a:spcBef>
                <a:spcPts val="0"/>
              </a:spcBef>
              <a:spcAft>
                <a:spcPts val="1800"/>
              </a:spcAft>
            </a:pPr>
            <a:endParaRPr lang="en-US" sz="1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247109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86A4325-CB7F-475B-ACB9-7CF85B4CAE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103757"/>
            <a:ext cx="9429751" cy="210616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5F850C71-C1F0-4B7E-BE13-2944D766B7E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3546597"/>
            <a:ext cx="9667875" cy="1915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79560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945AA-676F-4062-8DAE-D5F25D7DEC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1401" y="-249357"/>
            <a:ext cx="9316267" cy="796147"/>
          </a:xfrm>
        </p:spPr>
        <p:txBody>
          <a:bodyPr>
            <a:normAutofit/>
          </a:bodyPr>
          <a:lstStyle/>
          <a:p>
            <a:pPr algn="ctr"/>
            <a:r>
              <a:rPr lang="en-US" sz="2400" b="1" dirty="0"/>
              <a:t>Session 7- Travelling</a:t>
            </a:r>
            <a:endParaRPr lang="en-US" sz="2000" b="1" dirty="0"/>
          </a:p>
        </p:txBody>
      </p:sp>
      <p:pic>
        <p:nvPicPr>
          <p:cNvPr id="5" name="Picture 4" descr="A close up of a logo&#10;&#10;Description automatically generated">
            <a:extLst>
              <a:ext uri="{FF2B5EF4-FFF2-40B4-BE49-F238E27FC236}">
                <a16:creationId xmlns:a16="http://schemas.microsoft.com/office/drawing/2014/main" id="{8B5A2A5A-0E54-4429-8A36-697834AD689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11"/>
          <a:stretch/>
        </p:blipFill>
        <p:spPr>
          <a:xfrm>
            <a:off x="10953750" y="10"/>
            <a:ext cx="1238249" cy="1393028"/>
          </a:xfrm>
          <a:prstGeom prst="rect">
            <a:avLst/>
          </a:prstGeom>
          <a:effectLst>
            <a:innerShdw blurRad="57150" dist="38100" dir="14460000">
              <a:prstClr val="black">
                <a:alpha val="70000"/>
              </a:prstClr>
            </a:innerShdw>
          </a:effec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1A85756-BA3C-47E5-A5B5-7FB1BF686E04}"/>
              </a:ext>
            </a:extLst>
          </p:cNvPr>
          <p:cNvSpPr txBox="1"/>
          <p:nvPr/>
        </p:nvSpPr>
        <p:spPr>
          <a:xfrm>
            <a:off x="2787255" y="6382137"/>
            <a:ext cx="64899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buNone/>
            </a:pPr>
            <a:r>
              <a:rPr lang="en-US" sz="1800" b="1" dirty="0">
                <a:solidFill>
                  <a:schemeClr val="bg1"/>
                </a:solidFill>
                <a:highlight>
                  <a:srgbClr val="FFFF00"/>
                </a:highlight>
                <a:latin typeface="Cambria" panose="02040503050406030204" pitchFamily="18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https://befluent.me/</a:t>
            </a:r>
            <a:endParaRPr lang="en-US" sz="1800" b="1" dirty="0">
              <a:solidFill>
                <a:schemeClr val="bg1"/>
              </a:solidFill>
              <a:highlight>
                <a:srgbClr val="FFFF00"/>
              </a:highlight>
              <a:latin typeface="Cambria" panose="020405030504060302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9C4147-5C0B-4C86-BDA1-2BCFB62B8C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1401" y="1484508"/>
            <a:ext cx="9756573" cy="3831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2419798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1856</TotalTime>
  <Words>1387</Words>
  <Application>Microsoft Office PowerPoint</Application>
  <PresentationFormat>Widescreen</PresentationFormat>
  <Paragraphs>145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9" baseType="lpstr">
      <vt:lpstr>Cambria</vt:lpstr>
      <vt:lpstr>Century Gothic</vt:lpstr>
      <vt:lpstr>Comic Sans MS</vt:lpstr>
      <vt:lpstr>Helvetica</vt:lpstr>
      <vt:lpstr>inherit</vt:lpstr>
      <vt:lpstr>Lato</vt:lpstr>
      <vt:lpstr>Times New Roman</vt:lpstr>
      <vt:lpstr>Wingdings 3</vt:lpstr>
      <vt:lpstr>Slice</vt:lpstr>
      <vt:lpstr> Speak Fluently &amp; Confidently  A2- Course  1</vt:lpstr>
      <vt:lpstr>Lesson 7- Travelling</vt:lpstr>
      <vt:lpstr>Lesson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  <vt:lpstr>Session 7- Travelling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Lend or Borrow  Fun or Funny  Won’t or Want</dc:title>
  <dc:creator>Eman Magdoub</dc:creator>
  <cp:lastModifiedBy>Eman Magdoub</cp:lastModifiedBy>
  <cp:revision>122</cp:revision>
  <cp:lastPrinted>2021-05-18T05:21:02Z</cp:lastPrinted>
  <dcterms:created xsi:type="dcterms:W3CDTF">2020-10-01T06:52:49Z</dcterms:created>
  <dcterms:modified xsi:type="dcterms:W3CDTF">2022-05-27T12:39:47Z</dcterms:modified>
</cp:coreProperties>
</file>