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4" r:id="rId1"/>
  </p:sldMasterIdLst>
  <p:sldIdLst>
    <p:sldId id="256" r:id="rId2"/>
    <p:sldId id="263" r:id="rId3"/>
    <p:sldId id="264" r:id="rId4"/>
    <p:sldId id="337" r:id="rId5"/>
    <p:sldId id="340" r:id="rId6"/>
    <p:sldId id="341" r:id="rId7"/>
    <p:sldId id="342" r:id="rId8"/>
    <p:sldId id="343" r:id="rId9"/>
    <p:sldId id="344" r:id="rId10"/>
    <p:sldId id="345" r:id="rId11"/>
    <p:sldId id="355" r:id="rId12"/>
    <p:sldId id="346" r:id="rId13"/>
    <p:sldId id="347" r:id="rId14"/>
    <p:sldId id="268" r:id="rId15"/>
    <p:sldId id="336" r:id="rId16"/>
    <p:sldId id="338" r:id="rId17"/>
    <p:sldId id="273" r:id="rId18"/>
    <p:sldId id="332" r:id="rId19"/>
    <p:sldId id="354" r:id="rId20"/>
    <p:sldId id="348" r:id="rId21"/>
    <p:sldId id="339" r:id="rId22"/>
    <p:sldId id="350" r:id="rId23"/>
    <p:sldId id="408" r:id="rId24"/>
    <p:sldId id="395" r:id="rId25"/>
    <p:sldId id="405" r:id="rId26"/>
    <p:sldId id="406" r:id="rId27"/>
    <p:sldId id="407" r:id="rId28"/>
    <p:sldId id="409" r:id="rId29"/>
    <p:sldId id="271" r:id="rId3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91" y="4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8087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8973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4335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27983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0780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25216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84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0950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5894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451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175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9377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084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2923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8660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9591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1109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5/15/2022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6776542"/>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 id="214748387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3.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befluent.me/"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0DFF-1E14-4F69-929C-7BEBEA496259}"/>
              </a:ext>
            </a:extLst>
          </p:cNvPr>
          <p:cNvSpPr>
            <a:spLocks noGrp="1"/>
          </p:cNvSpPr>
          <p:nvPr>
            <p:ph type="ctrTitle"/>
          </p:nvPr>
        </p:nvSpPr>
        <p:spPr>
          <a:xfrm>
            <a:off x="8595360" y="3120026"/>
            <a:ext cx="3345666" cy="2859224"/>
          </a:xfrm>
        </p:spPr>
        <p:txBody>
          <a:bodyPr>
            <a:normAutofit fontScale="90000"/>
          </a:bodyPr>
          <a:lstStyle/>
          <a:p>
            <a:pPr>
              <a:lnSpc>
                <a:spcPct val="90000"/>
              </a:lnSpc>
            </a:pPr>
            <a:br>
              <a:rPr lang="en-US" sz="3400" b="1" dirty="0">
                <a:solidFill>
                  <a:srgbClr val="EBEBEB"/>
                </a:solidFill>
              </a:rPr>
            </a:br>
            <a:r>
              <a:rPr lang="en-US" sz="3400" b="1" dirty="0">
                <a:latin typeface="Comic Sans MS" panose="030F0702030302020204" pitchFamily="66" charset="0"/>
              </a:rPr>
              <a:t>Speak Fluently &amp; Confidently</a:t>
            </a:r>
            <a:br>
              <a:rPr lang="en-US" sz="3400" dirty="0">
                <a:latin typeface="Comic Sans MS" panose="030F0702030302020204" pitchFamily="66" charset="0"/>
              </a:rPr>
            </a:br>
            <a:br>
              <a:rPr lang="en-US" sz="3400" dirty="0">
                <a:latin typeface="Comic Sans MS" panose="030F0702030302020204" pitchFamily="66" charset="0"/>
              </a:rPr>
            </a:br>
            <a:r>
              <a:rPr lang="en-US" sz="3400" dirty="0">
                <a:latin typeface="Comic Sans MS" panose="030F0702030302020204" pitchFamily="66" charset="0"/>
              </a:rPr>
              <a:t>A2- Course  1</a:t>
            </a:r>
            <a:endParaRPr lang="en-US" sz="3400" b="1" dirty="0">
              <a:latin typeface="Comic Sans MS" panose="030F0702030302020204" pitchFamily="66" charset="0"/>
            </a:endParaRPr>
          </a:p>
        </p:txBody>
      </p:sp>
      <p:pic>
        <p:nvPicPr>
          <p:cNvPr id="5" name="Picture 4" descr="A close up of a logo&#10;&#10;Description automatically generated">
            <a:extLst>
              <a:ext uri="{FF2B5EF4-FFF2-40B4-BE49-F238E27FC236}">
                <a16:creationId xmlns:a16="http://schemas.microsoft.com/office/drawing/2014/main" id="{E3730E56-FE4B-44B6-BD0B-1B51AB693CCC}"/>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307120" y="647698"/>
            <a:ext cx="4601311" cy="5562139"/>
          </a:xfrm>
          <a:prstGeom prst="rect">
            <a:avLst/>
          </a:prstGeom>
          <a:effectLst/>
        </p:spPr>
      </p:pic>
    </p:spTree>
    <p:extLst>
      <p:ext uri="{BB962C8B-B14F-4D97-AF65-F5344CB8AC3E}">
        <p14:creationId xmlns:p14="http://schemas.microsoft.com/office/powerpoint/2010/main" val="108377263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9" name="TextBox 8">
            <a:extLst>
              <a:ext uri="{FF2B5EF4-FFF2-40B4-BE49-F238E27FC236}">
                <a16:creationId xmlns:a16="http://schemas.microsoft.com/office/drawing/2014/main" id="{61F58910-ED7C-4B36-BCD7-8975B4E9B61D}"/>
              </a:ext>
            </a:extLst>
          </p:cNvPr>
          <p:cNvSpPr txBox="1"/>
          <p:nvPr/>
        </p:nvSpPr>
        <p:spPr>
          <a:xfrm>
            <a:off x="1190627" y="1378888"/>
            <a:ext cx="10687048" cy="3927357"/>
          </a:xfrm>
          <a:prstGeom prst="rect">
            <a:avLst/>
          </a:prstGeom>
          <a:noFill/>
        </p:spPr>
        <p:txBody>
          <a:bodyPr wrap="square">
            <a:spAutoFit/>
          </a:bodyPr>
          <a:lstStyle/>
          <a:p>
            <a:pPr marL="0" marR="0">
              <a:lnSpc>
                <a:spcPct val="107000"/>
              </a:lnSpc>
              <a:spcBef>
                <a:spcPts val="0"/>
              </a:spcBef>
              <a:spcAft>
                <a:spcPts val="600"/>
              </a:spcAft>
            </a:pPr>
            <a:r>
              <a:rPr lang="en-US" sz="36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Vocabulary Quiz</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l</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looking out for • obviously • chores</a:t>
            </a:r>
            <a:b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b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gene • fit • strangers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He runs every day. He is very             .</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My dad is always                  out for me.</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He is            not happy. He looks mad.</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You can meet               when you travel.</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He has the smart               in the family.</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 did not finish all my                   .</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87346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9" name="TextBox 8">
            <a:extLst>
              <a:ext uri="{FF2B5EF4-FFF2-40B4-BE49-F238E27FC236}">
                <a16:creationId xmlns:a16="http://schemas.microsoft.com/office/drawing/2014/main" id="{61F58910-ED7C-4B36-BCD7-8975B4E9B61D}"/>
              </a:ext>
            </a:extLst>
          </p:cNvPr>
          <p:cNvSpPr txBox="1"/>
          <p:nvPr/>
        </p:nvSpPr>
        <p:spPr>
          <a:xfrm>
            <a:off x="1190627" y="1378888"/>
            <a:ext cx="10687048" cy="3630994"/>
          </a:xfrm>
          <a:prstGeom prst="rect">
            <a:avLst/>
          </a:prstGeom>
          <a:noFill/>
        </p:spPr>
        <p:txBody>
          <a:bodyPr wrap="square">
            <a:spAutoFit/>
          </a:bodyPr>
          <a:lstStyle/>
          <a:p>
            <a:pPr marL="0" marR="0">
              <a:lnSpc>
                <a:spcPct val="107000"/>
              </a:lnSpc>
              <a:spcBef>
                <a:spcPts val="0"/>
              </a:spcBef>
              <a:spcAft>
                <a:spcPts val="600"/>
              </a:spcAft>
            </a:pPr>
            <a:r>
              <a:rPr lang="en-US" sz="36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Vocabulary Quiz Answers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looking out for • obviously • chores</a:t>
            </a:r>
            <a:b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b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gene • fit • strangers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He runs every day. He is very</a:t>
            </a:r>
            <a:r>
              <a:rPr lang="en-US" sz="1800" dirty="0">
                <a:solidFill>
                  <a:srgbClr val="FF0000"/>
                </a:solidFill>
                <a:effectLst/>
                <a:latin typeface="Helvetica" panose="020B0604020202020204" pitchFamily="34" charset="0"/>
                <a:ea typeface="Times New Roman" panose="02020603050405020304" pitchFamily="18" charset="0"/>
                <a:cs typeface="Arial" panose="020B0604020202020204" pitchFamily="34" charset="0"/>
              </a:rPr>
              <a:t> </a:t>
            </a:r>
            <a:r>
              <a:rPr lang="en-US" sz="1800" b="1" dirty="0">
                <a:solidFill>
                  <a:srgbClr val="FF0000"/>
                </a:solidFill>
                <a:effectLst/>
                <a:latin typeface="Helvetica" panose="020B0604020202020204" pitchFamily="34" charset="0"/>
                <a:ea typeface="Times New Roman" panose="02020603050405020304" pitchFamily="18" charset="0"/>
                <a:cs typeface="Arial" panose="020B0604020202020204" pitchFamily="34" charset="0"/>
              </a:rPr>
              <a:t>fit</a:t>
            </a:r>
            <a:r>
              <a:rPr lang="en-US" sz="1800" dirty="0">
                <a:solidFill>
                  <a:srgbClr val="FF0000"/>
                </a:solidFill>
                <a:effectLst/>
                <a:latin typeface="Helvetica" panose="020B0604020202020204" pitchFamily="34" charset="0"/>
                <a:ea typeface="Times New Roman" panose="02020603050405020304" pitchFamily="18" charset="0"/>
                <a:cs typeface="Arial" panose="020B0604020202020204" pitchFamily="34" charset="0"/>
              </a:rPr>
              <a:t>        </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My dad is always    </a:t>
            </a:r>
            <a:r>
              <a:rPr lang="en-US" sz="1800" b="1" dirty="0">
                <a:solidFill>
                  <a:srgbClr val="FF0000"/>
                </a:solidFill>
                <a:effectLst/>
                <a:latin typeface="Helvetica" panose="020B0604020202020204" pitchFamily="34" charset="0"/>
                <a:ea typeface="Times New Roman" panose="02020603050405020304" pitchFamily="18" charset="0"/>
                <a:cs typeface="Arial" panose="020B0604020202020204" pitchFamily="34" charset="0"/>
              </a:rPr>
              <a:t>looking</a:t>
            </a:r>
            <a:r>
              <a:rPr lang="en-US" sz="1800" dirty="0">
                <a:solidFill>
                  <a:srgbClr val="FF0000"/>
                </a:solidFill>
                <a:effectLst/>
                <a:latin typeface="Helvetica" panose="020B0604020202020204" pitchFamily="34" charset="0"/>
                <a:ea typeface="Times New Roman" panose="02020603050405020304" pitchFamily="18" charset="0"/>
                <a:cs typeface="Arial" panose="020B0604020202020204" pitchFamily="34" charset="0"/>
              </a:rPr>
              <a:t> </a:t>
            </a:r>
            <a:r>
              <a:rPr lang="en-US" sz="1800" b="1" dirty="0">
                <a:solidFill>
                  <a:srgbClr val="FF0000"/>
                </a:solidFill>
                <a:effectLst/>
                <a:latin typeface="Helvetica" panose="020B0604020202020204" pitchFamily="34" charset="0"/>
                <a:ea typeface="Times New Roman" panose="02020603050405020304" pitchFamily="18" charset="0"/>
                <a:cs typeface="Arial" panose="020B0604020202020204" pitchFamily="34" charset="0"/>
              </a:rPr>
              <a:t>out for </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me.</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He is  </a:t>
            </a:r>
            <a:r>
              <a:rPr lang="en-US" sz="1800" b="1" dirty="0">
                <a:solidFill>
                  <a:srgbClr val="FF0000"/>
                </a:solidFill>
                <a:effectLst/>
                <a:latin typeface="Helvetica" panose="020B0604020202020204" pitchFamily="34" charset="0"/>
                <a:ea typeface="Times New Roman" panose="02020603050405020304" pitchFamily="18" charset="0"/>
                <a:cs typeface="Arial" panose="020B0604020202020204" pitchFamily="34" charset="0"/>
              </a:rPr>
              <a:t>obviously</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not happy. He looks mad.</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You can meet  </a:t>
            </a:r>
            <a:r>
              <a:rPr lang="en-US" sz="1800" b="1" dirty="0">
                <a:solidFill>
                  <a:srgbClr val="FF0000"/>
                </a:solidFill>
                <a:effectLst/>
                <a:latin typeface="Helvetica" panose="020B0604020202020204" pitchFamily="34" charset="0"/>
                <a:ea typeface="Times New Roman" panose="02020603050405020304" pitchFamily="18" charset="0"/>
                <a:cs typeface="Arial" panose="020B0604020202020204" pitchFamily="34" charset="0"/>
              </a:rPr>
              <a:t>strangers</a:t>
            </a:r>
            <a:r>
              <a:rPr lang="en-US" sz="1800" dirty="0">
                <a:solidFill>
                  <a:srgbClr val="FF0000"/>
                </a:solidFill>
                <a:effectLst/>
                <a:latin typeface="Helvetica" panose="020B0604020202020204" pitchFamily="34" charset="0"/>
                <a:ea typeface="Times New Roman" panose="02020603050405020304" pitchFamily="18" charset="0"/>
                <a:cs typeface="Arial" panose="020B0604020202020204" pitchFamily="34" charset="0"/>
              </a:rPr>
              <a:t>       </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when you travel.</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He has the smart  </a:t>
            </a:r>
            <a:r>
              <a:rPr lang="en-US" sz="1800" dirty="0">
                <a:solidFill>
                  <a:srgbClr val="FF0000"/>
                </a:solidFill>
                <a:effectLst/>
                <a:latin typeface="Helvetica" panose="020B0604020202020204" pitchFamily="34" charset="0"/>
                <a:ea typeface="Times New Roman" panose="02020603050405020304" pitchFamily="18" charset="0"/>
                <a:cs typeface="Arial" panose="020B0604020202020204" pitchFamily="34" charset="0"/>
              </a:rPr>
              <a:t> </a:t>
            </a:r>
            <a:r>
              <a:rPr lang="en-US" sz="1800" b="1" dirty="0">
                <a:solidFill>
                  <a:srgbClr val="FF0000"/>
                </a:solidFill>
                <a:effectLst/>
                <a:latin typeface="Helvetica" panose="020B0604020202020204" pitchFamily="34" charset="0"/>
                <a:ea typeface="Times New Roman" panose="02020603050405020304" pitchFamily="18" charset="0"/>
                <a:cs typeface="Arial" panose="020B0604020202020204" pitchFamily="34" charset="0"/>
              </a:rPr>
              <a:t>gene</a:t>
            </a:r>
            <a:r>
              <a:rPr lang="en-US" sz="1800" dirty="0">
                <a:solidFill>
                  <a:srgbClr val="FF0000"/>
                </a:solidFill>
                <a:effectLst/>
                <a:latin typeface="Helvetica" panose="020B0604020202020204" pitchFamily="34" charset="0"/>
                <a:ea typeface="Times New Roman" panose="02020603050405020304" pitchFamily="18" charset="0"/>
                <a:cs typeface="Arial" panose="020B0604020202020204" pitchFamily="34" charset="0"/>
              </a:rPr>
              <a:t>         </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in the family.</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 did not finish all my </a:t>
            </a:r>
            <a:r>
              <a:rPr lang="en-US" sz="1800" b="1" dirty="0">
                <a:solidFill>
                  <a:srgbClr val="FF0000"/>
                </a:solidFill>
                <a:effectLst/>
                <a:latin typeface="Helvetica" panose="020B0604020202020204" pitchFamily="34" charset="0"/>
                <a:ea typeface="Times New Roman" panose="02020603050405020304" pitchFamily="18" charset="0"/>
                <a:cs typeface="Arial" panose="020B0604020202020204" pitchFamily="34" charset="0"/>
              </a:rPr>
              <a:t>chores</a:t>
            </a:r>
            <a:r>
              <a:rPr lang="en-US" sz="1800" dirty="0">
                <a:solidFill>
                  <a:srgbClr val="FF0000"/>
                </a:solidFill>
                <a:effectLst/>
                <a:latin typeface="Helvetica" panose="020B0604020202020204" pitchFamily="34" charset="0"/>
                <a:ea typeface="Times New Roman" panose="02020603050405020304" pitchFamily="18" charset="0"/>
                <a:cs typeface="Arial" panose="020B0604020202020204" pitchFamily="34" charset="0"/>
              </a:rPr>
              <a:t> </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36063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pic>
        <p:nvPicPr>
          <p:cNvPr id="29" name="Picture 28">
            <a:extLst>
              <a:ext uri="{FF2B5EF4-FFF2-40B4-BE49-F238E27FC236}">
                <a16:creationId xmlns:a16="http://schemas.microsoft.com/office/drawing/2014/main" id="{31670915-BE5D-4385-A20C-91383D4D9B05}"/>
              </a:ext>
            </a:extLst>
          </p:cNvPr>
          <p:cNvPicPr>
            <a:picLocks noChangeAspect="1"/>
          </p:cNvPicPr>
          <p:nvPr/>
        </p:nvPicPr>
        <p:blipFill>
          <a:blip r:embed="rId2"/>
          <a:stretch>
            <a:fillRect/>
          </a:stretch>
        </p:blipFill>
        <p:spPr>
          <a:xfrm>
            <a:off x="3031617" y="379857"/>
            <a:ext cx="5957316" cy="5241036"/>
          </a:xfrm>
          <a:prstGeom prst="rect">
            <a:avLst/>
          </a:prstGeom>
        </p:spPr>
      </p:pic>
    </p:spTree>
    <p:extLst>
      <p:ext uri="{BB962C8B-B14F-4D97-AF65-F5344CB8AC3E}">
        <p14:creationId xmlns:p14="http://schemas.microsoft.com/office/powerpoint/2010/main" val="3908589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pic>
        <p:nvPicPr>
          <p:cNvPr id="2" name="Picture 1">
            <a:extLst>
              <a:ext uri="{FF2B5EF4-FFF2-40B4-BE49-F238E27FC236}">
                <a16:creationId xmlns:a16="http://schemas.microsoft.com/office/drawing/2014/main" id="{764D5A69-C7F2-4936-9430-9D456A7A448B}"/>
              </a:ext>
            </a:extLst>
          </p:cNvPr>
          <p:cNvPicPr>
            <a:picLocks noChangeAspect="1"/>
          </p:cNvPicPr>
          <p:nvPr/>
        </p:nvPicPr>
        <p:blipFill>
          <a:blip r:embed="rId2"/>
          <a:stretch>
            <a:fillRect/>
          </a:stretch>
        </p:blipFill>
        <p:spPr>
          <a:xfrm>
            <a:off x="3146833" y="0"/>
            <a:ext cx="5898333" cy="6858000"/>
          </a:xfrm>
          <a:prstGeom prst="rect">
            <a:avLst/>
          </a:prstGeom>
        </p:spPr>
      </p:pic>
    </p:spTree>
    <p:extLst>
      <p:ext uri="{BB962C8B-B14F-4D97-AF65-F5344CB8AC3E}">
        <p14:creationId xmlns:p14="http://schemas.microsoft.com/office/powerpoint/2010/main" val="3507504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Session 2- Talking about Family</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endParaRPr lang="en-US" sz="3600" b="1" dirty="0">
              <a:solidFill>
                <a:schemeClr val="bg1"/>
              </a:solidFill>
            </a:endParaRPr>
          </a:p>
          <a:p>
            <a:pPr marL="0" indent="0" algn="l">
              <a:buNone/>
            </a:pPr>
            <a:r>
              <a:rPr lang="en-US" sz="3600" b="1" dirty="0">
                <a:solidFill>
                  <a:schemeClr val="bg1"/>
                </a:solidFill>
              </a:rPr>
              <a:t>     Part 2: What would you say in the following </a:t>
            </a:r>
          </a:p>
          <a:p>
            <a:pPr marL="0" indent="0" algn="l">
              <a:buNone/>
            </a:pPr>
            <a:r>
              <a:rPr lang="en-US" sz="3600" b="1" dirty="0">
                <a:solidFill>
                  <a:schemeClr val="bg1"/>
                </a:solidFill>
              </a:rPr>
              <a:t>     situations? ( More Idioms &amp; collocations)</a:t>
            </a:r>
          </a:p>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15178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484022" y="-807869"/>
            <a:ext cx="10613824" cy="1828799"/>
          </a:xfrm>
        </p:spPr>
        <p:txBody>
          <a:bodyPr>
            <a:normAutofit/>
          </a:bodyPr>
          <a:lstStyle/>
          <a:p>
            <a:pPr algn="ctr"/>
            <a:r>
              <a:rPr lang="en-US" sz="2000" b="1" dirty="0"/>
              <a:t>Session 2- Talking about Family</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8" name="TextBox 7">
            <a:extLst>
              <a:ext uri="{FF2B5EF4-FFF2-40B4-BE49-F238E27FC236}">
                <a16:creationId xmlns:a16="http://schemas.microsoft.com/office/drawing/2014/main" id="{1C52471F-596E-4B7E-8A82-673AC604A18E}"/>
              </a:ext>
            </a:extLst>
          </p:cNvPr>
          <p:cNvSpPr txBox="1"/>
          <p:nvPr/>
        </p:nvSpPr>
        <p:spPr>
          <a:xfrm>
            <a:off x="35702" y="395699"/>
            <a:ext cx="11672276" cy="5632311"/>
          </a:xfrm>
          <a:prstGeom prst="rect">
            <a:avLst/>
          </a:prstGeom>
          <a:noFill/>
        </p:spPr>
        <p:txBody>
          <a:bodyPr wrap="square">
            <a:spAutoFit/>
          </a:bodyPr>
          <a:lstStyle/>
          <a:p>
            <a:pPr algn="l"/>
            <a:endParaRPr lang="en-US" b="1" i="0" dirty="0">
              <a:solidFill>
                <a:srgbClr val="222222"/>
              </a:solidFill>
              <a:effectLst/>
              <a:latin typeface="-apple-system"/>
            </a:endParaRPr>
          </a:p>
          <a:p>
            <a:pPr algn="l"/>
            <a:r>
              <a:rPr lang="en-US" b="1" i="0" dirty="0">
                <a:solidFill>
                  <a:schemeClr val="bg2"/>
                </a:solidFill>
                <a:effectLst/>
                <a:latin typeface="-apple-system"/>
              </a:rPr>
              <a:t>Like Father, Like Son</a:t>
            </a:r>
          </a:p>
          <a:p>
            <a:pPr algn="l">
              <a:buFont typeface="Arial" panose="020B0604020202020204" pitchFamily="34" charset="0"/>
              <a:buChar char="•"/>
            </a:pPr>
            <a:r>
              <a:rPr lang="en-US" b="1" i="0" dirty="0">
                <a:solidFill>
                  <a:srgbClr val="222222"/>
                </a:solidFill>
                <a:effectLst/>
                <a:latin typeface="-apple-system"/>
              </a:rPr>
              <a:t>Meaning</a:t>
            </a:r>
            <a:r>
              <a:rPr lang="en-US" b="0" i="0" dirty="0">
                <a:solidFill>
                  <a:srgbClr val="222222"/>
                </a:solidFill>
                <a:effectLst/>
                <a:latin typeface="-apple-system"/>
              </a:rPr>
              <a:t>: Sons inherit their fathers’ traits and preferences, often even without realizing it.</a:t>
            </a:r>
          </a:p>
          <a:p>
            <a:pPr algn="l">
              <a:buFont typeface="Arial" panose="020B0604020202020204" pitchFamily="34" charset="0"/>
              <a:buChar char="•"/>
            </a:pPr>
            <a:r>
              <a:rPr lang="en-US" b="1" i="0" dirty="0">
                <a:solidFill>
                  <a:srgbClr val="222222"/>
                </a:solidFill>
                <a:effectLst/>
                <a:latin typeface="-apple-system"/>
              </a:rPr>
              <a:t>Example</a:t>
            </a:r>
            <a:r>
              <a:rPr lang="en-US" b="0" i="0" dirty="0">
                <a:solidFill>
                  <a:srgbClr val="222222"/>
                </a:solidFill>
                <a:effectLst/>
                <a:latin typeface="-apple-system"/>
              </a:rPr>
              <a:t>: </a:t>
            </a:r>
            <a:r>
              <a:rPr lang="en-US" b="0" i="1" dirty="0">
                <a:solidFill>
                  <a:srgbClr val="7030A0"/>
                </a:solidFill>
                <a:effectLst/>
                <a:latin typeface="-apple-system"/>
              </a:rPr>
              <a:t>John was a great fisherman. His son Matt is </a:t>
            </a:r>
            <a:r>
              <a:rPr lang="en-US" b="0" i="1" dirty="0" err="1">
                <a:solidFill>
                  <a:srgbClr val="7030A0"/>
                </a:solidFill>
                <a:effectLst/>
                <a:latin typeface="-apple-system"/>
              </a:rPr>
              <a:t>aalso</a:t>
            </a:r>
            <a:r>
              <a:rPr lang="en-US" b="0" i="1" dirty="0">
                <a:solidFill>
                  <a:srgbClr val="7030A0"/>
                </a:solidFill>
                <a:effectLst/>
                <a:latin typeface="-apple-system"/>
              </a:rPr>
              <a:t> a great fisherman. </a:t>
            </a:r>
            <a:r>
              <a:rPr lang="en-US" b="1" i="1" dirty="0">
                <a:solidFill>
                  <a:srgbClr val="7030A0"/>
                </a:solidFill>
                <a:effectLst/>
                <a:latin typeface="-apple-system"/>
              </a:rPr>
              <a:t>Like father, like son</a:t>
            </a:r>
            <a:r>
              <a:rPr lang="en-US" b="0" i="1" dirty="0">
                <a:solidFill>
                  <a:srgbClr val="222222"/>
                </a:solidFill>
                <a:effectLst/>
                <a:latin typeface="-apple-system"/>
              </a:rPr>
              <a:t>.</a:t>
            </a:r>
          </a:p>
          <a:p>
            <a:pPr algn="l">
              <a:buFont typeface="Arial" panose="020B0604020202020204" pitchFamily="34" charset="0"/>
              <a:buChar char="•"/>
            </a:pPr>
            <a:endParaRPr lang="en-US" i="1" dirty="0">
              <a:solidFill>
                <a:srgbClr val="222222"/>
              </a:solidFill>
              <a:latin typeface="-apple-system"/>
            </a:endParaRPr>
          </a:p>
          <a:p>
            <a:pPr algn="l"/>
            <a:r>
              <a:rPr lang="en-US" b="1" i="0" dirty="0">
                <a:solidFill>
                  <a:schemeClr val="bg2"/>
                </a:solidFill>
                <a:effectLst/>
                <a:latin typeface="-apple-system"/>
              </a:rPr>
              <a:t>Run in the Family</a:t>
            </a:r>
          </a:p>
          <a:p>
            <a:pPr algn="l">
              <a:buFont typeface="Arial" panose="020B0604020202020204" pitchFamily="34" charset="0"/>
              <a:buChar char="•"/>
            </a:pPr>
            <a:r>
              <a:rPr lang="en-US" b="1" i="0" dirty="0">
                <a:solidFill>
                  <a:srgbClr val="222222"/>
                </a:solidFill>
                <a:effectLst/>
                <a:latin typeface="-apple-system"/>
              </a:rPr>
              <a:t>Meaning</a:t>
            </a:r>
            <a:r>
              <a:rPr lang="en-US" b="0" i="0" dirty="0">
                <a:solidFill>
                  <a:srgbClr val="222222"/>
                </a:solidFill>
                <a:effectLst/>
                <a:latin typeface="-apple-system"/>
              </a:rPr>
              <a:t>: Be inherited (as a trait) by multiple members of a family</a:t>
            </a:r>
          </a:p>
          <a:p>
            <a:pPr algn="l">
              <a:buFont typeface="Arial" panose="020B0604020202020204" pitchFamily="34" charset="0"/>
              <a:buChar char="•"/>
            </a:pPr>
            <a:r>
              <a:rPr lang="en-US" b="1" i="0" dirty="0">
                <a:solidFill>
                  <a:srgbClr val="222222"/>
                </a:solidFill>
                <a:effectLst/>
                <a:latin typeface="-apple-system"/>
              </a:rPr>
              <a:t>Example</a:t>
            </a:r>
            <a:r>
              <a:rPr lang="en-US" b="0" i="0" dirty="0">
                <a:solidFill>
                  <a:srgbClr val="222222"/>
                </a:solidFill>
                <a:effectLst/>
                <a:latin typeface="-apple-system"/>
              </a:rPr>
              <a:t>:</a:t>
            </a:r>
            <a:r>
              <a:rPr lang="en-US" b="0" i="0" dirty="0">
                <a:solidFill>
                  <a:srgbClr val="7030A0"/>
                </a:solidFill>
                <a:effectLst/>
                <a:latin typeface="-apple-system"/>
              </a:rPr>
              <a:t> </a:t>
            </a:r>
            <a:r>
              <a:rPr lang="en-US" b="0" i="1" dirty="0">
                <a:solidFill>
                  <a:srgbClr val="7030A0"/>
                </a:solidFill>
                <a:effectLst/>
                <a:latin typeface="-apple-system"/>
              </a:rPr>
              <a:t>I’m not surprised Maria has started playing in a band. Musical talent </a:t>
            </a:r>
            <a:r>
              <a:rPr lang="en-US" b="1" i="1" dirty="0">
                <a:solidFill>
                  <a:srgbClr val="7030A0"/>
                </a:solidFill>
                <a:effectLst/>
                <a:latin typeface="-apple-system"/>
              </a:rPr>
              <a:t>runs in her family</a:t>
            </a:r>
            <a:r>
              <a:rPr lang="en-US" b="0" i="1" dirty="0">
                <a:solidFill>
                  <a:srgbClr val="7030A0"/>
                </a:solidFill>
                <a:effectLst/>
                <a:latin typeface="-apple-system"/>
              </a:rPr>
              <a:t>.</a:t>
            </a:r>
            <a:endParaRPr lang="en-US" b="0" i="0" dirty="0">
              <a:solidFill>
                <a:srgbClr val="7030A0"/>
              </a:solidFill>
              <a:effectLst/>
              <a:latin typeface="-apple-system"/>
            </a:endParaRPr>
          </a:p>
          <a:p>
            <a:pPr algn="l">
              <a:buFont typeface="Arial" panose="020B0604020202020204" pitchFamily="34" charset="0"/>
              <a:buChar char="•"/>
            </a:pPr>
            <a:endParaRPr lang="en-US" b="0" i="0" dirty="0">
              <a:solidFill>
                <a:schemeClr val="bg2"/>
              </a:solidFill>
              <a:effectLst/>
              <a:latin typeface="-apple-system"/>
            </a:endParaRPr>
          </a:p>
          <a:p>
            <a:pPr algn="l"/>
            <a:r>
              <a:rPr lang="en-US" b="1" i="0" dirty="0">
                <a:solidFill>
                  <a:schemeClr val="bg2"/>
                </a:solidFill>
                <a:effectLst/>
                <a:latin typeface="-apple-system"/>
              </a:rPr>
              <a:t>One Big Happy Family</a:t>
            </a:r>
            <a:endParaRPr lang="en-US" b="0" i="0" dirty="0">
              <a:solidFill>
                <a:schemeClr val="bg2"/>
              </a:solidFill>
              <a:effectLst/>
              <a:latin typeface="-apple-system"/>
            </a:endParaRPr>
          </a:p>
          <a:p>
            <a:pPr algn="l">
              <a:buFont typeface="Arial" panose="020B0604020202020204" pitchFamily="34" charset="0"/>
              <a:buChar char="•"/>
            </a:pPr>
            <a:r>
              <a:rPr lang="en-US" b="1" i="0" dirty="0">
                <a:solidFill>
                  <a:srgbClr val="222222"/>
                </a:solidFill>
                <a:effectLst/>
                <a:latin typeface="-apple-system"/>
              </a:rPr>
              <a:t>Meaning</a:t>
            </a:r>
            <a:r>
              <a:rPr lang="en-US" b="0" i="0" dirty="0">
                <a:solidFill>
                  <a:srgbClr val="222222"/>
                </a:solidFill>
                <a:effectLst/>
                <a:latin typeface="-apple-system"/>
              </a:rPr>
              <a:t>: A group of people who live or work together  and are ver</a:t>
            </a:r>
            <a:r>
              <a:rPr lang="en-US" dirty="0">
                <a:solidFill>
                  <a:srgbClr val="222222"/>
                </a:solidFill>
                <a:latin typeface="-apple-system"/>
              </a:rPr>
              <a:t>y close</a:t>
            </a:r>
            <a:endParaRPr lang="en-US" b="0" i="0" dirty="0">
              <a:solidFill>
                <a:srgbClr val="222222"/>
              </a:solidFill>
              <a:effectLst/>
              <a:latin typeface="-apple-system"/>
            </a:endParaRPr>
          </a:p>
          <a:p>
            <a:pPr algn="l">
              <a:buFont typeface="Arial" panose="020B0604020202020204" pitchFamily="34" charset="0"/>
              <a:buChar char="•"/>
            </a:pPr>
            <a:endParaRPr lang="en-US" b="0" i="0" dirty="0">
              <a:solidFill>
                <a:schemeClr val="bg2"/>
              </a:solidFill>
              <a:effectLst/>
              <a:latin typeface="-apple-system"/>
            </a:endParaRPr>
          </a:p>
          <a:p>
            <a:r>
              <a:rPr lang="en-US" dirty="0">
                <a:solidFill>
                  <a:schemeClr val="bg2"/>
                </a:solidFill>
                <a:latin typeface="-apple-system"/>
              </a:rPr>
              <a:t>Family Man</a:t>
            </a:r>
          </a:p>
          <a:p>
            <a:pPr algn="l">
              <a:buFont typeface="Arial" panose="020B0604020202020204" pitchFamily="34" charset="0"/>
              <a:buChar char="•"/>
            </a:pPr>
            <a:r>
              <a:rPr lang="en-US" b="1" i="0" dirty="0">
                <a:solidFill>
                  <a:srgbClr val="222222"/>
                </a:solidFill>
                <a:effectLst/>
                <a:latin typeface="-apple-system"/>
              </a:rPr>
              <a:t>Meaning</a:t>
            </a:r>
            <a:r>
              <a:rPr lang="en-US" b="0" i="0" dirty="0">
                <a:solidFill>
                  <a:srgbClr val="222222"/>
                </a:solidFill>
                <a:effectLst/>
                <a:latin typeface="-apple-system"/>
              </a:rPr>
              <a:t>: A man devoted to taking care of his wife and children</a:t>
            </a:r>
          </a:p>
          <a:p>
            <a:pPr algn="l">
              <a:buFont typeface="Arial" panose="020B0604020202020204" pitchFamily="34" charset="0"/>
              <a:buChar char="•"/>
            </a:pPr>
            <a:endParaRPr lang="en-US" dirty="0">
              <a:solidFill>
                <a:schemeClr val="bg2"/>
              </a:solidFill>
              <a:latin typeface="-apple-system"/>
            </a:endParaRPr>
          </a:p>
          <a:p>
            <a:pPr algn="l" fontAlgn="base"/>
            <a:r>
              <a:rPr lang="en-US" b="1" i="0" dirty="0">
                <a:solidFill>
                  <a:schemeClr val="bg2"/>
                </a:solidFill>
                <a:effectLst/>
                <a:latin typeface="inherit"/>
              </a:rPr>
              <a:t>A Helicopter Parent</a:t>
            </a:r>
            <a:endParaRPr lang="en-US" b="1" i="0" dirty="0">
              <a:solidFill>
                <a:schemeClr val="bg2"/>
              </a:solidFill>
              <a:effectLst/>
              <a:latin typeface="Lato" panose="020F0502020204030203" pitchFamily="34" charset="0"/>
            </a:endParaRPr>
          </a:p>
          <a:p>
            <a:pPr algn="l" fontAlgn="base"/>
            <a:r>
              <a:rPr lang="en-US" b="1" dirty="0">
                <a:solidFill>
                  <a:srgbClr val="222222"/>
                </a:solidFill>
                <a:latin typeface="-apple-system"/>
              </a:rPr>
              <a:t>Meaning</a:t>
            </a:r>
            <a:r>
              <a:rPr lang="en-US" dirty="0">
                <a:solidFill>
                  <a:srgbClr val="222222"/>
                </a:solidFill>
                <a:latin typeface="-apple-system"/>
              </a:rPr>
              <a:t>: a parent who overprotects and overcontrols their children, hovering around like a helicopter and monitoring everything that the children.</a:t>
            </a:r>
          </a:p>
          <a:p>
            <a:pPr algn="l" fontAlgn="base"/>
            <a:r>
              <a:rPr lang="en-US" b="1" dirty="0">
                <a:solidFill>
                  <a:srgbClr val="222222"/>
                </a:solidFill>
                <a:latin typeface="-apple-system"/>
              </a:rPr>
              <a:t>Example: </a:t>
            </a:r>
            <a:r>
              <a:rPr lang="en-US" dirty="0">
                <a:solidFill>
                  <a:srgbClr val="222222"/>
                </a:solidFill>
                <a:latin typeface="-apple-system"/>
              </a:rPr>
              <a:t>His mum was a real helicopter parent and sent instructions to the kitchen on how to cook her son’s rice for every meal.</a:t>
            </a:r>
          </a:p>
        </p:txBody>
      </p:sp>
    </p:spTree>
    <p:extLst>
      <p:ext uri="{BB962C8B-B14F-4D97-AF65-F5344CB8AC3E}">
        <p14:creationId xmlns:p14="http://schemas.microsoft.com/office/powerpoint/2010/main" val="349426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484022" y="-807869"/>
            <a:ext cx="10613824" cy="1828799"/>
          </a:xfrm>
        </p:spPr>
        <p:txBody>
          <a:bodyPr>
            <a:normAutofit/>
          </a:bodyPr>
          <a:lstStyle/>
          <a:p>
            <a:pPr algn="ctr"/>
            <a:r>
              <a:rPr lang="en-US" sz="2000" b="1" dirty="0"/>
              <a:t>Session 2- Talking about Family</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extBox 6">
            <a:extLst>
              <a:ext uri="{FF2B5EF4-FFF2-40B4-BE49-F238E27FC236}">
                <a16:creationId xmlns:a16="http://schemas.microsoft.com/office/drawing/2014/main" id="{A63DD0FB-85C5-4C4B-86C2-962B7D5AA94D}"/>
              </a:ext>
            </a:extLst>
          </p:cNvPr>
          <p:cNvSpPr txBox="1"/>
          <p:nvPr/>
        </p:nvSpPr>
        <p:spPr>
          <a:xfrm>
            <a:off x="347785" y="779368"/>
            <a:ext cx="11977076" cy="646331"/>
          </a:xfrm>
          <a:prstGeom prst="rect">
            <a:avLst/>
          </a:prstGeom>
          <a:noFill/>
        </p:spPr>
        <p:txBody>
          <a:bodyPr wrap="square">
            <a:spAutoFit/>
          </a:bodyPr>
          <a:lstStyle/>
          <a:p>
            <a:pPr algn="l"/>
            <a:endParaRPr lang="en-US" b="1" i="0" dirty="0">
              <a:solidFill>
                <a:srgbClr val="222222"/>
              </a:solidFill>
              <a:effectLst/>
              <a:latin typeface="-apple-system"/>
            </a:endParaRPr>
          </a:p>
          <a:p>
            <a:pPr algn="l" fontAlgn="base"/>
            <a:endParaRPr lang="en-US" b="0" i="0" dirty="0">
              <a:solidFill>
                <a:srgbClr val="444444"/>
              </a:solidFill>
              <a:effectLst/>
              <a:latin typeface="inherit"/>
            </a:endParaRPr>
          </a:p>
        </p:txBody>
      </p:sp>
      <p:pic>
        <p:nvPicPr>
          <p:cNvPr id="8" name="Picture 2" descr="Immediate Family | Ginseng English | Learn English">
            <a:extLst>
              <a:ext uri="{FF2B5EF4-FFF2-40B4-BE49-F238E27FC236}">
                <a16:creationId xmlns:a16="http://schemas.microsoft.com/office/drawing/2014/main" id="{1D2491B7-4C4B-4B68-B173-357BACA56C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031" y="1588900"/>
            <a:ext cx="3569445" cy="479323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Family Vocabulary - English ESL Powerpoints for distance learning and  physical classrooms">
            <a:extLst>
              <a:ext uri="{FF2B5EF4-FFF2-40B4-BE49-F238E27FC236}">
                <a16:creationId xmlns:a16="http://schemas.microsoft.com/office/drawing/2014/main" id="{EBEAF309-B252-4802-917A-261B7F013A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7689" y="240587"/>
            <a:ext cx="2684834" cy="404762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33 English words and phrases for talking about your extended family |  PhraseMix.com">
            <a:extLst>
              <a:ext uri="{FF2B5EF4-FFF2-40B4-BE49-F238E27FC236}">
                <a16:creationId xmlns:a16="http://schemas.microsoft.com/office/drawing/2014/main" id="{8230E54E-E36D-41CC-937C-527695DA10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48128" y="1529507"/>
            <a:ext cx="5643871" cy="42187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302152B-C9AE-420D-8732-24AC2DF32D12}"/>
              </a:ext>
            </a:extLst>
          </p:cNvPr>
          <p:cNvSpPr txBox="1"/>
          <p:nvPr/>
        </p:nvSpPr>
        <p:spPr>
          <a:xfrm>
            <a:off x="4659464" y="3492826"/>
            <a:ext cx="1875993" cy="646331"/>
          </a:xfrm>
          <a:prstGeom prst="rect">
            <a:avLst/>
          </a:prstGeom>
          <a:noFill/>
        </p:spPr>
        <p:txBody>
          <a:bodyPr wrap="square" rtlCol="0">
            <a:spAutoFit/>
          </a:bodyPr>
          <a:lstStyle/>
          <a:p>
            <a:r>
              <a:rPr lang="en-US" dirty="0">
                <a:solidFill>
                  <a:schemeClr val="bg1"/>
                </a:solidFill>
              </a:rPr>
              <a:t>= </a:t>
            </a:r>
            <a:r>
              <a:rPr lang="en-US" dirty="0">
                <a:solidFill>
                  <a:schemeClr val="bg1"/>
                </a:solidFill>
                <a:highlight>
                  <a:srgbClr val="FFFF00"/>
                </a:highlight>
              </a:rPr>
              <a:t>Immediate Family</a:t>
            </a:r>
          </a:p>
        </p:txBody>
      </p:sp>
      <p:sp>
        <p:nvSpPr>
          <p:cNvPr id="11" name="TextBox 10">
            <a:extLst>
              <a:ext uri="{FF2B5EF4-FFF2-40B4-BE49-F238E27FC236}">
                <a16:creationId xmlns:a16="http://schemas.microsoft.com/office/drawing/2014/main" id="{BDE0DEA4-2E04-4EAE-9446-F5223205E612}"/>
              </a:ext>
            </a:extLst>
          </p:cNvPr>
          <p:cNvSpPr txBox="1"/>
          <p:nvPr/>
        </p:nvSpPr>
        <p:spPr>
          <a:xfrm>
            <a:off x="291329" y="2566782"/>
            <a:ext cx="3396606" cy="369332"/>
          </a:xfrm>
          <a:prstGeom prst="rect">
            <a:avLst/>
          </a:prstGeom>
          <a:noFill/>
        </p:spPr>
        <p:txBody>
          <a:bodyPr wrap="square" rtlCol="0">
            <a:spAutoFit/>
          </a:bodyPr>
          <a:lstStyle/>
          <a:p>
            <a:r>
              <a:rPr lang="en-US" b="1" dirty="0"/>
              <a:t>= Nuclear  Family</a:t>
            </a:r>
          </a:p>
        </p:txBody>
      </p:sp>
    </p:spTree>
    <p:extLst>
      <p:ext uri="{BB962C8B-B14F-4D97-AF65-F5344CB8AC3E}">
        <p14:creationId xmlns:p14="http://schemas.microsoft.com/office/powerpoint/2010/main" val="1514831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000" b="1" dirty="0"/>
              <a:t>Session 2- Talking about Family</a:t>
            </a:r>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a:t>
            </a:r>
          </a:p>
          <a:p>
            <a:pPr marL="0" indent="0" algn="l">
              <a:buNone/>
            </a:pPr>
            <a:r>
              <a:rPr lang="en-US" sz="3600" b="1" dirty="0">
                <a:solidFill>
                  <a:schemeClr val="bg1"/>
                </a:solidFill>
              </a:rPr>
              <a:t>            Part 3: Speaking Practice</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3152590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945862" y="-291543"/>
            <a:ext cx="9316267" cy="796147"/>
          </a:xfrm>
        </p:spPr>
        <p:txBody>
          <a:bodyPr>
            <a:normAutofit/>
          </a:bodyPr>
          <a:lstStyle/>
          <a:p>
            <a:pPr algn="ctr"/>
            <a:r>
              <a:rPr lang="en-US" sz="2000" b="1" dirty="0"/>
              <a:t>Session 2- Talking about Family</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89C151E5-9C19-49E1-8D85-33DC45A5F1D7}"/>
              </a:ext>
            </a:extLst>
          </p:cNvPr>
          <p:cNvSpPr txBox="1"/>
          <p:nvPr/>
        </p:nvSpPr>
        <p:spPr>
          <a:xfrm>
            <a:off x="0" y="1105231"/>
            <a:ext cx="12053277" cy="5909310"/>
          </a:xfrm>
          <a:prstGeom prst="rect">
            <a:avLst/>
          </a:prstGeom>
          <a:noFill/>
        </p:spPr>
        <p:txBody>
          <a:bodyPr wrap="square">
            <a:spAutoFit/>
          </a:bodyPr>
          <a:lstStyle/>
          <a:p>
            <a:pPr algn="l"/>
            <a:r>
              <a:rPr lang="en-US" dirty="0">
                <a:solidFill>
                  <a:srgbClr val="030303"/>
                </a:solidFill>
                <a:latin typeface="Roboto" panose="02000000000000000000" pitchFamily="2" charset="0"/>
              </a:rPr>
              <a:t>Answer the following questions using some of the above idioms:</a:t>
            </a:r>
          </a:p>
          <a:p>
            <a:pPr algn="l"/>
            <a:endParaRPr lang="en-US" dirty="0">
              <a:solidFill>
                <a:srgbClr val="030303"/>
              </a:solidFill>
              <a:latin typeface="Roboto" panose="02000000000000000000" pitchFamily="2" charset="0"/>
            </a:endParaRPr>
          </a:p>
          <a:p>
            <a:pPr algn="l">
              <a:buFont typeface="+mj-lt"/>
              <a:buAutoNum type="arabicPeriod"/>
            </a:pPr>
            <a:r>
              <a:rPr lang="en-US" b="1" i="0" dirty="0">
                <a:solidFill>
                  <a:srgbClr val="030303"/>
                </a:solidFill>
                <a:effectLst/>
                <a:latin typeface="Roboto" panose="02000000000000000000" pitchFamily="2" charset="0"/>
              </a:rPr>
              <a:t>Tell me about your family.  </a:t>
            </a:r>
          </a:p>
          <a:p>
            <a:pPr algn="l"/>
            <a:endParaRPr lang="en-US" b="1" i="0" dirty="0">
              <a:solidFill>
                <a:srgbClr val="030303"/>
              </a:solidFill>
              <a:effectLst/>
              <a:latin typeface="Roboto" panose="02000000000000000000" pitchFamily="2" charset="0"/>
            </a:endParaRP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pPr algn="l">
              <a:buFont typeface="+mj-lt"/>
              <a:buAutoNum type="arabicPeriod"/>
            </a:pPr>
            <a:endParaRPr lang="en-US" b="1" dirty="0">
              <a:solidFill>
                <a:srgbClr val="030303"/>
              </a:solidFill>
              <a:latin typeface="Roboto" panose="02000000000000000000" pitchFamily="2" charset="0"/>
            </a:endParaRPr>
          </a:p>
          <a:p>
            <a:pPr algn="l">
              <a:buFont typeface="+mj-lt"/>
              <a:buAutoNum type="arabicPeriod"/>
            </a:pPr>
            <a:endParaRPr lang="en-US" b="0" i="0" dirty="0">
              <a:solidFill>
                <a:srgbClr val="030303"/>
              </a:solidFill>
              <a:effectLst/>
              <a:latin typeface="Roboto" panose="02000000000000000000" pitchFamily="2" charset="0"/>
            </a:endParaRPr>
          </a:p>
          <a:p>
            <a:pPr algn="l"/>
            <a:r>
              <a:rPr lang="en-US" b="0" i="0" dirty="0">
                <a:solidFill>
                  <a:srgbClr val="030303"/>
                </a:solidFill>
                <a:effectLst/>
                <a:latin typeface="Roboto" panose="02000000000000000000" pitchFamily="2" charset="0"/>
              </a:rPr>
              <a:t>Do you have a big family? / Would you like to have a big or a small family?</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pPr algn="l">
              <a:buFont typeface="+mj-lt"/>
              <a:buAutoNum type="arabicPeriod"/>
            </a:pPr>
            <a:endParaRPr lang="en-US" dirty="0">
              <a:solidFill>
                <a:srgbClr val="030303"/>
              </a:solidFill>
              <a:latin typeface="Roboto" panose="02000000000000000000" pitchFamily="2" charset="0"/>
            </a:endParaRPr>
          </a:p>
          <a:p>
            <a:pPr algn="l"/>
            <a:r>
              <a:rPr lang="en-US" b="0" i="0" dirty="0">
                <a:solidFill>
                  <a:srgbClr val="000000"/>
                </a:solidFill>
                <a:effectLst/>
                <a:latin typeface="Arial" panose="020B0604020202020204" pitchFamily="34" charset="0"/>
              </a:rPr>
              <a:t>Are friends more important than family? What do you think?</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pPr algn="l">
              <a:buFont typeface="+mj-lt"/>
              <a:buAutoNum type="arabicPeriod"/>
            </a:pPr>
            <a:endParaRPr lang="en-US" dirty="0">
              <a:solidFill>
                <a:srgbClr val="000000"/>
              </a:solidFill>
              <a:latin typeface="Arial" panose="020B0604020202020204" pitchFamily="34" charset="0"/>
            </a:endParaRPr>
          </a:p>
          <a:p>
            <a:pPr algn="l"/>
            <a:r>
              <a:rPr lang="en-US" b="0" i="0" dirty="0">
                <a:solidFill>
                  <a:srgbClr val="000000"/>
                </a:solidFill>
                <a:effectLst/>
                <a:latin typeface="Arial" panose="020B0604020202020204" pitchFamily="34" charset="0"/>
              </a:rPr>
              <a:t>What do you think </a:t>
            </a:r>
            <a:r>
              <a:rPr lang="en-US" dirty="0">
                <a:solidFill>
                  <a:srgbClr val="000000"/>
                </a:solidFill>
                <a:latin typeface="Arial" panose="020B0604020202020204" pitchFamily="34" charset="0"/>
              </a:rPr>
              <a:t>of assigning </a:t>
            </a:r>
            <a:r>
              <a:rPr lang="en-US" b="0" i="0" dirty="0">
                <a:solidFill>
                  <a:srgbClr val="000000"/>
                </a:solidFill>
                <a:effectLst/>
                <a:latin typeface="Arial" panose="020B0604020202020204" pitchFamily="34" charset="0"/>
              </a:rPr>
              <a:t>chores to children in the family?</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pPr algn="l">
              <a:buFont typeface="+mj-lt"/>
              <a:buAutoNum type="arabicPeriod"/>
            </a:pPr>
            <a:endParaRPr lang="en-US" b="0" i="0" dirty="0">
              <a:solidFill>
                <a:srgbClr val="030303"/>
              </a:solidFill>
              <a:effectLst/>
              <a:latin typeface="Roboto" panose="02000000000000000000" pitchFamily="2" charset="0"/>
            </a:endParaRPr>
          </a:p>
          <a:p>
            <a:pPr algn="l"/>
            <a:endParaRPr lang="en-US" dirty="0">
              <a:solidFill>
                <a:srgbClr val="000000"/>
              </a:solidFill>
              <a:latin typeface="Arial" panose="020B0604020202020204" pitchFamily="34" charset="0"/>
            </a:endParaRPr>
          </a:p>
        </p:txBody>
      </p:sp>
      <p:sp>
        <p:nvSpPr>
          <p:cNvPr id="3" name="Scroll: Horizontal 2">
            <a:extLst>
              <a:ext uri="{FF2B5EF4-FFF2-40B4-BE49-F238E27FC236}">
                <a16:creationId xmlns:a16="http://schemas.microsoft.com/office/drawing/2014/main" id="{2CB213C7-9B08-493C-FF01-282F8BEAD766}"/>
              </a:ext>
            </a:extLst>
          </p:cNvPr>
          <p:cNvSpPr/>
          <p:nvPr/>
        </p:nvSpPr>
        <p:spPr>
          <a:xfrm>
            <a:off x="0" y="179888"/>
            <a:ext cx="9398442" cy="10332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0" dirty="0">
                <a:solidFill>
                  <a:schemeClr val="tx1"/>
                </a:solidFill>
                <a:effectLst/>
                <a:latin typeface="-apple-system"/>
              </a:rPr>
              <a:t>(Like Father, Like Son -Run in the Family- One Big Happy Family -</a:t>
            </a:r>
            <a:r>
              <a:rPr lang="en-US" b="1" dirty="0">
                <a:solidFill>
                  <a:schemeClr val="tx1"/>
                </a:solidFill>
                <a:latin typeface="inherit"/>
              </a:rPr>
              <a:t>Family Man- </a:t>
            </a:r>
            <a:r>
              <a:rPr lang="en-US" b="1" i="0" dirty="0">
                <a:solidFill>
                  <a:schemeClr val="tx1"/>
                </a:solidFill>
                <a:effectLst/>
                <a:latin typeface="inherit"/>
              </a:rPr>
              <a:t>A Helicopter Parent)</a:t>
            </a:r>
            <a:endParaRPr lang="en-US" b="1" i="0" dirty="0">
              <a:solidFill>
                <a:schemeClr val="tx1"/>
              </a:solidFill>
              <a:effectLst/>
              <a:latin typeface="Lato" panose="020F0502020204030203" pitchFamily="34" charset="0"/>
            </a:endParaRPr>
          </a:p>
        </p:txBody>
      </p:sp>
    </p:spTree>
    <p:extLst>
      <p:ext uri="{BB962C8B-B14F-4D97-AF65-F5344CB8AC3E}">
        <p14:creationId xmlns:p14="http://schemas.microsoft.com/office/powerpoint/2010/main" val="1107907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945862" y="-291543"/>
            <a:ext cx="9316267" cy="796147"/>
          </a:xfrm>
        </p:spPr>
        <p:txBody>
          <a:bodyPr>
            <a:normAutofit/>
          </a:bodyPr>
          <a:lstStyle/>
          <a:p>
            <a:pPr algn="ctr"/>
            <a:r>
              <a:rPr lang="en-US" sz="2000" b="1" dirty="0"/>
              <a:t>Session 2- Talking about Family</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89C151E5-9C19-49E1-8D85-33DC45A5F1D7}"/>
              </a:ext>
            </a:extLst>
          </p:cNvPr>
          <p:cNvSpPr txBox="1"/>
          <p:nvPr/>
        </p:nvSpPr>
        <p:spPr>
          <a:xfrm>
            <a:off x="0" y="1105231"/>
            <a:ext cx="12053277" cy="5078313"/>
          </a:xfrm>
          <a:prstGeom prst="rect">
            <a:avLst/>
          </a:prstGeom>
          <a:noFill/>
        </p:spPr>
        <p:txBody>
          <a:bodyPr wrap="square">
            <a:spAutoFit/>
          </a:bodyPr>
          <a:lstStyle/>
          <a:p>
            <a:pPr algn="l"/>
            <a:r>
              <a:rPr lang="en-US" dirty="0">
                <a:solidFill>
                  <a:srgbClr val="030303"/>
                </a:solidFill>
                <a:latin typeface="Roboto" panose="02000000000000000000" pitchFamily="2" charset="0"/>
              </a:rPr>
              <a:t>Answer the following questions using some of the above idioms:</a:t>
            </a:r>
          </a:p>
          <a:p>
            <a:pPr algn="l"/>
            <a:r>
              <a:rPr lang="en-US" b="0" i="0" dirty="0">
                <a:solidFill>
                  <a:srgbClr val="030303"/>
                </a:solidFill>
                <a:effectLst/>
                <a:latin typeface="Roboto" panose="02000000000000000000" pitchFamily="2" charset="0"/>
              </a:rPr>
              <a:t> What do you like doing when you spend time with your family?</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pPr algn="l">
              <a:buFont typeface="+mj-lt"/>
              <a:buAutoNum type="arabicPeriod"/>
            </a:pPr>
            <a:endParaRPr lang="en-US" dirty="0">
              <a:solidFill>
                <a:srgbClr val="030303"/>
              </a:solidFill>
              <a:latin typeface="Roboto" panose="02000000000000000000" pitchFamily="2" charset="0"/>
            </a:endParaRPr>
          </a:p>
          <a:p>
            <a:r>
              <a:rPr lang="en-US" b="0" i="0" dirty="0">
                <a:solidFill>
                  <a:srgbClr val="000000"/>
                </a:solidFill>
                <a:effectLst/>
                <a:latin typeface="Arial" panose="020B0604020202020204" pitchFamily="34" charset="0"/>
              </a:rPr>
              <a:t>Did you ever meet any of your great grandparents?</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pPr>
              <a:buFont typeface="+mj-lt"/>
              <a:buAutoNum type="arabicPeriod"/>
            </a:pPr>
            <a:endParaRPr lang="en-US" dirty="0">
              <a:solidFill>
                <a:srgbClr val="000000"/>
              </a:solidFill>
              <a:latin typeface="Arial" panose="020B0604020202020204" pitchFamily="34" charset="0"/>
            </a:endParaRPr>
          </a:p>
          <a:p>
            <a:r>
              <a:rPr lang="en-US" b="0" i="0" dirty="0">
                <a:solidFill>
                  <a:srgbClr val="000000"/>
                </a:solidFill>
                <a:effectLst/>
                <a:latin typeface="Arial" panose="020B0604020202020204" pitchFamily="34" charset="0"/>
              </a:rPr>
              <a:t>How did you get your name? Who are you named after?</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pPr>
              <a:buFont typeface="+mj-lt"/>
              <a:buAutoNum type="arabicPeriod"/>
            </a:pPr>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What is the most important thing your parents taught you?</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pPr>
              <a:buFont typeface="+mj-lt"/>
              <a:buAutoNum type="arabicPeriod"/>
            </a:pPr>
            <a:endParaRPr lang="en-US" dirty="0">
              <a:solidFill>
                <a:srgbClr val="000000"/>
              </a:solidFill>
              <a:latin typeface="Arial" panose="020B0604020202020204" pitchFamily="34" charset="0"/>
            </a:endParaRPr>
          </a:p>
          <a:p>
            <a:pPr>
              <a:buFont typeface="+mj-lt"/>
              <a:buAutoNum type="arabicPeriod"/>
            </a:pPr>
            <a:endParaRPr lang="en-US" dirty="0">
              <a:solidFill>
                <a:srgbClr val="000000"/>
              </a:solidFill>
              <a:latin typeface="Arial" panose="020B0604020202020204" pitchFamily="34" charset="0"/>
            </a:endParaRPr>
          </a:p>
        </p:txBody>
      </p:sp>
      <p:sp>
        <p:nvSpPr>
          <p:cNvPr id="3" name="Scroll: Horizontal 2">
            <a:extLst>
              <a:ext uri="{FF2B5EF4-FFF2-40B4-BE49-F238E27FC236}">
                <a16:creationId xmlns:a16="http://schemas.microsoft.com/office/drawing/2014/main" id="{2CB213C7-9B08-493C-FF01-282F8BEAD766}"/>
              </a:ext>
            </a:extLst>
          </p:cNvPr>
          <p:cNvSpPr/>
          <p:nvPr/>
        </p:nvSpPr>
        <p:spPr>
          <a:xfrm>
            <a:off x="0" y="179888"/>
            <a:ext cx="9398442" cy="10332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0" dirty="0">
                <a:solidFill>
                  <a:schemeClr val="tx1"/>
                </a:solidFill>
                <a:effectLst/>
                <a:latin typeface="-apple-system"/>
              </a:rPr>
              <a:t>(Like Father, Like Son -Run in the Family- One Big Happy Family -</a:t>
            </a:r>
            <a:r>
              <a:rPr lang="en-US" b="1" dirty="0">
                <a:solidFill>
                  <a:schemeClr val="tx1"/>
                </a:solidFill>
                <a:latin typeface="inherit"/>
              </a:rPr>
              <a:t>Family Man- </a:t>
            </a:r>
            <a:r>
              <a:rPr lang="en-US" b="1" i="0" dirty="0">
                <a:solidFill>
                  <a:schemeClr val="tx1"/>
                </a:solidFill>
                <a:effectLst/>
                <a:latin typeface="inherit"/>
              </a:rPr>
              <a:t>A Helicopter Parent)</a:t>
            </a:r>
            <a:endParaRPr lang="en-US" b="1" i="0" dirty="0">
              <a:solidFill>
                <a:schemeClr val="tx1"/>
              </a:solidFill>
              <a:effectLst/>
              <a:latin typeface="Lato" panose="020F0502020204030203" pitchFamily="34" charset="0"/>
            </a:endParaRPr>
          </a:p>
        </p:txBody>
      </p:sp>
    </p:spTree>
    <p:extLst>
      <p:ext uri="{BB962C8B-B14F-4D97-AF65-F5344CB8AC3E}">
        <p14:creationId xmlns:p14="http://schemas.microsoft.com/office/powerpoint/2010/main" val="292107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Session 2- Talking about Family</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Part 1-: My </a:t>
            </a:r>
            <a:r>
              <a:rPr lang="en-US" sz="3600" b="1">
                <a:solidFill>
                  <a:schemeClr val="bg1"/>
                </a:solidFill>
              </a:rPr>
              <a:t>English Family ( </a:t>
            </a:r>
            <a:r>
              <a:rPr lang="en-US" sz="3600" b="1" dirty="0">
                <a:solidFill>
                  <a:schemeClr val="bg1"/>
                </a:solidFill>
              </a:rPr>
              <a:t>Listening)</a:t>
            </a:r>
          </a:p>
          <a:p>
            <a:pPr marL="0" indent="0" algn="l">
              <a:buNone/>
            </a:pPr>
            <a:endParaRPr lang="en-US" sz="3600" b="1" dirty="0">
              <a:solidFill>
                <a:schemeClr val="bg1"/>
              </a:solidFill>
            </a:endParaRPr>
          </a:p>
          <a:p>
            <a:pPr marL="0" indent="0" algn="l">
              <a:buNone/>
            </a:pPr>
            <a:r>
              <a:rPr lang="en-US" sz="3600" b="1" dirty="0">
                <a:solidFill>
                  <a:schemeClr val="bg1"/>
                </a:solidFill>
              </a:rPr>
              <a:t>     Part 2: What would you say in the following </a:t>
            </a:r>
          </a:p>
          <a:p>
            <a:pPr marL="0" indent="0" algn="l">
              <a:buNone/>
            </a:pPr>
            <a:r>
              <a:rPr lang="en-US" sz="3600" b="1" dirty="0">
                <a:solidFill>
                  <a:schemeClr val="bg1"/>
                </a:solidFill>
              </a:rPr>
              <a:t>     situations? ( More Idioms &amp; collocations)</a:t>
            </a:r>
          </a:p>
          <a:p>
            <a:pPr marL="0" indent="0" algn="l">
              <a:buNone/>
            </a:pPr>
            <a:endParaRPr lang="en-US" sz="3600" b="1" dirty="0">
              <a:solidFill>
                <a:schemeClr val="bg1"/>
              </a:solidFill>
            </a:endParaRPr>
          </a:p>
          <a:p>
            <a:pPr marL="0" indent="0" algn="l">
              <a:buNone/>
            </a:pPr>
            <a:r>
              <a:rPr lang="en-US" sz="3600" b="1" dirty="0">
                <a:solidFill>
                  <a:schemeClr val="bg1"/>
                </a:solidFill>
              </a:rPr>
              <a:t>     Part 3: Speaking Practice</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4199157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945862" y="-291543"/>
            <a:ext cx="9316267" cy="796147"/>
          </a:xfrm>
        </p:spPr>
        <p:txBody>
          <a:bodyPr>
            <a:normAutofit/>
          </a:bodyPr>
          <a:lstStyle/>
          <a:p>
            <a:pPr algn="ctr"/>
            <a:r>
              <a:rPr lang="en-US" sz="2000" b="1" dirty="0"/>
              <a:t>Session 2- Talking about Family</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89C151E5-9C19-49E1-8D85-33DC45A5F1D7}"/>
              </a:ext>
            </a:extLst>
          </p:cNvPr>
          <p:cNvSpPr txBox="1"/>
          <p:nvPr/>
        </p:nvSpPr>
        <p:spPr>
          <a:xfrm>
            <a:off x="0" y="1105231"/>
            <a:ext cx="12053277" cy="2031325"/>
          </a:xfrm>
          <a:prstGeom prst="rect">
            <a:avLst/>
          </a:prstGeom>
          <a:noFill/>
        </p:spPr>
        <p:txBody>
          <a:bodyPr wrap="square">
            <a:spAutoFit/>
          </a:bodyPr>
          <a:lstStyle/>
          <a:p>
            <a:pPr algn="l"/>
            <a:r>
              <a:rPr lang="en-US" dirty="0">
                <a:solidFill>
                  <a:srgbClr val="030303"/>
                </a:solidFill>
                <a:latin typeface="Roboto" panose="02000000000000000000" pitchFamily="2" charset="0"/>
              </a:rPr>
              <a:t>Answer the following questions using some of the above idioms:</a:t>
            </a:r>
          </a:p>
          <a:p>
            <a:pPr algn="l"/>
            <a:endParaRPr lang="en-US" dirty="0">
              <a:solidFill>
                <a:srgbClr val="030303"/>
              </a:solidFill>
              <a:latin typeface="Roboto" panose="02000000000000000000" pitchFamily="2" charset="0"/>
            </a:endParaRPr>
          </a:p>
          <a:p>
            <a:pPr>
              <a:buFont typeface="+mj-lt"/>
              <a:buAutoNum type="arabicPeriod"/>
            </a:pPr>
            <a:endParaRPr lang="en-US" dirty="0">
              <a:solidFill>
                <a:srgbClr val="000000"/>
              </a:solidFill>
              <a:latin typeface="Arial" panose="020B0604020202020204" pitchFamily="34" charset="0"/>
            </a:endParaRPr>
          </a:p>
          <a:p>
            <a:r>
              <a:rPr lang="en-US" b="0" i="0" dirty="0">
                <a:solidFill>
                  <a:srgbClr val="000000"/>
                </a:solidFill>
                <a:effectLst/>
                <a:latin typeface="Arial" panose="020B0604020202020204" pitchFamily="34" charset="0"/>
              </a:rPr>
              <a:t>If you could have a different number of </a:t>
            </a:r>
            <a:r>
              <a:rPr lang="en-US" b="1" i="0" dirty="0">
                <a:solidFill>
                  <a:srgbClr val="000000"/>
                </a:solidFill>
                <a:effectLst/>
                <a:latin typeface="Arial" panose="020B0604020202020204" pitchFamily="34" charset="0"/>
              </a:rPr>
              <a:t>siblings</a:t>
            </a:r>
            <a:r>
              <a:rPr lang="en-US" b="0" i="0" dirty="0">
                <a:solidFill>
                  <a:srgbClr val="000000"/>
                </a:solidFill>
                <a:effectLst/>
                <a:latin typeface="Arial" panose="020B0604020202020204" pitchFamily="34" charset="0"/>
              </a:rPr>
              <a:t> and </a:t>
            </a:r>
            <a:r>
              <a:rPr lang="en-US" b="1" i="0" dirty="0">
                <a:solidFill>
                  <a:srgbClr val="000000"/>
                </a:solidFill>
                <a:effectLst/>
                <a:latin typeface="Arial" panose="020B0604020202020204" pitchFamily="34" charset="0"/>
              </a:rPr>
              <a:t>children</a:t>
            </a:r>
            <a:r>
              <a:rPr lang="en-US" b="0" i="0" dirty="0">
                <a:solidFill>
                  <a:srgbClr val="000000"/>
                </a:solidFill>
                <a:effectLst/>
                <a:latin typeface="Arial" panose="020B0604020202020204" pitchFamily="34" charset="0"/>
              </a:rPr>
              <a:t>, what would it be? Why?</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endParaRPr lang="en-US" dirty="0">
              <a:solidFill>
                <a:srgbClr val="000000"/>
              </a:solidFill>
              <a:latin typeface="Arial" panose="020B0604020202020204" pitchFamily="34" charset="0"/>
            </a:endParaRPr>
          </a:p>
        </p:txBody>
      </p:sp>
      <p:sp>
        <p:nvSpPr>
          <p:cNvPr id="3" name="Scroll: Horizontal 2">
            <a:extLst>
              <a:ext uri="{FF2B5EF4-FFF2-40B4-BE49-F238E27FC236}">
                <a16:creationId xmlns:a16="http://schemas.microsoft.com/office/drawing/2014/main" id="{2CB213C7-9B08-493C-FF01-282F8BEAD766}"/>
              </a:ext>
            </a:extLst>
          </p:cNvPr>
          <p:cNvSpPr/>
          <p:nvPr/>
        </p:nvSpPr>
        <p:spPr>
          <a:xfrm>
            <a:off x="0" y="179888"/>
            <a:ext cx="9398442" cy="10332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0" dirty="0">
                <a:solidFill>
                  <a:schemeClr val="tx1"/>
                </a:solidFill>
                <a:effectLst/>
                <a:latin typeface="-apple-system"/>
              </a:rPr>
              <a:t>(Like Father, Like Son -Run in the Family- One Big Happy Family -</a:t>
            </a:r>
            <a:r>
              <a:rPr lang="en-US" b="1" dirty="0">
                <a:solidFill>
                  <a:schemeClr val="tx1"/>
                </a:solidFill>
                <a:latin typeface="inherit"/>
              </a:rPr>
              <a:t>Family Man- </a:t>
            </a:r>
            <a:r>
              <a:rPr lang="en-US" b="1" i="0" dirty="0">
                <a:solidFill>
                  <a:schemeClr val="tx1"/>
                </a:solidFill>
                <a:effectLst/>
                <a:latin typeface="inherit"/>
              </a:rPr>
              <a:t>A Helicopter Parent)</a:t>
            </a:r>
            <a:endParaRPr lang="en-US" b="1" i="0" dirty="0">
              <a:solidFill>
                <a:schemeClr val="tx1"/>
              </a:solidFill>
              <a:effectLst/>
              <a:latin typeface="Lato" panose="020F0502020204030203" pitchFamily="34" charset="0"/>
            </a:endParaRPr>
          </a:p>
        </p:txBody>
      </p:sp>
      <p:sp>
        <p:nvSpPr>
          <p:cNvPr id="8" name="TextBox 7">
            <a:extLst>
              <a:ext uri="{FF2B5EF4-FFF2-40B4-BE49-F238E27FC236}">
                <a16:creationId xmlns:a16="http://schemas.microsoft.com/office/drawing/2014/main" id="{435D374A-A6AB-21ED-CA1A-A52F1A0D0653}"/>
              </a:ext>
            </a:extLst>
          </p:cNvPr>
          <p:cNvSpPr txBox="1"/>
          <p:nvPr/>
        </p:nvSpPr>
        <p:spPr>
          <a:xfrm>
            <a:off x="62522" y="3657490"/>
            <a:ext cx="11871569" cy="1200329"/>
          </a:xfrm>
          <a:prstGeom prst="rect">
            <a:avLst/>
          </a:prstGeom>
          <a:noFill/>
        </p:spPr>
        <p:txBody>
          <a:bodyPr wrap="square">
            <a:spAutoFit/>
          </a:bodyPr>
          <a:lstStyle/>
          <a:p>
            <a:r>
              <a:rPr lang="en-US" b="0" i="0" dirty="0">
                <a:solidFill>
                  <a:srgbClr val="000000"/>
                </a:solidFill>
                <a:effectLst/>
                <a:latin typeface="Arial" panose="020B0604020202020204" pitchFamily="34" charset="0"/>
              </a:rPr>
              <a:t>If you were offered an excellent job opportunity abroad, would you consider leaving your family for an indefinite period of time</a:t>
            </a:r>
            <a:r>
              <a:rPr lang="en-US" dirty="0">
                <a:solidFill>
                  <a:srgbClr val="000000"/>
                </a:solidFill>
                <a:latin typeface="Arial" panose="020B0604020202020204" pitchFamily="34" charset="0"/>
              </a:rPr>
              <a:t>?</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p:txBody>
      </p:sp>
    </p:spTree>
    <p:extLst>
      <p:ext uri="{BB962C8B-B14F-4D97-AF65-F5344CB8AC3E}">
        <p14:creationId xmlns:p14="http://schemas.microsoft.com/office/powerpoint/2010/main" val="1324922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210135"/>
            <a:ext cx="9316267" cy="796147"/>
          </a:xfrm>
        </p:spPr>
        <p:txBody>
          <a:bodyPr>
            <a:normAutofit/>
          </a:bodyPr>
          <a:lstStyle/>
          <a:p>
            <a:pPr algn="ctr"/>
            <a:r>
              <a:rPr lang="en-US" sz="2000" b="1" dirty="0"/>
              <a:t>Session 2- Talking about Family</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89C151E5-9C19-49E1-8D85-33DC45A5F1D7}"/>
              </a:ext>
            </a:extLst>
          </p:cNvPr>
          <p:cNvSpPr txBox="1"/>
          <p:nvPr/>
        </p:nvSpPr>
        <p:spPr>
          <a:xfrm>
            <a:off x="138723" y="1026825"/>
            <a:ext cx="11914554" cy="5632311"/>
          </a:xfrm>
          <a:prstGeom prst="rect">
            <a:avLst/>
          </a:prstGeom>
          <a:noFill/>
        </p:spPr>
        <p:txBody>
          <a:bodyPr wrap="square">
            <a:spAutoFit/>
          </a:bodyPr>
          <a:lstStyle/>
          <a:p>
            <a:endParaRPr lang="en-US" b="0" i="0" dirty="0">
              <a:solidFill>
                <a:srgbClr val="000000"/>
              </a:solidFill>
              <a:effectLst/>
              <a:latin typeface="Arial" panose="020B0604020202020204" pitchFamily="34" charset="0"/>
            </a:endParaRPr>
          </a:p>
          <a:p>
            <a:endParaRPr lang="en-US" b="0" i="0" dirty="0">
              <a:solidFill>
                <a:srgbClr val="000000"/>
              </a:solidFill>
              <a:effectLst/>
              <a:latin typeface="Arial" panose="020B0604020202020204" pitchFamily="34" charset="0"/>
            </a:endParaRPr>
          </a:p>
          <a:p>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There is much talk recently of increased social problems due to family breakdown. Is this true?</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Do you ever get tired of family duties?</a:t>
            </a:r>
          </a:p>
          <a:p>
            <a:pPr algn="l"/>
            <a:r>
              <a:rPr lang="en-US" b="0" i="0" dirty="0">
                <a:solidFill>
                  <a:srgbClr val="000000"/>
                </a:solidFill>
                <a:effectLst/>
                <a:latin typeface="verdana" panose="020B0604030504040204" pitchFamily="34" charset="0"/>
              </a:rPr>
              <a:t> </a:t>
            </a:r>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endParaRPr lang="en-US" b="0" i="0" dirty="0">
              <a:solidFill>
                <a:srgbClr val="000000"/>
              </a:solidFill>
              <a:effectLst/>
              <a:latin typeface="verdana" panose="020B0604030504040204" pitchFamily="34" charset="0"/>
            </a:endParaRPr>
          </a:p>
          <a:p>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 Do you consider close friends as family? Explain why?</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endParaRPr lang="en-US" b="0" i="0" dirty="0">
              <a:solidFill>
                <a:srgbClr val="000000"/>
              </a:solidFill>
              <a:effectLst/>
              <a:latin typeface="verdana" panose="020B0604030504040204" pitchFamily="34" charset="0"/>
            </a:endParaRPr>
          </a:p>
          <a:p>
            <a:endParaRPr lang="en-US" dirty="0">
              <a:solidFill>
                <a:srgbClr val="000000"/>
              </a:solidFill>
              <a:latin typeface="verdana" panose="020B0604030504040204" pitchFamily="34" charset="0"/>
            </a:endParaRPr>
          </a:p>
          <a:p>
            <a:endParaRPr lang="en-US" b="0" i="0" dirty="0">
              <a:solidFill>
                <a:srgbClr val="000000"/>
              </a:solidFill>
              <a:effectLst/>
              <a:latin typeface="verdana" panose="020B0604030504040204" pitchFamily="34" charset="0"/>
            </a:endParaRPr>
          </a:p>
          <a:p>
            <a:endParaRPr lang="en-US" dirty="0">
              <a:solidFill>
                <a:srgbClr val="000000"/>
              </a:solidFill>
              <a:latin typeface="verdana" panose="020B0604030504040204" pitchFamily="34" charset="0"/>
            </a:endParaRPr>
          </a:p>
          <a:p>
            <a:endParaRPr lang="en-US" b="0" i="0" dirty="0">
              <a:solidFill>
                <a:srgbClr val="303030"/>
              </a:solidFill>
              <a:effectLst/>
              <a:latin typeface="open sans" panose="020B0606030504020204" pitchFamily="34" charset="0"/>
            </a:endParaRPr>
          </a:p>
        </p:txBody>
      </p:sp>
      <p:sp>
        <p:nvSpPr>
          <p:cNvPr id="9" name="Scroll: Horizontal 8">
            <a:extLst>
              <a:ext uri="{FF2B5EF4-FFF2-40B4-BE49-F238E27FC236}">
                <a16:creationId xmlns:a16="http://schemas.microsoft.com/office/drawing/2014/main" id="{15535440-C066-AAC2-70B6-C68F112E6570}"/>
              </a:ext>
            </a:extLst>
          </p:cNvPr>
          <p:cNvSpPr/>
          <p:nvPr/>
        </p:nvSpPr>
        <p:spPr>
          <a:xfrm>
            <a:off x="286247" y="346375"/>
            <a:ext cx="9398442" cy="10332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0" dirty="0">
                <a:solidFill>
                  <a:schemeClr val="tx1"/>
                </a:solidFill>
                <a:effectLst/>
                <a:latin typeface="-apple-system"/>
              </a:rPr>
              <a:t>(Like Father, Like Son -Run in the Family- One Big Happy Family -</a:t>
            </a:r>
            <a:r>
              <a:rPr lang="en-US" b="1" dirty="0">
                <a:solidFill>
                  <a:schemeClr val="tx1"/>
                </a:solidFill>
                <a:latin typeface="inherit"/>
              </a:rPr>
              <a:t>Family Man- </a:t>
            </a:r>
            <a:r>
              <a:rPr lang="en-US" b="1" i="0" dirty="0">
                <a:solidFill>
                  <a:schemeClr val="tx1"/>
                </a:solidFill>
                <a:effectLst/>
                <a:latin typeface="inherit"/>
              </a:rPr>
              <a:t>A Helicopter Parent)</a:t>
            </a:r>
            <a:endParaRPr lang="en-US" b="1" i="0" dirty="0">
              <a:solidFill>
                <a:schemeClr val="tx1"/>
              </a:solidFill>
              <a:effectLst/>
              <a:latin typeface="Lato" panose="020F0502020204030203" pitchFamily="34" charset="0"/>
            </a:endParaRPr>
          </a:p>
        </p:txBody>
      </p:sp>
    </p:spTree>
    <p:extLst>
      <p:ext uri="{BB962C8B-B14F-4D97-AF65-F5344CB8AC3E}">
        <p14:creationId xmlns:p14="http://schemas.microsoft.com/office/powerpoint/2010/main" val="1675644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210135"/>
            <a:ext cx="9316267" cy="796147"/>
          </a:xfrm>
        </p:spPr>
        <p:txBody>
          <a:bodyPr>
            <a:normAutofit/>
          </a:bodyPr>
          <a:lstStyle/>
          <a:p>
            <a:pPr algn="ctr"/>
            <a:r>
              <a:rPr lang="en-US" sz="2000" b="1" dirty="0"/>
              <a:t>Session 2- Talking about Family</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89C151E5-9C19-49E1-8D85-33DC45A5F1D7}"/>
              </a:ext>
            </a:extLst>
          </p:cNvPr>
          <p:cNvSpPr txBox="1"/>
          <p:nvPr/>
        </p:nvSpPr>
        <p:spPr>
          <a:xfrm>
            <a:off x="138723" y="1026825"/>
            <a:ext cx="11914554" cy="4524315"/>
          </a:xfrm>
          <a:prstGeom prst="rect">
            <a:avLst/>
          </a:prstGeom>
          <a:noFill/>
        </p:spPr>
        <p:txBody>
          <a:bodyPr wrap="square">
            <a:spAutoFit/>
          </a:bodyPr>
          <a:lstStyle/>
          <a:p>
            <a:endParaRPr lang="en-US" b="0" i="0" dirty="0">
              <a:solidFill>
                <a:srgbClr val="000000"/>
              </a:solidFill>
              <a:effectLst/>
              <a:latin typeface="Arial" panose="020B0604020202020204" pitchFamily="34" charset="0"/>
            </a:endParaRPr>
          </a:p>
          <a:p>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Do you like taking photos with your family?</a:t>
            </a:r>
          </a:p>
          <a:p>
            <a:pPr algn="l"/>
            <a:endParaRPr lang="en-US" b="1" i="0" dirty="0">
              <a:solidFill>
                <a:srgbClr val="030303"/>
              </a:solidFill>
              <a:effectLst/>
              <a:latin typeface="Roboto" panose="02000000000000000000" pitchFamily="2" charset="0"/>
            </a:endParaRP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Can you describe this picture?</a:t>
            </a:r>
          </a:p>
          <a:p>
            <a:endParaRPr lang="en-US" dirty="0">
              <a:solidFill>
                <a:srgbClr val="000000"/>
              </a:solidFill>
              <a:latin typeface="verdana" panose="020B0604030504040204" pitchFamily="34" charset="0"/>
            </a:endParaRP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endParaRPr lang="en-US" b="0" i="0" dirty="0">
              <a:solidFill>
                <a:srgbClr val="000000"/>
              </a:solidFill>
              <a:effectLst/>
              <a:latin typeface="verdana" panose="020B0604030504040204" pitchFamily="34" charset="0"/>
            </a:endParaRPr>
          </a:p>
          <a:p>
            <a:endParaRPr lang="en-US" dirty="0">
              <a:solidFill>
                <a:srgbClr val="000000"/>
              </a:solidFill>
              <a:latin typeface="verdana" panose="020B0604030504040204" pitchFamily="34" charset="0"/>
            </a:endParaRPr>
          </a:p>
          <a:p>
            <a:endParaRPr lang="en-US" b="0" i="0" dirty="0">
              <a:solidFill>
                <a:srgbClr val="000000"/>
              </a:solidFill>
              <a:effectLst/>
              <a:latin typeface="verdana" panose="020B0604030504040204" pitchFamily="34" charset="0"/>
            </a:endParaRPr>
          </a:p>
          <a:p>
            <a:endParaRPr lang="en-US" dirty="0">
              <a:solidFill>
                <a:srgbClr val="000000"/>
              </a:solidFill>
              <a:latin typeface="verdana" panose="020B0604030504040204" pitchFamily="34" charset="0"/>
            </a:endParaRPr>
          </a:p>
          <a:p>
            <a:endParaRPr lang="en-US" b="0" i="0" dirty="0">
              <a:solidFill>
                <a:srgbClr val="303030"/>
              </a:solidFill>
              <a:effectLst/>
              <a:latin typeface="open sans" panose="020B0606030504020204" pitchFamily="34" charset="0"/>
            </a:endParaRPr>
          </a:p>
        </p:txBody>
      </p:sp>
      <p:pic>
        <p:nvPicPr>
          <p:cNvPr id="8" name="Picture 2" descr="202,265 Extended Family Stock Photos, Pictures &amp;amp; Royalty-Free Images -  iStock">
            <a:extLst>
              <a:ext uri="{FF2B5EF4-FFF2-40B4-BE49-F238E27FC236}">
                <a16:creationId xmlns:a16="http://schemas.microsoft.com/office/drawing/2014/main" id="{C2208E6F-650E-46FB-AADF-74B5535E89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7958" y="2942726"/>
            <a:ext cx="3854726" cy="2443397"/>
          </a:xfrm>
          <a:prstGeom prst="rect">
            <a:avLst/>
          </a:prstGeom>
          <a:noFill/>
          <a:extLst>
            <a:ext uri="{909E8E84-426E-40DD-AFC4-6F175D3DCCD1}">
              <a14:hiddenFill xmlns:a14="http://schemas.microsoft.com/office/drawing/2010/main">
                <a:solidFill>
                  <a:srgbClr val="FFFFFF"/>
                </a:solidFill>
              </a14:hiddenFill>
            </a:ext>
          </a:extLst>
        </p:spPr>
      </p:pic>
      <p:sp>
        <p:nvSpPr>
          <p:cNvPr id="9" name="Scroll: Horizontal 8">
            <a:extLst>
              <a:ext uri="{FF2B5EF4-FFF2-40B4-BE49-F238E27FC236}">
                <a16:creationId xmlns:a16="http://schemas.microsoft.com/office/drawing/2014/main" id="{15535440-C066-AAC2-70B6-C68F112E6570}"/>
              </a:ext>
            </a:extLst>
          </p:cNvPr>
          <p:cNvSpPr/>
          <p:nvPr/>
        </p:nvSpPr>
        <p:spPr>
          <a:xfrm>
            <a:off x="286247" y="346375"/>
            <a:ext cx="9398442" cy="10332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0" dirty="0">
                <a:solidFill>
                  <a:schemeClr val="tx1"/>
                </a:solidFill>
                <a:effectLst/>
                <a:latin typeface="-apple-system"/>
              </a:rPr>
              <a:t>(Like Father, Like Son -Run in the Family- One Big Happy Family -</a:t>
            </a:r>
            <a:r>
              <a:rPr lang="en-US" b="1" dirty="0">
                <a:solidFill>
                  <a:schemeClr val="tx1"/>
                </a:solidFill>
                <a:latin typeface="inherit"/>
              </a:rPr>
              <a:t>Family Man- </a:t>
            </a:r>
            <a:r>
              <a:rPr lang="en-US" b="1" i="0" dirty="0">
                <a:solidFill>
                  <a:schemeClr val="tx1"/>
                </a:solidFill>
                <a:effectLst/>
                <a:latin typeface="inherit"/>
              </a:rPr>
              <a:t>A Helicopter Parent)</a:t>
            </a:r>
            <a:endParaRPr lang="en-US" b="1" i="0" dirty="0">
              <a:solidFill>
                <a:schemeClr val="tx1"/>
              </a:solidFill>
              <a:effectLst/>
              <a:latin typeface="Lato" panose="020F0502020204030203" pitchFamily="34" charset="0"/>
            </a:endParaRPr>
          </a:p>
        </p:txBody>
      </p:sp>
    </p:spTree>
    <p:extLst>
      <p:ext uri="{BB962C8B-B14F-4D97-AF65-F5344CB8AC3E}">
        <p14:creationId xmlns:p14="http://schemas.microsoft.com/office/powerpoint/2010/main" val="240621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Session 1- Likes &amp; Dislikes</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Supplementary Material</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4108806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EAD31B-2700-4612-B005-FBC5455FF901}"/>
              </a:ext>
            </a:extLst>
          </p:cNvPr>
          <p:cNvPicPr>
            <a:picLocks noChangeAspect="1"/>
          </p:cNvPicPr>
          <p:nvPr/>
        </p:nvPicPr>
        <p:blipFill>
          <a:blip r:embed="rId2"/>
          <a:stretch>
            <a:fillRect/>
          </a:stretch>
        </p:blipFill>
        <p:spPr>
          <a:xfrm>
            <a:off x="3733800" y="804532"/>
            <a:ext cx="4572000" cy="5827222"/>
          </a:xfrm>
          <a:prstGeom prst="rect">
            <a:avLst/>
          </a:prstGeom>
        </p:spPr>
      </p:pic>
      <p:sp>
        <p:nvSpPr>
          <p:cNvPr id="6" name="TextBox 5">
            <a:extLst>
              <a:ext uri="{FF2B5EF4-FFF2-40B4-BE49-F238E27FC236}">
                <a16:creationId xmlns:a16="http://schemas.microsoft.com/office/drawing/2014/main" id="{E24C0A93-7F3A-BCE5-1F46-51E7BC36437E}"/>
              </a:ext>
            </a:extLst>
          </p:cNvPr>
          <p:cNvSpPr txBox="1"/>
          <p:nvPr/>
        </p:nvSpPr>
        <p:spPr>
          <a:xfrm>
            <a:off x="3872524" y="226246"/>
            <a:ext cx="6103814" cy="369332"/>
          </a:xfrm>
          <a:prstGeom prst="rect">
            <a:avLst/>
          </a:prstGeom>
          <a:noFill/>
        </p:spPr>
        <p:txBody>
          <a:bodyPr wrap="square">
            <a:spAutoFit/>
          </a:bodyPr>
          <a:lstStyle/>
          <a:p>
            <a:r>
              <a:rPr lang="en-US" sz="1800" b="1" dirty="0"/>
              <a:t>Session 1- Likes &amp; Dislikes</a:t>
            </a:r>
            <a:endParaRPr lang="en-US" dirty="0"/>
          </a:p>
        </p:txBody>
      </p:sp>
      <p:pic>
        <p:nvPicPr>
          <p:cNvPr id="7" name="Picture 6" descr="A close up of a logo&#10;&#10;Description automatically generated">
            <a:extLst>
              <a:ext uri="{FF2B5EF4-FFF2-40B4-BE49-F238E27FC236}">
                <a16:creationId xmlns:a16="http://schemas.microsoft.com/office/drawing/2014/main" id="{7AE229D8-E431-6899-2445-F340536B1607}"/>
              </a:ext>
            </a:extLst>
          </p:cNvPr>
          <p:cNvPicPr>
            <a:picLocks noChangeAspect="1"/>
          </p:cNvPicPr>
          <p:nvPr/>
        </p:nvPicPr>
        <p:blipFill rotWithShape="1">
          <a:blip r:embed="rId3">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8" name="TextBox 7">
            <a:extLst>
              <a:ext uri="{FF2B5EF4-FFF2-40B4-BE49-F238E27FC236}">
                <a16:creationId xmlns:a16="http://schemas.microsoft.com/office/drawing/2014/main" id="{2FD0DC76-0D51-22CC-77B6-6A183C4A3891}"/>
              </a:ext>
            </a:extLst>
          </p:cNvPr>
          <p:cNvSpPr txBox="1"/>
          <p:nvPr/>
        </p:nvSpPr>
        <p:spPr>
          <a:xfrm>
            <a:off x="6492480" y="6447088"/>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4">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3704857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D15220A-CDE8-4C43-B074-26F8C4F3F7D2}"/>
              </a:ext>
            </a:extLst>
          </p:cNvPr>
          <p:cNvSpPr txBox="1"/>
          <p:nvPr/>
        </p:nvSpPr>
        <p:spPr>
          <a:xfrm>
            <a:off x="2962275" y="609600"/>
            <a:ext cx="6096000" cy="6463308"/>
          </a:xfrm>
          <a:prstGeom prst="rect">
            <a:avLst/>
          </a:prstGeom>
          <a:noFill/>
        </p:spPr>
        <p:txBody>
          <a:bodyPr wrap="square">
            <a:spAutoFit/>
          </a:bodyPr>
          <a:lstStyle/>
          <a:p>
            <a:pPr algn="l"/>
            <a:r>
              <a:rPr lang="en-US" dirty="0">
                <a:solidFill>
                  <a:srgbClr val="FF0000"/>
                </a:solidFill>
                <a:latin typeface="Poppins"/>
              </a:rPr>
              <a:t>When to use the Present simple tense- Function: </a:t>
            </a:r>
          </a:p>
          <a:p>
            <a:pPr algn="l"/>
            <a:endParaRPr lang="en-US" dirty="0">
              <a:solidFill>
                <a:srgbClr val="000000"/>
              </a:solidFill>
              <a:latin typeface="Poppins"/>
            </a:endParaRPr>
          </a:p>
          <a:p>
            <a:pPr algn="l"/>
            <a:r>
              <a:rPr lang="en-US" dirty="0">
                <a:solidFill>
                  <a:srgbClr val="000000"/>
                </a:solidFill>
                <a:latin typeface="Poppins"/>
              </a:rPr>
              <a:t>1: We use the present simple when something is generally or always </a:t>
            </a:r>
            <a:r>
              <a:rPr lang="en-US" dirty="0">
                <a:solidFill>
                  <a:srgbClr val="000000"/>
                </a:solidFill>
                <a:highlight>
                  <a:srgbClr val="FFFF00"/>
                </a:highlight>
                <a:latin typeface="Poppins"/>
              </a:rPr>
              <a:t>true.</a:t>
            </a:r>
          </a:p>
          <a:p>
            <a:pPr marL="285750" indent="-285750">
              <a:buFont typeface="Arial" panose="020B0604020202020204" pitchFamily="34" charset="0"/>
              <a:buChar char="•"/>
            </a:pPr>
            <a:r>
              <a:rPr lang="en-US" dirty="0">
                <a:solidFill>
                  <a:srgbClr val="000000"/>
                </a:solidFill>
                <a:latin typeface="Poppins"/>
              </a:rPr>
              <a:t>People need food.</a:t>
            </a:r>
          </a:p>
          <a:p>
            <a:pPr algn="l">
              <a:buFont typeface="Arial" panose="020B0604020202020204" pitchFamily="34" charset="0"/>
              <a:buChar char="•"/>
            </a:pPr>
            <a:r>
              <a:rPr lang="en-US" dirty="0">
                <a:solidFill>
                  <a:srgbClr val="000000"/>
                </a:solidFill>
                <a:latin typeface="Poppins"/>
              </a:rPr>
              <a:t>    It snows in winter here.</a:t>
            </a:r>
          </a:p>
          <a:p>
            <a:pPr algn="l">
              <a:buFont typeface="Arial" panose="020B0604020202020204" pitchFamily="34" charset="0"/>
              <a:buChar char="•"/>
            </a:pPr>
            <a:r>
              <a:rPr lang="en-US" dirty="0">
                <a:solidFill>
                  <a:srgbClr val="000000"/>
                </a:solidFill>
                <a:latin typeface="Poppins"/>
              </a:rPr>
              <a:t>    Two and two make four.</a:t>
            </a:r>
          </a:p>
          <a:p>
            <a:pPr algn="l">
              <a:buFont typeface="Arial" panose="020B0604020202020204" pitchFamily="34" charset="0"/>
              <a:buChar char="•"/>
            </a:pPr>
            <a:endParaRPr lang="en-US" dirty="0">
              <a:solidFill>
                <a:srgbClr val="000000"/>
              </a:solidFill>
              <a:latin typeface="Poppins"/>
            </a:endParaRPr>
          </a:p>
          <a:p>
            <a:pPr algn="l">
              <a:buFont typeface="Arial" panose="020B0604020202020204" pitchFamily="34" charset="0"/>
              <a:buChar char="•"/>
            </a:pPr>
            <a:r>
              <a:rPr lang="en-US" dirty="0">
                <a:solidFill>
                  <a:srgbClr val="000000"/>
                </a:solidFill>
                <a:latin typeface="Poppins"/>
              </a:rPr>
              <a:t>2: Similarly, we need to use this tense for a situation that we think is </a:t>
            </a:r>
            <a:r>
              <a:rPr lang="en-US" dirty="0">
                <a:solidFill>
                  <a:srgbClr val="000000"/>
                </a:solidFill>
                <a:highlight>
                  <a:srgbClr val="FFFF00"/>
                </a:highlight>
                <a:latin typeface="Poppins"/>
              </a:rPr>
              <a:t>more or less permanent</a:t>
            </a:r>
            <a:r>
              <a:rPr lang="en-US" dirty="0">
                <a:solidFill>
                  <a:srgbClr val="000000"/>
                </a:solidFill>
                <a:latin typeface="Poppins"/>
              </a:rPr>
              <a:t>. </a:t>
            </a:r>
          </a:p>
          <a:p>
            <a:pPr algn="l">
              <a:buFont typeface="Arial" panose="020B0604020202020204" pitchFamily="34" charset="0"/>
              <a:buChar char="•"/>
            </a:pPr>
            <a:r>
              <a:rPr lang="en-US" dirty="0">
                <a:solidFill>
                  <a:srgbClr val="000000"/>
                </a:solidFill>
                <a:latin typeface="Poppins"/>
              </a:rPr>
              <a:t>Where do you live?</a:t>
            </a:r>
          </a:p>
          <a:p>
            <a:pPr algn="l">
              <a:buFont typeface="Arial" panose="020B0604020202020204" pitchFamily="34" charset="0"/>
              <a:buChar char="•"/>
            </a:pPr>
            <a:r>
              <a:rPr lang="en-US" dirty="0">
                <a:solidFill>
                  <a:srgbClr val="000000"/>
                </a:solidFill>
                <a:latin typeface="Poppins"/>
              </a:rPr>
              <a:t>She works in a bank.</a:t>
            </a:r>
          </a:p>
          <a:p>
            <a:pPr algn="l">
              <a:buFont typeface="Arial" panose="020B0604020202020204" pitchFamily="34" charset="0"/>
              <a:buChar char="•"/>
            </a:pPr>
            <a:r>
              <a:rPr lang="en-US" dirty="0">
                <a:solidFill>
                  <a:srgbClr val="000000"/>
                </a:solidFill>
                <a:latin typeface="Poppins"/>
              </a:rPr>
              <a:t>I don't like mushrooms.</a:t>
            </a:r>
          </a:p>
          <a:p>
            <a:pPr algn="l">
              <a:buFont typeface="Arial" panose="020B0604020202020204" pitchFamily="34" charset="0"/>
              <a:buChar char="•"/>
            </a:pPr>
            <a:endParaRPr lang="en-US" dirty="0">
              <a:solidFill>
                <a:srgbClr val="000000"/>
              </a:solidFill>
              <a:latin typeface="Poppins"/>
            </a:endParaRPr>
          </a:p>
          <a:p>
            <a:pPr algn="l">
              <a:buFont typeface="Arial" panose="020B0604020202020204" pitchFamily="34" charset="0"/>
              <a:buChar char="•"/>
            </a:pPr>
            <a:r>
              <a:rPr lang="en-US" dirty="0">
                <a:solidFill>
                  <a:srgbClr val="000000"/>
                </a:solidFill>
                <a:latin typeface="Poppins"/>
              </a:rPr>
              <a:t>3: The next use is for </a:t>
            </a:r>
            <a:r>
              <a:rPr lang="en-US" dirty="0">
                <a:solidFill>
                  <a:srgbClr val="000000"/>
                </a:solidFill>
                <a:highlight>
                  <a:srgbClr val="FFFF00"/>
                </a:highlight>
                <a:latin typeface="Poppins"/>
              </a:rPr>
              <a:t>habits</a:t>
            </a:r>
            <a:r>
              <a:rPr lang="en-US" dirty="0">
                <a:solidFill>
                  <a:srgbClr val="000000"/>
                </a:solidFill>
                <a:latin typeface="Poppins"/>
              </a:rPr>
              <a:t> or things that we do </a:t>
            </a:r>
            <a:r>
              <a:rPr lang="en-US" dirty="0">
                <a:solidFill>
                  <a:srgbClr val="000000"/>
                </a:solidFill>
                <a:highlight>
                  <a:srgbClr val="FFFF00"/>
                </a:highlight>
                <a:latin typeface="Poppins"/>
              </a:rPr>
              <a:t>regular</a:t>
            </a:r>
            <a:r>
              <a:rPr lang="en-US" dirty="0">
                <a:solidFill>
                  <a:srgbClr val="000000"/>
                </a:solidFill>
                <a:latin typeface="Poppins"/>
              </a:rPr>
              <a:t>ly. We often use adverbs of frequency (such as 'often', 'always' and 'sometimes') in this case, as well as expressions like 'every Sunday' or 'twice a month’. </a:t>
            </a:r>
          </a:p>
          <a:p>
            <a:pPr algn="l">
              <a:buFont typeface="Arial" panose="020B0604020202020204" pitchFamily="34" charset="0"/>
              <a:buChar char="•"/>
            </a:pPr>
            <a:r>
              <a:rPr lang="en-US" dirty="0">
                <a:solidFill>
                  <a:srgbClr val="000000"/>
                </a:solidFill>
                <a:latin typeface="Poppins"/>
              </a:rPr>
              <a:t>Do you smoke?</a:t>
            </a:r>
          </a:p>
          <a:p>
            <a:pPr algn="l">
              <a:buFont typeface="Arial" panose="020B0604020202020204" pitchFamily="34" charset="0"/>
              <a:buChar char="•"/>
            </a:pPr>
            <a:r>
              <a:rPr lang="en-US" dirty="0">
                <a:solidFill>
                  <a:srgbClr val="000000"/>
                </a:solidFill>
                <a:latin typeface="Poppins"/>
              </a:rPr>
              <a:t>I play tennis every Tuesday.</a:t>
            </a:r>
          </a:p>
          <a:p>
            <a:pPr algn="l">
              <a:buFont typeface="Arial" panose="020B0604020202020204" pitchFamily="34" charset="0"/>
              <a:buChar char="•"/>
            </a:pPr>
            <a:r>
              <a:rPr lang="en-US" dirty="0">
                <a:solidFill>
                  <a:srgbClr val="000000"/>
                </a:solidFill>
                <a:latin typeface="Poppins"/>
              </a:rPr>
              <a:t>I don't travel very often.</a:t>
            </a:r>
          </a:p>
          <a:p>
            <a:pPr algn="l"/>
            <a:endParaRPr lang="en-US" dirty="0"/>
          </a:p>
        </p:txBody>
      </p:sp>
      <p:sp>
        <p:nvSpPr>
          <p:cNvPr id="7" name="TextBox 6">
            <a:extLst>
              <a:ext uri="{FF2B5EF4-FFF2-40B4-BE49-F238E27FC236}">
                <a16:creationId xmlns:a16="http://schemas.microsoft.com/office/drawing/2014/main" id="{3BC2B906-AD25-899B-BCF1-2E2040D550DF}"/>
              </a:ext>
            </a:extLst>
          </p:cNvPr>
          <p:cNvSpPr txBox="1"/>
          <p:nvPr/>
        </p:nvSpPr>
        <p:spPr>
          <a:xfrm>
            <a:off x="4489939" y="240268"/>
            <a:ext cx="6103814" cy="369332"/>
          </a:xfrm>
          <a:prstGeom prst="rect">
            <a:avLst/>
          </a:prstGeom>
          <a:noFill/>
        </p:spPr>
        <p:txBody>
          <a:bodyPr wrap="square">
            <a:spAutoFit/>
          </a:bodyPr>
          <a:lstStyle/>
          <a:p>
            <a:r>
              <a:rPr lang="en-US" sz="1800" b="1" dirty="0"/>
              <a:t>Session 1- Likes &amp; Dislikes</a:t>
            </a:r>
            <a:endParaRPr lang="en-US" dirty="0"/>
          </a:p>
        </p:txBody>
      </p:sp>
      <p:pic>
        <p:nvPicPr>
          <p:cNvPr id="8" name="Picture 7" descr="A close up of a logo&#10;&#10;Description automatically generated">
            <a:extLst>
              <a:ext uri="{FF2B5EF4-FFF2-40B4-BE49-F238E27FC236}">
                <a16:creationId xmlns:a16="http://schemas.microsoft.com/office/drawing/2014/main" id="{00A80CFB-0993-E862-9A9B-37404D5054C3}"/>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9" name="TextBox 8">
            <a:extLst>
              <a:ext uri="{FF2B5EF4-FFF2-40B4-BE49-F238E27FC236}">
                <a16:creationId xmlns:a16="http://schemas.microsoft.com/office/drawing/2014/main" id="{89E71D12-A231-1568-B219-221F421F1F53}"/>
              </a:ext>
            </a:extLst>
          </p:cNvPr>
          <p:cNvSpPr txBox="1"/>
          <p:nvPr/>
        </p:nvSpPr>
        <p:spPr>
          <a:xfrm>
            <a:off x="5082964" y="6433066"/>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3627569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D15220A-CDE8-4C43-B074-26F8C4F3F7D2}"/>
              </a:ext>
            </a:extLst>
          </p:cNvPr>
          <p:cNvSpPr txBox="1"/>
          <p:nvPr/>
        </p:nvSpPr>
        <p:spPr>
          <a:xfrm>
            <a:off x="1828800" y="1143001"/>
            <a:ext cx="8074588" cy="5078313"/>
          </a:xfrm>
          <a:prstGeom prst="rect">
            <a:avLst/>
          </a:prstGeom>
          <a:noFill/>
        </p:spPr>
        <p:txBody>
          <a:bodyPr wrap="square">
            <a:spAutoFit/>
          </a:bodyPr>
          <a:lstStyle/>
          <a:p>
            <a:pPr algn="l"/>
            <a:r>
              <a:rPr lang="en-US" dirty="0">
                <a:solidFill>
                  <a:srgbClr val="FF0000"/>
                </a:solidFill>
                <a:latin typeface="Poppins"/>
              </a:rPr>
              <a:t>When to use the Present simple tense- Function: </a:t>
            </a:r>
          </a:p>
          <a:p>
            <a:pPr algn="l"/>
            <a:endParaRPr lang="en-US" dirty="0">
              <a:solidFill>
                <a:srgbClr val="FF0000"/>
              </a:solidFill>
              <a:latin typeface="Poppins"/>
            </a:endParaRPr>
          </a:p>
          <a:p>
            <a:pPr algn="l"/>
            <a:r>
              <a:rPr lang="en-US" dirty="0">
                <a:solidFill>
                  <a:srgbClr val="000000"/>
                </a:solidFill>
                <a:latin typeface="Poppins"/>
              </a:rPr>
              <a:t>4: We can also use the present simple for short actions that are happening now. The actions are so short that they are finished almost as soon as you've said the sentence. This is often used with sports </a:t>
            </a:r>
            <a:r>
              <a:rPr lang="en-US" dirty="0" err="1">
                <a:solidFill>
                  <a:srgbClr val="000000"/>
                </a:solidFill>
                <a:latin typeface="Poppins"/>
              </a:rPr>
              <a:t>commentary.He</a:t>
            </a:r>
            <a:r>
              <a:rPr lang="en-US" dirty="0">
                <a:solidFill>
                  <a:srgbClr val="000000"/>
                </a:solidFill>
                <a:latin typeface="Poppins"/>
              </a:rPr>
              <a:t> takes the ball, he runs down the wing, and he scores!</a:t>
            </a:r>
          </a:p>
          <a:p>
            <a:pPr algn="l"/>
            <a:endParaRPr lang="en-US" dirty="0">
              <a:solidFill>
                <a:srgbClr val="000000"/>
              </a:solidFill>
              <a:latin typeface="Poppins"/>
            </a:endParaRPr>
          </a:p>
          <a:p>
            <a:pPr algn="l">
              <a:buFont typeface="Arial" panose="020B0604020202020204" pitchFamily="34" charset="0"/>
              <a:buChar char="•"/>
            </a:pPr>
            <a:r>
              <a:rPr lang="en-US" b="1" dirty="0">
                <a:solidFill>
                  <a:srgbClr val="FF6600"/>
                </a:solidFill>
                <a:latin typeface="Poppins"/>
              </a:rPr>
              <a:t>Future Uses</a:t>
            </a:r>
          </a:p>
          <a:p>
            <a:pPr algn="l"/>
            <a:br>
              <a:rPr lang="en-US" dirty="0"/>
            </a:br>
            <a:r>
              <a:rPr lang="en-US" dirty="0">
                <a:solidFill>
                  <a:srgbClr val="000000"/>
                </a:solidFill>
                <a:latin typeface="Poppins"/>
              </a:rPr>
              <a:t>5: We use the present simple to talk about the future when we are discussing a timetable or a fixed plan. Usually, the timetable is fixed by an organization, not by us.</a:t>
            </a:r>
          </a:p>
          <a:p>
            <a:pPr algn="l">
              <a:buFont typeface="Arial" panose="020B0604020202020204" pitchFamily="34" charset="0"/>
              <a:buChar char="•"/>
            </a:pPr>
            <a:endParaRPr lang="en-US" dirty="0">
              <a:solidFill>
                <a:srgbClr val="000000"/>
              </a:solidFill>
              <a:latin typeface="Poppins"/>
            </a:endParaRPr>
          </a:p>
          <a:p>
            <a:pPr algn="l">
              <a:buFont typeface="Arial" panose="020B0604020202020204" pitchFamily="34" charset="0"/>
              <a:buChar char="•"/>
            </a:pPr>
            <a:r>
              <a:rPr lang="en-US" dirty="0">
                <a:solidFill>
                  <a:srgbClr val="000000"/>
                </a:solidFill>
                <a:latin typeface="Poppins"/>
              </a:rPr>
              <a:t>School begins at nine tomorrow.</a:t>
            </a:r>
          </a:p>
          <a:p>
            <a:pPr algn="l">
              <a:buFont typeface="Arial" panose="020B0604020202020204" pitchFamily="34" charset="0"/>
              <a:buChar char="•"/>
            </a:pPr>
            <a:r>
              <a:rPr lang="en-US" dirty="0">
                <a:solidFill>
                  <a:srgbClr val="000000"/>
                </a:solidFill>
                <a:latin typeface="Poppins"/>
              </a:rPr>
              <a:t>What time does the film start?</a:t>
            </a:r>
          </a:p>
          <a:p>
            <a:pPr algn="l">
              <a:buFont typeface="Arial" panose="020B0604020202020204" pitchFamily="34" charset="0"/>
              <a:buChar char="•"/>
            </a:pPr>
            <a:r>
              <a:rPr lang="en-US" dirty="0">
                <a:solidFill>
                  <a:srgbClr val="000000"/>
                </a:solidFill>
                <a:latin typeface="Poppins"/>
              </a:rPr>
              <a:t>The plane doesn't arrive at seven. It arrives at seven thirty.</a:t>
            </a:r>
          </a:p>
          <a:p>
            <a:endParaRPr lang="en-US" dirty="0"/>
          </a:p>
        </p:txBody>
      </p:sp>
      <p:sp>
        <p:nvSpPr>
          <p:cNvPr id="7" name="TextBox 6">
            <a:extLst>
              <a:ext uri="{FF2B5EF4-FFF2-40B4-BE49-F238E27FC236}">
                <a16:creationId xmlns:a16="http://schemas.microsoft.com/office/drawing/2014/main" id="{A636CA61-2ABD-42E9-B6E9-6EEACA1DDC1C}"/>
              </a:ext>
            </a:extLst>
          </p:cNvPr>
          <p:cNvSpPr txBox="1"/>
          <p:nvPr/>
        </p:nvSpPr>
        <p:spPr>
          <a:xfrm>
            <a:off x="3958493" y="267354"/>
            <a:ext cx="6103814" cy="369332"/>
          </a:xfrm>
          <a:prstGeom prst="rect">
            <a:avLst/>
          </a:prstGeom>
          <a:noFill/>
        </p:spPr>
        <p:txBody>
          <a:bodyPr wrap="square">
            <a:spAutoFit/>
          </a:bodyPr>
          <a:lstStyle/>
          <a:p>
            <a:r>
              <a:rPr lang="en-US" sz="1800" b="1" dirty="0"/>
              <a:t>Session 1- Likes &amp; Dislikes</a:t>
            </a:r>
            <a:endParaRPr lang="en-US" dirty="0"/>
          </a:p>
        </p:txBody>
      </p:sp>
      <p:pic>
        <p:nvPicPr>
          <p:cNvPr id="8" name="Picture 7" descr="A close up of a logo&#10;&#10;Description automatically generated">
            <a:extLst>
              <a:ext uri="{FF2B5EF4-FFF2-40B4-BE49-F238E27FC236}">
                <a16:creationId xmlns:a16="http://schemas.microsoft.com/office/drawing/2014/main" id="{5D8AAD81-F0F0-E248-A748-5009E012B5CB}"/>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9" name="TextBox 8">
            <a:extLst>
              <a:ext uri="{FF2B5EF4-FFF2-40B4-BE49-F238E27FC236}">
                <a16:creationId xmlns:a16="http://schemas.microsoft.com/office/drawing/2014/main" id="{D2BFBCB9-B511-FAC4-19EA-9C922638CE4A}"/>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17058350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D15220A-CDE8-4C43-B074-26F8C4F3F7D2}"/>
              </a:ext>
            </a:extLst>
          </p:cNvPr>
          <p:cNvSpPr txBox="1"/>
          <p:nvPr/>
        </p:nvSpPr>
        <p:spPr>
          <a:xfrm>
            <a:off x="1752600" y="1676400"/>
            <a:ext cx="8074588" cy="4801314"/>
          </a:xfrm>
          <a:prstGeom prst="rect">
            <a:avLst/>
          </a:prstGeom>
          <a:noFill/>
        </p:spPr>
        <p:txBody>
          <a:bodyPr wrap="square">
            <a:spAutoFit/>
          </a:bodyPr>
          <a:lstStyle/>
          <a:p>
            <a:pPr algn="l"/>
            <a:r>
              <a:rPr lang="en-US" dirty="0">
                <a:solidFill>
                  <a:srgbClr val="FF0000"/>
                </a:solidFill>
                <a:latin typeface="Poppins"/>
              </a:rPr>
              <a:t>When to use the Present simple tense- Function:</a:t>
            </a:r>
            <a:r>
              <a:rPr lang="en-US" dirty="0">
                <a:solidFill>
                  <a:srgbClr val="000000"/>
                </a:solidFill>
                <a:latin typeface="Poppins"/>
              </a:rPr>
              <a:t> </a:t>
            </a:r>
          </a:p>
          <a:p>
            <a:pPr algn="l">
              <a:buFont typeface="Arial" panose="020B0604020202020204" pitchFamily="34" charset="0"/>
              <a:buChar char="•"/>
            </a:pPr>
            <a:endParaRPr lang="en-US" dirty="0">
              <a:solidFill>
                <a:srgbClr val="000000"/>
              </a:solidFill>
              <a:latin typeface="Poppins"/>
            </a:endParaRPr>
          </a:p>
          <a:p>
            <a:pPr algn="l">
              <a:buFont typeface="Arial" panose="020B0604020202020204" pitchFamily="34" charset="0"/>
              <a:buChar char="•"/>
            </a:pPr>
            <a:r>
              <a:rPr lang="en-US" dirty="0">
                <a:solidFill>
                  <a:srgbClr val="000000"/>
                </a:solidFill>
                <a:latin typeface="Poppins"/>
              </a:rPr>
              <a:t>6: We also use the present simple to talk about the future after words like ' 'when', 'until', 'after', 'before' and 'as soon as'. These are sometimes called subordinate clauses of time.</a:t>
            </a:r>
          </a:p>
          <a:p>
            <a:pPr algn="l">
              <a:buFont typeface="Arial" panose="020B0604020202020204" pitchFamily="34" charset="0"/>
              <a:buChar char="•"/>
            </a:pPr>
            <a:r>
              <a:rPr lang="en-US" dirty="0">
                <a:solidFill>
                  <a:srgbClr val="000000"/>
                </a:solidFill>
                <a:latin typeface="Poppins"/>
              </a:rPr>
              <a:t>I will call you when I have time. (Not 'will have'.)</a:t>
            </a:r>
          </a:p>
          <a:p>
            <a:pPr algn="l">
              <a:buFont typeface="Arial" panose="020B0604020202020204" pitchFamily="34" charset="0"/>
              <a:buChar char="•"/>
            </a:pPr>
            <a:r>
              <a:rPr lang="en-US" dirty="0">
                <a:solidFill>
                  <a:srgbClr val="000000"/>
                </a:solidFill>
                <a:latin typeface="Poppins"/>
              </a:rPr>
              <a:t>I won't go out until it stops raining.</a:t>
            </a:r>
          </a:p>
          <a:p>
            <a:pPr algn="l">
              <a:buFont typeface="Arial" panose="020B0604020202020204" pitchFamily="34" charset="0"/>
              <a:buChar char="•"/>
            </a:pPr>
            <a:r>
              <a:rPr lang="en-US" dirty="0">
                <a:solidFill>
                  <a:srgbClr val="000000"/>
                </a:solidFill>
                <a:latin typeface="Poppins"/>
              </a:rPr>
              <a:t>I'm going to make dinner after I watch the news.</a:t>
            </a:r>
          </a:p>
          <a:p>
            <a:pPr algn="l">
              <a:buFont typeface="Arial" panose="020B0604020202020204" pitchFamily="34" charset="0"/>
              <a:buChar char="•"/>
            </a:pPr>
            <a:endParaRPr lang="en-US" dirty="0">
              <a:solidFill>
                <a:srgbClr val="000000"/>
              </a:solidFill>
              <a:latin typeface="Poppins"/>
            </a:endParaRPr>
          </a:p>
          <a:p>
            <a:r>
              <a:rPr lang="en-US" b="1" dirty="0">
                <a:solidFill>
                  <a:srgbClr val="FF6600"/>
                </a:solidFill>
                <a:latin typeface="Poppins"/>
              </a:rPr>
              <a:t>Conditional Uses</a:t>
            </a:r>
            <a:br>
              <a:rPr lang="en-US" dirty="0"/>
            </a:br>
            <a:r>
              <a:rPr lang="en-US" dirty="0">
                <a:solidFill>
                  <a:srgbClr val="000000"/>
                </a:solidFill>
                <a:latin typeface="Poppins"/>
              </a:rPr>
              <a:t>7: We use the present simple in the first and the zero conditionals. </a:t>
            </a:r>
          </a:p>
          <a:p>
            <a:pPr algn="l">
              <a:buFont typeface="Arial" panose="020B0604020202020204" pitchFamily="34" charset="0"/>
              <a:buChar char="•"/>
            </a:pPr>
            <a:r>
              <a:rPr lang="en-US" dirty="0">
                <a:solidFill>
                  <a:srgbClr val="000000"/>
                </a:solidFill>
                <a:latin typeface="Poppins"/>
              </a:rPr>
              <a:t>If it rains, we won't come.</a:t>
            </a:r>
          </a:p>
          <a:p>
            <a:pPr algn="l">
              <a:buFont typeface="Arial" panose="020B0604020202020204" pitchFamily="34" charset="0"/>
              <a:buChar char="•"/>
            </a:pPr>
            <a:r>
              <a:rPr lang="en-US" dirty="0">
                <a:solidFill>
                  <a:srgbClr val="000000"/>
                </a:solidFill>
                <a:latin typeface="Poppins"/>
              </a:rPr>
              <a:t>If you heat water to 100 degrees, it boils.</a:t>
            </a:r>
          </a:p>
          <a:p>
            <a:pPr algn="l"/>
            <a:endParaRPr lang="en-US" dirty="0">
              <a:solidFill>
                <a:srgbClr val="000000"/>
              </a:solidFill>
              <a:latin typeface="Poppins"/>
            </a:endParaRPr>
          </a:p>
          <a:p>
            <a:pPr algn="l"/>
            <a:endParaRPr lang="en-US" dirty="0">
              <a:solidFill>
                <a:srgbClr val="000000"/>
              </a:solidFill>
              <a:latin typeface="Poppins"/>
            </a:endParaRPr>
          </a:p>
          <a:p>
            <a:pPr algn="l">
              <a:buFont typeface="Arial" panose="020B0604020202020204" pitchFamily="34" charset="0"/>
              <a:buChar char="•"/>
            </a:pPr>
            <a:endParaRPr lang="en-US" dirty="0">
              <a:solidFill>
                <a:srgbClr val="000000"/>
              </a:solidFill>
              <a:latin typeface="Poppins"/>
            </a:endParaRPr>
          </a:p>
          <a:p>
            <a:endParaRPr lang="en-US" dirty="0"/>
          </a:p>
        </p:txBody>
      </p:sp>
      <p:sp>
        <p:nvSpPr>
          <p:cNvPr id="7" name="TextBox 6">
            <a:extLst>
              <a:ext uri="{FF2B5EF4-FFF2-40B4-BE49-F238E27FC236}">
                <a16:creationId xmlns:a16="http://schemas.microsoft.com/office/drawing/2014/main" id="{2668BD41-1DF5-52A9-7AB2-7EA0398B9368}"/>
              </a:ext>
            </a:extLst>
          </p:cNvPr>
          <p:cNvSpPr txBox="1"/>
          <p:nvPr/>
        </p:nvSpPr>
        <p:spPr>
          <a:xfrm>
            <a:off x="4318000" y="292073"/>
            <a:ext cx="6103814" cy="369332"/>
          </a:xfrm>
          <a:prstGeom prst="rect">
            <a:avLst/>
          </a:prstGeom>
          <a:noFill/>
        </p:spPr>
        <p:txBody>
          <a:bodyPr wrap="square">
            <a:spAutoFit/>
          </a:bodyPr>
          <a:lstStyle/>
          <a:p>
            <a:r>
              <a:rPr lang="en-US" sz="1800" b="1" dirty="0"/>
              <a:t>Session 1- Likes &amp; Dislikes</a:t>
            </a:r>
            <a:endParaRPr lang="en-US" dirty="0"/>
          </a:p>
        </p:txBody>
      </p:sp>
      <p:pic>
        <p:nvPicPr>
          <p:cNvPr id="8" name="Picture 7" descr="A close up of a logo&#10;&#10;Description automatically generated">
            <a:extLst>
              <a:ext uri="{FF2B5EF4-FFF2-40B4-BE49-F238E27FC236}">
                <a16:creationId xmlns:a16="http://schemas.microsoft.com/office/drawing/2014/main" id="{6EBA1CA9-7AB3-22F1-C09F-7CDC78FB1A3F}"/>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9" name="TextBox 8">
            <a:extLst>
              <a:ext uri="{FF2B5EF4-FFF2-40B4-BE49-F238E27FC236}">
                <a16:creationId xmlns:a16="http://schemas.microsoft.com/office/drawing/2014/main" id="{E704BEE7-FA73-0C87-2754-DF8162B33E1D}"/>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64644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DD2594-501A-C162-18D1-789B9A451C20}"/>
              </a:ext>
            </a:extLst>
          </p:cNvPr>
          <p:cNvSpPr txBox="1"/>
          <p:nvPr/>
        </p:nvSpPr>
        <p:spPr>
          <a:xfrm>
            <a:off x="461914" y="438994"/>
            <a:ext cx="8700940" cy="5909310"/>
          </a:xfrm>
          <a:prstGeom prst="rect">
            <a:avLst/>
          </a:prstGeom>
          <a:noFill/>
        </p:spPr>
        <p:txBody>
          <a:bodyPr wrap="square">
            <a:spAutoFit/>
          </a:bodyPr>
          <a:lstStyle/>
          <a:p>
            <a:r>
              <a:rPr lang="en-US" dirty="0">
                <a:solidFill>
                  <a:schemeClr val="bg1"/>
                </a:solidFill>
              </a:rPr>
              <a:t>Make the present simple, positive, negative or question: </a:t>
            </a:r>
          </a:p>
          <a:p>
            <a:pPr marL="342900" indent="-342900">
              <a:buAutoNum type="arabicPeriod"/>
            </a:pPr>
            <a:r>
              <a:rPr lang="en-US" dirty="0">
                <a:solidFill>
                  <a:schemeClr val="bg1"/>
                </a:solidFill>
              </a:rPr>
              <a:t>I _________________ (be) in a café now. </a:t>
            </a:r>
          </a:p>
          <a:p>
            <a:pPr marL="342900" indent="-342900">
              <a:buAutoNum type="arabicPeriod"/>
            </a:pPr>
            <a:r>
              <a:rPr lang="en-US" dirty="0">
                <a:solidFill>
                  <a:schemeClr val="bg1"/>
                </a:solidFill>
              </a:rPr>
              <a:t>2. _________________ (she / play) tennis every week?</a:t>
            </a:r>
          </a:p>
          <a:p>
            <a:pPr marL="342900" indent="-342900">
              <a:buAutoNum type="arabicPeriod"/>
            </a:pPr>
            <a:r>
              <a:rPr lang="en-US" dirty="0">
                <a:solidFill>
                  <a:schemeClr val="bg1"/>
                </a:solidFill>
              </a:rPr>
              <a:t> 3. They _________________ (go) to the cinema every Wednesday. </a:t>
            </a:r>
          </a:p>
          <a:p>
            <a:pPr marL="342900" indent="-342900">
              <a:buAutoNum type="arabicPeriod"/>
            </a:pPr>
            <a:r>
              <a:rPr lang="en-US" dirty="0">
                <a:solidFill>
                  <a:schemeClr val="bg1"/>
                </a:solidFill>
              </a:rPr>
              <a:t>4. _________________ (she / be) a singer? </a:t>
            </a:r>
          </a:p>
          <a:p>
            <a:pPr marL="342900" indent="-342900">
              <a:buAutoNum type="arabicPeriod"/>
            </a:pPr>
            <a:r>
              <a:rPr lang="en-US" dirty="0">
                <a:solidFill>
                  <a:schemeClr val="bg1"/>
                </a:solidFill>
              </a:rPr>
              <a:t>5. You _________________ (find) the weather here cold. </a:t>
            </a:r>
          </a:p>
          <a:p>
            <a:pPr marL="342900" indent="-342900">
              <a:buAutoNum type="arabicPeriod"/>
            </a:pPr>
            <a:r>
              <a:rPr lang="en-US" dirty="0">
                <a:solidFill>
                  <a:schemeClr val="bg1"/>
                </a:solidFill>
              </a:rPr>
              <a:t>6. _________________ (they / be) on the bus? </a:t>
            </a:r>
          </a:p>
          <a:p>
            <a:pPr marL="342900" indent="-342900">
              <a:buAutoNum type="arabicPeriod"/>
            </a:pPr>
            <a:r>
              <a:rPr lang="en-US" dirty="0">
                <a:solidFill>
                  <a:schemeClr val="bg1"/>
                </a:solidFill>
              </a:rPr>
              <a:t>7. Lucy _________________ (ride) her bicycle to work. </a:t>
            </a:r>
          </a:p>
          <a:p>
            <a:pPr marL="342900" indent="-342900">
              <a:buAutoNum type="arabicPeriod"/>
            </a:pPr>
            <a:r>
              <a:rPr lang="en-US" dirty="0">
                <a:solidFill>
                  <a:schemeClr val="bg1"/>
                </a:solidFill>
              </a:rPr>
              <a:t>8. Why _________________ (he / be) in France? </a:t>
            </a:r>
          </a:p>
          <a:p>
            <a:pPr marL="342900" indent="-342900">
              <a:buAutoNum type="arabicPeriod"/>
            </a:pPr>
            <a:r>
              <a:rPr lang="en-US" dirty="0">
                <a:solidFill>
                  <a:schemeClr val="bg1"/>
                </a:solidFill>
              </a:rPr>
              <a:t>9. I _________________ (not / play) the piano often. </a:t>
            </a:r>
          </a:p>
          <a:p>
            <a:pPr marL="342900" indent="-342900">
              <a:buAutoNum type="arabicPeriod"/>
            </a:pPr>
            <a:r>
              <a:rPr lang="en-US" dirty="0">
                <a:solidFill>
                  <a:schemeClr val="bg1"/>
                </a:solidFill>
              </a:rPr>
              <a:t>10. It _________________ (not / be) cold today. </a:t>
            </a:r>
          </a:p>
          <a:p>
            <a:pPr marL="342900" indent="-342900">
              <a:buAutoNum type="arabicPeriod"/>
            </a:pPr>
            <a:r>
              <a:rPr lang="en-US" dirty="0">
                <a:solidFill>
                  <a:schemeClr val="bg1"/>
                </a:solidFill>
              </a:rPr>
              <a:t>11. We _________________ (be) from Portugal. </a:t>
            </a:r>
          </a:p>
          <a:p>
            <a:pPr marL="342900" indent="-342900">
              <a:buAutoNum type="arabicPeriod"/>
            </a:pPr>
            <a:r>
              <a:rPr lang="en-US" dirty="0">
                <a:solidFill>
                  <a:schemeClr val="bg1"/>
                </a:solidFill>
              </a:rPr>
              <a:t>12. _________________ (we / make) too much noise at night? </a:t>
            </a:r>
          </a:p>
          <a:p>
            <a:pPr marL="342900" indent="-342900">
              <a:buAutoNum type="arabicPeriod"/>
            </a:pPr>
            <a:r>
              <a:rPr lang="en-US" dirty="0">
                <a:solidFill>
                  <a:schemeClr val="bg1"/>
                </a:solidFill>
              </a:rPr>
              <a:t>13. Where _________________ (Harry / study)? </a:t>
            </a:r>
          </a:p>
          <a:p>
            <a:pPr marL="342900" indent="-342900">
              <a:buAutoNum type="arabicPeriod"/>
            </a:pPr>
            <a:r>
              <a:rPr lang="en-US" dirty="0">
                <a:solidFill>
                  <a:schemeClr val="bg1"/>
                </a:solidFill>
              </a:rPr>
              <a:t>14. _________________ (it / be) foggy today? </a:t>
            </a:r>
          </a:p>
          <a:p>
            <a:pPr marL="342900" indent="-342900">
              <a:buAutoNum type="arabicPeriod"/>
            </a:pPr>
            <a:r>
              <a:rPr lang="en-US" dirty="0">
                <a:solidFill>
                  <a:schemeClr val="bg1"/>
                </a:solidFill>
              </a:rPr>
              <a:t>15. We _________________ (not / be) late. </a:t>
            </a:r>
          </a:p>
          <a:p>
            <a:pPr marL="342900" indent="-342900">
              <a:buAutoNum type="arabicPeriod"/>
            </a:pPr>
            <a:r>
              <a:rPr lang="en-US" dirty="0">
                <a:solidFill>
                  <a:schemeClr val="bg1"/>
                </a:solidFill>
              </a:rPr>
              <a:t>16. They _________________ (not / like) animals. </a:t>
            </a:r>
          </a:p>
          <a:p>
            <a:pPr marL="342900" indent="-342900">
              <a:buAutoNum type="arabicPeriod"/>
            </a:pPr>
            <a:r>
              <a:rPr lang="en-US" dirty="0">
                <a:solidFill>
                  <a:schemeClr val="bg1"/>
                </a:solidFill>
              </a:rPr>
              <a:t>17. Where _________________ (you / be)? </a:t>
            </a:r>
          </a:p>
          <a:p>
            <a:pPr marL="342900" indent="-342900">
              <a:buAutoNum type="arabicPeriod"/>
            </a:pPr>
            <a:r>
              <a:rPr lang="en-US" dirty="0">
                <a:solidFill>
                  <a:schemeClr val="bg1"/>
                </a:solidFill>
              </a:rPr>
              <a:t>18. He _________________ (not / be) an accountant. </a:t>
            </a:r>
          </a:p>
          <a:p>
            <a:pPr marL="342900" indent="-342900">
              <a:buAutoNum type="arabicPeriod"/>
            </a:pPr>
            <a:r>
              <a:rPr lang="en-US" dirty="0">
                <a:solidFill>
                  <a:schemeClr val="bg1"/>
                </a:solidFill>
              </a:rPr>
              <a:t>19. _________________ (the dog / eat) chicken? </a:t>
            </a:r>
          </a:p>
          <a:p>
            <a:pPr marL="342900" indent="-342900">
              <a:buAutoNum type="arabicPeriod"/>
            </a:pPr>
            <a:r>
              <a:rPr lang="en-US" dirty="0">
                <a:solidFill>
                  <a:schemeClr val="bg1"/>
                </a:solidFill>
              </a:rPr>
              <a:t>20. She _________________ (be) my sister. </a:t>
            </a:r>
          </a:p>
        </p:txBody>
      </p:sp>
    </p:spTree>
    <p:extLst>
      <p:ext uri="{BB962C8B-B14F-4D97-AF65-F5344CB8AC3E}">
        <p14:creationId xmlns:p14="http://schemas.microsoft.com/office/powerpoint/2010/main" val="1152031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452761" y="-630314"/>
            <a:ext cx="9316267" cy="1828799"/>
          </a:xfrm>
        </p:spPr>
        <p:txBody>
          <a:bodyPr>
            <a:normAutofit/>
          </a:bodyPr>
          <a:lstStyle/>
          <a:p>
            <a:pPr algn="ctr"/>
            <a:r>
              <a:rPr lang="en-US" sz="2000" b="1" dirty="0"/>
              <a:t>Session 2- Talking about Family</a:t>
            </a:r>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4" name="TextBox 3">
            <a:extLst>
              <a:ext uri="{FF2B5EF4-FFF2-40B4-BE49-F238E27FC236}">
                <a16:creationId xmlns:a16="http://schemas.microsoft.com/office/drawing/2014/main" id="{24C5F6AC-8D34-4940-9845-34C1DC5CDB8E}"/>
              </a:ext>
            </a:extLst>
          </p:cNvPr>
          <p:cNvSpPr txBox="1"/>
          <p:nvPr/>
        </p:nvSpPr>
        <p:spPr>
          <a:xfrm>
            <a:off x="3905982" y="2601155"/>
            <a:ext cx="7666892" cy="707886"/>
          </a:xfrm>
          <a:prstGeom prst="rect">
            <a:avLst/>
          </a:prstGeom>
          <a:noFill/>
        </p:spPr>
        <p:txBody>
          <a:bodyPr wrap="square" rtlCol="0">
            <a:spAutoFit/>
          </a:bodyPr>
          <a:lstStyle/>
          <a:p>
            <a:r>
              <a:rPr lang="en-US" sz="4000" b="1" dirty="0"/>
              <a:t>Thank you!</a:t>
            </a:r>
            <a:r>
              <a:rPr lang="en-US" sz="4000" b="1" dirty="0">
                <a:sym typeface="Wingdings" panose="05000000000000000000" pitchFamily="2" charset="2"/>
              </a:rPr>
              <a:t></a:t>
            </a:r>
            <a:endParaRPr lang="en-US" sz="4000" b="1" dirty="0"/>
          </a:p>
        </p:txBody>
      </p:sp>
    </p:spTree>
    <p:extLst>
      <p:ext uri="{BB962C8B-B14F-4D97-AF65-F5344CB8AC3E}">
        <p14:creationId xmlns:p14="http://schemas.microsoft.com/office/powerpoint/2010/main" val="2184647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a:t>
            </a:r>
          </a:p>
          <a:p>
            <a:pPr marL="0" indent="0" algn="l">
              <a:buNone/>
            </a:pPr>
            <a:endParaRPr lang="en-US" sz="3600" b="1" dirty="0">
              <a:solidFill>
                <a:schemeClr val="bg1"/>
              </a:solidFill>
            </a:endParaRPr>
          </a:p>
          <a:p>
            <a:pPr marL="0" indent="0" algn="l">
              <a:buNone/>
            </a:pPr>
            <a:r>
              <a:rPr lang="en-US" sz="3600" b="1" dirty="0">
                <a:solidFill>
                  <a:schemeClr val="bg1"/>
                </a:solidFill>
              </a:rPr>
              <a:t>Part 1-: My English Family</a:t>
            </a:r>
          </a:p>
          <a:p>
            <a:pPr marL="0" indent="0" algn="l">
              <a:buNone/>
            </a:pPr>
            <a:r>
              <a:rPr lang="en-US" sz="3600" b="1" dirty="0">
                <a:solidFill>
                  <a:schemeClr val="bg1"/>
                </a:solidFill>
              </a:rPr>
              <a:t>                   ( Listening )</a:t>
            </a:r>
          </a:p>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11401" y="10653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2- Talking about Family</a:t>
            </a:r>
            <a:endParaRPr lang="en-US" sz="2000" b="1" dirty="0"/>
          </a:p>
        </p:txBody>
      </p:sp>
    </p:spTree>
    <p:extLst>
      <p:ext uri="{BB962C8B-B14F-4D97-AF65-F5344CB8AC3E}">
        <p14:creationId xmlns:p14="http://schemas.microsoft.com/office/powerpoint/2010/main" val="2816644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4" name="TextBox 23">
            <a:extLst>
              <a:ext uri="{FF2B5EF4-FFF2-40B4-BE49-F238E27FC236}">
                <a16:creationId xmlns:a16="http://schemas.microsoft.com/office/drawing/2014/main" id="{55237C9E-10EC-4BFA-84CE-0C88E11D6F0E}"/>
              </a:ext>
            </a:extLst>
          </p:cNvPr>
          <p:cNvSpPr txBox="1"/>
          <p:nvPr/>
        </p:nvSpPr>
        <p:spPr>
          <a:xfrm>
            <a:off x="527538" y="258907"/>
            <a:ext cx="10273323" cy="6232475"/>
          </a:xfrm>
          <a:prstGeom prst="rect">
            <a:avLst/>
          </a:prstGeom>
          <a:noFill/>
        </p:spPr>
        <p:txBody>
          <a:bodyPr wrap="square">
            <a:spAutoFit/>
          </a:bodyPr>
          <a:lstStyle/>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Script:</a:t>
            </a: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So, Katie, let's talk about family.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Okay.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In your family, who is </a:t>
            </a:r>
            <a:r>
              <a:rPr lang="en-US" sz="1800" dirty="0">
                <a:solidFill>
                  <a:srgbClr val="FF0000"/>
                </a:solidFill>
                <a:effectLst/>
                <a:latin typeface="Helvetica" panose="020B0604020202020204" pitchFamily="34" charset="0"/>
                <a:ea typeface="Times New Roman" panose="02020603050405020304" pitchFamily="18" charset="0"/>
              </a:rPr>
              <a:t>nice</a:t>
            </a:r>
            <a:r>
              <a:rPr lang="en-US" sz="1800" dirty="0">
                <a:solidFill>
                  <a:srgbClr val="333333"/>
                </a:solidFill>
                <a:effectLst/>
                <a:latin typeface="Helvetica"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In my family, I think my, my mum is really nice. She's always </a:t>
            </a:r>
            <a:r>
              <a:rPr lang="en-US" sz="1800" b="1" i="1" dirty="0">
                <a:solidFill>
                  <a:srgbClr val="4066C3"/>
                </a:solidFill>
                <a:effectLst/>
                <a:latin typeface="Helvetica" panose="020B0604020202020204" pitchFamily="34" charset="0"/>
                <a:ea typeface="Times New Roman" panose="02020603050405020304" pitchFamily="18" charset="0"/>
              </a:rPr>
              <a:t>looking out for</a:t>
            </a:r>
            <a:r>
              <a:rPr lang="en-US" sz="1800" dirty="0">
                <a:solidFill>
                  <a:srgbClr val="333333"/>
                </a:solidFill>
                <a:effectLst/>
                <a:latin typeface="Helvetica" panose="020B0604020202020204" pitchFamily="34" charset="0"/>
                <a:ea typeface="Times New Roman" panose="02020603050405020304" pitchFamily="18" charset="0"/>
              </a:rPr>
              <a:t> everyone. She always makes sure everybody is happy. And she's just really nice and </a:t>
            </a:r>
            <a:r>
              <a:rPr lang="en-US" sz="1800" dirty="0">
                <a:solidFill>
                  <a:srgbClr val="FF0000"/>
                </a:solidFill>
                <a:effectLst/>
                <a:latin typeface="Helvetica" panose="020B0604020202020204" pitchFamily="34" charset="0"/>
                <a:ea typeface="Times New Roman" panose="02020603050405020304" pitchFamily="18" charset="0"/>
              </a:rPr>
              <a:t>kind</a:t>
            </a:r>
            <a:r>
              <a:rPr lang="en-US" sz="1800" dirty="0">
                <a:solidFill>
                  <a:srgbClr val="333333"/>
                </a:solidFill>
                <a:effectLst/>
                <a:latin typeface="Helvetica"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Wow! That's great. Who is a </a:t>
            </a:r>
            <a:r>
              <a:rPr lang="en-US" sz="1800" dirty="0">
                <a:solidFill>
                  <a:srgbClr val="FF0000"/>
                </a:solidFill>
                <a:effectLst/>
                <a:latin typeface="Helvetica" panose="020B0604020202020204" pitchFamily="34" charset="0"/>
                <a:ea typeface="Times New Roman" panose="02020603050405020304" pitchFamily="18" charset="0"/>
              </a:rPr>
              <a:t>funny</a:t>
            </a:r>
            <a:r>
              <a:rPr lang="en-US" sz="1800" dirty="0">
                <a:solidFill>
                  <a:srgbClr val="333333"/>
                </a:solidFill>
                <a:effectLst/>
                <a:latin typeface="Helvetica" panose="020B0604020202020204" pitchFamily="34" charset="0"/>
                <a:ea typeface="Times New Roman" panose="02020603050405020304" pitchFamily="18" charset="0"/>
              </a:rPr>
              <a:t> person? Who is very funny?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I think in my family; my dad is very funny. But I don't think he knows he's very funny.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Alright. Oh, that's interesting. Now who is </a:t>
            </a:r>
            <a:r>
              <a:rPr lang="en-US" sz="1800" dirty="0">
                <a:solidFill>
                  <a:srgbClr val="FF0000"/>
                </a:solidFill>
                <a:effectLst/>
                <a:latin typeface="Helvetica" panose="020B0604020202020204" pitchFamily="34" charset="0"/>
                <a:ea typeface="Times New Roman" panose="02020603050405020304" pitchFamily="18" charset="0"/>
              </a:rPr>
              <a:t>serious</a:t>
            </a:r>
            <a:r>
              <a:rPr lang="en-US" sz="1800" dirty="0">
                <a:solidFill>
                  <a:srgbClr val="333333"/>
                </a:solidFill>
                <a:effectLst/>
                <a:latin typeface="Helvetica" panose="020B0604020202020204" pitchFamily="34" charset="0"/>
                <a:ea typeface="Times New Roman" panose="02020603050405020304" pitchFamily="18" charset="0"/>
              </a:rPr>
              <a:t>? Is anybody serious?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I don't think anybody is serious in my family.</a:t>
            </a: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No uncles or aunts?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Everyone likes to have a laugh. Everyone likes to have a good time.</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4" name="TextBox 23">
            <a:extLst>
              <a:ext uri="{FF2B5EF4-FFF2-40B4-BE49-F238E27FC236}">
                <a16:creationId xmlns:a16="http://schemas.microsoft.com/office/drawing/2014/main" id="{55237C9E-10EC-4BFA-84CE-0C88E11D6F0E}"/>
              </a:ext>
            </a:extLst>
          </p:cNvPr>
          <p:cNvSpPr txBox="1"/>
          <p:nvPr/>
        </p:nvSpPr>
        <p:spPr>
          <a:xfrm>
            <a:off x="527538" y="258907"/>
            <a:ext cx="10273323" cy="6786473"/>
          </a:xfrm>
          <a:prstGeom prst="rect">
            <a:avLst/>
          </a:prstGeom>
          <a:noFill/>
        </p:spPr>
        <p:txBody>
          <a:bodyPr wrap="square">
            <a:spAutoFit/>
          </a:bodyPr>
          <a:lstStyle/>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Script:</a:t>
            </a: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Everyone is always joking.</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Oh, what I nice family.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(laughs)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OK. Who is very </a:t>
            </a:r>
            <a:r>
              <a:rPr lang="en-US" sz="1800" dirty="0">
                <a:solidFill>
                  <a:srgbClr val="FF0000"/>
                </a:solidFill>
                <a:effectLst/>
                <a:latin typeface="Helvetica" panose="020B0604020202020204" pitchFamily="34" charset="0"/>
                <a:ea typeface="Times New Roman" panose="02020603050405020304" pitchFamily="18" charset="0"/>
              </a:rPr>
              <a:t>hardworking</a:t>
            </a:r>
            <a:r>
              <a:rPr lang="en-US" sz="1800" dirty="0">
                <a:solidFill>
                  <a:srgbClr val="333333"/>
                </a:solidFill>
                <a:effectLst/>
                <a:latin typeface="Helvetica"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a:t>
            </a:r>
            <a:r>
              <a:rPr lang="en-US" sz="1800" dirty="0" err="1">
                <a:solidFill>
                  <a:srgbClr val="333333"/>
                </a:solidFill>
                <a:effectLst/>
                <a:latin typeface="Helvetica" panose="020B0604020202020204" pitchFamily="34" charset="0"/>
                <a:ea typeface="Times New Roman" panose="02020603050405020304" pitchFamily="18" charset="0"/>
              </a:rPr>
              <a:t>Ooohh</a:t>
            </a:r>
            <a:r>
              <a:rPr lang="en-US" sz="1800" dirty="0">
                <a:solidFill>
                  <a:srgbClr val="333333"/>
                </a:solidFill>
                <a:effectLst/>
                <a:latin typeface="Helvetica" panose="020B0604020202020204" pitchFamily="34" charset="0"/>
                <a:ea typeface="Times New Roman" panose="02020603050405020304" pitchFamily="18" charset="0"/>
              </a:rPr>
              <a:t>. Well </a:t>
            </a:r>
            <a:r>
              <a:rPr lang="en-US" sz="1800" b="1" i="1" dirty="0">
                <a:solidFill>
                  <a:srgbClr val="4066C3"/>
                </a:solidFill>
                <a:effectLst/>
                <a:latin typeface="Helvetica" panose="020B0604020202020204" pitchFamily="34" charset="0"/>
                <a:ea typeface="Times New Roman" panose="02020603050405020304" pitchFamily="18" charset="0"/>
              </a:rPr>
              <a:t>obviously</a:t>
            </a:r>
            <a:r>
              <a:rPr lang="en-US" sz="1800" dirty="0">
                <a:solidFill>
                  <a:srgbClr val="333333"/>
                </a:solidFill>
                <a:effectLst/>
                <a:latin typeface="Helvetica" panose="020B0604020202020204" pitchFamily="34" charset="0"/>
                <a:ea typeface="Times New Roman" panose="02020603050405020304" pitchFamily="18" charset="0"/>
              </a:rPr>
              <a:t>, my mum is very hardworking. And she's always been very hardworking. She has to make sure that the whole family knows what they're doing. She has to make sure the whole family is ready for every day. Yeah, I think my mum is the hardworking one.</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OK. Is anybody not hardworking? Maybe a little </a:t>
            </a:r>
            <a:r>
              <a:rPr lang="en-US" sz="1800" dirty="0">
                <a:solidFill>
                  <a:srgbClr val="FF0000"/>
                </a:solidFill>
                <a:effectLst/>
                <a:latin typeface="Helvetica" panose="020B0604020202020204" pitchFamily="34" charset="0"/>
                <a:ea typeface="Times New Roman" panose="02020603050405020304" pitchFamily="18" charset="0"/>
              </a:rPr>
              <a:t>lazy</a:t>
            </a:r>
            <a:r>
              <a:rPr lang="en-US" sz="1800" dirty="0">
                <a:solidFill>
                  <a:srgbClr val="333333"/>
                </a:solidFill>
                <a:effectLst/>
                <a:latin typeface="Helvetica"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Definitely me. (laughs) Definitely me especially when I was younger. I would never help with any of the </a:t>
            </a:r>
            <a:r>
              <a:rPr lang="en-US" sz="1800" b="1" i="1" dirty="0">
                <a:solidFill>
                  <a:srgbClr val="4066C3"/>
                </a:solidFill>
                <a:effectLst/>
                <a:latin typeface="Helvetica" panose="020B0604020202020204" pitchFamily="34" charset="0"/>
                <a:ea typeface="Times New Roman" panose="02020603050405020304" pitchFamily="18" charset="0"/>
              </a:rPr>
              <a:t>chores</a:t>
            </a:r>
            <a:r>
              <a:rPr lang="en-US" sz="1800" dirty="0">
                <a:solidFill>
                  <a:srgbClr val="333333"/>
                </a:solidFill>
                <a:effectLst/>
                <a:latin typeface="Helvetica" panose="020B0604020202020204" pitchFamily="34" charset="0"/>
                <a:ea typeface="Times New Roman" panose="02020603050405020304" pitchFamily="18" charset="0"/>
              </a:rPr>
              <a:t> in the house. I was the lazy one.</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Oh, I understand, I'm the same way. OK. Now in your family, who is very smart?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My brother is really, really </a:t>
            </a:r>
            <a:r>
              <a:rPr lang="en-US" sz="1800" dirty="0">
                <a:solidFill>
                  <a:srgbClr val="FF0000"/>
                </a:solidFill>
                <a:effectLst/>
                <a:latin typeface="Helvetica" panose="020B0604020202020204" pitchFamily="34" charset="0"/>
                <a:ea typeface="Times New Roman" panose="02020603050405020304" pitchFamily="18" charset="0"/>
              </a:rPr>
              <a:t>smart</a:t>
            </a:r>
            <a:r>
              <a:rPr lang="en-US" sz="1800" dirty="0">
                <a:solidFill>
                  <a:srgbClr val="333333"/>
                </a:solidFill>
                <a:effectLst/>
                <a:latin typeface="Helvetica" panose="020B0604020202020204" pitchFamily="34" charset="0"/>
                <a:ea typeface="Times New Roman" panose="02020603050405020304" pitchFamily="18" charset="0"/>
              </a:rPr>
              <a:t>. He actually went to Oxford University.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Whoa.</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64046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4" name="TextBox 23">
            <a:extLst>
              <a:ext uri="{FF2B5EF4-FFF2-40B4-BE49-F238E27FC236}">
                <a16:creationId xmlns:a16="http://schemas.microsoft.com/office/drawing/2014/main" id="{55237C9E-10EC-4BFA-84CE-0C88E11D6F0E}"/>
              </a:ext>
            </a:extLst>
          </p:cNvPr>
          <p:cNvSpPr txBox="1"/>
          <p:nvPr/>
        </p:nvSpPr>
        <p:spPr>
          <a:xfrm>
            <a:off x="566615" y="0"/>
            <a:ext cx="10273323" cy="7294305"/>
          </a:xfrm>
          <a:prstGeom prst="rect">
            <a:avLst/>
          </a:prstGeom>
          <a:noFill/>
        </p:spPr>
        <p:txBody>
          <a:bodyPr wrap="square">
            <a:spAutoFit/>
          </a:bodyPr>
          <a:lstStyle/>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Script:</a:t>
            </a: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Yeah, he's very smart. But I didn't get any of that. My brother has all the smart </a:t>
            </a:r>
            <a:r>
              <a:rPr lang="en-US" sz="1800" b="1" i="1" dirty="0">
                <a:solidFill>
                  <a:srgbClr val="4066C3"/>
                </a:solidFill>
                <a:effectLst/>
                <a:latin typeface="Helvetica" panose="020B0604020202020204" pitchFamily="34" charset="0"/>
                <a:ea typeface="Times New Roman" panose="02020603050405020304" pitchFamily="18" charset="0"/>
              </a:rPr>
              <a:t>genes</a:t>
            </a:r>
            <a:r>
              <a:rPr lang="en-US" sz="1800" dirty="0">
                <a:solidFill>
                  <a:srgbClr val="333333"/>
                </a:solidFill>
                <a:effectLst/>
                <a:latin typeface="Helvetica"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Wow, that's a good school. OK. Who is very </a:t>
            </a:r>
            <a:r>
              <a:rPr lang="en-US" sz="1800" dirty="0">
                <a:solidFill>
                  <a:srgbClr val="FF0000"/>
                </a:solidFill>
                <a:effectLst/>
                <a:latin typeface="Helvetica" panose="020B0604020202020204" pitchFamily="34" charset="0"/>
                <a:ea typeface="Times New Roman" panose="02020603050405020304" pitchFamily="18" charset="0"/>
              </a:rPr>
              <a:t>fit</a:t>
            </a:r>
            <a:r>
              <a:rPr lang="en-US" sz="1800" dirty="0">
                <a:solidFill>
                  <a:srgbClr val="333333"/>
                </a:solidFill>
                <a:effectLst/>
                <a:latin typeface="Helvetica"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Hmm... Well, my dad is a chef and…</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Oh, really?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Yeah. My dad makes really, really good food, so no one in my family is fit. We all eat too much food.</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Oh, nobody exercises a lot?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Not really.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Oh, okay. Yeah, in my family, my dad is super </a:t>
            </a:r>
            <a:r>
              <a:rPr lang="en-US" sz="1800" b="1" i="1" dirty="0">
                <a:solidFill>
                  <a:srgbClr val="4066C3"/>
                </a:solidFill>
                <a:effectLst/>
                <a:latin typeface="Helvetica" panose="020B0604020202020204" pitchFamily="34" charset="0"/>
                <a:ea typeface="Times New Roman" panose="02020603050405020304" pitchFamily="18" charset="0"/>
              </a:rPr>
              <a:t>fit</a:t>
            </a:r>
            <a:r>
              <a:rPr lang="en-US" sz="1800" dirty="0">
                <a:solidFill>
                  <a:srgbClr val="333333"/>
                </a:solidFill>
                <a:effectLst/>
                <a:latin typeface="Helvetica"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(laugh)</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OK. In your family, who is </a:t>
            </a:r>
            <a:r>
              <a:rPr lang="en-US" sz="1800" dirty="0">
                <a:solidFill>
                  <a:srgbClr val="FF0000"/>
                </a:solidFill>
                <a:effectLst/>
                <a:latin typeface="Helvetica" panose="020B0604020202020204" pitchFamily="34" charset="0"/>
                <a:ea typeface="Times New Roman" panose="02020603050405020304" pitchFamily="18" charset="0"/>
              </a:rPr>
              <a:t>talkative</a:t>
            </a:r>
            <a:r>
              <a:rPr lang="en-US" sz="1800" dirty="0">
                <a:solidFill>
                  <a:srgbClr val="333333"/>
                </a:solidFill>
                <a:effectLst/>
                <a:latin typeface="Helvetica"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Oh, I keep saying my mum for all of these but my mum is definitely the most talkative. She talks to anybody who - even people who she doesn't know. She will talk to anybody, </a:t>
            </a:r>
            <a:r>
              <a:rPr lang="en-US" sz="1800" b="1" i="1" dirty="0">
                <a:solidFill>
                  <a:srgbClr val="4066C3"/>
                </a:solidFill>
                <a:effectLst/>
                <a:latin typeface="Helvetica" panose="020B0604020202020204" pitchFamily="34" charset="0"/>
                <a:ea typeface="Times New Roman" panose="02020603050405020304" pitchFamily="18" charset="0"/>
              </a:rPr>
              <a:t>strangers</a:t>
            </a:r>
            <a:r>
              <a:rPr lang="en-US" sz="1800" dirty="0">
                <a:solidFill>
                  <a:srgbClr val="333333"/>
                </a:solidFill>
                <a:effectLst/>
                <a:latin typeface="Helvetica" panose="020B0604020202020204" pitchFamily="34" charset="0"/>
                <a:ea typeface="Times New Roman" panose="02020603050405020304" pitchFamily="18" charset="0"/>
              </a:rPr>
              <a:t> on the street, people she meets at the bus stop. She talks to everybody.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64125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4" name="TextBox 23">
            <a:extLst>
              <a:ext uri="{FF2B5EF4-FFF2-40B4-BE49-F238E27FC236}">
                <a16:creationId xmlns:a16="http://schemas.microsoft.com/office/drawing/2014/main" id="{55237C9E-10EC-4BFA-84CE-0C88E11D6F0E}"/>
              </a:ext>
            </a:extLst>
          </p:cNvPr>
          <p:cNvSpPr txBox="1"/>
          <p:nvPr/>
        </p:nvSpPr>
        <p:spPr>
          <a:xfrm>
            <a:off x="527538" y="258907"/>
            <a:ext cx="10273323" cy="4201150"/>
          </a:xfrm>
          <a:prstGeom prst="rect">
            <a:avLst/>
          </a:prstGeom>
          <a:noFill/>
        </p:spPr>
        <p:txBody>
          <a:bodyPr wrap="square">
            <a:spAutoFit/>
          </a:bodyPr>
          <a:lstStyle/>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Script:</a:t>
            </a: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Oh, that's cool. Now, who is </a:t>
            </a:r>
            <a:r>
              <a:rPr lang="en-US" sz="1800" dirty="0">
                <a:solidFill>
                  <a:srgbClr val="FF0000"/>
                </a:solidFill>
                <a:effectLst/>
                <a:latin typeface="Helvetica" panose="020B0604020202020204" pitchFamily="34" charset="0"/>
                <a:ea typeface="Times New Roman" panose="02020603050405020304" pitchFamily="18" charset="0"/>
              </a:rPr>
              <a:t>quiet</a:t>
            </a:r>
            <a:r>
              <a:rPr lang="en-US" sz="1800" dirty="0">
                <a:solidFill>
                  <a:srgbClr val="333333"/>
                </a:solidFill>
                <a:effectLst/>
                <a:latin typeface="Helvetica" panose="020B0604020202020204" pitchFamily="34" charset="0"/>
                <a:ea typeface="Times New Roman" panose="02020603050405020304" pitchFamily="18" charset="0"/>
              </a:rPr>
              <a:t>?</a:t>
            </a: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Hmm, I think when he's meeting people for the first time, my brother is very quiet. He's very shy. He doesn't like speaking to new people a lot.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OK. Thanks a lot. Sounds like a nice family.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Yeah. I think so too.</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endParaRPr lang="en-US" sz="1800" dirty="0">
              <a:solidFill>
                <a:srgbClr val="333333"/>
              </a:solidFill>
              <a:effectLst/>
              <a:latin typeface="Helvetica" panose="020B0604020202020204" pitchFamily="34" charset="0"/>
              <a:ea typeface="Times New Roman" panose="02020603050405020304" pitchFamily="18" charset="0"/>
            </a:endParaRPr>
          </a:p>
          <a:p>
            <a:pPr marL="0" marR="0">
              <a:spcBef>
                <a:spcPts val="0"/>
              </a:spcBef>
              <a:spcAft>
                <a:spcPts val="1800"/>
              </a:spcAft>
            </a:pP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64830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pic>
        <p:nvPicPr>
          <p:cNvPr id="6" name="Picture 5">
            <a:extLst>
              <a:ext uri="{FF2B5EF4-FFF2-40B4-BE49-F238E27FC236}">
                <a16:creationId xmlns:a16="http://schemas.microsoft.com/office/drawing/2014/main" id="{316EFD2C-D0A9-4936-BB11-1FF6A2A2A9B0}"/>
              </a:ext>
            </a:extLst>
          </p:cNvPr>
          <p:cNvPicPr>
            <a:picLocks noChangeAspect="1"/>
          </p:cNvPicPr>
          <p:nvPr/>
        </p:nvPicPr>
        <p:blipFill>
          <a:blip r:embed="rId2"/>
          <a:stretch>
            <a:fillRect/>
          </a:stretch>
        </p:blipFill>
        <p:spPr>
          <a:xfrm>
            <a:off x="469392" y="435102"/>
            <a:ext cx="6464808" cy="5759196"/>
          </a:xfrm>
          <a:prstGeom prst="rect">
            <a:avLst/>
          </a:prstGeom>
        </p:spPr>
      </p:pic>
    </p:spTree>
    <p:extLst>
      <p:ext uri="{BB962C8B-B14F-4D97-AF65-F5344CB8AC3E}">
        <p14:creationId xmlns:p14="http://schemas.microsoft.com/office/powerpoint/2010/main" val="1495627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pic>
        <p:nvPicPr>
          <p:cNvPr id="8" name="Picture 7">
            <a:extLst>
              <a:ext uri="{FF2B5EF4-FFF2-40B4-BE49-F238E27FC236}">
                <a16:creationId xmlns:a16="http://schemas.microsoft.com/office/drawing/2014/main" id="{59285C1F-391D-4723-9D23-BFBAD3E7129C}"/>
              </a:ext>
            </a:extLst>
          </p:cNvPr>
          <p:cNvPicPr>
            <a:picLocks noChangeAspect="1"/>
          </p:cNvPicPr>
          <p:nvPr/>
        </p:nvPicPr>
        <p:blipFill>
          <a:blip r:embed="rId2"/>
          <a:stretch>
            <a:fillRect/>
          </a:stretch>
        </p:blipFill>
        <p:spPr>
          <a:xfrm>
            <a:off x="3117342" y="643890"/>
            <a:ext cx="5957316" cy="5570220"/>
          </a:xfrm>
          <a:prstGeom prst="rect">
            <a:avLst/>
          </a:prstGeom>
        </p:spPr>
      </p:pic>
    </p:spTree>
    <p:extLst>
      <p:ext uri="{BB962C8B-B14F-4D97-AF65-F5344CB8AC3E}">
        <p14:creationId xmlns:p14="http://schemas.microsoft.com/office/powerpoint/2010/main" val="24682205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3188</TotalTime>
  <Words>2240</Words>
  <Application>Microsoft Office PowerPoint</Application>
  <PresentationFormat>Widescreen</PresentationFormat>
  <Paragraphs>269</Paragraphs>
  <Slides>29</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29</vt:i4>
      </vt:variant>
    </vt:vector>
  </HeadingPairs>
  <TitlesOfParts>
    <vt:vector size="45" baseType="lpstr">
      <vt:lpstr>-apple-system</vt:lpstr>
      <vt:lpstr>Arial</vt:lpstr>
      <vt:lpstr>Calibri</vt:lpstr>
      <vt:lpstr>Cambria</vt:lpstr>
      <vt:lpstr>Century Gothic</vt:lpstr>
      <vt:lpstr>Comic Sans MS</vt:lpstr>
      <vt:lpstr>Helvetica</vt:lpstr>
      <vt:lpstr>inherit</vt:lpstr>
      <vt:lpstr>Lato</vt:lpstr>
      <vt:lpstr>open sans</vt:lpstr>
      <vt:lpstr>Poppins</vt:lpstr>
      <vt:lpstr>Roboto</vt:lpstr>
      <vt:lpstr>Times New Roman</vt:lpstr>
      <vt:lpstr>verdana</vt:lpstr>
      <vt:lpstr>Wingdings 3</vt:lpstr>
      <vt:lpstr>Slice</vt:lpstr>
      <vt:lpstr> Speak Fluently &amp; Confidently  A2- Course  1</vt:lpstr>
      <vt:lpstr>Session 2- Talking about Family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Session 2- Talking about Family</vt:lpstr>
      <vt:lpstr>Session 2- Talking about Family</vt:lpstr>
      <vt:lpstr>Session 2- Talking about Family</vt:lpstr>
      <vt:lpstr>Session 2- Talking about Family</vt:lpstr>
      <vt:lpstr>Session 2- Talking about Family</vt:lpstr>
      <vt:lpstr>Session 2- Talking about Family</vt:lpstr>
      <vt:lpstr>Session 2- Talking about Family</vt:lpstr>
      <vt:lpstr>Session 2- Talking about Family</vt:lpstr>
      <vt:lpstr>Session 2- Talking about Family</vt:lpstr>
      <vt:lpstr>Session 1- Likes &amp; Dislikes</vt:lpstr>
      <vt:lpstr>PowerPoint Presentation</vt:lpstr>
      <vt:lpstr>PowerPoint Presentation</vt:lpstr>
      <vt:lpstr>PowerPoint Presentation</vt:lpstr>
      <vt:lpstr>PowerPoint Presentation</vt:lpstr>
      <vt:lpstr>PowerPoint Presentation</vt:lpstr>
      <vt:lpstr>Session 2- Talking about Family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 or Borrow  Fun or Funny  Won’t or Want</dc:title>
  <dc:creator>Eman Magdoub</dc:creator>
  <cp:lastModifiedBy>Eman Magdoub</cp:lastModifiedBy>
  <cp:revision>127</cp:revision>
  <cp:lastPrinted>2021-05-18T05:21:02Z</cp:lastPrinted>
  <dcterms:created xsi:type="dcterms:W3CDTF">2020-10-01T06:52:49Z</dcterms:created>
  <dcterms:modified xsi:type="dcterms:W3CDTF">2022-05-15T07:32:09Z</dcterms:modified>
</cp:coreProperties>
</file>