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0960">
              <a:lnSpc>
                <a:spcPts val="935"/>
              </a:lnSpc>
              <a:spcBef>
                <a:spcPts val="15"/>
              </a:spcBef>
            </a:pPr>
            <a:r>
              <a:rPr dirty="0"/>
              <a:t>© </a:t>
            </a:r>
            <a:r>
              <a:rPr dirty="0" spc="-5"/>
              <a:t>2012</a:t>
            </a:r>
            <a:r>
              <a:rPr dirty="0" spc="5"/>
              <a:t> </a:t>
            </a:r>
            <a:r>
              <a:rPr dirty="0" spc="-5"/>
              <a:t>www.perfect-english-grammar.com</a:t>
            </a:r>
          </a:p>
          <a:p>
            <a:pPr marL="12700">
              <a:lnSpc>
                <a:spcPts val="935"/>
              </a:lnSpc>
            </a:pPr>
            <a:r>
              <a:rPr dirty="0"/>
              <a:t>May be </a:t>
            </a:r>
            <a:r>
              <a:rPr dirty="0" spc="-5"/>
              <a:t>freely copied for personal or classroom</a:t>
            </a:r>
            <a:r>
              <a:rPr dirty="0" spc="25"/>
              <a:t> </a:t>
            </a:r>
            <a:r>
              <a:rPr dirty="0" spc="-5"/>
              <a:t>use.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0960">
              <a:lnSpc>
                <a:spcPts val="935"/>
              </a:lnSpc>
              <a:spcBef>
                <a:spcPts val="15"/>
              </a:spcBef>
            </a:pPr>
            <a:r>
              <a:rPr dirty="0"/>
              <a:t>© </a:t>
            </a:r>
            <a:r>
              <a:rPr dirty="0" spc="-5"/>
              <a:t>2012</a:t>
            </a:r>
            <a:r>
              <a:rPr dirty="0" spc="5"/>
              <a:t> </a:t>
            </a:r>
            <a:r>
              <a:rPr dirty="0" spc="-5"/>
              <a:t>www.perfect-english-grammar.com</a:t>
            </a:r>
          </a:p>
          <a:p>
            <a:pPr marL="12700">
              <a:lnSpc>
                <a:spcPts val="935"/>
              </a:lnSpc>
            </a:pPr>
            <a:r>
              <a:rPr dirty="0"/>
              <a:t>May be </a:t>
            </a:r>
            <a:r>
              <a:rPr dirty="0" spc="-5"/>
              <a:t>freely copied for personal or classroom</a:t>
            </a:r>
            <a:r>
              <a:rPr dirty="0" spc="25"/>
              <a:t> </a:t>
            </a:r>
            <a:r>
              <a:rPr dirty="0" spc="-5"/>
              <a:t>use.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0960">
              <a:lnSpc>
                <a:spcPts val="935"/>
              </a:lnSpc>
              <a:spcBef>
                <a:spcPts val="15"/>
              </a:spcBef>
            </a:pPr>
            <a:r>
              <a:rPr dirty="0"/>
              <a:t>© </a:t>
            </a:r>
            <a:r>
              <a:rPr dirty="0" spc="-5"/>
              <a:t>2012</a:t>
            </a:r>
            <a:r>
              <a:rPr dirty="0" spc="5"/>
              <a:t> </a:t>
            </a:r>
            <a:r>
              <a:rPr dirty="0" spc="-5"/>
              <a:t>www.perfect-english-grammar.com</a:t>
            </a:r>
          </a:p>
          <a:p>
            <a:pPr marL="12700">
              <a:lnSpc>
                <a:spcPts val="935"/>
              </a:lnSpc>
            </a:pPr>
            <a:r>
              <a:rPr dirty="0"/>
              <a:t>May be </a:t>
            </a:r>
            <a:r>
              <a:rPr dirty="0" spc="-5"/>
              <a:t>freely copied for personal or classroom</a:t>
            </a:r>
            <a:r>
              <a:rPr dirty="0" spc="25"/>
              <a:t> </a:t>
            </a:r>
            <a:r>
              <a:rPr dirty="0" spc="-5"/>
              <a:t>use.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0960">
              <a:lnSpc>
                <a:spcPts val="935"/>
              </a:lnSpc>
              <a:spcBef>
                <a:spcPts val="15"/>
              </a:spcBef>
            </a:pPr>
            <a:r>
              <a:rPr dirty="0"/>
              <a:t>© </a:t>
            </a:r>
            <a:r>
              <a:rPr dirty="0" spc="-5"/>
              <a:t>2012</a:t>
            </a:r>
            <a:r>
              <a:rPr dirty="0" spc="5"/>
              <a:t> </a:t>
            </a:r>
            <a:r>
              <a:rPr dirty="0" spc="-5"/>
              <a:t>www.perfect-english-grammar.com</a:t>
            </a:r>
          </a:p>
          <a:p>
            <a:pPr marL="12700">
              <a:lnSpc>
                <a:spcPts val="935"/>
              </a:lnSpc>
            </a:pPr>
            <a:r>
              <a:rPr dirty="0"/>
              <a:t>May be </a:t>
            </a:r>
            <a:r>
              <a:rPr dirty="0" spc="-5"/>
              <a:t>freely copied for personal or classroom</a:t>
            </a:r>
            <a:r>
              <a:rPr dirty="0" spc="25"/>
              <a:t> </a:t>
            </a:r>
            <a:r>
              <a:rPr dirty="0" spc="-5"/>
              <a:t>use.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0960">
              <a:lnSpc>
                <a:spcPts val="935"/>
              </a:lnSpc>
              <a:spcBef>
                <a:spcPts val="15"/>
              </a:spcBef>
            </a:pPr>
            <a:r>
              <a:rPr dirty="0"/>
              <a:t>© </a:t>
            </a:r>
            <a:r>
              <a:rPr dirty="0" spc="-5"/>
              <a:t>2012</a:t>
            </a:r>
            <a:r>
              <a:rPr dirty="0" spc="5"/>
              <a:t> </a:t>
            </a:r>
            <a:r>
              <a:rPr dirty="0" spc="-5"/>
              <a:t>www.perfect-english-grammar.com</a:t>
            </a:r>
          </a:p>
          <a:p>
            <a:pPr marL="12700">
              <a:lnSpc>
                <a:spcPts val="935"/>
              </a:lnSpc>
            </a:pPr>
            <a:r>
              <a:rPr dirty="0"/>
              <a:t>May be </a:t>
            </a:r>
            <a:r>
              <a:rPr dirty="0" spc="-5"/>
              <a:t>freely copied for personal or classroom</a:t>
            </a:r>
            <a:r>
              <a:rPr dirty="0" spc="25"/>
              <a:t> </a:t>
            </a:r>
            <a:r>
              <a:rPr dirty="0" spc="-5"/>
              <a:t>use.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10972" y="9997188"/>
            <a:ext cx="2139315" cy="25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0960">
              <a:lnSpc>
                <a:spcPts val="935"/>
              </a:lnSpc>
              <a:spcBef>
                <a:spcPts val="15"/>
              </a:spcBef>
            </a:pPr>
            <a:r>
              <a:rPr dirty="0"/>
              <a:t>© </a:t>
            </a:r>
            <a:r>
              <a:rPr dirty="0" spc="-5"/>
              <a:t>2012</a:t>
            </a:r>
            <a:r>
              <a:rPr dirty="0" spc="5"/>
              <a:t> </a:t>
            </a:r>
            <a:r>
              <a:rPr dirty="0" spc="-5"/>
              <a:t>www.perfect-english-grammar.com</a:t>
            </a:r>
          </a:p>
          <a:p>
            <a:pPr marL="12700">
              <a:lnSpc>
                <a:spcPts val="935"/>
              </a:lnSpc>
            </a:pPr>
            <a:r>
              <a:rPr dirty="0"/>
              <a:t>May be </a:t>
            </a:r>
            <a:r>
              <a:rPr dirty="0" spc="-5"/>
              <a:t>freely copied for personal or classroom</a:t>
            </a:r>
            <a:r>
              <a:rPr dirty="0" spc="25"/>
              <a:t> </a:t>
            </a:r>
            <a:r>
              <a:rPr dirty="0" spc="-5"/>
              <a:t>use.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315948" y="9998089"/>
            <a:ext cx="1270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hyperlink" Target="http://www.perfect-english-grammar.com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erfect-english-grammar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erfect-english-grammar.com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erfect-english-grammar.com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711" y="1628633"/>
            <a:ext cx="5033010" cy="1454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4325"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The Present Simple Tense  (also called the Simple Present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Tense)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1200" spc="-5" b="1">
                <a:latin typeface="Times New Roman"/>
                <a:cs typeface="Times New Roman"/>
              </a:rPr>
              <a:t>Simple present tense with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'be':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The verb ‘be’ is different from the other verbs in this tense. </a:t>
            </a:r>
            <a:r>
              <a:rPr dirty="0" sz="1200" spc="-10">
                <a:latin typeface="Times New Roman"/>
                <a:cs typeface="Times New Roman"/>
              </a:rPr>
              <a:t>Let's </a:t>
            </a:r>
            <a:r>
              <a:rPr dirty="0" sz="1200" spc="-5">
                <a:latin typeface="Times New Roman"/>
                <a:cs typeface="Times New Roman"/>
              </a:rPr>
              <a:t>look at ‘be’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first: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87960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Here’s the positive form (positive means a normal sentence, not a negative or a  question. This is sometimes called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‘affirmative’):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71800" y="3251058"/>
          <a:ext cx="5420995" cy="1459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876"/>
                <a:gridCol w="3887388"/>
              </a:tblGrid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4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Positive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4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Positive Short</a:t>
                      </a:r>
                      <a:r>
                        <a:rPr dirty="0" sz="12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864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I'm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2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you're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dirty="0" sz="12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he's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she</a:t>
                      </a:r>
                      <a:r>
                        <a:rPr dirty="0" sz="12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she's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2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it's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dirty="0" sz="12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we're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864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they</a:t>
                      </a:r>
                      <a:r>
                        <a:rPr dirty="0" sz="12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they're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648" y="4870929"/>
            <a:ext cx="3679825" cy="1106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70534" algn="l"/>
              </a:tabLst>
            </a:pPr>
            <a:r>
              <a:rPr dirty="0" sz="1200" spc="-10">
                <a:latin typeface="Times New Roman"/>
                <a:cs typeface="Times New Roman"/>
              </a:rPr>
              <a:t>I’m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Scottish.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She’s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hungry.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They’re always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late.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Next, here's the negative. </a:t>
            </a:r>
            <a:r>
              <a:rPr dirty="0" sz="1200" spc="-10">
                <a:latin typeface="Times New Roman"/>
                <a:cs typeface="Times New Roman"/>
              </a:rPr>
              <a:t>It's </a:t>
            </a:r>
            <a:r>
              <a:rPr dirty="0" sz="1200">
                <a:latin typeface="Times New Roman"/>
                <a:cs typeface="Times New Roman"/>
              </a:rPr>
              <a:t>very </a:t>
            </a:r>
            <a:r>
              <a:rPr dirty="0" sz="1200" spc="-5">
                <a:latin typeface="Times New Roman"/>
                <a:cs typeface="Times New Roman"/>
              </a:rPr>
              <a:t>easy. You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‘not’: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71800" y="6144890"/>
          <a:ext cx="5420995" cy="1459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8562"/>
                <a:gridCol w="3492703"/>
              </a:tblGrid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4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Negative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4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Negative short</a:t>
                      </a:r>
                      <a:r>
                        <a:rPr dirty="0" sz="1200" spc="-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 am</a:t>
                      </a:r>
                      <a:r>
                        <a:rPr dirty="0" sz="12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I'm</a:t>
                      </a:r>
                      <a:r>
                        <a:rPr dirty="0" sz="12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864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2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aren’t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he is</a:t>
                      </a:r>
                      <a:r>
                        <a:rPr dirty="0" sz="12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dirty="0" sz="12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isn't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55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she is</a:t>
                      </a:r>
                      <a:r>
                        <a:rPr dirty="0" sz="12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she</a:t>
                      </a:r>
                      <a:r>
                        <a:rPr dirty="0" sz="12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isn’t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25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it is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2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isn't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55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we are</a:t>
                      </a:r>
                      <a:r>
                        <a:rPr dirty="0" sz="12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dirty="0" sz="12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aren't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849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they are</a:t>
                      </a:r>
                      <a:r>
                        <a:rPr dirty="0" sz="12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not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they</a:t>
                      </a:r>
                      <a:r>
                        <a:rPr dirty="0" sz="12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aren't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30722" y="7763245"/>
            <a:ext cx="1726564" cy="759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I’m </a:t>
            </a:r>
            <a:r>
              <a:rPr dirty="0" sz="1200" spc="-5">
                <a:latin typeface="Times New Roman"/>
                <a:cs typeface="Times New Roman"/>
              </a:rPr>
              <a:t>not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cold.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He isn’t from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Spain.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aren’t at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home.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2035" y="457805"/>
            <a:ext cx="3047740" cy="1048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60960">
              <a:lnSpc>
                <a:spcPts val="935"/>
              </a:lnSpc>
              <a:spcBef>
                <a:spcPts val="15"/>
              </a:spcBef>
            </a:pPr>
            <a:r>
              <a:rPr dirty="0"/>
              <a:t>© </a:t>
            </a:r>
            <a:r>
              <a:rPr dirty="0" spc="-5"/>
              <a:t>2012</a:t>
            </a:r>
            <a:r>
              <a:rPr dirty="0" spc="5"/>
              <a:t> </a:t>
            </a:r>
            <a:r>
              <a:rPr dirty="0" spc="-5">
                <a:hlinkClick r:id="rId3"/>
              </a:rPr>
              <a:t>www.perfect-english-grammar.com</a:t>
            </a:r>
          </a:p>
          <a:p>
            <a:pPr marL="12700">
              <a:lnSpc>
                <a:spcPts val="935"/>
              </a:lnSpc>
            </a:pPr>
            <a:r>
              <a:rPr dirty="0"/>
              <a:t>May be </a:t>
            </a:r>
            <a:r>
              <a:rPr dirty="0" spc="-5"/>
              <a:t>freely copied for personal or classroom</a:t>
            </a:r>
            <a:r>
              <a:rPr dirty="0" spc="25"/>
              <a:t> </a:t>
            </a:r>
            <a:r>
              <a:rPr dirty="0" spc="-5"/>
              <a:t>use.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60960">
              <a:lnSpc>
                <a:spcPts val="935"/>
              </a:lnSpc>
              <a:spcBef>
                <a:spcPts val="15"/>
              </a:spcBef>
            </a:pPr>
            <a:r>
              <a:rPr dirty="0"/>
              <a:t>© </a:t>
            </a:r>
            <a:r>
              <a:rPr dirty="0" spc="-5"/>
              <a:t>2012</a:t>
            </a:r>
            <a:r>
              <a:rPr dirty="0" spc="5"/>
              <a:t> </a:t>
            </a:r>
            <a:r>
              <a:rPr dirty="0" spc="-5">
                <a:hlinkClick r:id="rId2"/>
              </a:rPr>
              <a:t>www.perfect-english-grammar.com</a:t>
            </a:r>
          </a:p>
          <a:p>
            <a:pPr marL="12700">
              <a:lnSpc>
                <a:spcPts val="935"/>
              </a:lnSpc>
            </a:pPr>
            <a:r>
              <a:rPr dirty="0"/>
              <a:t>May be </a:t>
            </a:r>
            <a:r>
              <a:rPr dirty="0" spc="-5"/>
              <a:t>freely copied for personal or classroom</a:t>
            </a:r>
            <a:r>
              <a:rPr dirty="0" spc="25"/>
              <a:t> </a:t>
            </a:r>
            <a:r>
              <a:rPr dirty="0" spc="-5"/>
              <a:t>use.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 spc="-5"/>
              <a:t>1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30722" y="899722"/>
            <a:ext cx="2131060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Here's the 'yes / </a:t>
            </a:r>
            <a:r>
              <a:rPr dirty="0" sz="1200">
                <a:latin typeface="Times New Roman"/>
                <a:cs typeface="Times New Roman"/>
              </a:rPr>
              <a:t>no' </a:t>
            </a:r>
            <a:r>
              <a:rPr dirty="0" sz="1200" spc="-5">
                <a:latin typeface="Times New Roman"/>
                <a:cs typeface="Times New Roman"/>
              </a:rPr>
              <a:t>question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71800" y="1265453"/>
          <a:ext cx="5420995" cy="145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1265"/>
              </a:tblGrid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4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Yes / No</a:t>
                      </a:r>
                      <a:r>
                        <a:rPr dirty="0" sz="12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Questions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am I</a:t>
                      </a:r>
                      <a:r>
                        <a:rPr dirty="0" sz="12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864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 he</a:t>
                      </a:r>
                      <a:r>
                        <a:rPr dirty="0" sz="12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 she</a:t>
                      </a:r>
                      <a:r>
                        <a:rPr dirty="0" sz="12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3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 it</a:t>
                      </a:r>
                      <a:r>
                        <a:rPr dirty="0" sz="12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37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dirty="0" sz="12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0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they</a:t>
                      </a:r>
                      <a:r>
                        <a:rPr dirty="0" sz="12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722" y="2883793"/>
            <a:ext cx="4950460" cy="1108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Am I </a:t>
            </a:r>
            <a:r>
              <a:rPr dirty="0" sz="1200">
                <a:latin typeface="Times New Roman"/>
                <a:cs typeface="Times New Roman"/>
              </a:rPr>
              <a:t>next </a:t>
            </a:r>
            <a:r>
              <a:rPr dirty="0" sz="1200" spc="-5">
                <a:latin typeface="Times New Roman"/>
                <a:cs typeface="Times New Roman"/>
              </a:rPr>
              <a:t>in the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queue?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Tokyo?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at the </a:t>
            </a:r>
            <a:r>
              <a:rPr dirty="0" sz="1200">
                <a:latin typeface="Times New Roman"/>
                <a:cs typeface="Times New Roman"/>
              </a:rPr>
              <a:t>library </a:t>
            </a:r>
            <a:r>
              <a:rPr dirty="0" sz="1200" spc="-5">
                <a:latin typeface="Times New Roman"/>
                <a:cs typeface="Times New Roman"/>
              </a:rPr>
              <a:t>at 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moment?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If you'd </a:t>
            </a:r>
            <a:r>
              <a:rPr dirty="0" sz="1200" spc="-5">
                <a:latin typeface="Times New Roman"/>
                <a:cs typeface="Times New Roman"/>
              </a:rPr>
              <a:t>like to make a ‘wh’ question,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just </a:t>
            </a:r>
            <a:r>
              <a:rPr dirty="0" sz="1200">
                <a:latin typeface="Times New Roman"/>
                <a:cs typeface="Times New Roman"/>
              </a:rPr>
              <a:t>put </a:t>
            </a:r>
            <a:r>
              <a:rPr dirty="0" sz="1200" spc="-5">
                <a:latin typeface="Times New Roman"/>
                <a:cs typeface="Times New Roman"/>
              </a:rPr>
              <a:t>the question word at the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front: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71800" y="4159286"/>
          <a:ext cx="5420995" cy="1277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1265"/>
              </a:tblGrid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4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Wh</a:t>
                      </a:r>
                      <a:r>
                        <a:rPr dirty="0" sz="12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Questions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Where am I</a:t>
                      </a:r>
                      <a:r>
                        <a:rPr dirty="0" sz="12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What are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Why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dirty="0" sz="12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Who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 she</a:t>
                      </a:r>
                      <a:r>
                        <a:rPr dirty="0" sz="12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37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When are we</a:t>
                      </a:r>
                      <a:r>
                        <a:rPr dirty="0" sz="12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0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How are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they</a:t>
                      </a:r>
                      <a:r>
                        <a:rPr dirty="0" sz="12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30722" y="5596296"/>
            <a:ext cx="2135505" cy="758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Where are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from?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Who </a:t>
            </a:r>
            <a:r>
              <a:rPr dirty="0" sz="1200" spc="-5">
                <a:latin typeface="Times New Roman"/>
                <a:cs typeface="Times New Roman"/>
              </a:rPr>
              <a:t>is that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girl?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Why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still at</a:t>
            </a:r>
            <a:r>
              <a:rPr dirty="0" sz="1200" spc="-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work?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60960">
              <a:lnSpc>
                <a:spcPts val="935"/>
              </a:lnSpc>
              <a:spcBef>
                <a:spcPts val="15"/>
              </a:spcBef>
            </a:pPr>
            <a:r>
              <a:rPr dirty="0"/>
              <a:t>© </a:t>
            </a:r>
            <a:r>
              <a:rPr dirty="0" spc="-5"/>
              <a:t>2012</a:t>
            </a:r>
            <a:r>
              <a:rPr dirty="0" spc="5"/>
              <a:t> </a:t>
            </a:r>
            <a:r>
              <a:rPr dirty="0" spc="-5">
                <a:hlinkClick r:id="rId2"/>
              </a:rPr>
              <a:t>www.perfect-english-grammar.com</a:t>
            </a:r>
          </a:p>
          <a:p>
            <a:pPr marL="12700">
              <a:lnSpc>
                <a:spcPts val="935"/>
              </a:lnSpc>
            </a:pPr>
            <a:r>
              <a:rPr dirty="0"/>
              <a:t>May be </a:t>
            </a:r>
            <a:r>
              <a:rPr dirty="0" spc="-5"/>
              <a:t>freely copied for personal or classroom</a:t>
            </a:r>
            <a:r>
              <a:rPr dirty="0" spc="25"/>
              <a:t> </a:t>
            </a:r>
            <a:r>
              <a:rPr dirty="0" spc="-5"/>
              <a:t>use.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 spc="-5"/>
              <a:t>1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30722" y="902770"/>
            <a:ext cx="5019675" cy="1071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Present simple tense with other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verbs: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all other verbs, we make the present simple in the same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The positive is </a:t>
            </a:r>
            <a:r>
              <a:rPr dirty="0" sz="1200">
                <a:latin typeface="Times New Roman"/>
                <a:cs typeface="Times New Roman"/>
              </a:rPr>
              <a:t>really </a:t>
            </a:r>
            <a:r>
              <a:rPr dirty="0" sz="1200" spc="-10">
                <a:latin typeface="Times New Roman"/>
                <a:cs typeface="Times New Roman"/>
              </a:rPr>
              <a:t>easy. </a:t>
            </a:r>
            <a:r>
              <a:rPr dirty="0" sz="1200" spc="-5">
                <a:latin typeface="Times New Roman"/>
                <a:cs typeface="Times New Roman"/>
              </a:rPr>
              <a:t>It's just the verb, with an extra ‘s’ if the subject is ‘he’,  ‘she’, or ‘it’. </a:t>
            </a:r>
            <a:r>
              <a:rPr dirty="0" sz="1200" spc="-10">
                <a:latin typeface="Times New Roman"/>
                <a:cs typeface="Times New Roman"/>
              </a:rPr>
              <a:t>Let's </a:t>
            </a:r>
            <a:r>
              <a:rPr dirty="0" sz="1200" spc="-5">
                <a:latin typeface="Times New Roman"/>
                <a:cs typeface="Times New Roman"/>
              </a:rPr>
              <a:t>take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verb ‘play’ as an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71800" y="2141683"/>
          <a:ext cx="5420995" cy="145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1265"/>
              </a:tblGrid>
              <a:tr h="181337">
                <a:tc>
                  <a:txBody>
                    <a:bodyPr/>
                    <a:lstStyle/>
                    <a:p>
                      <a:pPr marL="65405">
                        <a:lnSpc>
                          <a:spcPts val="134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Positive (of</a:t>
                      </a:r>
                      <a:r>
                        <a:rPr dirty="0" sz="12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'play')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0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2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864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dirty="0" sz="12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plays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she</a:t>
                      </a:r>
                      <a:r>
                        <a:rPr dirty="0" sz="12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plays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2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plays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dirty="0" sz="12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they</a:t>
                      </a:r>
                      <a:r>
                        <a:rPr dirty="0" sz="12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722" y="3760029"/>
            <a:ext cx="5336540" cy="3067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I </a:t>
            </a:r>
            <a:r>
              <a:rPr dirty="0" sz="1200">
                <a:latin typeface="Times New Roman"/>
                <a:cs typeface="Times New Roman"/>
              </a:rPr>
              <a:t>play tennis every</a:t>
            </a:r>
            <a:r>
              <a:rPr dirty="0" sz="1200" spc="-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week.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He likes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chocolate.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usually </a:t>
            </a:r>
            <a:r>
              <a:rPr dirty="0" sz="1200" spc="-10">
                <a:latin typeface="Times New Roman"/>
                <a:cs typeface="Times New Roman"/>
              </a:rPr>
              <a:t>go </a:t>
            </a:r>
            <a:r>
              <a:rPr dirty="0" sz="1200" spc="-5">
                <a:latin typeface="Times New Roman"/>
                <a:cs typeface="Times New Roman"/>
              </a:rPr>
              <a:t>to the cinema 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Fridays.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Don't forget the ‘s’! Even </a:t>
            </a:r>
            <a:r>
              <a:rPr dirty="0" sz="1200">
                <a:latin typeface="Times New Roman"/>
                <a:cs typeface="Times New Roman"/>
              </a:rPr>
              <a:t>really </a:t>
            </a:r>
            <a:r>
              <a:rPr dirty="0" sz="1200" spc="-5">
                <a:latin typeface="Times New Roman"/>
                <a:cs typeface="Times New Roman"/>
              </a:rPr>
              <a:t>advanced students do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 spc="-10">
                <a:latin typeface="Times New Roman"/>
                <a:cs typeface="Times New Roman"/>
              </a:rPr>
              <a:t>few </a:t>
            </a:r>
            <a:r>
              <a:rPr dirty="0" sz="1200" spc="-5">
                <a:latin typeface="Times New Roman"/>
                <a:cs typeface="Times New Roman"/>
              </a:rPr>
              <a:t>verbs, there is a spelling change with ‘he’, ‘she’ and ‘it’ before the ‘s’. </a:t>
            </a:r>
            <a:r>
              <a:rPr dirty="0" sz="1200" spc="-10">
                <a:latin typeface="Times New Roman"/>
                <a:cs typeface="Times New Roman"/>
              </a:rPr>
              <a:t>For  </a:t>
            </a:r>
            <a:r>
              <a:rPr dirty="0" sz="1200" spc="-5">
                <a:latin typeface="Times New Roman"/>
                <a:cs typeface="Times New Roman"/>
              </a:rPr>
              <a:t>example, ‘study’ becomes ‘studies’. (See spelling changes </a:t>
            </a:r>
            <a:r>
              <a:rPr dirty="0" sz="1200">
                <a:latin typeface="Times New Roman"/>
                <a:cs typeface="Times New Roman"/>
              </a:rPr>
              <a:t>PDF </a:t>
            </a:r>
            <a:r>
              <a:rPr dirty="0" sz="1200" spc="-5">
                <a:latin typeface="Times New Roman"/>
                <a:cs typeface="Times New Roman"/>
              </a:rPr>
              <a:t>for more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information).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There are also </a:t>
            </a:r>
            <a:r>
              <a:rPr dirty="0" sz="1200" spc="-10">
                <a:latin typeface="Times New Roman"/>
                <a:cs typeface="Times New Roman"/>
              </a:rPr>
              <a:t>few </a:t>
            </a:r>
            <a:r>
              <a:rPr dirty="0" sz="1200" spc="-5">
                <a:latin typeface="Times New Roman"/>
                <a:cs typeface="Times New Roman"/>
              </a:rPr>
              <a:t>verbs which are irregular in the present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simple: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'have' becomes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'has'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'do' becomes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'does'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'go' becomes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'goes'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To make the negative form,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need to use ‘do </a:t>
            </a:r>
            <a:r>
              <a:rPr dirty="0" sz="1200">
                <a:latin typeface="Times New Roman"/>
                <a:cs typeface="Times New Roman"/>
              </a:rPr>
              <a:t>not’ </a:t>
            </a:r>
            <a:r>
              <a:rPr dirty="0" sz="1200" spc="-5">
                <a:latin typeface="Times New Roman"/>
                <a:cs typeface="Times New Roman"/>
              </a:rPr>
              <a:t>(don't) or ‘ does not’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(doesn't):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71800" y="6995221"/>
          <a:ext cx="5420995" cy="1459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4869"/>
                <a:gridCol w="2706395"/>
              </a:tblGrid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4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Negative (of</a:t>
                      </a:r>
                      <a:r>
                        <a:rPr dirty="0" sz="12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'play')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4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Negative Short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864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 do not</a:t>
                      </a:r>
                      <a:r>
                        <a:rPr dirty="0" sz="12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 don't</a:t>
                      </a:r>
                      <a:r>
                        <a:rPr dirty="0" sz="12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do not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don't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he does not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he doesn't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she does not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she doesn't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it does not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it doesn't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we do not</a:t>
                      </a:r>
                      <a:r>
                        <a:rPr dirty="0" sz="1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we don't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864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they do not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they don't</a:t>
                      </a:r>
                      <a:r>
                        <a:rPr dirty="0" sz="12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30722" y="8615084"/>
            <a:ext cx="2197100" cy="758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You don’t </a:t>
            </a:r>
            <a:r>
              <a:rPr dirty="0" sz="1200">
                <a:latin typeface="Times New Roman"/>
                <a:cs typeface="Times New Roman"/>
              </a:rPr>
              <a:t>study very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much.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Julie doesn’t like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sport.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don’t live 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London.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60960">
              <a:lnSpc>
                <a:spcPts val="935"/>
              </a:lnSpc>
              <a:spcBef>
                <a:spcPts val="15"/>
              </a:spcBef>
            </a:pPr>
            <a:r>
              <a:rPr dirty="0"/>
              <a:t>© </a:t>
            </a:r>
            <a:r>
              <a:rPr dirty="0" spc="-5"/>
              <a:t>2012</a:t>
            </a:r>
            <a:r>
              <a:rPr dirty="0" spc="5"/>
              <a:t> </a:t>
            </a:r>
            <a:r>
              <a:rPr dirty="0" spc="-5">
                <a:hlinkClick r:id="rId2"/>
              </a:rPr>
              <a:t>www.perfect-english-grammar.com</a:t>
            </a:r>
          </a:p>
          <a:p>
            <a:pPr marL="12700">
              <a:lnSpc>
                <a:spcPts val="935"/>
              </a:lnSpc>
            </a:pPr>
            <a:r>
              <a:rPr dirty="0"/>
              <a:t>May be </a:t>
            </a:r>
            <a:r>
              <a:rPr dirty="0" spc="-5"/>
              <a:t>freely copied for personal or classroom</a:t>
            </a:r>
            <a:r>
              <a:rPr dirty="0" spc="25"/>
              <a:t> </a:t>
            </a:r>
            <a:r>
              <a:rPr dirty="0" spc="-5"/>
              <a:t>use.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 spc="-5"/>
              <a:t>1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30722" y="899722"/>
            <a:ext cx="4387850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use ‘do’ or ‘does’ before the subject to make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'yes / </a:t>
            </a:r>
            <a:r>
              <a:rPr dirty="0" sz="1200">
                <a:latin typeface="Times New Roman"/>
                <a:cs typeface="Times New Roman"/>
              </a:rPr>
              <a:t>no'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question: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71800" y="1265453"/>
          <a:ext cx="5420995" cy="145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1265"/>
              </a:tblGrid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4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Yes / No</a:t>
                      </a:r>
                      <a:r>
                        <a:rPr dirty="0" sz="12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questions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do I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r>
                        <a:rPr dirty="0" sz="12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r>
                        <a:rPr dirty="0" sz="1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864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does he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r>
                        <a:rPr dirty="0" sz="12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does she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r>
                        <a:rPr dirty="0" sz="12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3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does it play</a:t>
                      </a:r>
                      <a:r>
                        <a:rPr dirty="0" sz="12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37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do we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r>
                        <a:rPr dirty="0" sz="12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0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do they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r>
                        <a:rPr dirty="0" sz="12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722" y="2883793"/>
            <a:ext cx="5206365" cy="1283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Do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work in 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office?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Does </a:t>
            </a:r>
            <a:r>
              <a:rPr dirty="0" sz="1200">
                <a:latin typeface="Times New Roman"/>
                <a:cs typeface="Times New Roman"/>
              </a:rPr>
              <a:t>John </a:t>
            </a:r>
            <a:r>
              <a:rPr dirty="0" sz="1200" spc="-5">
                <a:latin typeface="Times New Roman"/>
                <a:cs typeface="Times New Roman"/>
              </a:rPr>
              <a:t>play cricket </a:t>
            </a: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weekend?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Do they like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travelling?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Just </a:t>
            </a:r>
            <a:r>
              <a:rPr dirty="0" sz="1200" spc="-5">
                <a:latin typeface="Times New Roman"/>
                <a:cs typeface="Times New Roman"/>
              </a:rPr>
              <a:t>like with </a:t>
            </a:r>
            <a:r>
              <a:rPr dirty="0" sz="1200" spc="-10">
                <a:latin typeface="Times New Roman"/>
                <a:cs typeface="Times New Roman"/>
              </a:rPr>
              <a:t>'be', </a:t>
            </a:r>
            <a:r>
              <a:rPr dirty="0" sz="1200" spc="-5">
                <a:latin typeface="Times New Roman"/>
                <a:cs typeface="Times New Roman"/>
              </a:rPr>
              <a:t>if you'd like to make a ‘wh’ question, </a:t>
            </a:r>
            <a:r>
              <a:rPr dirty="0" sz="1200" spc="-15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put the question word at  the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front: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71800" y="4334530"/>
          <a:ext cx="5420995" cy="1277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1265"/>
              </a:tblGrid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45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Wh</a:t>
                      </a:r>
                      <a:r>
                        <a:rPr dirty="0" sz="12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Questions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Where do I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r>
                        <a:rPr dirty="0" sz="12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What do 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0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Why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does he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r>
                        <a:rPr dirty="0" sz="12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864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Who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does she play</a:t>
                      </a:r>
                      <a:r>
                        <a:rPr dirty="0" sz="12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43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When do we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play</a:t>
                      </a:r>
                      <a:r>
                        <a:rPr dirty="0" sz="12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5">
                      <a:solidFill>
                        <a:srgbClr val="000000"/>
                      </a:solidFill>
                      <a:prstDash val="solid"/>
                    </a:lnT>
                    <a:lnB w="609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37">
                <a:tc>
                  <a:txBody>
                    <a:bodyPr/>
                    <a:lstStyle/>
                    <a:p>
                      <a:pPr marL="65405">
                        <a:lnSpc>
                          <a:spcPts val="132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How do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they play</a:t>
                      </a:r>
                      <a:r>
                        <a:rPr dirty="0" sz="12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095">
                      <a:solidFill>
                        <a:srgbClr val="000000"/>
                      </a:solidFill>
                      <a:prstDash val="solid"/>
                    </a:lnL>
                    <a:lnR w="6095">
                      <a:solidFill>
                        <a:srgbClr val="000000"/>
                      </a:solidFill>
                      <a:prstDash val="solid"/>
                    </a:lnR>
                    <a:lnT w="6090">
                      <a:solidFill>
                        <a:srgbClr val="000000"/>
                      </a:solidFill>
                      <a:prstDash val="solid"/>
                    </a:lnT>
                    <a:lnB w="609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30722" y="5771543"/>
            <a:ext cx="2170430" cy="758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Where do </a:t>
            </a:r>
            <a:r>
              <a:rPr dirty="0" sz="1200" spc="-15">
                <a:latin typeface="Times New Roman"/>
                <a:cs typeface="Times New Roman"/>
              </a:rPr>
              <a:t>you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live?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What does she like 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eat?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Why </a:t>
            </a:r>
            <a:r>
              <a:rPr dirty="0" sz="1200" spc="-5">
                <a:latin typeface="Times New Roman"/>
                <a:cs typeface="Times New Roman"/>
              </a:rPr>
              <a:t>do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work so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hard?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Seonaid</dc:creator>
  <dc:title>Microsoft Word - The Present Simple Tense.doc</dc:title>
  <dcterms:created xsi:type="dcterms:W3CDTF">2022-05-16T11:19:11Z</dcterms:created>
  <dcterms:modified xsi:type="dcterms:W3CDTF">2022-05-16T11:19:11Z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2012-04-26T00:00:00Z</vt:filetime>
  </property>
  <property fmtid="{D5CDD505-2E9C-101B-9397-08002B2CF9AE}" pid="3" name="Creator">
    <vt:lpwstr>PrimoPDF http://www.primopdf.com</vt:lpwstr>
  </property>
  <property fmtid="{D5CDD505-2E9C-101B-9397-08002B2CF9AE}" pid="4" name="LastSaved">
    <vt:filetime>2022-05-16T00:00:00Z</vt:filetime>
  </property>
</Properties>
</file>