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7" r:id="rId5"/>
    <p:sldId id="278" r:id="rId6"/>
    <p:sldId id="279" r:id="rId7"/>
    <p:sldId id="280" r:id="rId8"/>
    <p:sldId id="281" r:id="rId9"/>
    <p:sldId id="282" r:id="rId10"/>
    <p:sldId id="283" r:id="rId11"/>
    <p:sldId id="284" r:id="rId12"/>
    <p:sldId id="285" r:id="rId13"/>
    <p:sldId id="286" r:id="rId14"/>
    <p:sldId id="275" r:id="rId15"/>
    <p:sldId id="273" r:id="rId16"/>
    <p:sldId id="287" r:id="rId17"/>
    <p:sldId id="274" r:id="rId18"/>
    <p:sldId id="276" r:id="rId19"/>
    <p:sldId id="288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702104-62DA-4306-8F75-400281565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8305"/>
            <a:ext cx="12137292" cy="25511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6079C8-A136-445E-8151-02BD34D1F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329" y="3160698"/>
            <a:ext cx="11893101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79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8F9A1DE-D029-4CBC-8744-5C3198C33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173" y="1416029"/>
            <a:ext cx="7597550" cy="33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845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2E4308E-C133-45BF-A56E-D483F9AE8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342" y="93726"/>
            <a:ext cx="5957316" cy="6670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99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2CD3361-9B85-4E46-92DC-A1BD8EA23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938" y="-15631"/>
            <a:ext cx="5642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1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5630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FDCFCB-FFC3-49AF-A729-23A1FA9244BA}"/>
              </a:ext>
            </a:extLst>
          </p:cNvPr>
          <p:cNvSpPr txBox="1"/>
          <p:nvPr/>
        </p:nvSpPr>
        <p:spPr>
          <a:xfrm>
            <a:off x="0" y="2815382"/>
            <a:ext cx="1149252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Home Sweet Home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we usually say it to express pleasure or relief upon returning to our home, especially after an extended period away from it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e.g. 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I love to be at home. I love to return home, home sweet home. It’s where I’m really most happy and most comfortable.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84652F-BEEF-4B7F-A9A3-6F19D2CEDFC8}"/>
              </a:ext>
            </a:extLst>
          </p:cNvPr>
          <p:cNvSpPr txBox="1"/>
          <p:nvPr/>
        </p:nvSpPr>
        <p:spPr>
          <a:xfrm>
            <a:off x="-1" y="4402070"/>
            <a:ext cx="12192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Make Yourself At Home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be comfortable, treat this place like your own home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Come in, sit down, take your coat off. Relax. Put your feet up if you wish. I’ll get you tea, so make yourself at home.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Meaning I feel as if this is your home and treated in the exact same way as you would treat your own home so be nice and relaxed. So it’s a way of greeting people on.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C9F233BE-34F7-46A8-986D-6DC65F34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81452"/>
            <a:ext cx="11121506" cy="26161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31740" rIns="0" bIns="3174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indent="0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House or home?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1D2A5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use the noun 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house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to refer to a building: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e.g. They’re building six new  houses at the end of our road.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use </a:t>
            </a:r>
            <a:r>
              <a:rPr kumimoji="0" lang="en-US" altLang="en-US" sz="1400" b="1" i="1" u="sng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in a more personal and emotional way to refer to where someone lives. The noun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does not usually refer to the building.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often use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home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with the preposition </a:t>
            </a: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It’s not very big but it’s my home.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Why don’t you phone her now? I think she’s at home.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0672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64237D1-699E-4ABB-97DD-FD19810174AC}"/>
              </a:ext>
            </a:extLst>
          </p:cNvPr>
          <p:cNvSpPr txBox="1"/>
          <p:nvPr/>
        </p:nvSpPr>
        <p:spPr>
          <a:xfrm>
            <a:off x="-1" y="478359"/>
            <a:ext cx="1208258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Home Is Where The Heart Is</a:t>
            </a:r>
          </a:p>
          <a:p>
            <a:pPr algn="l" fontAlgn="base"/>
            <a:r>
              <a:rPr lang="en-US" b="1" i="0" dirty="0">
                <a:solidFill>
                  <a:srgbClr val="0C3F63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a place where you really feel at home, wherever you feel most comfortable, spending most of your time and love to be.</a:t>
            </a:r>
          </a:p>
          <a:p>
            <a:pPr algn="l" fontAlgn="base"/>
            <a:r>
              <a:rPr lang="en-US" dirty="0">
                <a:solidFill>
                  <a:srgbClr val="444444"/>
                </a:solidFill>
                <a:latin typeface="Lato" panose="020F0502020204030203" pitchFamily="34" charset="0"/>
              </a:rPr>
              <a:t>e.g.</a:t>
            </a:r>
          </a:p>
          <a:p>
            <a:pPr algn="l" fontAlgn="base"/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Your real home is where your heart is. </a:t>
            </a:r>
          </a:p>
          <a:p>
            <a:pPr algn="l" fontAlgn="base"/>
            <a:endParaRPr lang="en-US" dirty="0">
              <a:solidFill>
                <a:srgbClr val="444444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Homework or housework?</a:t>
            </a:r>
          </a:p>
          <a:p>
            <a:pPr algn="l"/>
            <a:endParaRPr lang="en-US" b="1" dirty="0">
              <a:solidFill>
                <a:srgbClr val="FF4F57"/>
              </a:solidFill>
              <a:latin typeface="Lato" panose="020F0502020204030203" pitchFamily="34" charset="0"/>
            </a:endParaRPr>
          </a:p>
          <a:p>
            <a:pPr algn="l"/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Homework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Homework is studying you do at home for your school or college. It is usually set by the teacher to be completed before a certain date. For example, the teacher might say “Please complete your writing task for homework and hand it in before the next lesson.”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r>
              <a:rPr lang="en-US" b="1" dirty="0">
                <a:solidFill>
                  <a:srgbClr val="FF4F57"/>
                </a:solidFill>
                <a:latin typeface="Lato" panose="020F0502020204030203" pitchFamily="34" charset="0"/>
              </a:rPr>
              <a:t>Housework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Housework means chores (everyday tasks) you do around your house or apartment. For example: ironing, washing up, cleaning your house and taking out your trash are all housework tasks. If you feel tired at the end of a long day at work, when you get home you might say “I’m not doing any housework tonight. I’ll do my washing at the weekend instead.”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8130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2942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9AD0FA-D2C6-404A-8C04-004267B92D00}"/>
              </a:ext>
            </a:extLst>
          </p:cNvPr>
          <p:cNvSpPr txBox="1"/>
          <p:nvPr/>
        </p:nvSpPr>
        <p:spPr>
          <a:xfrm>
            <a:off x="136769" y="605693"/>
            <a:ext cx="1205522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What comes to mind when you hear the word ‘home’?</a:t>
            </a:r>
          </a:p>
          <a:p>
            <a:pPr algn="l"/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</a:rPr>
              <a:t>Are you a stay-at-home person or a going-out person?</a:t>
            </a:r>
          </a:p>
          <a:p>
            <a:pPr algn="l"/>
            <a:endParaRPr lang="en-US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What’s your favorite thing about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3)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is your dream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4)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home improvements would you like to make to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5)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Are you happy with the color scheme and furniture in your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6)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Would you rather live in a house or an apartment?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7)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agree that ‘home is where the heart is’?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8)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like being at home alone?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9)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What are the differences between a house and a home?</a:t>
            </a:r>
          </a:p>
          <a:p>
            <a:pPr algn="l"/>
            <a:endParaRPr lang="en-US" sz="1800" b="0" i="0" u="none" strike="noStrike" baseline="0" dirty="0">
              <a:solidFill>
                <a:schemeClr val="bg1"/>
              </a:solidFill>
              <a:latin typeface="Verdana" panose="020B0604030504040204" pitchFamily="34" charset="0"/>
            </a:endParaRPr>
          </a:p>
          <a:p>
            <a:pPr algn="l"/>
            <a:r>
              <a:rPr lang="en-US" sz="12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10) </a:t>
            </a:r>
            <a:r>
              <a:rPr lang="en-US" sz="1800" b="0" i="0" u="none" strike="noStrike" baseline="0" dirty="0">
                <a:solidFill>
                  <a:schemeClr val="bg1"/>
                </a:solidFill>
                <a:latin typeface="Verdana" panose="020B0604030504040204" pitchFamily="34" charset="0"/>
              </a:rPr>
              <a:t>Do you like the houses in other countries?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3625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9D53F5-CA38-48E9-8E6B-FC6FEAC26FD4}"/>
              </a:ext>
            </a:extLst>
          </p:cNvPr>
          <p:cNvSpPr txBox="1"/>
          <p:nvPr/>
        </p:nvSpPr>
        <p:spPr>
          <a:xfrm>
            <a:off x="214923" y="549592"/>
            <a:ext cx="1160975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What’s the difference between homework and housework? Give examples.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4) Do you or would you like to own your own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5) Are you house proud?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6) Is there anything you hate about your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7) Do you get jealous of other people’s homes?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8) Would you like to work at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9) Do you like the location of your home?</a:t>
            </a:r>
          </a:p>
          <a:p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10) Would you like to design your own home?</a:t>
            </a:r>
          </a:p>
        </p:txBody>
      </p:sp>
    </p:spTree>
    <p:extLst>
      <p:ext uri="{BB962C8B-B14F-4D97-AF65-F5344CB8AC3E}">
        <p14:creationId xmlns:p14="http://schemas.microsoft.com/office/powerpoint/2010/main" val="450789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</a:t>
            </a:r>
            <a:r>
              <a:rPr lang="en-US" sz="3600" b="1" dirty="0" err="1">
                <a:solidFill>
                  <a:schemeClr val="bg1"/>
                </a:solidFill>
              </a:rPr>
              <a:t>Aparment</a:t>
            </a:r>
            <a:r>
              <a:rPr lang="en-US" sz="3600" b="1" dirty="0">
                <a:solidFill>
                  <a:schemeClr val="bg1"/>
                </a:solidFill>
              </a:rPr>
              <a:t>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More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88EC15-BE13-46C2-9957-AB9308C3C7E8}"/>
              </a:ext>
            </a:extLst>
          </p:cNvPr>
          <p:cNvSpPr txBox="1"/>
          <p:nvPr/>
        </p:nvSpPr>
        <p:spPr>
          <a:xfrm>
            <a:off x="3364523" y="106531"/>
            <a:ext cx="6103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Session 6- Apartments &amp; Neighborhoods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663" y="-190454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6- Apartments &amp; Neighborhoods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570" y="1037778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</a:t>
            </a:r>
            <a:r>
              <a:rPr lang="en-US" sz="3600" b="1" dirty="0" err="1">
                <a:solidFill>
                  <a:schemeClr val="bg1"/>
                </a:solidFill>
              </a:rPr>
              <a:t>Aparment</a:t>
            </a:r>
            <a:r>
              <a:rPr lang="en-US" sz="3600" b="1" dirty="0">
                <a:solidFill>
                  <a:schemeClr val="bg1"/>
                </a:solidFill>
              </a:rPr>
              <a:t>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018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F339E8-66BA-4F30-AD09-86B34944C892}"/>
              </a:ext>
            </a:extLst>
          </p:cNvPr>
          <p:cNvSpPr txBox="1"/>
          <p:nvPr/>
        </p:nvSpPr>
        <p:spPr>
          <a:xfrm>
            <a:off x="97692" y="0"/>
            <a:ext cx="11996615" cy="78021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Meg, do you live in a house or an apartment?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live in an apartment near the train station.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you live downtown.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 you like living downtown?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 like living downtown because it's so convenient. Everything is close by, grocery stores, the mall, the station.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that's great. So what about your apartment? Do you have a nice apartment?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It's a nice apartment, but it's really small.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How many rooms?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Well, there are three rooms. But each room is pretty small. There's a bedroom, a sitting room like a living room, and the kitchen room.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: Oh, wow. So in your bedroom, like, do you have a big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queen size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Calibri" panose="020F0502020204030204" pitchFamily="34" charset="0"/>
              </a:rPr>
              <a:t> bed, a small bed?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</a:t>
            </a: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small twin size bed or a single bed in the bedroom because it's pretty small. So there's not much space for a big bed.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7800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C441B0E-1EF3-4625-AAB5-B7ADE4D40E98}"/>
              </a:ext>
            </a:extLst>
          </p:cNvPr>
          <p:cNvSpPr txBox="1"/>
          <p:nvPr/>
        </p:nvSpPr>
        <p:spPr>
          <a:xfrm>
            <a:off x="121138" y="232233"/>
            <a:ext cx="12070862" cy="7248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So do you have a TV in your bedroom?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No. Actually, I don't own a TV at all.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Really? So there's no TV in the living room, too.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There's no TV anywhere in the apartment.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What do you do in your house?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laptop computer. So usually, I can watch some TV shows or videos on my laptop.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Todd: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All right. Okay. Do you like to watch movies in bed?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Sometimes I like to watch movies in bed or sometimes I prefer to sit in the living room and watch movies.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Right. So you must have high-speed Internet.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do. Yes. I have an Internet box that my laptop can connect to.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Cool. Do you have a nice big sofa?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two small sofas. So you can push them together to make one big sofa or you can keep them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separate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Usually, I keep them separate because there's more room for people to sit 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Now, you like to cook. So you must have a nice kitchen.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840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54B7ECB-A715-4306-AE8D-C1D9FE279402}"/>
              </a:ext>
            </a:extLst>
          </p:cNvPr>
          <p:cNvSpPr txBox="1"/>
          <p:nvPr/>
        </p:nvSpPr>
        <p:spPr>
          <a:xfrm>
            <a:off x="136768" y="109896"/>
            <a:ext cx="11906739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Unfortunately, I have a very tiny kitchen.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no. How do you cook?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to use some extra tables to have more space. The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counter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is really small, so there's not much space. So I have an extra table I use for preparing the food.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Do you have an oven?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very small toaster oven. So it's not really an oven.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So do you have a microwave?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 have a microwave and a small refrigerator and one burner, like a stove top burner.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Do you cook every night?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don't cook every night. Sometimes, I'm too busy. And sometimes because my kitchen is so small, I get a little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frustrated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 So I just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pick up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some food from a restaurant.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All right. Now, you live in an apartment, so how many floors does your apartment building have?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The building has five floors and I live on the fifth floor.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Nice. Fifth floor.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812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F6275-6EA2-4C02-90D7-4E2B6E8C0973}"/>
              </a:ext>
            </a:extLst>
          </p:cNvPr>
          <p:cNvSpPr txBox="1"/>
          <p:nvPr/>
        </p:nvSpPr>
        <p:spPr>
          <a:xfrm>
            <a:off x="89876" y="142972"/>
            <a:ext cx="12102123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The view is nice, but unfortunately, there's no elevator.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you always have to take the stairs.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 Five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flights of stairs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Five flights of stairs everyday. But it's good exercise.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you're on the fifth floor. Do you have a balcony?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have a small balcony where my washing machine is and I can also hang out my laundry out there.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cool, washing machine is outside.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is outside. It's a little different from my house in America.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from your view, what can you see?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Meg: I can see the train station from one window and all the restaurants downtown. And from a different window, I can see the mountains.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nice. Yeah, the mountains are nice.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really pretty.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dirty="0">
              <a:solidFill>
                <a:srgbClr val="333333"/>
              </a:solidFill>
              <a:latin typeface="Helvetica" panose="020B0604020202020204" pitchFamily="34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8965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6FA59-D10E-4D70-ACB7-6086E78AE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84" y="123444"/>
            <a:ext cx="9976866" cy="29154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830B22-920F-4B16-8569-64F210F2F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83" y="3312414"/>
            <a:ext cx="11262741" cy="290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20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F61DD6D-13A7-400B-BBA5-26D724CCF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08" y="67437"/>
            <a:ext cx="11548491" cy="25511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1497AC-113D-4231-B01D-D29634AA6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76932"/>
            <a:ext cx="11948542" cy="272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551874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4929</TotalTime>
  <Words>1630</Words>
  <Application>Microsoft Office PowerPoint</Application>
  <PresentationFormat>Widescreen</PresentationFormat>
  <Paragraphs>149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Arial</vt:lpstr>
      <vt:lpstr>Cambria</vt:lpstr>
      <vt:lpstr>Century Gothic</vt:lpstr>
      <vt:lpstr>Comic Sans MS</vt:lpstr>
      <vt:lpstr>Helvetica</vt:lpstr>
      <vt:lpstr>inherit</vt:lpstr>
      <vt:lpstr>Lato</vt:lpstr>
      <vt:lpstr>roboto</vt:lpstr>
      <vt:lpstr>Times New Roman</vt:lpstr>
      <vt:lpstr>Verdana</vt:lpstr>
      <vt:lpstr>Wingdings 3</vt:lpstr>
      <vt:lpstr>Slice</vt:lpstr>
      <vt:lpstr> Speak Fluently &amp; Confidently  A2- Course  1</vt:lpstr>
      <vt:lpstr>Session 6- Apartments &amp; Neighborhoods</vt:lpstr>
      <vt:lpstr>Session 6- Apartments &amp; Neighborhoods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6- Apartments &amp; Neighborhoods</vt:lpstr>
      <vt:lpstr>Session 6- Apartments &amp; Neighborhoods</vt:lpstr>
      <vt:lpstr>PowerPoint Presentation</vt:lpstr>
      <vt:lpstr>Session 6- Apartments &amp; Neighborhoods</vt:lpstr>
      <vt:lpstr>Session 6- Apartments &amp; Neighborhoods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123</cp:revision>
  <cp:lastPrinted>2021-05-18T05:21:02Z</cp:lastPrinted>
  <dcterms:created xsi:type="dcterms:W3CDTF">2020-10-01T06:52:49Z</dcterms:created>
  <dcterms:modified xsi:type="dcterms:W3CDTF">2022-05-03T07:48:30Z</dcterms:modified>
</cp:coreProperties>
</file>