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30" r:id="rId5"/>
    <p:sldId id="257" r:id="rId6"/>
    <p:sldId id="258" r:id="rId7"/>
    <p:sldId id="259" r:id="rId8"/>
    <p:sldId id="260" r:id="rId9"/>
    <p:sldId id="261" r:id="rId10"/>
    <p:sldId id="262" r:id="rId11"/>
    <p:sldId id="331" r:id="rId12"/>
    <p:sldId id="332" r:id="rId13"/>
    <p:sldId id="333" r:id="rId14"/>
    <p:sldId id="268" r:id="rId15"/>
    <p:sldId id="265" r:id="rId16"/>
    <p:sldId id="334" r:id="rId17"/>
    <p:sldId id="273" r:id="rId18"/>
    <p:sldId id="335" r:id="rId19"/>
    <p:sldId id="336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75996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1773" b="1" spc="34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spc="3" dirty="0">
                <a:solidFill>
                  <a:srgbClr val="313D4F"/>
                </a:solidFill>
                <a:latin typeface="Cambria"/>
                <a:cs typeface="Cambria"/>
              </a:rPr>
              <a:t>11</a:t>
            </a:r>
            <a:endParaRPr sz="1773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55544"/>
            <a:ext cx="3260148" cy="5130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indent="-136810">
              <a:buFont typeface="Cambria"/>
              <a:buAutoNum type="arabicParenR"/>
              <a:tabLst>
                <a:tab pos="145902" algn="l"/>
                <a:tab pos="147070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you give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number?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posting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tracking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/>
              <a:tabLst>
                <a:tab pos="145902" algn="l"/>
                <a:tab pos="3110263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I'm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England, so I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change my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dollars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u="sng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_.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pence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pennies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pounds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007891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Could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me where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the 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speak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talk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tell</a:t>
            </a:r>
            <a:endParaRPr sz="886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111111"/>
              </a:buClr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2807635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credit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card's not working,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so I'll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pay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coins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cash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change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2455220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much does it cost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add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delivery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information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notification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confirmation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239516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Do you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can borrow?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candy costs 25</a:t>
            </a:r>
            <a:r>
              <a:rPr sz="886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cents.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quarter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nickel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246950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Today's my lucky day! I found</a:t>
            </a:r>
            <a:r>
              <a:rPr sz="886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10-dollar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sidewalk.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coin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bill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3891828" cy="5278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buFont typeface="Cambria"/>
              <a:buAutoNum type="arabicParenR" startAt="8"/>
              <a:tabLst>
                <a:tab pos="145902" algn="l"/>
                <a:tab pos="1549936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Please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send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- it needs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fast.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urgent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express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first-class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 startAt="8"/>
              <a:tabLst>
                <a:tab pos="145902" algn="l"/>
                <a:tab pos="2260395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Overnight mail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</a:t>
            </a:r>
            <a:r>
              <a:rPr sz="886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next</a:t>
            </a:r>
            <a:r>
              <a:rPr sz="886" u="sng" spc="-7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day.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business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9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busy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4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161054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Excuse me,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there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around</a:t>
            </a:r>
            <a:r>
              <a:rPr sz="886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here?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ATM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ITM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ETM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AutoNum type="arabicParenR" startAt="8"/>
              <a:tabLst>
                <a:tab pos="212575" algn="l"/>
                <a:tab pos="734704" algn="l"/>
              </a:tabLst>
            </a:pPr>
            <a:r>
              <a:rPr sz="886" b="1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mail this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letter.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I'd</a:t>
            </a:r>
            <a:r>
              <a:rPr sz="886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886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886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would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2016216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have $5,000 in</a:t>
            </a:r>
            <a:r>
              <a:rPr sz="886" spc="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savings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account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deposit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2085053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Mr. 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Mrs.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Hughes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took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out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buy their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car.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balance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lend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loan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17"/>
              </a:spcBef>
              <a:buClr>
                <a:srgbClr val="111111"/>
              </a:buClr>
              <a:buFont typeface="Cambria"/>
              <a:buAutoNum type="alphaUcPeriod"/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  <a:buFont typeface="Cambria"/>
              <a:buAutoNum type="arabicParenR" startAt="8"/>
              <a:tabLst>
                <a:tab pos="212575" algn="l"/>
                <a:tab pos="222402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Someone made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unauthorized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from my account! I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call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right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away!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investment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exchange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withdrawal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2547938" cy="58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142" indent="-203483">
              <a:buFont typeface="Cambria"/>
              <a:buAutoNum type="arabicParenR" startAt="15"/>
              <a:tabLst>
                <a:tab pos="212575" algn="l"/>
                <a:tab pos="1340824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need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bigger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these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documents.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folder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envelope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stamp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7"/>
            <a:ext cx="3425103" cy="29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Lesson 11 Quiz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955" b="1" spc="-2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955">
              <a:latin typeface="Cambria"/>
              <a:cs typeface="Cambria"/>
            </a:endParaRPr>
          </a:p>
          <a:p>
            <a:pPr marL="8659">
              <a:spcBef>
                <a:spcPts val="153"/>
              </a:spcBef>
            </a:pP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1.C   2.C   3.C   4.B   4.C   6.B   7.C   8.B   9.B   10.A   11.A   12.A   13.C   </a:t>
            </a:r>
            <a:r>
              <a:rPr sz="818" dirty="0">
                <a:solidFill>
                  <a:srgbClr val="111111"/>
                </a:solidFill>
                <a:latin typeface="Cambria"/>
                <a:cs typeface="Cambria"/>
              </a:rPr>
              <a:t>14.C  </a:t>
            </a:r>
            <a:r>
              <a:rPr sz="818" spc="11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15.B</a:t>
            </a:r>
            <a:endParaRPr sz="818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47546-67A6-4863-9EBB-98DAD2308458}"/>
              </a:ext>
            </a:extLst>
          </p:cNvPr>
          <p:cNvSpPr txBox="1"/>
          <p:nvPr/>
        </p:nvSpPr>
        <p:spPr>
          <a:xfrm>
            <a:off x="330343" y="470822"/>
            <a:ext cx="98591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ATM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cash machine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withdraw money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take money from a bank account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cheque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a printed piece of paper that you can use instead of money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transaction cost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an amount that bank or credit company charges for using a bank card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handle cash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receive and give money in business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cryptocurrency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a digital currency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salary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a fixed amount of money that your employer pays you every month for the work you do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borrow the money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receive money from someone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lend the money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give money to somebody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inherit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receive money and/or other valuable things from someone who has died</a:t>
            </a:r>
          </a:p>
          <a:p>
            <a:pPr algn="l" fontAlgn="base"/>
            <a:endParaRPr lang="en-US" b="1" i="0" dirty="0">
              <a:solidFill>
                <a:srgbClr val="FF4F57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assets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something valuable that a person or company owns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2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47546-67A6-4863-9EBB-98DAD2308458}"/>
              </a:ext>
            </a:extLst>
          </p:cNvPr>
          <p:cNvSpPr txBox="1"/>
          <p:nvPr/>
        </p:nvSpPr>
        <p:spPr>
          <a:xfrm>
            <a:off x="330343" y="470822"/>
            <a:ext cx="985910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charge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ask someone to pay money for services or goods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overcharge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ask someone to pay too much money for something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put some money aside for a rainy day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save money weekly or monthly for a day when you need it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splash out money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spend a lot of money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fritter away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spend money without really knowing where you spend it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be broke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have no money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be ripped off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be charged too much money for something, to be overcharged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to tighten your belt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to spend less money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economic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related to the economy or business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inherit"/>
              </a:rPr>
              <a:t>economical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– not spending or costing a lot of money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31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Do you know anyone that owns their own business? What do they do?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Have you considered running your own business? What kind of business would you like to run?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How is 'business English' different from general English?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What is business sense, and do you have it?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Would you rather work for a big company or a small company? What are the pros and cons of each situation?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Some children are expected to work in their parents' business. Is it good to give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childrenpractical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businessexperience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at an early age? Why or why not?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Have you ever played the board game Monopoly? Is it a good way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toteach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children about commerce? Can you think of other fun ways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tolearn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about business?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482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</a:t>
            </a:r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         Business is important in today's economy. Is business education emphasized enough in school?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What is appropriate business attire? Should a businessman wear a tie to be taken seriously? How should a woman in business dress?</a:t>
            </a:r>
          </a:p>
          <a:p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. Capitalism is the main system of economic interaction in the world today. What are its advantages and disadvantages?</a:t>
            </a:r>
          </a:p>
          <a:p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Who is your favorite entrepreneur? What did they do?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What are the world's greatest companies?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Which company has the worst reputation? Why?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Do you prefer to support local businesses over global corporations? If so, give an example.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Should the government do more to support small businesses and start-ups? What could they do?</a:t>
            </a:r>
          </a:p>
          <a:p>
            <a:endParaRPr lang="en-US" sz="3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Do corporations have too much influence over government?</a:t>
            </a:r>
          </a:p>
          <a:p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Which types of business have the brightest future?</a:t>
            </a:r>
          </a:p>
          <a:p>
            <a:pPr marL="0" indent="0">
              <a:buNone/>
            </a:pPr>
            <a:endParaRPr lang="en-US" sz="36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9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At the Post Office and Bank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 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1-Talking about Money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At the post Office and Bank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4013056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1: </a:t>
            </a:r>
            <a:r>
              <a:rPr sz="1773" b="1" spc="-17" dirty="0">
                <a:solidFill>
                  <a:srgbClr val="313D4F"/>
                </a:solidFill>
                <a:latin typeface="Cambria"/>
                <a:cs typeface="Cambria"/>
              </a:rPr>
              <a:t>At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the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Post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Office and</a:t>
            </a:r>
            <a:r>
              <a:rPr sz="1773" b="1" spc="164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Bank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38928"/>
            <a:ext cx="4013489" cy="51825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11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the Everyday English Speaking Course! Today we’re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going  to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run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some errands.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“Errands”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activities of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daily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life that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 outside your  house – for example,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 going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store.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First, let’s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go 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office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place where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send mail</a:t>
            </a:r>
            <a:r>
              <a:rPr sz="886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packages.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 – At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post</a:t>
            </a:r>
            <a:r>
              <a:rPr sz="1091" b="1" spc="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office</a:t>
            </a:r>
            <a:endParaRPr sz="1091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</a:t>
            </a:r>
            <a:r>
              <a:rPr sz="886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morning.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1960366">
              <a:lnSpc>
                <a:spcPct val="112300"/>
              </a:lnSpc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morning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I’d 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this  package to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Mexico.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2087218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send it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first-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class, priority, or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express?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What’s the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difference?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360642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First-class will get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15-18 business days,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priority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8-10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business days,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express in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2-3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business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days.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23" dirty="0">
              <a:latin typeface="Times New Roman"/>
              <a:cs typeface="Times New Roman"/>
            </a:endParaRPr>
          </a:p>
          <a:p>
            <a:pPr marL="8659" marR="339427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First-class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fine – it’s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urgent.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get a tracking number for the  package?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Sorry – only with express mail.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I’ll stick with first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class.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(= I’ll continue with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decision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to send it first</a:t>
            </a:r>
            <a:r>
              <a:rPr sz="886" i="1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class)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Would you like to add insurance or delivery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confirmation?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that’s</a:t>
            </a:r>
            <a:r>
              <a:rPr sz="886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OK.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9909" y="2378998"/>
            <a:ext cx="1915824" cy="15586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061321" y="769793"/>
            <a:ext cx="4057217" cy="5183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I’ll just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need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fill 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this customs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Sure.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much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does it cost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postcards?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32 cents</a:t>
            </a:r>
            <a:r>
              <a:rPr sz="886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each.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Then I’d like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these 10 postcards,</a:t>
            </a:r>
            <a:r>
              <a:rPr sz="886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too.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right. Would you like to buy any stamps or envelopes</a:t>
            </a:r>
            <a:r>
              <a:rPr sz="886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David: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Attendant: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OK. Your total is</a:t>
            </a:r>
            <a:r>
              <a:rPr sz="886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$33.70.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 marL="319945" marR="12555" indent="-155427">
              <a:lnSpc>
                <a:spcPct val="112300"/>
              </a:lnSpc>
              <a:spcBef>
                <a:spcPts val="9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word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“mail”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be a noun or a verb. “Mail”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noun refers 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letters  and magazines you receive. “Mail”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verb means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send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something  through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 system.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At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office, you’ll probably have a choice of several</a:t>
            </a:r>
            <a:r>
              <a:rPr sz="886" spc="8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sending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options.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First-class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is the slowest and cheapest option;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priority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mail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 little faster and a little more expensive,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express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 is the fastest, most  expensive option.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offices also offer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overnight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delivery, which  means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guaranteed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next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day.</a:t>
            </a:r>
            <a:endParaRPr sz="886">
              <a:latin typeface="Cambria"/>
              <a:cs typeface="Cambria"/>
            </a:endParaRPr>
          </a:p>
          <a:p>
            <a:pPr marL="319945" marR="278815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Business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days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are Monday, Tuesday, Wednesday, Thursday, and Friday  (except for major national</a:t>
            </a:r>
            <a:r>
              <a:rPr sz="886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holidays).</a:t>
            </a:r>
            <a:endParaRPr sz="886">
              <a:latin typeface="Cambria"/>
              <a:cs typeface="Cambria"/>
            </a:endParaRPr>
          </a:p>
          <a:p>
            <a:pPr marL="319945" marR="152828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tracking number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number that identifies the location of the package.  You can put the tracking number into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 website 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find out  where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package is, or if it has already been</a:t>
            </a:r>
            <a:r>
              <a:rPr sz="886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delivered.</a:t>
            </a:r>
            <a:endParaRPr sz="886">
              <a:latin typeface="Cambria"/>
              <a:cs typeface="Cambria"/>
            </a:endParaRPr>
          </a:p>
          <a:p>
            <a:pPr marL="319945" marR="77930" indent="-155427">
              <a:lnSpc>
                <a:spcPct val="112300"/>
              </a:lnSpc>
              <a:spcBef>
                <a:spcPts val="5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can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insurance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this means you would receive money as  compensation if your package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got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lost or destroyed in the mail – or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delivery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confirmation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service that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notifies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the package is  delivered.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Finally,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also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buy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stamps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envelopes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at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</a:t>
            </a:r>
            <a:r>
              <a:rPr sz="886" spc="9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office: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2055" y="617912"/>
            <a:ext cx="216607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An envelope (with a letter inside) and a</a:t>
            </a:r>
            <a:r>
              <a:rPr sz="886" i="1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stamp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941627"/>
            <a:ext cx="3981450" cy="3620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marR="49356" indent="-155427">
              <a:lnSpc>
                <a:spcPct val="112500"/>
              </a:lnSpc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Notice the attendant’s pronunciation in the questions starting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with,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“Would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like…” – it sounds like</a:t>
            </a:r>
            <a:r>
              <a:rPr sz="886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wudjalike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Clr>
                <a:srgbClr val="111111"/>
              </a:buClr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Let’s practice and review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sz="886" spc="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phrases: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r>
              <a:rPr sz="886" b="1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to…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mail/send this</a:t>
            </a:r>
            <a:r>
              <a:rPr sz="886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package.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mail/send some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letters.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mail/send some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postcards.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buy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 stamps /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envelopes.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add insurance / delivery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confirmation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send it overnight. It’s urgent.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get a tracking number for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b="1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package?”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“When will it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arrive?”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 – At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091" b="1" spc="2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Bank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Before we go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bank, let’s learn some money vocabulary!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most countries,  the United States has two types of money – paper money (called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bills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)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metal  money (called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coins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).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59746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Don’t confuse “coins” with “cash” –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cash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includes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both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bills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coins; it is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used to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distinguish paying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physical money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paying with a credit card or check.  This diagram will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help: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53001" y="775248"/>
            <a:ext cx="2292494" cy="1162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3157884"/>
            <a:ext cx="3871480" cy="12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the U.S., the different coins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different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names: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1-cent coin is called a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penny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5-cent coin is called a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nickel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10-cent coin is called a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dime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25-cent coin is called a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quarter.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There is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50-cent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coin called 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half-dollar,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but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very</a:t>
            </a:r>
            <a:r>
              <a:rPr sz="886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common.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1285841"/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Penny,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nickel, dime, and</a:t>
            </a:r>
            <a:r>
              <a:rPr sz="886" i="1" spc="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quarter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5532650"/>
            <a:ext cx="3971925" cy="445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Canada, Australia, and New Zealand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system of dollars and cents.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 United Kingdom,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however,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unit of currency is 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pound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each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pound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 made of 100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pence.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5639" y="623455"/>
            <a:ext cx="3000807" cy="2363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375006" y="4408256"/>
            <a:ext cx="3448483" cy="9741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53178"/>
            <a:ext cx="4061980" cy="53126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67549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you’re visiting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an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English-speaking country, you’ll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probably want 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change  money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(or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exchange money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) from one currency into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another.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Let’s listen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an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example conversation about changing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money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at the bank. The person who works  with customers at the bank is called 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bank</a:t>
            </a:r>
            <a:r>
              <a:rPr sz="886" b="1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teller.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Hi, what can I do for you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224264">
              <a:lnSpc>
                <a:spcPct val="1131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I’d 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change some money – could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tell me the exchange rate for  Euros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dollars?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One Euro is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worth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$1.25 – and there’s also an exchange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fee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sz="886" spc="8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2%.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Here’s 300</a:t>
            </a:r>
            <a:r>
              <a:rPr sz="886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Euros.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That’ll be $375, minus the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fee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gives a total of $367.50. Would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that</a:t>
            </a:r>
            <a:r>
              <a:rPr sz="886" spc="12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large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small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bills?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Robert: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Small bills,</a:t>
            </a:r>
            <a:r>
              <a:rPr sz="886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Teller: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Okay, here’s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$200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20s, $150 in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10s,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$17 in 5s and 1s,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fifty</a:t>
            </a:r>
            <a:r>
              <a:rPr sz="886" spc="8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cents.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Robert:</a:t>
            </a:r>
            <a:r>
              <a:rPr sz="886" b="1" spc="-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Thanks!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 marL="319945" indent="-155427">
              <a:spcBef>
                <a:spcPts val="22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exchange rate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tells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convert from one country’s currency</a:t>
            </a:r>
            <a:r>
              <a:rPr sz="886" spc="89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another – for example, 1 Euro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$1.25, or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$1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4.5 Argentine</a:t>
            </a:r>
            <a:r>
              <a:rPr sz="886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pesos.</a:t>
            </a:r>
            <a:endParaRPr sz="886">
              <a:latin typeface="Cambria"/>
              <a:cs typeface="Cambria"/>
            </a:endParaRPr>
          </a:p>
          <a:p>
            <a:pPr marL="319945" marR="3464" indent="-155427">
              <a:lnSpc>
                <a:spcPct val="1124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expression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“Could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you tell me…”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polite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ask for information.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It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more indirect and more polite than saying just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“Tell me…”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 want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to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know…”</a:t>
            </a:r>
            <a:endParaRPr sz="886">
              <a:latin typeface="Cambria"/>
              <a:cs typeface="Cambria"/>
            </a:endParaRPr>
          </a:p>
          <a:p>
            <a:pPr marL="319945" marR="112998" indent="-155427" algn="just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Also,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this conversation as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well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 dialogue, the man uses  the phrase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“I’d like to…”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instead of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 want to…”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again, because it is more  polite.</a:t>
            </a:r>
            <a:endParaRPr sz="886">
              <a:latin typeface="Cambria"/>
              <a:cs typeface="Cambria"/>
            </a:endParaRPr>
          </a:p>
          <a:p>
            <a:pPr marL="319945" marR="36367" indent="-155427">
              <a:lnSpc>
                <a:spcPct val="113100"/>
              </a:lnSpc>
              <a:spcBef>
                <a:spcPts val="3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teller may ask if you want your money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large or small bills.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Large bills  would be $50 or $100 bills, and small bills would be 20s,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10s, 5s,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1s.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52888" cy="3333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addition to exchanging money, here are a few more things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do at the</a:t>
            </a:r>
            <a:r>
              <a:rPr sz="886" spc="10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bank: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like</a:t>
            </a:r>
            <a:r>
              <a:rPr sz="886" b="1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to…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open a checking/savings/investment</a:t>
            </a:r>
            <a:r>
              <a:rPr sz="886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checking account = for day-to-day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expenses</a:t>
            </a:r>
            <a:endParaRPr sz="886">
              <a:latin typeface="Cambria"/>
              <a:cs typeface="Cambria"/>
            </a:endParaRPr>
          </a:p>
          <a:p>
            <a:pPr marL="631664" marR="531221">
              <a:lnSpc>
                <a:spcPct val="112300"/>
              </a:lnSpc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savings account =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keeping money for a long time  investment account = for putting money into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stock</a:t>
            </a:r>
            <a:r>
              <a:rPr sz="886" i="1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market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make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 deposit / make a</a:t>
            </a:r>
            <a:r>
              <a:rPr sz="886" b="1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withdrawal.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put money into / take money out of the</a:t>
            </a:r>
            <a:r>
              <a:rPr sz="886" i="1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deposit a</a:t>
            </a:r>
            <a:r>
              <a:rPr sz="886" b="1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9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put the money from a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into the</a:t>
            </a:r>
            <a:r>
              <a:rPr sz="886" i="1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cash a</a:t>
            </a:r>
            <a:r>
              <a:rPr sz="886" b="1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cash a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exchange a check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886" i="1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money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out a</a:t>
            </a:r>
            <a:r>
              <a:rPr sz="886" b="1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loan.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borrow money from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bank, to pay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back</a:t>
            </a:r>
            <a:r>
              <a:rPr sz="886" i="1" spc="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later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sz="886" b="1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balance.</a:t>
            </a:r>
            <a:endParaRPr sz="886">
              <a:latin typeface="Cambria"/>
              <a:cs typeface="Cambria"/>
            </a:endParaRPr>
          </a:p>
          <a:p>
            <a:pPr marL="631664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find out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much money you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currently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in your</a:t>
            </a:r>
            <a:r>
              <a:rPr sz="886" i="1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account.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talk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 manager about a problem with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my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 account.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ourier New"/>
              <a:buChar char="o"/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find a machine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withdraw (take out) money,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ask</a:t>
            </a:r>
            <a:r>
              <a:rPr sz="886" spc="8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somebody: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“Is there an ATM around</a:t>
            </a:r>
            <a:r>
              <a:rPr sz="886" b="1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here?”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“Where’s the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nearest</a:t>
            </a:r>
            <a:r>
              <a:rPr sz="886" b="1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ATM?”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5529532"/>
            <a:ext cx="3955040" cy="62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41139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Another question you might 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ask an employee of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bank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is: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this  ATM accept international</a:t>
            </a:r>
            <a:r>
              <a:rPr sz="886" b="1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cards?”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quiz to test your vocabulary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banking 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post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office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phrases.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8347" y="4132724"/>
            <a:ext cx="1935307" cy="1246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1770</TotalTime>
  <Words>2384</Words>
  <Application>Microsoft Office PowerPoint</Application>
  <PresentationFormat>Widescreen</PresentationFormat>
  <Paragraphs>319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Calibri</vt:lpstr>
      <vt:lpstr>Cambria</vt:lpstr>
      <vt:lpstr>Century Gothic</vt:lpstr>
      <vt:lpstr>Comic Sans MS</vt:lpstr>
      <vt:lpstr>Courier New</vt:lpstr>
      <vt:lpstr>inherit</vt:lpstr>
      <vt:lpstr>Lato</vt:lpstr>
      <vt:lpstr>Open Sans</vt:lpstr>
      <vt:lpstr>Symbol</vt:lpstr>
      <vt:lpstr>Times New Roman</vt:lpstr>
      <vt:lpstr>Wingdings 3</vt:lpstr>
      <vt:lpstr>Slice</vt:lpstr>
      <vt:lpstr> Speak Fluently &amp; Confidently  B1- Course  1</vt:lpstr>
      <vt:lpstr>Session 1- Talking about Money</vt:lpstr>
      <vt:lpstr>Session 1-Talking about Money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1- Talking about Money</vt:lpstr>
      <vt:lpstr>Session 1-Social Media and the Internet</vt:lpstr>
      <vt:lpstr>Session 1-Social Media and the Internet</vt:lpstr>
      <vt:lpstr>Session 1- Talking about Money</vt:lpstr>
      <vt:lpstr>Session 1- Talking about Money</vt:lpstr>
      <vt:lpstr>Session 1- Talking about Money</vt:lpstr>
      <vt:lpstr>Session 1- Talking about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103</cp:revision>
  <cp:lastPrinted>2021-05-18T05:21:02Z</cp:lastPrinted>
  <dcterms:created xsi:type="dcterms:W3CDTF">2020-10-01T06:52:49Z</dcterms:created>
  <dcterms:modified xsi:type="dcterms:W3CDTF">2022-04-23T08:13:58Z</dcterms:modified>
</cp:coreProperties>
</file>