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2275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 u="sng">
                <a:solidFill>
                  <a:srgbClr val="0462C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5" dirty="0"/>
              <a:t>www.espressoenglish.net</a:t>
            </a:r>
          </a:p>
          <a:p>
            <a:pPr marL="71755">
              <a:lnSpc>
                <a:spcPct val="100000"/>
              </a:lnSpc>
              <a:spcBef>
                <a:spcPts val="25"/>
              </a:spcBef>
            </a:pPr>
            <a:r>
              <a:rPr u="none" dirty="0">
                <a:solidFill>
                  <a:srgbClr val="000000"/>
                </a:solidFill>
              </a:rPr>
              <a:t>© </a:t>
            </a:r>
            <a:r>
              <a:rPr u="none" spc="-5" dirty="0">
                <a:solidFill>
                  <a:srgbClr val="000000"/>
                </a:solidFill>
              </a:rPr>
              <a:t>Shayna Oliveira</a:t>
            </a:r>
            <a:r>
              <a:rPr u="none" spc="-50" dirty="0">
                <a:solidFill>
                  <a:srgbClr val="000000"/>
                </a:solidFill>
              </a:rPr>
              <a:t> </a:t>
            </a:r>
            <a:r>
              <a:rPr u="none" spc="-5" dirty="0">
                <a:solidFill>
                  <a:srgbClr val="000000"/>
                </a:solidFill>
              </a:rPr>
              <a:t>2013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 u="sng">
                <a:solidFill>
                  <a:srgbClr val="0462C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5" dirty="0"/>
              <a:t>www.espressoenglish.net</a:t>
            </a:r>
          </a:p>
          <a:p>
            <a:pPr marL="71755">
              <a:lnSpc>
                <a:spcPct val="100000"/>
              </a:lnSpc>
              <a:spcBef>
                <a:spcPts val="25"/>
              </a:spcBef>
            </a:pPr>
            <a:r>
              <a:rPr u="none" dirty="0">
                <a:solidFill>
                  <a:srgbClr val="000000"/>
                </a:solidFill>
              </a:rPr>
              <a:t>© </a:t>
            </a:r>
            <a:r>
              <a:rPr u="none" spc="-5" dirty="0">
                <a:solidFill>
                  <a:srgbClr val="000000"/>
                </a:solidFill>
              </a:rPr>
              <a:t>Shayna Oliveira</a:t>
            </a:r>
            <a:r>
              <a:rPr u="none" spc="-50" dirty="0">
                <a:solidFill>
                  <a:srgbClr val="000000"/>
                </a:solidFill>
              </a:rPr>
              <a:t> </a:t>
            </a:r>
            <a:r>
              <a:rPr u="none" spc="-5" dirty="0">
                <a:solidFill>
                  <a:srgbClr val="000000"/>
                </a:solidFill>
              </a:rPr>
              <a:t>2013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 u="sng">
                <a:solidFill>
                  <a:srgbClr val="0462C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5" dirty="0"/>
              <a:t>www.espressoenglish.net</a:t>
            </a:r>
          </a:p>
          <a:p>
            <a:pPr marL="71755">
              <a:lnSpc>
                <a:spcPct val="100000"/>
              </a:lnSpc>
              <a:spcBef>
                <a:spcPts val="25"/>
              </a:spcBef>
            </a:pPr>
            <a:r>
              <a:rPr u="none" dirty="0">
                <a:solidFill>
                  <a:srgbClr val="000000"/>
                </a:solidFill>
              </a:rPr>
              <a:t>© </a:t>
            </a:r>
            <a:r>
              <a:rPr u="none" spc="-5" dirty="0">
                <a:solidFill>
                  <a:srgbClr val="000000"/>
                </a:solidFill>
              </a:rPr>
              <a:t>Shayna Oliveira</a:t>
            </a:r>
            <a:r>
              <a:rPr u="none" spc="-50" dirty="0">
                <a:solidFill>
                  <a:srgbClr val="000000"/>
                </a:solidFill>
              </a:rPr>
              <a:t> </a:t>
            </a:r>
            <a:r>
              <a:rPr u="none" spc="-5" dirty="0">
                <a:solidFill>
                  <a:srgbClr val="000000"/>
                </a:solidFill>
              </a:rPr>
              <a:t>2013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 u="sng">
                <a:solidFill>
                  <a:srgbClr val="0462C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5" dirty="0"/>
              <a:t>www.espressoenglish.net</a:t>
            </a:r>
          </a:p>
          <a:p>
            <a:pPr marL="71755">
              <a:lnSpc>
                <a:spcPct val="100000"/>
              </a:lnSpc>
              <a:spcBef>
                <a:spcPts val="25"/>
              </a:spcBef>
            </a:pPr>
            <a:r>
              <a:rPr u="none" dirty="0">
                <a:solidFill>
                  <a:srgbClr val="000000"/>
                </a:solidFill>
              </a:rPr>
              <a:t>© </a:t>
            </a:r>
            <a:r>
              <a:rPr u="none" spc="-5" dirty="0">
                <a:solidFill>
                  <a:srgbClr val="000000"/>
                </a:solidFill>
              </a:rPr>
              <a:t>Shayna Oliveira</a:t>
            </a:r>
            <a:r>
              <a:rPr u="none" spc="-50" dirty="0">
                <a:solidFill>
                  <a:srgbClr val="000000"/>
                </a:solidFill>
              </a:rPr>
              <a:t> </a:t>
            </a:r>
            <a:r>
              <a:rPr u="none" spc="-5" dirty="0">
                <a:solidFill>
                  <a:srgbClr val="000000"/>
                </a:solidFill>
              </a:rPr>
              <a:t>2013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 u="sng">
                <a:solidFill>
                  <a:srgbClr val="0462C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5" dirty="0"/>
              <a:t>www.espressoenglish.net</a:t>
            </a:r>
          </a:p>
          <a:p>
            <a:pPr marL="71755">
              <a:lnSpc>
                <a:spcPct val="100000"/>
              </a:lnSpc>
              <a:spcBef>
                <a:spcPts val="25"/>
              </a:spcBef>
            </a:pPr>
            <a:r>
              <a:rPr u="none" dirty="0">
                <a:solidFill>
                  <a:srgbClr val="000000"/>
                </a:solidFill>
              </a:rPr>
              <a:t>© </a:t>
            </a:r>
            <a:r>
              <a:rPr u="none" spc="-5" dirty="0">
                <a:solidFill>
                  <a:srgbClr val="000000"/>
                </a:solidFill>
              </a:rPr>
              <a:t>Shayna Oliveira</a:t>
            </a:r>
            <a:r>
              <a:rPr u="none" spc="-50" dirty="0">
                <a:solidFill>
                  <a:srgbClr val="000000"/>
                </a:solidFill>
              </a:rPr>
              <a:t> </a:t>
            </a:r>
            <a:r>
              <a:rPr u="none" spc="-5" dirty="0">
                <a:solidFill>
                  <a:srgbClr val="000000"/>
                </a:solidFill>
              </a:rPr>
              <a:t>2013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44139" y="9274250"/>
            <a:ext cx="1486535" cy="336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 u="sng">
                <a:solidFill>
                  <a:srgbClr val="0462C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5" dirty="0"/>
              <a:t>www.espressoenglish.net</a:t>
            </a:r>
          </a:p>
          <a:p>
            <a:pPr marL="71755">
              <a:lnSpc>
                <a:spcPct val="100000"/>
              </a:lnSpc>
              <a:spcBef>
                <a:spcPts val="25"/>
              </a:spcBef>
            </a:pPr>
            <a:r>
              <a:rPr u="none" dirty="0">
                <a:solidFill>
                  <a:srgbClr val="000000"/>
                </a:solidFill>
              </a:rPr>
              <a:t>© </a:t>
            </a:r>
            <a:r>
              <a:rPr u="none" spc="-5" dirty="0">
                <a:solidFill>
                  <a:srgbClr val="000000"/>
                </a:solidFill>
              </a:rPr>
              <a:t>Shayna Oliveira</a:t>
            </a:r>
            <a:r>
              <a:rPr u="none" spc="-50" dirty="0">
                <a:solidFill>
                  <a:srgbClr val="000000"/>
                </a:solidFill>
              </a:rPr>
              <a:t> </a:t>
            </a:r>
            <a:r>
              <a:rPr u="none" spc="-5" dirty="0">
                <a:solidFill>
                  <a:srgbClr val="000000"/>
                </a:solidFill>
              </a:rPr>
              <a:t>2013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peakpipe.com/espressoenglish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8397"/>
            <a:ext cx="4686935" cy="4165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15" dirty="0">
                <a:solidFill>
                  <a:srgbClr val="17365D"/>
                </a:solidFill>
                <a:latin typeface="Cambria"/>
                <a:cs typeface="Cambria"/>
              </a:rPr>
              <a:t>Lesson </a:t>
            </a:r>
            <a:r>
              <a:rPr sz="2600" b="1" spc="10" dirty="0">
                <a:solidFill>
                  <a:srgbClr val="17365D"/>
                </a:solidFill>
                <a:latin typeface="Cambria"/>
                <a:cs typeface="Cambria"/>
              </a:rPr>
              <a:t>7: </a:t>
            </a:r>
            <a:r>
              <a:rPr sz="2600" b="1" spc="5" dirty="0">
                <a:solidFill>
                  <a:srgbClr val="17365D"/>
                </a:solidFill>
                <a:latin typeface="Cambria"/>
                <a:cs typeface="Cambria"/>
              </a:rPr>
              <a:t>Driving </a:t>
            </a:r>
            <a:r>
              <a:rPr sz="2600" b="1" dirty="0">
                <a:solidFill>
                  <a:srgbClr val="17365D"/>
                </a:solidFill>
                <a:latin typeface="Cambria"/>
                <a:cs typeface="Cambria"/>
              </a:rPr>
              <a:t>&amp;</a:t>
            </a:r>
            <a:r>
              <a:rPr sz="2600" b="1" spc="114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2600" b="1" spc="10" dirty="0">
                <a:solidFill>
                  <a:srgbClr val="17365D"/>
                </a:solidFill>
                <a:latin typeface="Cambria"/>
                <a:cs typeface="Cambria"/>
              </a:rPr>
              <a:t>Directions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1417573"/>
            <a:ext cx="5981065" cy="0"/>
          </a:xfrm>
          <a:custGeom>
            <a:avLst/>
            <a:gdLst/>
            <a:ahLst/>
            <a:cxnLst/>
            <a:rect l="l" t="t" r="r" b="b"/>
            <a:pathLst>
              <a:path w="5981065">
                <a:moveTo>
                  <a:pt x="0" y="0"/>
                </a:moveTo>
                <a:lnTo>
                  <a:pt x="5981065" y="0"/>
                </a:lnTo>
              </a:path>
            </a:pathLst>
          </a:custGeom>
          <a:ln w="12192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004" y="1526793"/>
            <a:ext cx="5961380" cy="7169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365F91"/>
                </a:solidFill>
                <a:latin typeface="Cambria"/>
                <a:cs typeface="Cambria"/>
              </a:rPr>
              <a:t>Conversation </a:t>
            </a:r>
            <a:r>
              <a:rPr sz="1600" b="1" spc="-5" dirty="0">
                <a:solidFill>
                  <a:srgbClr val="365F91"/>
                </a:solidFill>
                <a:latin typeface="Cambria"/>
                <a:cs typeface="Cambria"/>
              </a:rPr>
              <a:t>#1 – Driving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b="1" spc="-5" dirty="0">
                <a:latin typeface="Cambria"/>
                <a:cs typeface="Cambria"/>
              </a:rPr>
              <a:t>Elizabeth: </a:t>
            </a:r>
            <a:r>
              <a:rPr sz="1300" dirty="0">
                <a:latin typeface="Cambria"/>
                <a:cs typeface="Cambria"/>
              </a:rPr>
              <a:t>Hey </a:t>
            </a:r>
            <a:r>
              <a:rPr sz="1300" spc="-5" dirty="0">
                <a:latin typeface="Cambria"/>
                <a:cs typeface="Cambria"/>
              </a:rPr>
              <a:t>Jonas! How was your road trip to</a:t>
            </a:r>
            <a:r>
              <a:rPr sz="130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Chicago?</a:t>
            </a:r>
            <a:endParaRPr sz="1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300" i="1" spc="-5" dirty="0">
                <a:latin typeface="Cambria"/>
                <a:cs typeface="Cambria"/>
              </a:rPr>
              <a:t>(road </a:t>
            </a:r>
            <a:r>
              <a:rPr sz="1300" i="1" spc="-10" dirty="0">
                <a:latin typeface="Cambria"/>
                <a:cs typeface="Cambria"/>
              </a:rPr>
              <a:t>trip </a:t>
            </a:r>
            <a:r>
              <a:rPr sz="1300" i="1" spc="-5" dirty="0">
                <a:latin typeface="Cambria"/>
                <a:cs typeface="Cambria"/>
              </a:rPr>
              <a:t>= a long trip by</a:t>
            </a:r>
            <a:r>
              <a:rPr sz="1300" i="1" spc="25" dirty="0">
                <a:latin typeface="Cambria"/>
                <a:cs typeface="Cambria"/>
              </a:rPr>
              <a:t> </a:t>
            </a:r>
            <a:r>
              <a:rPr sz="1300" i="1" spc="-10" dirty="0">
                <a:latin typeface="Cambria"/>
                <a:cs typeface="Cambria"/>
              </a:rPr>
              <a:t>car)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b="1" spc="-5" dirty="0">
                <a:latin typeface="Cambria"/>
                <a:cs typeface="Cambria"/>
              </a:rPr>
              <a:t>Jonas: </a:t>
            </a:r>
            <a:r>
              <a:rPr sz="1300" spc="-5" dirty="0">
                <a:latin typeface="Cambria"/>
                <a:cs typeface="Cambria"/>
              </a:rPr>
              <a:t>It was a nightmare – </a:t>
            </a:r>
            <a:r>
              <a:rPr sz="1300" spc="-10" dirty="0">
                <a:latin typeface="Cambria"/>
                <a:cs typeface="Cambria"/>
              </a:rPr>
              <a:t>one </a:t>
            </a:r>
            <a:r>
              <a:rPr sz="1300" spc="-5" dirty="0">
                <a:latin typeface="Cambria"/>
                <a:cs typeface="Cambria"/>
              </a:rPr>
              <a:t>disaster after</a:t>
            </a:r>
            <a:r>
              <a:rPr sz="1300" spc="6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another.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b="1" spc="-5" dirty="0">
                <a:latin typeface="Cambria"/>
                <a:cs typeface="Cambria"/>
              </a:rPr>
              <a:t>Elizabeth: </a:t>
            </a:r>
            <a:r>
              <a:rPr sz="1300" spc="-5" dirty="0">
                <a:latin typeface="Cambria"/>
                <a:cs typeface="Cambria"/>
              </a:rPr>
              <a:t>Huh? What on earth</a:t>
            </a:r>
            <a:r>
              <a:rPr sz="1300" spc="-3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happened?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 marR="35560">
              <a:lnSpc>
                <a:spcPct val="112300"/>
              </a:lnSpc>
            </a:pPr>
            <a:r>
              <a:rPr sz="1300" b="1" spc="-5" dirty="0">
                <a:latin typeface="Cambria"/>
                <a:cs typeface="Cambria"/>
              </a:rPr>
              <a:t>Jonas: </a:t>
            </a:r>
            <a:r>
              <a:rPr sz="1300" dirty="0">
                <a:latin typeface="Cambria"/>
                <a:cs typeface="Cambria"/>
              </a:rPr>
              <a:t>Well, </a:t>
            </a:r>
            <a:r>
              <a:rPr sz="1300" spc="-5" dirty="0">
                <a:latin typeface="Cambria"/>
                <a:cs typeface="Cambria"/>
              </a:rPr>
              <a:t>I offered </a:t>
            </a:r>
            <a:r>
              <a:rPr sz="1300" dirty="0">
                <a:latin typeface="Cambria"/>
                <a:cs typeface="Cambria"/>
              </a:rPr>
              <a:t>to </a:t>
            </a:r>
            <a:r>
              <a:rPr sz="1300" spc="-5" dirty="0">
                <a:latin typeface="Cambria"/>
                <a:cs typeface="Cambria"/>
              </a:rPr>
              <a:t>give </a:t>
            </a:r>
            <a:r>
              <a:rPr sz="1300" dirty="0">
                <a:latin typeface="Cambria"/>
                <a:cs typeface="Cambria"/>
              </a:rPr>
              <a:t>my </a:t>
            </a:r>
            <a:r>
              <a:rPr sz="1300" spc="-5" dirty="0">
                <a:latin typeface="Cambria"/>
                <a:cs typeface="Cambria"/>
              </a:rPr>
              <a:t>girlfriend’s brother a ride </a:t>
            </a:r>
            <a:r>
              <a:rPr sz="1300" dirty="0">
                <a:latin typeface="Cambria"/>
                <a:cs typeface="Cambria"/>
              </a:rPr>
              <a:t>to </a:t>
            </a:r>
            <a:r>
              <a:rPr sz="1300" spc="-5" dirty="0">
                <a:latin typeface="Cambria"/>
                <a:cs typeface="Cambria"/>
              </a:rPr>
              <a:t>Philadelphia. It was a  bit out of our way – </a:t>
            </a:r>
            <a:r>
              <a:rPr sz="1300" dirty="0">
                <a:latin typeface="Cambria"/>
                <a:cs typeface="Cambria"/>
              </a:rPr>
              <a:t>but </a:t>
            </a:r>
            <a:r>
              <a:rPr sz="1300" spc="-5" dirty="0">
                <a:latin typeface="Cambria"/>
                <a:cs typeface="Cambria"/>
              </a:rPr>
              <a:t>that wasn’t the problem. The problem </a:t>
            </a:r>
            <a:r>
              <a:rPr sz="1300" dirty="0">
                <a:latin typeface="Cambria"/>
                <a:cs typeface="Cambria"/>
              </a:rPr>
              <a:t>was </a:t>
            </a:r>
            <a:r>
              <a:rPr sz="1300" spc="-5" dirty="0">
                <a:latin typeface="Cambria"/>
                <a:cs typeface="Cambria"/>
              </a:rPr>
              <a:t>that he’s a </a:t>
            </a:r>
            <a:r>
              <a:rPr sz="1300" dirty="0">
                <a:latin typeface="Cambria"/>
                <a:cs typeface="Cambria"/>
              </a:rPr>
              <a:t>super-  </a:t>
            </a:r>
            <a:r>
              <a:rPr sz="1300" spc="-5" dirty="0">
                <a:latin typeface="Cambria"/>
                <a:cs typeface="Cambria"/>
              </a:rPr>
              <a:t>annoying backseat</a:t>
            </a:r>
            <a:r>
              <a:rPr sz="1300" spc="-80" dirty="0">
                <a:latin typeface="Cambria"/>
                <a:cs typeface="Cambria"/>
              </a:rPr>
              <a:t> </a:t>
            </a:r>
            <a:r>
              <a:rPr sz="1300" dirty="0">
                <a:latin typeface="Cambria"/>
                <a:cs typeface="Cambria"/>
              </a:rPr>
              <a:t>driver.</a:t>
            </a:r>
            <a:endParaRPr sz="1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300" i="1" spc="-5" dirty="0">
                <a:latin typeface="Cambria"/>
                <a:cs typeface="Cambria"/>
              </a:rPr>
              <a:t>(out </a:t>
            </a:r>
            <a:r>
              <a:rPr sz="1300" i="1" dirty="0">
                <a:latin typeface="Cambria"/>
                <a:cs typeface="Cambria"/>
              </a:rPr>
              <a:t>of </a:t>
            </a:r>
            <a:r>
              <a:rPr sz="1300" i="1" spc="-5" dirty="0">
                <a:latin typeface="Cambria"/>
                <a:cs typeface="Cambria"/>
              </a:rPr>
              <a:t>our way = in a different direction from our planned destination /</a:t>
            </a:r>
            <a:r>
              <a:rPr sz="1300" i="1" spc="100" dirty="0">
                <a:latin typeface="Cambria"/>
                <a:cs typeface="Cambria"/>
              </a:rPr>
              <a:t> </a:t>
            </a:r>
            <a:r>
              <a:rPr sz="1300" i="1" spc="-5" dirty="0">
                <a:latin typeface="Cambria"/>
                <a:cs typeface="Cambria"/>
              </a:rPr>
              <a:t>path)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b="1" spc="-5" dirty="0">
                <a:latin typeface="Cambria"/>
                <a:cs typeface="Cambria"/>
              </a:rPr>
              <a:t>Elizabeth:</a:t>
            </a:r>
            <a:r>
              <a:rPr sz="1300" b="1" spc="-9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Really?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 marR="327660">
              <a:lnSpc>
                <a:spcPct val="112799"/>
              </a:lnSpc>
            </a:pPr>
            <a:r>
              <a:rPr sz="1300" b="1" spc="-5" dirty="0">
                <a:latin typeface="Cambria"/>
                <a:cs typeface="Cambria"/>
              </a:rPr>
              <a:t>Jonas: </a:t>
            </a:r>
            <a:r>
              <a:rPr sz="1300" spc="-5" dirty="0">
                <a:latin typeface="Cambria"/>
                <a:cs typeface="Cambria"/>
              </a:rPr>
              <a:t>Yeah, </a:t>
            </a:r>
            <a:r>
              <a:rPr sz="1300" spc="-10" dirty="0">
                <a:latin typeface="Cambria"/>
                <a:cs typeface="Cambria"/>
              </a:rPr>
              <a:t>like </a:t>
            </a:r>
            <a:r>
              <a:rPr sz="1300" spc="-5" dirty="0">
                <a:latin typeface="Cambria"/>
                <a:cs typeface="Cambria"/>
              </a:rPr>
              <a:t>– getting </a:t>
            </a:r>
            <a:r>
              <a:rPr sz="1300" dirty="0">
                <a:latin typeface="Cambria"/>
                <a:cs typeface="Cambria"/>
              </a:rPr>
              <a:t>on </a:t>
            </a:r>
            <a:r>
              <a:rPr sz="1300" spc="-5" dirty="0">
                <a:latin typeface="Cambria"/>
                <a:cs typeface="Cambria"/>
              </a:rPr>
              <a:t>my case for forgetting </a:t>
            </a:r>
            <a:r>
              <a:rPr sz="1300" dirty="0">
                <a:latin typeface="Cambria"/>
                <a:cs typeface="Cambria"/>
              </a:rPr>
              <a:t>to </a:t>
            </a:r>
            <a:r>
              <a:rPr sz="1300" spc="-5" dirty="0">
                <a:latin typeface="Cambria"/>
                <a:cs typeface="Cambria"/>
              </a:rPr>
              <a:t>use my turn signal before  merging, or telling me that I should get out of the exit-only </a:t>
            </a:r>
            <a:r>
              <a:rPr sz="1300" spc="-10" dirty="0">
                <a:latin typeface="Cambria"/>
                <a:cs typeface="Cambria"/>
              </a:rPr>
              <a:t>lane </a:t>
            </a:r>
            <a:r>
              <a:rPr sz="1300" spc="-5" dirty="0">
                <a:latin typeface="Cambria"/>
                <a:cs typeface="Cambria"/>
              </a:rPr>
              <a:t>– on </a:t>
            </a:r>
            <a:r>
              <a:rPr sz="1300" spc="-10" dirty="0">
                <a:latin typeface="Cambria"/>
                <a:cs typeface="Cambria"/>
              </a:rPr>
              <a:t>and </a:t>
            </a:r>
            <a:r>
              <a:rPr sz="1300" spc="-5" dirty="0">
                <a:latin typeface="Cambria"/>
                <a:cs typeface="Cambria"/>
              </a:rPr>
              <a:t>on for  </a:t>
            </a:r>
            <a:r>
              <a:rPr sz="1300" spc="-10" dirty="0">
                <a:latin typeface="Cambria"/>
                <a:cs typeface="Cambria"/>
              </a:rPr>
              <a:t>about </a:t>
            </a:r>
            <a:r>
              <a:rPr sz="1300" spc="-5" dirty="0">
                <a:latin typeface="Cambria"/>
                <a:cs typeface="Cambria"/>
              </a:rPr>
              <a:t>four</a:t>
            </a:r>
            <a:r>
              <a:rPr sz="1300" spc="-4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hours.</a:t>
            </a:r>
            <a:endParaRPr sz="1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300" i="1" spc="-5" dirty="0">
                <a:latin typeface="Cambria"/>
                <a:cs typeface="Cambria"/>
              </a:rPr>
              <a:t>(on and on =</a:t>
            </a:r>
            <a:r>
              <a:rPr sz="1300" i="1" spc="-60" dirty="0">
                <a:latin typeface="Cambria"/>
                <a:cs typeface="Cambria"/>
              </a:rPr>
              <a:t> </a:t>
            </a:r>
            <a:r>
              <a:rPr sz="1300" i="1" spc="-5" dirty="0">
                <a:latin typeface="Cambria"/>
                <a:cs typeface="Cambria"/>
              </a:rPr>
              <a:t>continuing)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 marR="5080">
              <a:lnSpc>
                <a:spcPct val="112300"/>
              </a:lnSpc>
              <a:spcBef>
                <a:spcPts val="5"/>
              </a:spcBef>
            </a:pPr>
            <a:r>
              <a:rPr sz="1300" b="1" spc="-5" dirty="0">
                <a:latin typeface="Cambria"/>
                <a:cs typeface="Cambria"/>
              </a:rPr>
              <a:t>Elizabeth: </a:t>
            </a:r>
            <a:r>
              <a:rPr sz="1300" dirty="0">
                <a:latin typeface="Cambria"/>
                <a:cs typeface="Cambria"/>
              </a:rPr>
              <a:t>My </a:t>
            </a:r>
            <a:r>
              <a:rPr sz="1300" spc="-5" dirty="0">
                <a:latin typeface="Cambria"/>
                <a:cs typeface="Cambria"/>
              </a:rPr>
              <a:t>mom </a:t>
            </a:r>
            <a:r>
              <a:rPr sz="1300" dirty="0">
                <a:latin typeface="Cambria"/>
                <a:cs typeface="Cambria"/>
              </a:rPr>
              <a:t>is </a:t>
            </a:r>
            <a:r>
              <a:rPr sz="1300" spc="-5" dirty="0">
                <a:latin typeface="Cambria"/>
                <a:cs typeface="Cambria"/>
              </a:rPr>
              <a:t>like </a:t>
            </a:r>
            <a:r>
              <a:rPr sz="1300" dirty="0">
                <a:latin typeface="Cambria"/>
                <a:cs typeface="Cambria"/>
              </a:rPr>
              <a:t>that. </a:t>
            </a:r>
            <a:r>
              <a:rPr sz="1300" spc="-5" dirty="0">
                <a:latin typeface="Cambria"/>
                <a:cs typeface="Cambria"/>
              </a:rPr>
              <a:t>I mean, </a:t>
            </a:r>
            <a:r>
              <a:rPr sz="1300" dirty="0">
                <a:latin typeface="Cambria"/>
                <a:cs typeface="Cambria"/>
              </a:rPr>
              <a:t>it’s </a:t>
            </a:r>
            <a:r>
              <a:rPr sz="1300" spc="-5" dirty="0">
                <a:latin typeface="Cambria"/>
                <a:cs typeface="Cambria"/>
              </a:rPr>
              <a:t>OK that she reminds me </a:t>
            </a:r>
            <a:r>
              <a:rPr sz="1300" dirty="0">
                <a:latin typeface="Cambria"/>
                <a:cs typeface="Cambria"/>
              </a:rPr>
              <a:t>to </a:t>
            </a:r>
            <a:r>
              <a:rPr sz="1300" spc="-5" dirty="0">
                <a:latin typeface="Cambria"/>
                <a:cs typeface="Cambria"/>
              </a:rPr>
              <a:t>buckle up, but  I wish she wouldn’t </a:t>
            </a:r>
            <a:r>
              <a:rPr sz="1300" dirty="0">
                <a:latin typeface="Cambria"/>
                <a:cs typeface="Cambria"/>
              </a:rPr>
              <a:t>scream </a:t>
            </a:r>
            <a:r>
              <a:rPr sz="1300" spc="-5" dirty="0">
                <a:latin typeface="Cambria"/>
                <a:cs typeface="Cambria"/>
              </a:rPr>
              <a:t>“SLOW DOWN!” every time I go a </a:t>
            </a:r>
            <a:r>
              <a:rPr sz="1300" dirty="0">
                <a:latin typeface="Cambria"/>
                <a:cs typeface="Cambria"/>
              </a:rPr>
              <a:t>tiny </a:t>
            </a:r>
            <a:r>
              <a:rPr sz="1300" spc="-5" dirty="0">
                <a:latin typeface="Cambria"/>
                <a:cs typeface="Cambria"/>
              </a:rPr>
              <a:t>bit over the speed  limit.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 marR="3117215">
              <a:lnSpc>
                <a:spcPct val="112300"/>
              </a:lnSpc>
            </a:pPr>
            <a:r>
              <a:rPr sz="1300" b="1" spc="-5" dirty="0">
                <a:latin typeface="Cambria"/>
                <a:cs typeface="Cambria"/>
              </a:rPr>
              <a:t>Jonas: </a:t>
            </a:r>
            <a:r>
              <a:rPr sz="1300" spc="-5" dirty="0">
                <a:latin typeface="Cambria"/>
                <a:cs typeface="Cambria"/>
              </a:rPr>
              <a:t>Exactly. </a:t>
            </a:r>
            <a:r>
              <a:rPr sz="1300" dirty="0">
                <a:latin typeface="Cambria"/>
                <a:cs typeface="Cambria"/>
              </a:rPr>
              <a:t>So </a:t>
            </a:r>
            <a:r>
              <a:rPr sz="1300" spc="-5" dirty="0">
                <a:latin typeface="Cambria"/>
                <a:cs typeface="Cambria"/>
              </a:rPr>
              <a:t>after </a:t>
            </a:r>
            <a:r>
              <a:rPr sz="1300" dirty="0">
                <a:latin typeface="Cambria"/>
                <a:cs typeface="Cambria"/>
              </a:rPr>
              <a:t>we </a:t>
            </a:r>
            <a:r>
              <a:rPr sz="1300" spc="-5" dirty="0">
                <a:latin typeface="Cambria"/>
                <a:cs typeface="Cambria"/>
              </a:rPr>
              <a:t>dropped him  off in Philly, we got </a:t>
            </a:r>
            <a:r>
              <a:rPr sz="1300" dirty="0">
                <a:latin typeface="Cambria"/>
                <a:cs typeface="Cambria"/>
              </a:rPr>
              <a:t>stuck </a:t>
            </a:r>
            <a:r>
              <a:rPr sz="1300" spc="-5" dirty="0">
                <a:latin typeface="Cambria"/>
                <a:cs typeface="Cambria"/>
              </a:rPr>
              <a:t>in a major  traffic </a:t>
            </a:r>
            <a:r>
              <a:rPr sz="1300" spc="-10" dirty="0">
                <a:latin typeface="Cambria"/>
                <a:cs typeface="Cambria"/>
              </a:rPr>
              <a:t>jam </a:t>
            </a:r>
            <a:r>
              <a:rPr sz="1300" spc="-5" dirty="0">
                <a:latin typeface="Cambria"/>
                <a:cs typeface="Cambria"/>
              </a:rPr>
              <a:t>for over an hour before I  finally managed </a:t>
            </a:r>
            <a:r>
              <a:rPr sz="1300" dirty="0">
                <a:latin typeface="Cambria"/>
                <a:cs typeface="Cambria"/>
              </a:rPr>
              <a:t>to </a:t>
            </a:r>
            <a:r>
              <a:rPr sz="1300" spc="-5" dirty="0">
                <a:latin typeface="Cambria"/>
                <a:cs typeface="Cambria"/>
              </a:rPr>
              <a:t>get off the highway  </a:t>
            </a:r>
            <a:r>
              <a:rPr sz="1300" spc="-10" dirty="0">
                <a:latin typeface="Cambria"/>
                <a:cs typeface="Cambria"/>
              </a:rPr>
              <a:t>and </a:t>
            </a:r>
            <a:r>
              <a:rPr sz="1300" spc="-5" dirty="0">
                <a:latin typeface="Cambria"/>
                <a:cs typeface="Cambria"/>
              </a:rPr>
              <a:t>take a different road. But then </a:t>
            </a:r>
            <a:r>
              <a:rPr sz="1300" dirty="0">
                <a:latin typeface="Cambria"/>
                <a:cs typeface="Cambria"/>
              </a:rPr>
              <a:t>there  </a:t>
            </a:r>
            <a:r>
              <a:rPr sz="1300" spc="-5" dirty="0">
                <a:latin typeface="Cambria"/>
                <a:cs typeface="Cambria"/>
              </a:rPr>
              <a:t>was a detour due to roadwork, and we  </a:t>
            </a:r>
            <a:r>
              <a:rPr sz="1300" spc="-10" dirty="0">
                <a:latin typeface="Cambria"/>
                <a:cs typeface="Cambria"/>
              </a:rPr>
              <a:t>got </a:t>
            </a:r>
            <a:r>
              <a:rPr sz="1300" spc="-5" dirty="0">
                <a:latin typeface="Cambria"/>
                <a:cs typeface="Cambria"/>
              </a:rPr>
              <a:t>lost for another </a:t>
            </a:r>
            <a:r>
              <a:rPr sz="1300" dirty="0">
                <a:latin typeface="Cambria"/>
                <a:cs typeface="Cambria"/>
              </a:rPr>
              <a:t>three</a:t>
            </a:r>
            <a:r>
              <a:rPr sz="1300" spc="-2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hours.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36365" y="7217029"/>
            <a:ext cx="2911475" cy="1914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906271"/>
            <a:ext cx="5960110" cy="8159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5" dirty="0">
                <a:latin typeface="Cambria"/>
                <a:cs typeface="Cambria"/>
              </a:rPr>
              <a:t>Elizabeth: </a:t>
            </a:r>
            <a:r>
              <a:rPr sz="1300" spc="-5" dirty="0">
                <a:latin typeface="Cambria"/>
                <a:cs typeface="Cambria"/>
              </a:rPr>
              <a:t>Wow, </a:t>
            </a:r>
            <a:r>
              <a:rPr sz="1300" dirty="0">
                <a:latin typeface="Cambria"/>
                <a:cs typeface="Cambria"/>
              </a:rPr>
              <a:t>that’s </a:t>
            </a:r>
            <a:r>
              <a:rPr sz="1300" spc="-5" dirty="0">
                <a:latin typeface="Cambria"/>
                <a:cs typeface="Cambria"/>
              </a:rPr>
              <a:t>nuts! Was it pretty smooth sailing after</a:t>
            </a:r>
            <a:r>
              <a:rPr sz="1300" spc="7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that?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 marR="5080">
              <a:lnSpc>
                <a:spcPct val="112300"/>
              </a:lnSpc>
              <a:spcBef>
                <a:spcPts val="5"/>
              </a:spcBef>
            </a:pPr>
            <a:r>
              <a:rPr sz="1300" b="1" spc="-5" dirty="0">
                <a:latin typeface="Cambria"/>
                <a:cs typeface="Cambria"/>
              </a:rPr>
              <a:t>Jonas: </a:t>
            </a:r>
            <a:r>
              <a:rPr sz="1300" spc="-5" dirty="0">
                <a:latin typeface="Cambria"/>
                <a:cs typeface="Cambria"/>
              </a:rPr>
              <a:t>No, it gets worse. We made a pit stop outside of Cleveland, and I was in such a  rush </a:t>
            </a:r>
            <a:r>
              <a:rPr sz="1300" dirty="0">
                <a:latin typeface="Cambria"/>
                <a:cs typeface="Cambria"/>
              </a:rPr>
              <a:t>to </a:t>
            </a:r>
            <a:r>
              <a:rPr sz="1300" spc="-5" dirty="0">
                <a:latin typeface="Cambria"/>
                <a:cs typeface="Cambria"/>
              </a:rPr>
              <a:t>use the </a:t>
            </a:r>
            <a:r>
              <a:rPr sz="1300" spc="-10" dirty="0">
                <a:latin typeface="Cambria"/>
                <a:cs typeface="Cambria"/>
              </a:rPr>
              <a:t>bathroom </a:t>
            </a:r>
            <a:r>
              <a:rPr sz="1300" spc="-5" dirty="0">
                <a:latin typeface="Cambria"/>
                <a:cs typeface="Cambria"/>
              </a:rPr>
              <a:t>that I locked my keys in the</a:t>
            </a:r>
            <a:r>
              <a:rPr sz="1300" spc="7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car.</a:t>
            </a:r>
            <a:endParaRPr sz="1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300" i="1" spc="-5" dirty="0">
                <a:latin typeface="Cambria"/>
                <a:cs typeface="Cambria"/>
              </a:rPr>
              <a:t>(make a </a:t>
            </a:r>
            <a:r>
              <a:rPr sz="1300" i="1" dirty="0">
                <a:latin typeface="Cambria"/>
                <a:cs typeface="Cambria"/>
              </a:rPr>
              <a:t>pit </a:t>
            </a:r>
            <a:r>
              <a:rPr sz="1300" i="1" spc="-5" dirty="0">
                <a:latin typeface="Cambria"/>
                <a:cs typeface="Cambria"/>
              </a:rPr>
              <a:t>stop = stop driving to use the bathroom or to get</a:t>
            </a:r>
            <a:r>
              <a:rPr sz="1300" i="1" spc="50" dirty="0">
                <a:latin typeface="Cambria"/>
                <a:cs typeface="Cambria"/>
              </a:rPr>
              <a:t> </a:t>
            </a:r>
            <a:r>
              <a:rPr sz="1300" i="1" spc="-5" dirty="0">
                <a:latin typeface="Cambria"/>
                <a:cs typeface="Cambria"/>
              </a:rPr>
              <a:t>food/drink)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b="1" spc="-5" dirty="0">
                <a:latin typeface="Cambria"/>
                <a:cs typeface="Cambria"/>
              </a:rPr>
              <a:t>Elizabeth: </a:t>
            </a:r>
            <a:r>
              <a:rPr sz="1300" dirty="0">
                <a:latin typeface="Cambria"/>
                <a:cs typeface="Cambria"/>
              </a:rPr>
              <a:t>Oh</a:t>
            </a:r>
            <a:r>
              <a:rPr sz="1300" spc="-75" dirty="0">
                <a:latin typeface="Cambria"/>
                <a:cs typeface="Cambria"/>
              </a:rPr>
              <a:t> </a:t>
            </a:r>
            <a:r>
              <a:rPr sz="1300" spc="-10" dirty="0">
                <a:latin typeface="Cambria"/>
                <a:cs typeface="Cambria"/>
              </a:rPr>
              <a:t>no!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 marR="201295">
              <a:lnSpc>
                <a:spcPct val="113100"/>
              </a:lnSpc>
            </a:pPr>
            <a:r>
              <a:rPr sz="1300" b="1" spc="-5" dirty="0">
                <a:latin typeface="Cambria"/>
                <a:cs typeface="Cambria"/>
              </a:rPr>
              <a:t>Jonas: </a:t>
            </a:r>
            <a:r>
              <a:rPr sz="1300" spc="-5" dirty="0">
                <a:latin typeface="Cambria"/>
                <a:cs typeface="Cambria"/>
              </a:rPr>
              <a:t>After shelling out $50 for a locksmith, we were back on the road – </a:t>
            </a:r>
            <a:r>
              <a:rPr sz="1300" spc="-10" dirty="0">
                <a:latin typeface="Cambria"/>
                <a:cs typeface="Cambria"/>
              </a:rPr>
              <a:t>but </a:t>
            </a:r>
            <a:r>
              <a:rPr sz="1300" spc="-5" dirty="0">
                <a:latin typeface="Cambria"/>
                <a:cs typeface="Cambria"/>
              </a:rPr>
              <a:t>then  the engine started overheating and I had </a:t>
            </a:r>
            <a:r>
              <a:rPr sz="1300" dirty="0">
                <a:latin typeface="Cambria"/>
                <a:cs typeface="Cambria"/>
              </a:rPr>
              <a:t>to </a:t>
            </a:r>
            <a:r>
              <a:rPr sz="1300" spc="-5" dirty="0">
                <a:latin typeface="Cambria"/>
                <a:cs typeface="Cambria"/>
              </a:rPr>
              <a:t>pull</a:t>
            </a:r>
            <a:r>
              <a:rPr sz="1300" spc="1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over.</a:t>
            </a:r>
            <a:endParaRPr sz="1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300" i="1" spc="-5" dirty="0">
                <a:latin typeface="Cambria"/>
                <a:cs typeface="Cambria"/>
              </a:rPr>
              <a:t>(shelling out = paying money that you don’t want to</a:t>
            </a:r>
            <a:r>
              <a:rPr sz="1300" i="1" spc="70" dirty="0">
                <a:latin typeface="Cambria"/>
                <a:cs typeface="Cambria"/>
              </a:rPr>
              <a:t> </a:t>
            </a:r>
            <a:r>
              <a:rPr sz="1300" i="1" spc="-5" dirty="0">
                <a:latin typeface="Cambria"/>
                <a:cs typeface="Cambria"/>
              </a:rPr>
              <a:t>pay)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b="1" spc="-5" dirty="0">
                <a:latin typeface="Cambria"/>
                <a:cs typeface="Cambria"/>
              </a:rPr>
              <a:t>Elizabeth: </a:t>
            </a:r>
            <a:r>
              <a:rPr sz="1300" spc="-5" dirty="0">
                <a:latin typeface="Cambria"/>
                <a:cs typeface="Cambria"/>
              </a:rPr>
              <a:t>I think I would’ve given up if I were</a:t>
            </a:r>
            <a:r>
              <a:rPr sz="1300" spc="50" dirty="0">
                <a:latin typeface="Cambria"/>
                <a:cs typeface="Cambria"/>
              </a:rPr>
              <a:t> </a:t>
            </a:r>
            <a:r>
              <a:rPr sz="1300" spc="-10" dirty="0">
                <a:latin typeface="Cambria"/>
                <a:cs typeface="Cambria"/>
              </a:rPr>
              <a:t>you!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 marR="62230">
              <a:lnSpc>
                <a:spcPct val="112300"/>
              </a:lnSpc>
              <a:spcBef>
                <a:spcPts val="5"/>
              </a:spcBef>
            </a:pPr>
            <a:r>
              <a:rPr sz="1300" b="1" spc="-5" dirty="0">
                <a:latin typeface="Cambria"/>
                <a:cs typeface="Cambria"/>
              </a:rPr>
              <a:t>Jonas: </a:t>
            </a:r>
            <a:r>
              <a:rPr sz="1300" spc="-5" dirty="0">
                <a:latin typeface="Cambria"/>
                <a:cs typeface="Cambria"/>
              </a:rPr>
              <a:t>Yeah, but </a:t>
            </a:r>
            <a:r>
              <a:rPr sz="1300" dirty="0">
                <a:latin typeface="Cambria"/>
                <a:cs typeface="Cambria"/>
              </a:rPr>
              <a:t>we </a:t>
            </a:r>
            <a:r>
              <a:rPr sz="1300" spc="-5" dirty="0">
                <a:latin typeface="Cambria"/>
                <a:cs typeface="Cambria"/>
              </a:rPr>
              <a:t>were already over halfway </a:t>
            </a:r>
            <a:r>
              <a:rPr sz="1300" dirty="0">
                <a:latin typeface="Cambria"/>
                <a:cs typeface="Cambria"/>
              </a:rPr>
              <a:t>there </a:t>
            </a:r>
            <a:r>
              <a:rPr sz="1300" spc="-5" dirty="0">
                <a:latin typeface="Cambria"/>
                <a:cs typeface="Cambria"/>
              </a:rPr>
              <a:t>by that point, so I </a:t>
            </a:r>
            <a:r>
              <a:rPr sz="1300" spc="-10" dirty="0">
                <a:latin typeface="Cambria"/>
                <a:cs typeface="Cambria"/>
              </a:rPr>
              <a:t>was  </a:t>
            </a:r>
            <a:r>
              <a:rPr sz="1300" spc="-5" dirty="0">
                <a:latin typeface="Cambria"/>
                <a:cs typeface="Cambria"/>
              </a:rPr>
              <a:t>determined to </a:t>
            </a:r>
            <a:r>
              <a:rPr sz="1300" dirty="0">
                <a:latin typeface="Cambria"/>
                <a:cs typeface="Cambria"/>
              </a:rPr>
              <a:t>keep </a:t>
            </a:r>
            <a:r>
              <a:rPr sz="1300" spc="-5" dirty="0">
                <a:latin typeface="Cambria"/>
                <a:cs typeface="Cambria"/>
              </a:rPr>
              <a:t>going. Just as </a:t>
            </a:r>
            <a:r>
              <a:rPr sz="1300" dirty="0">
                <a:latin typeface="Cambria"/>
                <a:cs typeface="Cambria"/>
              </a:rPr>
              <a:t>we </a:t>
            </a:r>
            <a:r>
              <a:rPr sz="1300" spc="-5" dirty="0">
                <a:latin typeface="Cambria"/>
                <a:cs typeface="Cambria"/>
              </a:rPr>
              <a:t>were getting </a:t>
            </a:r>
            <a:r>
              <a:rPr sz="1300" dirty="0">
                <a:latin typeface="Cambria"/>
                <a:cs typeface="Cambria"/>
              </a:rPr>
              <a:t>to </a:t>
            </a:r>
            <a:r>
              <a:rPr sz="1300" spc="-5" dirty="0">
                <a:latin typeface="Cambria"/>
                <a:cs typeface="Cambria"/>
              </a:rPr>
              <a:t>Chicago, </a:t>
            </a:r>
            <a:r>
              <a:rPr sz="1300" dirty="0">
                <a:latin typeface="Cambria"/>
                <a:cs typeface="Cambria"/>
              </a:rPr>
              <a:t>another </a:t>
            </a:r>
            <a:r>
              <a:rPr sz="1300" spc="-5" dirty="0">
                <a:latin typeface="Cambria"/>
                <a:cs typeface="Cambria"/>
              </a:rPr>
              <a:t>driver cut me  off and I had </a:t>
            </a:r>
            <a:r>
              <a:rPr sz="1300" dirty="0">
                <a:latin typeface="Cambria"/>
                <a:cs typeface="Cambria"/>
              </a:rPr>
              <a:t>to </a:t>
            </a:r>
            <a:r>
              <a:rPr sz="1300" spc="-10" dirty="0">
                <a:latin typeface="Cambria"/>
                <a:cs typeface="Cambria"/>
              </a:rPr>
              <a:t>slam </a:t>
            </a:r>
            <a:r>
              <a:rPr sz="1300" dirty="0">
                <a:latin typeface="Cambria"/>
                <a:cs typeface="Cambria"/>
              </a:rPr>
              <a:t>on </a:t>
            </a:r>
            <a:r>
              <a:rPr sz="1300" spc="-5" dirty="0">
                <a:latin typeface="Cambria"/>
                <a:cs typeface="Cambria"/>
              </a:rPr>
              <a:t>the brakes to avoid crashing </a:t>
            </a:r>
            <a:r>
              <a:rPr sz="1300" dirty="0">
                <a:latin typeface="Cambria"/>
                <a:cs typeface="Cambria"/>
              </a:rPr>
              <a:t>into</a:t>
            </a:r>
            <a:r>
              <a:rPr sz="1300" spc="3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him.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b="1" spc="-5" dirty="0">
                <a:latin typeface="Cambria"/>
                <a:cs typeface="Cambria"/>
              </a:rPr>
              <a:t>Elizabeth: </a:t>
            </a:r>
            <a:r>
              <a:rPr sz="1300" spc="-5" dirty="0">
                <a:latin typeface="Cambria"/>
                <a:cs typeface="Cambria"/>
              </a:rPr>
              <a:t>Geez. I </a:t>
            </a:r>
            <a:r>
              <a:rPr sz="1300" dirty="0">
                <a:latin typeface="Cambria"/>
                <a:cs typeface="Cambria"/>
              </a:rPr>
              <a:t>didn’t </a:t>
            </a:r>
            <a:r>
              <a:rPr sz="1300" spc="-5" dirty="0">
                <a:latin typeface="Cambria"/>
                <a:cs typeface="Cambria"/>
              </a:rPr>
              <a:t>know Chicago </a:t>
            </a:r>
            <a:r>
              <a:rPr sz="1300" dirty="0">
                <a:latin typeface="Cambria"/>
                <a:cs typeface="Cambria"/>
              </a:rPr>
              <a:t>drivers were </a:t>
            </a:r>
            <a:r>
              <a:rPr sz="1300" spc="-5" dirty="0">
                <a:latin typeface="Cambria"/>
                <a:cs typeface="Cambria"/>
              </a:rPr>
              <a:t>so</a:t>
            </a:r>
            <a:r>
              <a:rPr sz="1300" spc="1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aggressive.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 marR="422909">
              <a:lnSpc>
                <a:spcPct val="112300"/>
              </a:lnSpc>
            </a:pPr>
            <a:r>
              <a:rPr sz="1300" b="1" spc="-5" dirty="0">
                <a:latin typeface="Cambria"/>
                <a:cs typeface="Cambria"/>
              </a:rPr>
              <a:t>Jonas: </a:t>
            </a:r>
            <a:r>
              <a:rPr sz="1300" spc="-5" dirty="0">
                <a:latin typeface="Cambria"/>
                <a:cs typeface="Cambria"/>
              </a:rPr>
              <a:t>Unfortunately, the woman behind </a:t>
            </a:r>
            <a:r>
              <a:rPr sz="1300" dirty="0">
                <a:latin typeface="Cambria"/>
                <a:cs typeface="Cambria"/>
              </a:rPr>
              <a:t>me </a:t>
            </a:r>
            <a:r>
              <a:rPr sz="1300" spc="-5" dirty="0">
                <a:latin typeface="Cambria"/>
                <a:cs typeface="Cambria"/>
              </a:rPr>
              <a:t>was talking </a:t>
            </a:r>
            <a:r>
              <a:rPr sz="1300" dirty="0">
                <a:latin typeface="Cambria"/>
                <a:cs typeface="Cambria"/>
              </a:rPr>
              <a:t>on </a:t>
            </a:r>
            <a:r>
              <a:rPr sz="1300" spc="-5" dirty="0">
                <a:latin typeface="Cambria"/>
                <a:cs typeface="Cambria"/>
              </a:rPr>
              <a:t>her cell phone </a:t>
            </a:r>
            <a:r>
              <a:rPr sz="1300" spc="-10" dirty="0">
                <a:latin typeface="Cambria"/>
                <a:cs typeface="Cambria"/>
              </a:rPr>
              <a:t>and  </a:t>
            </a:r>
            <a:r>
              <a:rPr sz="1300" spc="-5" dirty="0">
                <a:latin typeface="Cambria"/>
                <a:cs typeface="Cambria"/>
              </a:rPr>
              <a:t>when I </a:t>
            </a:r>
            <a:r>
              <a:rPr sz="1300" spc="-10" dirty="0">
                <a:latin typeface="Cambria"/>
                <a:cs typeface="Cambria"/>
              </a:rPr>
              <a:t>stopped </a:t>
            </a:r>
            <a:r>
              <a:rPr sz="1300" spc="-5" dirty="0">
                <a:latin typeface="Cambria"/>
                <a:cs typeface="Cambria"/>
              </a:rPr>
              <a:t>suddenly, she </a:t>
            </a:r>
            <a:r>
              <a:rPr sz="1300" dirty="0">
                <a:latin typeface="Cambria"/>
                <a:cs typeface="Cambria"/>
              </a:rPr>
              <a:t>rear-ended</a:t>
            </a:r>
            <a:r>
              <a:rPr sz="1300" spc="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me.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00" b="1" spc="-5" dirty="0">
                <a:latin typeface="Cambria"/>
                <a:cs typeface="Cambria"/>
              </a:rPr>
              <a:t>Elizabeth: </a:t>
            </a:r>
            <a:r>
              <a:rPr sz="1300" spc="-5" dirty="0">
                <a:latin typeface="Cambria"/>
                <a:cs typeface="Cambria"/>
              </a:rPr>
              <a:t>No way! </a:t>
            </a:r>
            <a:r>
              <a:rPr sz="1300" dirty="0">
                <a:latin typeface="Cambria"/>
                <a:cs typeface="Cambria"/>
              </a:rPr>
              <a:t>Was </a:t>
            </a:r>
            <a:r>
              <a:rPr sz="1300" spc="-5" dirty="0">
                <a:latin typeface="Cambria"/>
                <a:cs typeface="Cambria"/>
              </a:rPr>
              <a:t>your car badly</a:t>
            </a:r>
            <a:r>
              <a:rPr sz="1300" spc="-4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damaged?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 marR="63500">
              <a:lnSpc>
                <a:spcPct val="112300"/>
              </a:lnSpc>
            </a:pPr>
            <a:r>
              <a:rPr sz="1300" b="1" spc="-5" dirty="0">
                <a:latin typeface="Cambria"/>
                <a:cs typeface="Cambria"/>
              </a:rPr>
              <a:t>Jonas: </a:t>
            </a:r>
            <a:r>
              <a:rPr sz="1300" spc="-5" dirty="0">
                <a:latin typeface="Cambria"/>
                <a:cs typeface="Cambria"/>
              </a:rPr>
              <a:t>Nah, it was just a fender-bender. </a:t>
            </a:r>
            <a:r>
              <a:rPr sz="1300" spc="-10" dirty="0">
                <a:latin typeface="Cambria"/>
                <a:cs typeface="Cambria"/>
              </a:rPr>
              <a:t>My </a:t>
            </a:r>
            <a:r>
              <a:rPr sz="1300" spc="-5" dirty="0">
                <a:latin typeface="Cambria"/>
                <a:cs typeface="Cambria"/>
              </a:rPr>
              <a:t>insurance will cover the repairs. But the  whole trip was really stressful – </a:t>
            </a:r>
            <a:r>
              <a:rPr sz="1300" dirty="0">
                <a:latin typeface="Cambria"/>
                <a:cs typeface="Cambria"/>
              </a:rPr>
              <a:t>next </a:t>
            </a:r>
            <a:r>
              <a:rPr sz="1300" spc="-5" dirty="0">
                <a:latin typeface="Cambria"/>
                <a:cs typeface="Cambria"/>
              </a:rPr>
              <a:t>time, I’m just booking a</a:t>
            </a:r>
            <a:r>
              <a:rPr sz="1300" spc="65" dirty="0">
                <a:latin typeface="Cambria"/>
                <a:cs typeface="Cambria"/>
              </a:rPr>
              <a:t> </a:t>
            </a:r>
            <a:r>
              <a:rPr sz="1300" dirty="0">
                <a:latin typeface="Cambria"/>
                <a:cs typeface="Cambria"/>
              </a:rPr>
              <a:t>flight!</a:t>
            </a:r>
            <a:endParaRPr sz="1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300" i="1" spc="-5" dirty="0">
                <a:latin typeface="Cambria"/>
                <a:cs typeface="Cambria"/>
              </a:rPr>
              <a:t>(fender-bender = a </a:t>
            </a:r>
            <a:r>
              <a:rPr sz="1300" i="1" dirty="0">
                <a:latin typeface="Cambria"/>
                <a:cs typeface="Cambria"/>
              </a:rPr>
              <a:t>very </a:t>
            </a:r>
            <a:r>
              <a:rPr sz="1300" i="1" spc="-5" dirty="0">
                <a:latin typeface="Cambria"/>
                <a:cs typeface="Cambria"/>
              </a:rPr>
              <a:t>minor</a:t>
            </a:r>
            <a:r>
              <a:rPr sz="1300" i="1" spc="-20" dirty="0">
                <a:latin typeface="Cambria"/>
                <a:cs typeface="Cambria"/>
              </a:rPr>
              <a:t> </a:t>
            </a:r>
            <a:r>
              <a:rPr sz="1300" i="1" spc="-5" dirty="0">
                <a:latin typeface="Cambria"/>
                <a:cs typeface="Cambria"/>
              </a:rPr>
              <a:t>accident)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365F91"/>
                </a:solidFill>
                <a:latin typeface="Cambria"/>
                <a:cs typeface="Cambria"/>
              </a:rPr>
              <a:t>Conversation </a:t>
            </a:r>
            <a:r>
              <a:rPr sz="1600" b="1" spc="-5" dirty="0">
                <a:solidFill>
                  <a:srgbClr val="365F91"/>
                </a:solidFill>
                <a:latin typeface="Cambria"/>
                <a:cs typeface="Cambria"/>
              </a:rPr>
              <a:t>Vocabulary &amp;</a:t>
            </a:r>
            <a:r>
              <a:rPr sz="1600" b="1" spc="-2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600" b="1" dirty="0">
                <a:solidFill>
                  <a:srgbClr val="365F91"/>
                </a:solidFill>
                <a:latin typeface="Cambria"/>
                <a:cs typeface="Cambria"/>
              </a:rPr>
              <a:t>Phrases</a:t>
            </a:r>
            <a:endParaRPr sz="1600">
              <a:latin typeface="Cambria"/>
              <a:cs typeface="Cambria"/>
            </a:endParaRPr>
          </a:p>
          <a:p>
            <a:pPr marL="12700" marR="242570" algn="just">
              <a:lnSpc>
                <a:spcPct val="112300"/>
              </a:lnSpc>
              <a:spcBef>
                <a:spcPts val="60"/>
              </a:spcBef>
            </a:pPr>
            <a:r>
              <a:rPr sz="1300" spc="-5" dirty="0">
                <a:latin typeface="Cambria"/>
                <a:cs typeface="Cambria"/>
              </a:rPr>
              <a:t>In the </a:t>
            </a:r>
            <a:r>
              <a:rPr sz="1300" spc="-10" dirty="0">
                <a:latin typeface="Cambria"/>
                <a:cs typeface="Cambria"/>
              </a:rPr>
              <a:t>beginning </a:t>
            </a:r>
            <a:r>
              <a:rPr sz="1300" spc="-5" dirty="0">
                <a:latin typeface="Cambria"/>
                <a:cs typeface="Cambria"/>
              </a:rPr>
              <a:t>of the conversation, </a:t>
            </a:r>
            <a:r>
              <a:rPr sz="1300" dirty="0">
                <a:latin typeface="Cambria"/>
                <a:cs typeface="Cambria"/>
              </a:rPr>
              <a:t>Jonas </a:t>
            </a:r>
            <a:r>
              <a:rPr sz="1300" spc="-5" dirty="0">
                <a:latin typeface="Cambria"/>
                <a:cs typeface="Cambria"/>
              </a:rPr>
              <a:t>offers </a:t>
            </a:r>
            <a:r>
              <a:rPr sz="1300" dirty="0">
                <a:latin typeface="Cambria"/>
                <a:cs typeface="Cambria"/>
              </a:rPr>
              <a:t>to </a:t>
            </a:r>
            <a:r>
              <a:rPr sz="1300" spc="-10" dirty="0">
                <a:latin typeface="Cambria"/>
                <a:cs typeface="Cambria"/>
              </a:rPr>
              <a:t>give </a:t>
            </a:r>
            <a:r>
              <a:rPr sz="1300" dirty="0">
                <a:latin typeface="Cambria"/>
                <a:cs typeface="Cambria"/>
              </a:rPr>
              <a:t>his </a:t>
            </a:r>
            <a:r>
              <a:rPr sz="1300" spc="-5" dirty="0">
                <a:latin typeface="Cambria"/>
                <a:cs typeface="Cambria"/>
              </a:rPr>
              <a:t>girlfriend's brother a  ride - that means take him in the car. If </a:t>
            </a:r>
            <a:r>
              <a:rPr sz="1300" spc="-10" dirty="0">
                <a:latin typeface="Cambria"/>
                <a:cs typeface="Cambria"/>
              </a:rPr>
              <a:t>you </a:t>
            </a:r>
            <a:r>
              <a:rPr sz="1300" spc="-5" dirty="0">
                <a:latin typeface="Cambria"/>
                <a:cs typeface="Cambria"/>
              </a:rPr>
              <a:t>want </a:t>
            </a:r>
            <a:r>
              <a:rPr sz="1300" dirty="0">
                <a:latin typeface="Cambria"/>
                <a:cs typeface="Cambria"/>
              </a:rPr>
              <a:t>to </a:t>
            </a:r>
            <a:r>
              <a:rPr sz="1300" spc="-5" dirty="0">
                <a:latin typeface="Cambria"/>
                <a:cs typeface="Cambria"/>
              </a:rPr>
              <a:t>offer someone a ride, </a:t>
            </a:r>
            <a:r>
              <a:rPr sz="1300" spc="-10" dirty="0">
                <a:latin typeface="Cambria"/>
                <a:cs typeface="Cambria"/>
              </a:rPr>
              <a:t>you </a:t>
            </a:r>
            <a:r>
              <a:rPr sz="1300" spc="-5" dirty="0">
                <a:latin typeface="Cambria"/>
                <a:cs typeface="Cambria"/>
              </a:rPr>
              <a:t>can  use these</a:t>
            </a:r>
            <a:r>
              <a:rPr sz="1300" spc="-6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phrases: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7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latin typeface="Cambria"/>
                <a:cs typeface="Cambria"/>
              </a:rPr>
              <a:t>"Do you need a ride /</a:t>
            </a:r>
            <a:r>
              <a:rPr sz="1300" b="1" spc="-25" dirty="0">
                <a:latin typeface="Cambria"/>
                <a:cs typeface="Cambria"/>
              </a:rPr>
              <a:t> </a:t>
            </a:r>
            <a:r>
              <a:rPr sz="1300" b="1" spc="-10" dirty="0">
                <a:latin typeface="Cambria"/>
                <a:cs typeface="Cambria"/>
              </a:rPr>
              <a:t>lift?"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latin typeface="Cambria"/>
                <a:cs typeface="Cambria"/>
              </a:rPr>
              <a:t>"I'll </a:t>
            </a:r>
            <a:r>
              <a:rPr sz="1300" b="1" spc="-10" dirty="0">
                <a:latin typeface="Cambria"/>
                <a:cs typeface="Cambria"/>
              </a:rPr>
              <a:t>pick </a:t>
            </a:r>
            <a:r>
              <a:rPr sz="1300" b="1" spc="-5" dirty="0">
                <a:latin typeface="Cambria"/>
                <a:cs typeface="Cambria"/>
              </a:rPr>
              <a:t>you </a:t>
            </a:r>
            <a:r>
              <a:rPr sz="1300" b="1" dirty="0">
                <a:latin typeface="Cambria"/>
                <a:cs typeface="Cambria"/>
              </a:rPr>
              <a:t>up</a:t>
            </a:r>
            <a:r>
              <a:rPr sz="1300" b="1" spc="-30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at..."</a:t>
            </a:r>
            <a:endParaRPr sz="1300">
              <a:latin typeface="Cambria"/>
              <a:cs typeface="Cambria"/>
            </a:endParaRPr>
          </a:p>
          <a:p>
            <a:pPr marL="469265">
              <a:lnSpc>
                <a:spcPct val="100000"/>
              </a:lnSpc>
              <a:spcBef>
                <a:spcPts val="190"/>
              </a:spcBef>
            </a:pPr>
            <a:r>
              <a:rPr sz="1300" i="1" spc="-5" dirty="0">
                <a:latin typeface="Cambria"/>
                <a:cs typeface="Cambria"/>
              </a:rPr>
              <a:t>(pick someone up = take the person in your</a:t>
            </a:r>
            <a:r>
              <a:rPr sz="1300" i="1" spc="35" dirty="0">
                <a:latin typeface="Cambria"/>
                <a:cs typeface="Cambria"/>
              </a:rPr>
              <a:t> </a:t>
            </a:r>
            <a:r>
              <a:rPr sz="1300" i="1" spc="-5" dirty="0">
                <a:latin typeface="Cambria"/>
                <a:cs typeface="Cambria"/>
              </a:rPr>
              <a:t>car)</a:t>
            </a:r>
            <a:endParaRPr sz="13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915416"/>
            <a:ext cx="5931535" cy="8098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265" indent="-227965">
              <a:lnSpc>
                <a:spcPct val="100000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latin typeface="Cambria"/>
                <a:cs typeface="Cambria"/>
              </a:rPr>
              <a:t>"I can drop you off</a:t>
            </a:r>
            <a:r>
              <a:rPr sz="1300" b="1" spc="-50" dirty="0">
                <a:latin typeface="Cambria"/>
                <a:cs typeface="Cambria"/>
              </a:rPr>
              <a:t> </a:t>
            </a:r>
            <a:r>
              <a:rPr sz="1300" b="1" spc="-10" dirty="0">
                <a:latin typeface="Cambria"/>
                <a:cs typeface="Cambria"/>
              </a:rPr>
              <a:t>at..."</a:t>
            </a:r>
            <a:endParaRPr sz="1300">
              <a:latin typeface="Cambria"/>
              <a:cs typeface="Cambria"/>
            </a:endParaRPr>
          </a:p>
          <a:p>
            <a:pPr marL="469265">
              <a:lnSpc>
                <a:spcPct val="100000"/>
              </a:lnSpc>
              <a:spcBef>
                <a:spcPts val="190"/>
              </a:spcBef>
            </a:pPr>
            <a:r>
              <a:rPr sz="1300" i="1" spc="-5" dirty="0">
                <a:latin typeface="Cambria"/>
                <a:cs typeface="Cambria"/>
              </a:rPr>
              <a:t>(drop someone off = </a:t>
            </a:r>
            <a:r>
              <a:rPr sz="1300" i="1" spc="-10" dirty="0">
                <a:latin typeface="Cambria"/>
                <a:cs typeface="Cambria"/>
              </a:rPr>
              <a:t>when </a:t>
            </a:r>
            <a:r>
              <a:rPr sz="1300" i="1" spc="-5" dirty="0">
                <a:latin typeface="Cambria"/>
                <a:cs typeface="Cambria"/>
              </a:rPr>
              <a:t>the person leaves your</a:t>
            </a:r>
            <a:r>
              <a:rPr sz="1300" i="1" spc="80" dirty="0">
                <a:latin typeface="Cambria"/>
                <a:cs typeface="Cambria"/>
              </a:rPr>
              <a:t> </a:t>
            </a:r>
            <a:r>
              <a:rPr sz="1300" i="1" spc="-10" dirty="0">
                <a:latin typeface="Cambria"/>
                <a:cs typeface="Cambria"/>
              </a:rPr>
              <a:t>car)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 marR="8255">
              <a:lnSpc>
                <a:spcPct val="112300"/>
              </a:lnSpc>
            </a:pPr>
            <a:r>
              <a:rPr sz="1300" spc="-5" dirty="0">
                <a:latin typeface="Cambria"/>
                <a:cs typeface="Cambria"/>
              </a:rPr>
              <a:t>Unfortunately, the brother is a </a:t>
            </a:r>
            <a:r>
              <a:rPr sz="1300" b="1" spc="-5" dirty="0">
                <a:latin typeface="Cambria"/>
                <a:cs typeface="Cambria"/>
              </a:rPr>
              <a:t>backseat driver </a:t>
            </a:r>
            <a:r>
              <a:rPr sz="1300" spc="-5" dirty="0">
                <a:latin typeface="Cambria"/>
                <a:cs typeface="Cambria"/>
              </a:rPr>
              <a:t>– </a:t>
            </a:r>
            <a:r>
              <a:rPr sz="1300" dirty="0">
                <a:latin typeface="Cambria"/>
                <a:cs typeface="Cambria"/>
              </a:rPr>
              <a:t>that’s </a:t>
            </a:r>
            <a:r>
              <a:rPr sz="1300" spc="-5" dirty="0">
                <a:latin typeface="Cambria"/>
                <a:cs typeface="Cambria"/>
              </a:rPr>
              <a:t>a person in the car who is  </a:t>
            </a:r>
            <a:r>
              <a:rPr sz="1300" spc="-10" dirty="0">
                <a:latin typeface="Cambria"/>
                <a:cs typeface="Cambria"/>
              </a:rPr>
              <a:t>not </a:t>
            </a:r>
            <a:r>
              <a:rPr sz="1300" spc="-5" dirty="0">
                <a:latin typeface="Cambria"/>
                <a:cs typeface="Cambria"/>
              </a:rPr>
              <a:t>driving, but who criticizes the driver’s abilities or who makes lots of suggestions  </a:t>
            </a:r>
            <a:r>
              <a:rPr sz="1300" spc="-10" dirty="0">
                <a:latin typeface="Cambria"/>
                <a:cs typeface="Cambria"/>
              </a:rPr>
              <a:t>and </a:t>
            </a:r>
            <a:r>
              <a:rPr sz="1300" spc="-5" dirty="0">
                <a:latin typeface="Cambria"/>
                <a:cs typeface="Cambria"/>
              </a:rPr>
              <a:t>gives lots of </a:t>
            </a:r>
            <a:r>
              <a:rPr sz="1300" dirty="0">
                <a:latin typeface="Cambria"/>
                <a:cs typeface="Cambria"/>
              </a:rPr>
              <a:t>tips </a:t>
            </a:r>
            <a:r>
              <a:rPr sz="1300" spc="-5" dirty="0">
                <a:latin typeface="Cambria"/>
                <a:cs typeface="Cambria"/>
              </a:rPr>
              <a:t>for the driver </a:t>
            </a:r>
            <a:r>
              <a:rPr sz="1300" dirty="0">
                <a:latin typeface="Cambria"/>
                <a:cs typeface="Cambria"/>
              </a:rPr>
              <a:t>to</a:t>
            </a:r>
            <a:r>
              <a:rPr sz="1300" spc="1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improve.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spc="-5" dirty="0">
                <a:latin typeface="Cambria"/>
                <a:cs typeface="Cambria"/>
              </a:rPr>
              <a:t>Some of the comments a backseat driver might</a:t>
            </a:r>
            <a:r>
              <a:rPr sz="1300" spc="2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make: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75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latin typeface="Cambria"/>
                <a:cs typeface="Cambria"/>
              </a:rPr>
              <a:t>"You don't want </a:t>
            </a:r>
            <a:r>
              <a:rPr sz="1300" b="1" spc="-10" dirty="0">
                <a:latin typeface="Cambria"/>
                <a:cs typeface="Cambria"/>
              </a:rPr>
              <a:t>to </a:t>
            </a:r>
            <a:r>
              <a:rPr sz="1300" b="1" spc="5" dirty="0">
                <a:latin typeface="Cambria"/>
                <a:cs typeface="Cambria"/>
              </a:rPr>
              <a:t>be </a:t>
            </a:r>
            <a:r>
              <a:rPr sz="1300" b="1" spc="-5" dirty="0">
                <a:latin typeface="Cambria"/>
                <a:cs typeface="Cambria"/>
              </a:rPr>
              <a:t>in this lane - it's</a:t>
            </a:r>
            <a:r>
              <a:rPr sz="1300" b="1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exit-only."</a:t>
            </a:r>
            <a:endParaRPr sz="1300">
              <a:latin typeface="Cambria"/>
              <a:cs typeface="Cambria"/>
            </a:endParaRPr>
          </a:p>
          <a:p>
            <a:pPr marL="469265" marR="5080">
              <a:lnSpc>
                <a:spcPct val="112300"/>
              </a:lnSpc>
              <a:spcBef>
                <a:spcPts val="15"/>
              </a:spcBef>
            </a:pPr>
            <a:r>
              <a:rPr sz="1300" i="1" spc="-5" dirty="0">
                <a:latin typeface="Cambria"/>
                <a:cs typeface="Cambria"/>
              </a:rPr>
              <a:t>(roads are divided </a:t>
            </a:r>
            <a:r>
              <a:rPr sz="1300" i="1" dirty="0">
                <a:latin typeface="Cambria"/>
                <a:cs typeface="Cambria"/>
              </a:rPr>
              <a:t>into </a:t>
            </a:r>
            <a:r>
              <a:rPr sz="1300" i="1" spc="-5" dirty="0">
                <a:latin typeface="Cambria"/>
                <a:cs typeface="Cambria"/>
              </a:rPr>
              <a:t>lanes. </a:t>
            </a:r>
            <a:r>
              <a:rPr sz="1300" i="1" dirty="0">
                <a:latin typeface="Cambria"/>
                <a:cs typeface="Cambria"/>
              </a:rPr>
              <a:t>An </a:t>
            </a:r>
            <a:r>
              <a:rPr sz="1300" i="1" spc="-5" dirty="0">
                <a:latin typeface="Cambria"/>
                <a:cs typeface="Cambria"/>
              </a:rPr>
              <a:t>exit-only lane is one </a:t>
            </a:r>
            <a:r>
              <a:rPr sz="1300" i="1" dirty="0">
                <a:latin typeface="Cambria"/>
                <a:cs typeface="Cambria"/>
              </a:rPr>
              <a:t>where </a:t>
            </a:r>
            <a:r>
              <a:rPr sz="1300" i="1" spc="-5" dirty="0">
                <a:latin typeface="Cambria"/>
                <a:cs typeface="Cambria"/>
              </a:rPr>
              <a:t>the </a:t>
            </a:r>
            <a:r>
              <a:rPr sz="1300" i="1" dirty="0">
                <a:latin typeface="Cambria"/>
                <a:cs typeface="Cambria"/>
              </a:rPr>
              <a:t>only </a:t>
            </a:r>
            <a:r>
              <a:rPr sz="1300" i="1" spc="-5" dirty="0">
                <a:latin typeface="Cambria"/>
                <a:cs typeface="Cambria"/>
              </a:rPr>
              <a:t>option is to  leave the</a:t>
            </a:r>
            <a:r>
              <a:rPr sz="1300" i="1" spc="-55" dirty="0">
                <a:latin typeface="Cambria"/>
                <a:cs typeface="Cambria"/>
              </a:rPr>
              <a:t> </a:t>
            </a:r>
            <a:r>
              <a:rPr sz="1300" i="1" spc="-5" dirty="0">
                <a:latin typeface="Cambria"/>
                <a:cs typeface="Cambria"/>
              </a:rPr>
              <a:t>highway)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latin typeface="Cambria"/>
                <a:cs typeface="Cambria"/>
              </a:rPr>
              <a:t>"You forgot </a:t>
            </a:r>
            <a:r>
              <a:rPr sz="1300" b="1" spc="-10" dirty="0">
                <a:latin typeface="Cambria"/>
                <a:cs typeface="Cambria"/>
              </a:rPr>
              <a:t>to use your </a:t>
            </a:r>
            <a:r>
              <a:rPr sz="1300" b="1" spc="-5" dirty="0">
                <a:latin typeface="Cambria"/>
                <a:cs typeface="Cambria"/>
              </a:rPr>
              <a:t>turn signal / blinker before</a:t>
            </a:r>
            <a:r>
              <a:rPr sz="1300" b="1" spc="100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merging."</a:t>
            </a:r>
            <a:endParaRPr sz="1300">
              <a:latin typeface="Cambria"/>
              <a:cs typeface="Cambria"/>
            </a:endParaRPr>
          </a:p>
          <a:p>
            <a:pPr marL="469265" marR="11430">
              <a:lnSpc>
                <a:spcPct val="112300"/>
              </a:lnSpc>
            </a:pPr>
            <a:r>
              <a:rPr sz="1300" i="1" spc="-10" dirty="0">
                <a:latin typeface="Cambria"/>
                <a:cs typeface="Cambria"/>
              </a:rPr>
              <a:t>(turn </a:t>
            </a:r>
            <a:r>
              <a:rPr sz="1300" i="1" spc="-5" dirty="0">
                <a:latin typeface="Cambria"/>
                <a:cs typeface="Cambria"/>
              </a:rPr>
              <a:t>signal / blinker = </a:t>
            </a:r>
            <a:r>
              <a:rPr sz="1300" i="1" spc="-10" dirty="0">
                <a:latin typeface="Cambria"/>
                <a:cs typeface="Cambria"/>
              </a:rPr>
              <a:t>the </a:t>
            </a:r>
            <a:r>
              <a:rPr sz="1300" i="1" spc="-5" dirty="0">
                <a:latin typeface="Cambria"/>
                <a:cs typeface="Cambria"/>
              </a:rPr>
              <a:t>yellow or orange light on the sides of a car, used </a:t>
            </a:r>
            <a:r>
              <a:rPr sz="1300" i="1" spc="-10" dirty="0">
                <a:latin typeface="Cambria"/>
                <a:cs typeface="Cambria"/>
              </a:rPr>
              <a:t>to  </a:t>
            </a:r>
            <a:r>
              <a:rPr sz="1300" i="1" spc="-5" dirty="0">
                <a:latin typeface="Cambria"/>
                <a:cs typeface="Cambria"/>
              </a:rPr>
              <a:t>indicate the direction you plan to go. Merge = move from one </a:t>
            </a:r>
            <a:r>
              <a:rPr sz="1300" i="1" dirty="0">
                <a:latin typeface="Cambria"/>
                <a:cs typeface="Cambria"/>
              </a:rPr>
              <a:t>lane </a:t>
            </a:r>
            <a:r>
              <a:rPr sz="1300" i="1" spc="-5" dirty="0">
                <a:latin typeface="Cambria"/>
                <a:cs typeface="Cambria"/>
              </a:rPr>
              <a:t>into</a:t>
            </a:r>
            <a:r>
              <a:rPr sz="1300" i="1" spc="110" dirty="0">
                <a:latin typeface="Cambria"/>
                <a:cs typeface="Cambria"/>
              </a:rPr>
              <a:t> </a:t>
            </a:r>
            <a:r>
              <a:rPr sz="1300" i="1" spc="-5" dirty="0">
                <a:latin typeface="Cambria"/>
                <a:cs typeface="Cambria"/>
              </a:rPr>
              <a:t>another)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10" dirty="0">
                <a:latin typeface="Cambria"/>
                <a:cs typeface="Cambria"/>
              </a:rPr>
              <a:t>"Slow </a:t>
            </a:r>
            <a:r>
              <a:rPr sz="1300" b="1" spc="-5" dirty="0">
                <a:latin typeface="Cambria"/>
                <a:cs typeface="Cambria"/>
              </a:rPr>
              <a:t>down - the speed limit is 55."</a:t>
            </a:r>
            <a:endParaRPr sz="1300">
              <a:latin typeface="Cambria"/>
              <a:cs typeface="Cambria"/>
            </a:endParaRPr>
          </a:p>
          <a:p>
            <a:pPr marL="469265">
              <a:lnSpc>
                <a:spcPct val="100000"/>
              </a:lnSpc>
              <a:spcBef>
                <a:spcPts val="185"/>
              </a:spcBef>
            </a:pPr>
            <a:r>
              <a:rPr sz="1300" i="1" spc="-5" dirty="0">
                <a:latin typeface="Cambria"/>
                <a:cs typeface="Cambria"/>
              </a:rPr>
              <a:t>(speed limit = the maximum</a:t>
            </a:r>
            <a:r>
              <a:rPr sz="1300" i="1" spc="-25" dirty="0">
                <a:latin typeface="Cambria"/>
                <a:cs typeface="Cambria"/>
              </a:rPr>
              <a:t> </a:t>
            </a:r>
            <a:r>
              <a:rPr sz="1300" i="1" spc="-5" dirty="0">
                <a:latin typeface="Cambria"/>
                <a:cs typeface="Cambria"/>
              </a:rPr>
              <a:t>velocity.</a:t>
            </a:r>
            <a:endParaRPr sz="1300">
              <a:latin typeface="Cambria"/>
              <a:cs typeface="Cambria"/>
            </a:endParaRPr>
          </a:p>
          <a:p>
            <a:pPr marL="469265">
              <a:lnSpc>
                <a:spcPct val="100000"/>
              </a:lnSpc>
              <a:spcBef>
                <a:spcPts val="185"/>
              </a:spcBef>
            </a:pPr>
            <a:r>
              <a:rPr sz="1300" i="1" spc="-5" dirty="0">
                <a:latin typeface="Cambria"/>
                <a:cs typeface="Cambria"/>
              </a:rPr>
              <a:t>Slow </a:t>
            </a:r>
            <a:r>
              <a:rPr sz="1300" i="1" dirty="0">
                <a:latin typeface="Cambria"/>
                <a:cs typeface="Cambria"/>
              </a:rPr>
              <a:t>down </a:t>
            </a:r>
            <a:r>
              <a:rPr sz="1300" i="1" spc="-5" dirty="0">
                <a:latin typeface="Cambria"/>
                <a:cs typeface="Cambria"/>
              </a:rPr>
              <a:t>= drive slower. Speed up = drive</a:t>
            </a:r>
            <a:r>
              <a:rPr sz="1300" i="1" spc="-30" dirty="0">
                <a:latin typeface="Cambria"/>
                <a:cs typeface="Cambria"/>
              </a:rPr>
              <a:t> </a:t>
            </a:r>
            <a:r>
              <a:rPr sz="1300" i="1" dirty="0">
                <a:latin typeface="Cambria"/>
                <a:cs typeface="Cambria"/>
              </a:rPr>
              <a:t>faster)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latin typeface="Cambria"/>
                <a:cs typeface="Cambria"/>
              </a:rPr>
              <a:t>"You missed </a:t>
            </a:r>
            <a:r>
              <a:rPr sz="1300" b="1" spc="-10" dirty="0">
                <a:latin typeface="Cambria"/>
                <a:cs typeface="Cambria"/>
              </a:rPr>
              <a:t>your</a:t>
            </a:r>
            <a:r>
              <a:rPr sz="1300" b="1" spc="-60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turn."</a:t>
            </a:r>
            <a:endParaRPr sz="1300">
              <a:latin typeface="Cambria"/>
              <a:cs typeface="Cambria"/>
            </a:endParaRPr>
          </a:p>
          <a:p>
            <a:pPr marL="469265" marR="607695">
              <a:lnSpc>
                <a:spcPts val="1750"/>
              </a:lnSpc>
              <a:spcBef>
                <a:spcPts val="90"/>
              </a:spcBef>
            </a:pPr>
            <a:r>
              <a:rPr sz="1300" i="1" spc="-5" dirty="0">
                <a:latin typeface="Cambria"/>
                <a:cs typeface="Cambria"/>
              </a:rPr>
              <a:t>(you accidentally went past the place where you were supposed to </a:t>
            </a:r>
            <a:r>
              <a:rPr sz="1300" i="1" spc="-10" dirty="0">
                <a:latin typeface="Cambria"/>
                <a:cs typeface="Cambria"/>
              </a:rPr>
              <a:t>turn  </a:t>
            </a:r>
            <a:r>
              <a:rPr sz="1300" i="1" spc="-5" dirty="0">
                <a:latin typeface="Cambria"/>
                <a:cs typeface="Cambria"/>
              </a:rPr>
              <a:t>right/left)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17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10" dirty="0">
                <a:latin typeface="Cambria"/>
                <a:cs typeface="Cambria"/>
              </a:rPr>
              <a:t>"Stop </a:t>
            </a:r>
            <a:r>
              <a:rPr sz="1300" b="1" spc="-5" dirty="0">
                <a:latin typeface="Cambria"/>
                <a:cs typeface="Cambria"/>
              </a:rPr>
              <a:t>tailgating - it's </a:t>
            </a:r>
            <a:r>
              <a:rPr sz="1300" b="1" spc="-10" dirty="0">
                <a:latin typeface="Cambria"/>
                <a:cs typeface="Cambria"/>
              </a:rPr>
              <a:t>not</a:t>
            </a:r>
            <a:r>
              <a:rPr sz="1300" b="1" spc="25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safe."</a:t>
            </a:r>
            <a:endParaRPr sz="1300">
              <a:latin typeface="Cambria"/>
              <a:cs typeface="Cambria"/>
            </a:endParaRPr>
          </a:p>
          <a:p>
            <a:pPr marL="469265">
              <a:lnSpc>
                <a:spcPct val="100000"/>
              </a:lnSpc>
              <a:spcBef>
                <a:spcPts val="190"/>
              </a:spcBef>
            </a:pPr>
            <a:r>
              <a:rPr sz="1300" i="1" spc="-5" dirty="0">
                <a:latin typeface="Cambria"/>
                <a:cs typeface="Cambria"/>
              </a:rPr>
              <a:t>(tailgating = follow the car in front of you very</a:t>
            </a:r>
            <a:r>
              <a:rPr sz="1300" i="1" spc="90" dirty="0">
                <a:latin typeface="Cambria"/>
                <a:cs typeface="Cambria"/>
              </a:rPr>
              <a:t> </a:t>
            </a:r>
            <a:r>
              <a:rPr sz="1300" i="1" spc="-5" dirty="0">
                <a:latin typeface="Cambria"/>
                <a:cs typeface="Cambria"/>
              </a:rPr>
              <a:t>closely)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latin typeface="Cambria"/>
                <a:cs typeface="Cambria"/>
              </a:rPr>
              <a:t>"Everybody buckle</a:t>
            </a:r>
            <a:r>
              <a:rPr sz="1300" b="1" spc="-60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up."</a:t>
            </a:r>
            <a:endParaRPr sz="1300">
              <a:latin typeface="Cambria"/>
              <a:cs typeface="Cambria"/>
            </a:endParaRPr>
          </a:p>
          <a:p>
            <a:pPr marL="469265">
              <a:lnSpc>
                <a:spcPct val="100000"/>
              </a:lnSpc>
              <a:spcBef>
                <a:spcPts val="190"/>
              </a:spcBef>
            </a:pPr>
            <a:r>
              <a:rPr sz="1300" i="1" spc="-5" dirty="0">
                <a:latin typeface="Cambria"/>
                <a:cs typeface="Cambria"/>
              </a:rPr>
              <a:t>(buckle up = put </a:t>
            </a:r>
            <a:r>
              <a:rPr sz="1300" i="1" dirty="0">
                <a:latin typeface="Cambria"/>
                <a:cs typeface="Cambria"/>
              </a:rPr>
              <a:t>on your</a:t>
            </a:r>
            <a:r>
              <a:rPr sz="1300" i="1" spc="-40" dirty="0">
                <a:latin typeface="Cambria"/>
                <a:cs typeface="Cambria"/>
              </a:rPr>
              <a:t> </a:t>
            </a:r>
            <a:r>
              <a:rPr sz="1300" i="1" spc="-5" dirty="0">
                <a:latin typeface="Cambria"/>
                <a:cs typeface="Cambria"/>
              </a:rPr>
              <a:t>seatbelt)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latin typeface="Cambria"/>
                <a:cs typeface="Cambria"/>
              </a:rPr>
              <a:t>"It's getting </a:t>
            </a:r>
            <a:r>
              <a:rPr sz="1300" b="1" spc="-10" dirty="0">
                <a:latin typeface="Cambria"/>
                <a:cs typeface="Cambria"/>
              </a:rPr>
              <a:t>dark </a:t>
            </a:r>
            <a:r>
              <a:rPr sz="1300" b="1" spc="-5" dirty="0">
                <a:latin typeface="Cambria"/>
                <a:cs typeface="Cambria"/>
              </a:rPr>
              <a:t>- you should turn on </a:t>
            </a:r>
            <a:r>
              <a:rPr sz="1300" b="1" spc="-10" dirty="0">
                <a:latin typeface="Cambria"/>
                <a:cs typeface="Cambria"/>
              </a:rPr>
              <a:t>your</a:t>
            </a:r>
            <a:r>
              <a:rPr sz="1300" b="1" spc="65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headlights."</a:t>
            </a:r>
            <a:endParaRPr sz="1300">
              <a:latin typeface="Cambria"/>
              <a:cs typeface="Cambria"/>
            </a:endParaRPr>
          </a:p>
          <a:p>
            <a:pPr marL="469265">
              <a:lnSpc>
                <a:spcPct val="100000"/>
              </a:lnSpc>
              <a:spcBef>
                <a:spcPts val="190"/>
              </a:spcBef>
            </a:pPr>
            <a:r>
              <a:rPr sz="1300" i="1" spc="-5" dirty="0">
                <a:latin typeface="Cambria"/>
                <a:cs typeface="Cambria"/>
              </a:rPr>
              <a:t>(headlights = the </a:t>
            </a:r>
            <a:r>
              <a:rPr sz="1300" i="1" dirty="0">
                <a:latin typeface="Cambria"/>
                <a:cs typeface="Cambria"/>
              </a:rPr>
              <a:t>lights </a:t>
            </a:r>
            <a:r>
              <a:rPr sz="1300" i="1" spc="-5" dirty="0">
                <a:latin typeface="Cambria"/>
                <a:cs typeface="Cambria"/>
              </a:rPr>
              <a:t>on </a:t>
            </a:r>
            <a:r>
              <a:rPr sz="1300" i="1" spc="-10" dirty="0">
                <a:latin typeface="Cambria"/>
                <a:cs typeface="Cambria"/>
              </a:rPr>
              <a:t>the </a:t>
            </a:r>
            <a:r>
              <a:rPr sz="1300" i="1" spc="-5" dirty="0">
                <a:latin typeface="Cambria"/>
                <a:cs typeface="Cambria"/>
              </a:rPr>
              <a:t>front of the</a:t>
            </a:r>
            <a:r>
              <a:rPr sz="1300" i="1" dirty="0">
                <a:latin typeface="Cambria"/>
                <a:cs typeface="Cambria"/>
              </a:rPr>
              <a:t> </a:t>
            </a:r>
            <a:r>
              <a:rPr sz="1300" i="1" spc="-5" dirty="0">
                <a:latin typeface="Cambria"/>
                <a:cs typeface="Cambria"/>
              </a:rPr>
              <a:t>car)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spc="-5" dirty="0">
                <a:latin typeface="Cambria"/>
                <a:cs typeface="Cambria"/>
              </a:rPr>
              <a:t>During the conversation, a number of driving problems are</a:t>
            </a:r>
            <a:r>
              <a:rPr sz="1300" spc="7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mentioned: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latin typeface="Cambria"/>
                <a:cs typeface="Cambria"/>
              </a:rPr>
              <a:t>"I </a:t>
            </a:r>
            <a:r>
              <a:rPr sz="1300" b="1" spc="-10" dirty="0">
                <a:latin typeface="Cambria"/>
                <a:cs typeface="Cambria"/>
              </a:rPr>
              <a:t>got </a:t>
            </a:r>
            <a:r>
              <a:rPr sz="1300" b="1" spc="-5" dirty="0">
                <a:latin typeface="Cambria"/>
                <a:cs typeface="Cambria"/>
              </a:rPr>
              <a:t>stuck in a traffic</a:t>
            </a:r>
            <a:r>
              <a:rPr sz="1300" b="1" spc="-35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jam."</a:t>
            </a:r>
            <a:endParaRPr sz="1300">
              <a:latin typeface="Cambria"/>
              <a:cs typeface="Cambria"/>
            </a:endParaRPr>
          </a:p>
          <a:p>
            <a:pPr marL="469265">
              <a:lnSpc>
                <a:spcPct val="100000"/>
              </a:lnSpc>
              <a:spcBef>
                <a:spcPts val="190"/>
              </a:spcBef>
            </a:pPr>
            <a:r>
              <a:rPr sz="1300" i="1" spc="-5" dirty="0">
                <a:latin typeface="Cambria"/>
                <a:cs typeface="Cambria"/>
              </a:rPr>
              <a:t>(traffic jam = </a:t>
            </a:r>
            <a:r>
              <a:rPr sz="1300" i="1" spc="-10" dirty="0">
                <a:latin typeface="Cambria"/>
                <a:cs typeface="Cambria"/>
              </a:rPr>
              <a:t>when </a:t>
            </a:r>
            <a:r>
              <a:rPr sz="1300" i="1" spc="-5" dirty="0">
                <a:latin typeface="Cambria"/>
                <a:cs typeface="Cambria"/>
              </a:rPr>
              <a:t>the traffic is stopped or</a:t>
            </a:r>
            <a:r>
              <a:rPr sz="1300" i="1" spc="35" dirty="0">
                <a:latin typeface="Cambria"/>
                <a:cs typeface="Cambria"/>
              </a:rPr>
              <a:t> </a:t>
            </a:r>
            <a:r>
              <a:rPr sz="1300" i="1" spc="-5" dirty="0">
                <a:latin typeface="Cambria"/>
                <a:cs typeface="Cambria"/>
              </a:rPr>
              <a:t>slow)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latin typeface="Cambria"/>
                <a:cs typeface="Cambria"/>
              </a:rPr>
              <a:t>"There </a:t>
            </a:r>
            <a:r>
              <a:rPr sz="1300" b="1" spc="-10" dirty="0">
                <a:latin typeface="Cambria"/>
                <a:cs typeface="Cambria"/>
              </a:rPr>
              <a:t>was </a:t>
            </a:r>
            <a:r>
              <a:rPr sz="1300" b="1" spc="-5" dirty="0">
                <a:latin typeface="Cambria"/>
                <a:cs typeface="Cambria"/>
              </a:rPr>
              <a:t>a detour </a:t>
            </a:r>
            <a:r>
              <a:rPr sz="1300" b="1" spc="-10" dirty="0">
                <a:latin typeface="Cambria"/>
                <a:cs typeface="Cambria"/>
              </a:rPr>
              <a:t>due </a:t>
            </a:r>
            <a:r>
              <a:rPr sz="1300" b="1" dirty="0">
                <a:latin typeface="Cambria"/>
                <a:cs typeface="Cambria"/>
              </a:rPr>
              <a:t>to</a:t>
            </a:r>
            <a:r>
              <a:rPr sz="1300" b="1" spc="20" dirty="0">
                <a:latin typeface="Cambria"/>
                <a:cs typeface="Cambria"/>
              </a:rPr>
              <a:t> </a:t>
            </a:r>
            <a:r>
              <a:rPr sz="1300" b="1" spc="-10" dirty="0">
                <a:latin typeface="Cambria"/>
                <a:cs typeface="Cambria"/>
              </a:rPr>
              <a:t>roadwork."</a:t>
            </a:r>
            <a:endParaRPr sz="1300">
              <a:latin typeface="Cambria"/>
              <a:cs typeface="Cambria"/>
            </a:endParaRPr>
          </a:p>
          <a:p>
            <a:pPr marL="469265">
              <a:lnSpc>
                <a:spcPct val="100000"/>
              </a:lnSpc>
              <a:spcBef>
                <a:spcPts val="190"/>
              </a:spcBef>
            </a:pPr>
            <a:r>
              <a:rPr sz="1300" i="1" spc="-5" dirty="0">
                <a:latin typeface="Cambria"/>
                <a:cs typeface="Cambria"/>
              </a:rPr>
              <a:t>(detour = an alternate</a:t>
            </a:r>
            <a:r>
              <a:rPr sz="1300" i="1" spc="-55" dirty="0">
                <a:latin typeface="Cambria"/>
                <a:cs typeface="Cambria"/>
              </a:rPr>
              <a:t> </a:t>
            </a:r>
            <a:r>
              <a:rPr sz="1300" i="1" spc="-5" dirty="0">
                <a:latin typeface="Cambria"/>
                <a:cs typeface="Cambria"/>
              </a:rPr>
              <a:t>route)</a:t>
            </a:r>
            <a:endParaRPr sz="1300">
              <a:latin typeface="Cambria"/>
              <a:cs typeface="Cambria"/>
            </a:endParaRPr>
          </a:p>
          <a:p>
            <a:pPr marL="469265">
              <a:lnSpc>
                <a:spcPct val="100000"/>
              </a:lnSpc>
              <a:spcBef>
                <a:spcPts val="190"/>
              </a:spcBef>
            </a:pPr>
            <a:r>
              <a:rPr sz="1300" i="1" spc="-5" dirty="0">
                <a:latin typeface="Cambria"/>
                <a:cs typeface="Cambria"/>
              </a:rPr>
              <a:t>(roadwork = maintenance or repairs on the</a:t>
            </a:r>
            <a:r>
              <a:rPr sz="1300" i="1" spc="5" dirty="0">
                <a:latin typeface="Cambria"/>
                <a:cs typeface="Cambria"/>
              </a:rPr>
              <a:t> </a:t>
            </a:r>
            <a:r>
              <a:rPr sz="1300" i="1" dirty="0">
                <a:latin typeface="Cambria"/>
                <a:cs typeface="Cambria"/>
              </a:rPr>
              <a:t>road)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latin typeface="Cambria"/>
                <a:cs typeface="Cambria"/>
              </a:rPr>
              <a:t>"I </a:t>
            </a:r>
            <a:r>
              <a:rPr sz="1300" b="1" spc="-10" dirty="0">
                <a:latin typeface="Cambria"/>
                <a:cs typeface="Cambria"/>
              </a:rPr>
              <a:t>got</a:t>
            </a:r>
            <a:r>
              <a:rPr sz="1300" b="1" spc="-75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lost."</a:t>
            </a:r>
            <a:endParaRPr sz="13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915416"/>
            <a:ext cx="4451350" cy="1345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300" b="1" spc="-5" dirty="0">
                <a:latin typeface="Cambria"/>
                <a:cs typeface="Cambria"/>
              </a:rPr>
              <a:t>"I locked </a:t>
            </a:r>
            <a:r>
              <a:rPr sz="1300" b="1" spc="-10" dirty="0">
                <a:latin typeface="Cambria"/>
                <a:cs typeface="Cambria"/>
              </a:rPr>
              <a:t>my </a:t>
            </a:r>
            <a:r>
              <a:rPr sz="1300" b="1" spc="-5" dirty="0">
                <a:latin typeface="Cambria"/>
                <a:cs typeface="Cambria"/>
              </a:rPr>
              <a:t>keys in the</a:t>
            </a:r>
            <a:r>
              <a:rPr sz="1300" b="1" spc="-25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car."</a:t>
            </a:r>
            <a:endParaRPr sz="1300">
              <a:latin typeface="Cambria"/>
              <a:cs typeface="Cambria"/>
            </a:endParaRPr>
          </a:p>
          <a:p>
            <a:pPr marL="240665" indent="-227965">
              <a:lnSpc>
                <a:spcPct val="100000"/>
              </a:lnSpc>
              <a:spcBef>
                <a:spcPts val="26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300" b="1" spc="-10" dirty="0">
                <a:latin typeface="Cambria"/>
                <a:cs typeface="Cambria"/>
              </a:rPr>
              <a:t>"The </a:t>
            </a:r>
            <a:r>
              <a:rPr sz="1300" b="1" spc="-5" dirty="0">
                <a:latin typeface="Cambria"/>
                <a:cs typeface="Cambria"/>
              </a:rPr>
              <a:t>engine started overheating and I </a:t>
            </a:r>
            <a:r>
              <a:rPr sz="1300" b="1" dirty="0">
                <a:latin typeface="Cambria"/>
                <a:cs typeface="Cambria"/>
              </a:rPr>
              <a:t>had to </a:t>
            </a:r>
            <a:r>
              <a:rPr sz="1300" b="1" spc="-5" dirty="0">
                <a:latin typeface="Cambria"/>
                <a:cs typeface="Cambria"/>
              </a:rPr>
              <a:t>pull</a:t>
            </a:r>
            <a:r>
              <a:rPr sz="1300" b="1" spc="15" dirty="0">
                <a:latin typeface="Cambria"/>
                <a:cs typeface="Cambria"/>
              </a:rPr>
              <a:t> </a:t>
            </a:r>
            <a:r>
              <a:rPr sz="1300" b="1" spc="-10" dirty="0">
                <a:latin typeface="Cambria"/>
                <a:cs typeface="Cambria"/>
              </a:rPr>
              <a:t>over."</a:t>
            </a:r>
            <a:endParaRPr sz="1300">
              <a:latin typeface="Cambria"/>
              <a:cs typeface="Cambria"/>
            </a:endParaRPr>
          </a:p>
          <a:p>
            <a:pPr marL="240665">
              <a:lnSpc>
                <a:spcPct val="100000"/>
              </a:lnSpc>
              <a:spcBef>
                <a:spcPts val="190"/>
              </a:spcBef>
            </a:pPr>
            <a:r>
              <a:rPr sz="1300" i="1" spc="-5" dirty="0">
                <a:latin typeface="Cambria"/>
                <a:cs typeface="Cambria"/>
              </a:rPr>
              <a:t>(overheating = getting </a:t>
            </a:r>
            <a:r>
              <a:rPr sz="1300" i="1" spc="-10" dirty="0">
                <a:latin typeface="Cambria"/>
                <a:cs typeface="Cambria"/>
              </a:rPr>
              <a:t>too hot)</a:t>
            </a:r>
            <a:endParaRPr sz="1300">
              <a:latin typeface="Cambria"/>
              <a:cs typeface="Cambria"/>
            </a:endParaRPr>
          </a:p>
          <a:p>
            <a:pPr marL="240665">
              <a:lnSpc>
                <a:spcPct val="100000"/>
              </a:lnSpc>
              <a:spcBef>
                <a:spcPts val="190"/>
              </a:spcBef>
            </a:pPr>
            <a:r>
              <a:rPr sz="1300" i="1" spc="-5" dirty="0">
                <a:latin typeface="Cambria"/>
                <a:cs typeface="Cambria"/>
              </a:rPr>
              <a:t>(pull over = drive the </a:t>
            </a:r>
            <a:r>
              <a:rPr sz="1300" i="1" dirty="0">
                <a:latin typeface="Cambria"/>
                <a:cs typeface="Cambria"/>
              </a:rPr>
              <a:t>car </a:t>
            </a:r>
            <a:r>
              <a:rPr sz="1300" i="1" spc="-5" dirty="0">
                <a:latin typeface="Cambria"/>
                <a:cs typeface="Cambria"/>
              </a:rPr>
              <a:t>to </a:t>
            </a:r>
            <a:r>
              <a:rPr sz="1300" i="1" spc="-10" dirty="0">
                <a:latin typeface="Cambria"/>
                <a:cs typeface="Cambria"/>
              </a:rPr>
              <a:t>the </a:t>
            </a:r>
            <a:r>
              <a:rPr sz="1300" i="1" spc="-5" dirty="0">
                <a:latin typeface="Cambria"/>
                <a:cs typeface="Cambria"/>
              </a:rPr>
              <a:t>side of the </a:t>
            </a:r>
            <a:r>
              <a:rPr sz="1300" i="1" dirty="0">
                <a:latin typeface="Cambria"/>
                <a:cs typeface="Cambria"/>
              </a:rPr>
              <a:t>road </a:t>
            </a:r>
            <a:r>
              <a:rPr sz="1300" i="1" spc="-5" dirty="0">
                <a:latin typeface="Cambria"/>
                <a:cs typeface="Cambria"/>
              </a:rPr>
              <a:t>and</a:t>
            </a:r>
            <a:r>
              <a:rPr sz="1300" i="1" spc="45" dirty="0">
                <a:latin typeface="Cambria"/>
                <a:cs typeface="Cambria"/>
              </a:rPr>
              <a:t> </a:t>
            </a:r>
            <a:r>
              <a:rPr sz="1300" i="1" spc="-5" dirty="0">
                <a:latin typeface="Cambria"/>
                <a:cs typeface="Cambria"/>
              </a:rPr>
              <a:t>stop)</a:t>
            </a:r>
            <a:endParaRPr sz="1300">
              <a:latin typeface="Cambria"/>
              <a:cs typeface="Cambria"/>
            </a:endParaRPr>
          </a:p>
          <a:p>
            <a:pPr marL="240665" indent="-227965">
              <a:lnSpc>
                <a:spcPct val="100000"/>
              </a:lnSpc>
              <a:spcBef>
                <a:spcPts val="26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300" b="1" spc="-5" dirty="0">
                <a:latin typeface="Cambria"/>
                <a:cs typeface="Cambria"/>
              </a:rPr>
              <a:t>"I </a:t>
            </a:r>
            <a:r>
              <a:rPr sz="1300" b="1" spc="-10" dirty="0">
                <a:latin typeface="Cambria"/>
                <a:cs typeface="Cambria"/>
              </a:rPr>
              <a:t>got </a:t>
            </a:r>
            <a:r>
              <a:rPr sz="1300" b="1" spc="-5" dirty="0">
                <a:latin typeface="Cambria"/>
                <a:cs typeface="Cambria"/>
              </a:rPr>
              <a:t>a flat</a:t>
            </a:r>
            <a:r>
              <a:rPr sz="1300" b="1" spc="-65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tire."</a:t>
            </a:r>
            <a:endParaRPr sz="1300">
              <a:latin typeface="Cambria"/>
              <a:cs typeface="Cambria"/>
            </a:endParaRPr>
          </a:p>
          <a:p>
            <a:pPr marL="240665">
              <a:lnSpc>
                <a:spcPct val="100000"/>
              </a:lnSpc>
              <a:spcBef>
                <a:spcPts val="190"/>
              </a:spcBef>
            </a:pPr>
            <a:r>
              <a:rPr sz="1300" i="1" spc="-5" dirty="0">
                <a:latin typeface="Cambria"/>
                <a:cs typeface="Cambria"/>
              </a:rPr>
              <a:t>(flat </a:t>
            </a:r>
            <a:r>
              <a:rPr sz="1300" i="1" spc="-10" dirty="0">
                <a:latin typeface="Cambria"/>
                <a:cs typeface="Cambria"/>
              </a:rPr>
              <a:t>tire </a:t>
            </a:r>
            <a:r>
              <a:rPr sz="1300" i="1" spc="-5" dirty="0">
                <a:latin typeface="Cambria"/>
                <a:cs typeface="Cambria"/>
              </a:rPr>
              <a:t>= when the tire loses its</a:t>
            </a:r>
            <a:r>
              <a:rPr sz="1300" i="1" spc="15" dirty="0">
                <a:latin typeface="Cambria"/>
                <a:cs typeface="Cambria"/>
              </a:rPr>
              <a:t> </a:t>
            </a:r>
            <a:r>
              <a:rPr sz="1300" i="1" spc="-5" dirty="0">
                <a:latin typeface="Cambria"/>
                <a:cs typeface="Cambria"/>
              </a:rPr>
              <a:t>air)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4314571"/>
            <a:ext cx="5765165" cy="4819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265" indent="-227965">
              <a:lnSpc>
                <a:spcPct val="100000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10" dirty="0">
                <a:latin typeface="Cambria"/>
                <a:cs typeface="Cambria"/>
              </a:rPr>
              <a:t>"The </a:t>
            </a:r>
            <a:r>
              <a:rPr sz="1300" b="1" spc="-5" dirty="0">
                <a:latin typeface="Cambria"/>
                <a:cs typeface="Cambria"/>
              </a:rPr>
              <a:t>car broke</a:t>
            </a:r>
            <a:r>
              <a:rPr sz="1300" b="1" spc="-40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down."</a:t>
            </a:r>
            <a:endParaRPr sz="1300">
              <a:latin typeface="Cambria"/>
              <a:cs typeface="Cambria"/>
            </a:endParaRPr>
          </a:p>
          <a:p>
            <a:pPr marL="469265">
              <a:lnSpc>
                <a:spcPct val="100000"/>
              </a:lnSpc>
              <a:spcBef>
                <a:spcPts val="190"/>
              </a:spcBef>
            </a:pPr>
            <a:r>
              <a:rPr sz="1300" i="1" spc="-5" dirty="0">
                <a:latin typeface="Cambria"/>
                <a:cs typeface="Cambria"/>
              </a:rPr>
              <a:t>(broke </a:t>
            </a:r>
            <a:r>
              <a:rPr sz="1300" i="1" dirty="0">
                <a:latin typeface="Cambria"/>
                <a:cs typeface="Cambria"/>
              </a:rPr>
              <a:t>down </a:t>
            </a:r>
            <a:r>
              <a:rPr sz="1300" i="1" spc="-5" dirty="0">
                <a:latin typeface="Cambria"/>
                <a:cs typeface="Cambria"/>
              </a:rPr>
              <a:t>= </a:t>
            </a:r>
            <a:r>
              <a:rPr sz="1300" i="1" spc="-10" dirty="0">
                <a:latin typeface="Cambria"/>
                <a:cs typeface="Cambria"/>
              </a:rPr>
              <a:t>had </a:t>
            </a:r>
            <a:r>
              <a:rPr sz="1300" i="1" spc="-5" dirty="0">
                <a:latin typeface="Cambria"/>
                <a:cs typeface="Cambria"/>
              </a:rPr>
              <a:t>a mechanical problem and stopped</a:t>
            </a:r>
            <a:r>
              <a:rPr sz="1300" i="1" spc="60" dirty="0">
                <a:latin typeface="Cambria"/>
                <a:cs typeface="Cambria"/>
              </a:rPr>
              <a:t> </a:t>
            </a:r>
            <a:r>
              <a:rPr sz="1300" i="1" spc="-5" dirty="0">
                <a:latin typeface="Cambria"/>
                <a:cs typeface="Cambria"/>
              </a:rPr>
              <a:t>functioning)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7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latin typeface="Cambria"/>
                <a:cs typeface="Cambria"/>
              </a:rPr>
              <a:t>"Another car </a:t>
            </a:r>
            <a:r>
              <a:rPr sz="1300" b="1" dirty="0">
                <a:latin typeface="Cambria"/>
                <a:cs typeface="Cambria"/>
              </a:rPr>
              <a:t>cut </a:t>
            </a:r>
            <a:r>
              <a:rPr sz="1300" b="1" spc="-10" dirty="0">
                <a:latin typeface="Cambria"/>
                <a:cs typeface="Cambria"/>
              </a:rPr>
              <a:t>me</a:t>
            </a:r>
            <a:r>
              <a:rPr sz="1300" b="1" spc="-50" dirty="0">
                <a:latin typeface="Cambria"/>
                <a:cs typeface="Cambria"/>
              </a:rPr>
              <a:t> </a:t>
            </a:r>
            <a:r>
              <a:rPr sz="1300" b="1" spc="-10" dirty="0">
                <a:latin typeface="Cambria"/>
                <a:cs typeface="Cambria"/>
              </a:rPr>
              <a:t>off."</a:t>
            </a:r>
            <a:endParaRPr sz="1300">
              <a:latin typeface="Cambria"/>
              <a:cs typeface="Cambria"/>
            </a:endParaRPr>
          </a:p>
          <a:p>
            <a:pPr marL="469265">
              <a:lnSpc>
                <a:spcPct val="100000"/>
              </a:lnSpc>
              <a:spcBef>
                <a:spcPts val="185"/>
              </a:spcBef>
            </a:pPr>
            <a:r>
              <a:rPr sz="1300" i="1" spc="-5" dirty="0">
                <a:latin typeface="Cambria"/>
                <a:cs typeface="Cambria"/>
              </a:rPr>
              <a:t>(cut me off = another </a:t>
            </a:r>
            <a:r>
              <a:rPr sz="1300" i="1" dirty="0">
                <a:latin typeface="Cambria"/>
                <a:cs typeface="Cambria"/>
              </a:rPr>
              <a:t>car </a:t>
            </a:r>
            <a:r>
              <a:rPr sz="1300" i="1" spc="-5" dirty="0">
                <a:latin typeface="Cambria"/>
                <a:cs typeface="Cambria"/>
              </a:rPr>
              <a:t>drove in front of my car very</a:t>
            </a:r>
            <a:r>
              <a:rPr sz="1300" i="1" spc="60" dirty="0">
                <a:latin typeface="Cambria"/>
                <a:cs typeface="Cambria"/>
              </a:rPr>
              <a:t> </a:t>
            </a:r>
            <a:r>
              <a:rPr sz="1300" i="1" spc="-5" dirty="0">
                <a:latin typeface="Cambria"/>
                <a:cs typeface="Cambria"/>
              </a:rPr>
              <a:t>suddenly)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latin typeface="Cambria"/>
                <a:cs typeface="Cambria"/>
              </a:rPr>
              <a:t>"Another car rear-ended</a:t>
            </a:r>
            <a:r>
              <a:rPr sz="1300" b="1" spc="-30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me."</a:t>
            </a:r>
            <a:endParaRPr sz="1300">
              <a:latin typeface="Cambria"/>
              <a:cs typeface="Cambria"/>
            </a:endParaRPr>
          </a:p>
          <a:p>
            <a:pPr marL="469265">
              <a:lnSpc>
                <a:spcPct val="100000"/>
              </a:lnSpc>
              <a:spcBef>
                <a:spcPts val="190"/>
              </a:spcBef>
            </a:pPr>
            <a:r>
              <a:rPr sz="1300" i="1" spc="-5" dirty="0">
                <a:latin typeface="Cambria"/>
                <a:cs typeface="Cambria"/>
              </a:rPr>
              <a:t>(rear-ended = hit/crashed into </a:t>
            </a:r>
            <a:r>
              <a:rPr sz="1300" i="1" spc="-10" dirty="0">
                <a:latin typeface="Cambria"/>
                <a:cs typeface="Cambria"/>
              </a:rPr>
              <a:t>the </a:t>
            </a:r>
            <a:r>
              <a:rPr sz="1300" i="1" spc="-5" dirty="0">
                <a:latin typeface="Cambria"/>
                <a:cs typeface="Cambria"/>
              </a:rPr>
              <a:t>back of my</a:t>
            </a:r>
            <a:r>
              <a:rPr sz="1300" i="1" spc="55" dirty="0">
                <a:latin typeface="Cambria"/>
                <a:cs typeface="Cambria"/>
              </a:rPr>
              <a:t> </a:t>
            </a:r>
            <a:r>
              <a:rPr sz="1300" i="1" spc="-10" dirty="0">
                <a:latin typeface="Cambria"/>
                <a:cs typeface="Cambria"/>
              </a:rPr>
              <a:t>car)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600" b="1" spc="-10" dirty="0">
                <a:solidFill>
                  <a:srgbClr val="365F91"/>
                </a:solidFill>
                <a:latin typeface="Cambria"/>
                <a:cs typeface="Cambria"/>
              </a:rPr>
              <a:t>Conversation </a:t>
            </a:r>
            <a:r>
              <a:rPr sz="1600" b="1" spc="-5" dirty="0">
                <a:solidFill>
                  <a:srgbClr val="365F91"/>
                </a:solidFill>
                <a:latin typeface="Cambria"/>
                <a:cs typeface="Cambria"/>
              </a:rPr>
              <a:t>#2 – Asking </a:t>
            </a:r>
            <a:r>
              <a:rPr sz="1600" b="1" spc="-10" dirty="0">
                <a:solidFill>
                  <a:srgbClr val="365F91"/>
                </a:solidFill>
                <a:latin typeface="Cambria"/>
                <a:cs typeface="Cambria"/>
              </a:rPr>
              <a:t>for</a:t>
            </a:r>
            <a:r>
              <a:rPr sz="1600" b="1" spc="65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600" b="1" spc="-5" dirty="0">
                <a:solidFill>
                  <a:srgbClr val="365F91"/>
                </a:solidFill>
                <a:latin typeface="Cambria"/>
                <a:cs typeface="Cambria"/>
              </a:rPr>
              <a:t>Directions</a:t>
            </a:r>
            <a:endParaRPr sz="1600">
              <a:latin typeface="Cambria"/>
              <a:cs typeface="Cambria"/>
            </a:endParaRPr>
          </a:p>
          <a:p>
            <a:pPr marL="12700" marR="70485">
              <a:lnSpc>
                <a:spcPct val="113100"/>
              </a:lnSpc>
              <a:spcBef>
                <a:spcPts val="45"/>
              </a:spcBef>
            </a:pPr>
            <a:r>
              <a:rPr sz="1300" i="1" spc="-5" dirty="0">
                <a:solidFill>
                  <a:srgbClr val="111111"/>
                </a:solidFill>
                <a:latin typeface="Cambria"/>
                <a:cs typeface="Cambria"/>
              </a:rPr>
              <a:t>Tiffany is going to see a baseball game at Yankee Stadium – </a:t>
            </a:r>
            <a:r>
              <a:rPr sz="1300" i="1" dirty="0">
                <a:solidFill>
                  <a:srgbClr val="111111"/>
                </a:solidFill>
                <a:latin typeface="Cambria"/>
                <a:cs typeface="Cambria"/>
              </a:rPr>
              <a:t>but </a:t>
            </a:r>
            <a:r>
              <a:rPr sz="1300" i="1" spc="-5" dirty="0">
                <a:solidFill>
                  <a:srgbClr val="111111"/>
                </a:solidFill>
                <a:latin typeface="Cambria"/>
                <a:cs typeface="Cambria"/>
              </a:rPr>
              <a:t>she gets </a:t>
            </a:r>
            <a:r>
              <a:rPr sz="1300" i="1" dirty="0">
                <a:solidFill>
                  <a:srgbClr val="111111"/>
                </a:solidFill>
                <a:latin typeface="Cambria"/>
                <a:cs typeface="Cambria"/>
              </a:rPr>
              <a:t>lost </a:t>
            </a:r>
            <a:r>
              <a:rPr sz="1300" i="1" spc="-5" dirty="0">
                <a:solidFill>
                  <a:srgbClr val="111111"/>
                </a:solidFill>
                <a:latin typeface="Cambria"/>
                <a:cs typeface="Cambria"/>
              </a:rPr>
              <a:t>on the  way, so </a:t>
            </a:r>
            <a:r>
              <a:rPr sz="1300" i="1" spc="-10" dirty="0">
                <a:solidFill>
                  <a:srgbClr val="111111"/>
                </a:solidFill>
                <a:latin typeface="Cambria"/>
                <a:cs typeface="Cambria"/>
              </a:rPr>
              <a:t>she </a:t>
            </a:r>
            <a:r>
              <a:rPr sz="1300" i="1" dirty="0">
                <a:solidFill>
                  <a:srgbClr val="111111"/>
                </a:solidFill>
                <a:latin typeface="Cambria"/>
                <a:cs typeface="Cambria"/>
              </a:rPr>
              <a:t>stops </a:t>
            </a:r>
            <a:r>
              <a:rPr sz="1300" i="1" spc="-5" dirty="0">
                <a:solidFill>
                  <a:srgbClr val="111111"/>
                </a:solidFill>
                <a:latin typeface="Cambria"/>
                <a:cs typeface="Cambria"/>
              </a:rPr>
              <a:t>to ask for</a:t>
            </a:r>
            <a:r>
              <a:rPr sz="1300" i="1" spc="2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i="1" spc="-10" dirty="0">
                <a:solidFill>
                  <a:srgbClr val="111111"/>
                </a:solidFill>
                <a:latin typeface="Cambria"/>
                <a:cs typeface="Cambria"/>
              </a:rPr>
              <a:t>directions.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Tiffany: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Excuse me. How can I get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Yankee Stadium from</a:t>
            </a:r>
            <a:r>
              <a:rPr sz="1300" spc="3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here?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12400"/>
              </a:lnSpc>
            </a:pPr>
            <a:r>
              <a:rPr sz="1300" b="1" spc="-10" dirty="0">
                <a:solidFill>
                  <a:srgbClr val="111111"/>
                </a:solidFill>
                <a:latin typeface="Cambria"/>
                <a:cs typeface="Cambria"/>
              </a:rPr>
              <a:t>Man: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You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have to get on the highway, </a:t>
            </a:r>
            <a:r>
              <a:rPr sz="1300" spc="-10" dirty="0">
                <a:solidFill>
                  <a:srgbClr val="111111"/>
                </a:solidFill>
                <a:latin typeface="Cambria"/>
                <a:cs typeface="Cambria"/>
              </a:rPr>
              <a:t>but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you already passed the </a:t>
            </a:r>
            <a:r>
              <a:rPr sz="1300" spc="-10" dirty="0">
                <a:solidFill>
                  <a:srgbClr val="111111"/>
                </a:solidFill>
                <a:latin typeface="Cambria"/>
                <a:cs typeface="Cambria"/>
              </a:rPr>
              <a:t>onramp.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So turn  around and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go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back the way </a:t>
            </a:r>
            <a:r>
              <a:rPr sz="1300" spc="-10" dirty="0">
                <a:solidFill>
                  <a:srgbClr val="111111"/>
                </a:solidFill>
                <a:latin typeface="Cambria"/>
                <a:cs typeface="Cambria"/>
              </a:rPr>
              <a:t>you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came, </a:t>
            </a:r>
            <a:r>
              <a:rPr sz="1300" spc="-10" dirty="0">
                <a:solidFill>
                  <a:srgbClr val="111111"/>
                </a:solidFill>
                <a:latin typeface="Cambria"/>
                <a:cs typeface="Cambria"/>
              </a:rPr>
              <a:t>and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just </a:t>
            </a:r>
            <a:r>
              <a:rPr sz="1300" spc="-10" dirty="0">
                <a:solidFill>
                  <a:srgbClr val="111111"/>
                </a:solidFill>
                <a:latin typeface="Cambria"/>
                <a:cs typeface="Cambria"/>
              </a:rPr>
              <a:t>follow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the signs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for </a:t>
            </a:r>
            <a:r>
              <a:rPr sz="1300" spc="5" dirty="0">
                <a:solidFill>
                  <a:srgbClr val="111111"/>
                </a:solidFill>
                <a:latin typeface="Cambria"/>
                <a:cs typeface="Cambria"/>
              </a:rPr>
              <a:t>I-95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South. Go  </a:t>
            </a:r>
            <a:r>
              <a:rPr sz="1300" spc="-10" dirty="0">
                <a:solidFill>
                  <a:srgbClr val="111111"/>
                </a:solidFill>
                <a:latin typeface="Cambria"/>
                <a:cs typeface="Cambria"/>
              </a:rPr>
              <a:t>about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5 miles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on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I-95 </a:t>
            </a:r>
            <a:r>
              <a:rPr sz="1300" spc="-10" dirty="0">
                <a:solidFill>
                  <a:srgbClr val="111111"/>
                </a:solidFill>
                <a:latin typeface="Cambria"/>
                <a:cs typeface="Cambria"/>
              </a:rPr>
              <a:t>and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get off at exit</a:t>
            </a:r>
            <a:r>
              <a:rPr sz="1300" spc="6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2A.</a:t>
            </a:r>
            <a:endParaRPr sz="1300">
              <a:latin typeface="Cambria"/>
              <a:cs typeface="Cambria"/>
            </a:endParaRPr>
          </a:p>
          <a:p>
            <a:pPr marL="12700" algn="just">
              <a:lnSpc>
                <a:spcPct val="100000"/>
              </a:lnSpc>
              <a:spcBef>
                <a:spcPts val="190"/>
              </a:spcBef>
            </a:pPr>
            <a:r>
              <a:rPr sz="1300" i="1" spc="-5" dirty="0">
                <a:solidFill>
                  <a:srgbClr val="111111"/>
                </a:solidFill>
                <a:latin typeface="Cambria"/>
                <a:cs typeface="Cambria"/>
              </a:rPr>
              <a:t>(onramp = the access </a:t>
            </a:r>
            <a:r>
              <a:rPr sz="1300" i="1" dirty="0">
                <a:solidFill>
                  <a:srgbClr val="111111"/>
                </a:solidFill>
                <a:latin typeface="Cambria"/>
                <a:cs typeface="Cambria"/>
              </a:rPr>
              <a:t>road </a:t>
            </a:r>
            <a:r>
              <a:rPr sz="1300" i="1" spc="-5" dirty="0">
                <a:solidFill>
                  <a:srgbClr val="111111"/>
                </a:solidFill>
                <a:latin typeface="Cambria"/>
                <a:cs typeface="Cambria"/>
              </a:rPr>
              <a:t>where you can enter the</a:t>
            </a:r>
            <a:r>
              <a:rPr sz="1300" i="1" spc="1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i="1" spc="-5" dirty="0">
                <a:solidFill>
                  <a:srgbClr val="111111"/>
                </a:solidFill>
                <a:latin typeface="Cambria"/>
                <a:cs typeface="Cambria"/>
              </a:rPr>
              <a:t>highway)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Tiffany: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Could you show me on the</a:t>
            </a:r>
            <a:r>
              <a:rPr sz="1300" spc="-2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map?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300" b="1" spc="-10" dirty="0">
                <a:solidFill>
                  <a:srgbClr val="111111"/>
                </a:solidFill>
                <a:latin typeface="Cambria"/>
                <a:cs typeface="Cambria"/>
              </a:rPr>
              <a:t>Man: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Sure. You’re here, and the highway is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here.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Exit 2A is</a:t>
            </a:r>
            <a:r>
              <a:rPr sz="1300" spc="8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here.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47950" y="2499867"/>
            <a:ext cx="2466975" cy="15525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129030"/>
            <a:ext cx="5898515" cy="6831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Tiffany: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Thanks a</a:t>
            </a:r>
            <a:r>
              <a:rPr sz="1300" spc="-7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lot.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i="1" spc="-5" dirty="0">
                <a:solidFill>
                  <a:srgbClr val="111111"/>
                </a:solidFill>
                <a:latin typeface="Cambria"/>
                <a:cs typeface="Cambria"/>
              </a:rPr>
              <a:t>(later, she gets off exit 2A, but doesn’t </a:t>
            </a:r>
            <a:r>
              <a:rPr sz="1300" i="1" dirty="0">
                <a:solidFill>
                  <a:srgbClr val="111111"/>
                </a:solidFill>
                <a:latin typeface="Cambria"/>
                <a:cs typeface="Cambria"/>
              </a:rPr>
              <a:t>see </a:t>
            </a:r>
            <a:r>
              <a:rPr sz="1300" i="1" spc="-5" dirty="0">
                <a:solidFill>
                  <a:srgbClr val="111111"/>
                </a:solidFill>
                <a:latin typeface="Cambria"/>
                <a:cs typeface="Cambria"/>
              </a:rPr>
              <a:t>any signs for </a:t>
            </a:r>
            <a:r>
              <a:rPr sz="1300" i="1" spc="-10" dirty="0">
                <a:solidFill>
                  <a:srgbClr val="111111"/>
                </a:solidFill>
                <a:latin typeface="Cambria"/>
                <a:cs typeface="Cambria"/>
              </a:rPr>
              <a:t>the</a:t>
            </a:r>
            <a:r>
              <a:rPr sz="1300" i="1" spc="13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i="1" spc="-5" dirty="0">
                <a:solidFill>
                  <a:srgbClr val="111111"/>
                </a:solidFill>
                <a:latin typeface="Cambria"/>
                <a:cs typeface="Cambria"/>
              </a:rPr>
              <a:t>stadium)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Tiffany: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Could you tell me how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get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Yankee</a:t>
            </a:r>
            <a:r>
              <a:rPr sz="1300" spc="4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Stadium?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 marR="1311910">
              <a:lnSpc>
                <a:spcPct val="112700"/>
              </a:lnSpc>
            </a:pPr>
            <a:r>
              <a:rPr sz="1300" b="1" spc="-10" dirty="0">
                <a:solidFill>
                  <a:srgbClr val="111111"/>
                </a:solidFill>
                <a:latin typeface="Cambria"/>
                <a:cs typeface="Cambria"/>
              </a:rPr>
              <a:t>Man: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Yes,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go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past the </a:t>
            </a:r>
            <a:r>
              <a:rPr sz="1300" spc="-10" dirty="0">
                <a:solidFill>
                  <a:srgbClr val="111111"/>
                </a:solidFill>
                <a:latin typeface="Cambria"/>
                <a:cs typeface="Cambria"/>
              </a:rPr>
              <a:t>gas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station </a:t>
            </a:r>
            <a:r>
              <a:rPr sz="1300" spc="-10" dirty="0">
                <a:solidFill>
                  <a:srgbClr val="111111"/>
                </a:solidFill>
                <a:latin typeface="Cambria"/>
                <a:cs typeface="Cambria"/>
              </a:rPr>
              <a:t>and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turn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left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at the first light – 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that’s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Walton Avenue. Go straight down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Walton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until </a:t>
            </a:r>
            <a:r>
              <a:rPr sz="1300" spc="-10" dirty="0">
                <a:solidFill>
                  <a:srgbClr val="111111"/>
                </a:solidFill>
                <a:latin typeface="Cambria"/>
                <a:cs typeface="Cambria"/>
              </a:rPr>
              <a:t>you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hit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East  164</a:t>
            </a:r>
            <a:r>
              <a:rPr sz="1275" spc="-7" baseline="19607" dirty="0">
                <a:solidFill>
                  <a:srgbClr val="111111"/>
                </a:solidFill>
                <a:latin typeface="Cambria"/>
                <a:cs typeface="Cambria"/>
              </a:rPr>
              <a:t>th 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Street, and</a:t>
            </a:r>
            <a:r>
              <a:rPr sz="1300" spc="-114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then…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Tiffany: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Just a minute – let me write this</a:t>
            </a:r>
            <a:r>
              <a:rPr sz="1300" spc="1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down.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 marR="5080">
              <a:lnSpc>
                <a:spcPct val="112300"/>
              </a:lnSpc>
            </a:pPr>
            <a:r>
              <a:rPr sz="1300" b="1" spc="-10" dirty="0">
                <a:solidFill>
                  <a:srgbClr val="111111"/>
                </a:solidFill>
                <a:latin typeface="Cambria"/>
                <a:cs typeface="Cambria"/>
              </a:rPr>
              <a:t>Man: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OK. Take Walton to East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164</a:t>
            </a:r>
            <a:r>
              <a:rPr sz="1275" baseline="19607" dirty="0">
                <a:solidFill>
                  <a:srgbClr val="111111"/>
                </a:solidFill>
                <a:latin typeface="Cambria"/>
                <a:cs typeface="Cambria"/>
              </a:rPr>
              <a:t>th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Street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and turn right. If </a:t>
            </a:r>
            <a:r>
              <a:rPr sz="1300" spc="-10" dirty="0">
                <a:solidFill>
                  <a:srgbClr val="111111"/>
                </a:solidFill>
                <a:latin typeface="Cambria"/>
                <a:cs typeface="Cambria"/>
              </a:rPr>
              <a:t>you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see the mall, you’ve  gone too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far.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After you’re on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164</a:t>
            </a:r>
            <a:r>
              <a:rPr sz="1275" baseline="19607" dirty="0">
                <a:solidFill>
                  <a:srgbClr val="111111"/>
                </a:solidFill>
                <a:latin typeface="Cambria"/>
                <a:cs typeface="Cambria"/>
              </a:rPr>
              <a:t>th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then take your second left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onto </a:t>
            </a:r>
            <a:r>
              <a:rPr sz="1300" spc="-10" dirty="0">
                <a:solidFill>
                  <a:srgbClr val="111111"/>
                </a:solidFill>
                <a:latin typeface="Cambria"/>
                <a:cs typeface="Cambria"/>
              </a:rPr>
              <a:t>River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Avenue –  your </a:t>
            </a:r>
            <a:r>
              <a:rPr sz="1300" spc="-10" dirty="0">
                <a:solidFill>
                  <a:srgbClr val="111111"/>
                </a:solidFill>
                <a:latin typeface="Cambria"/>
                <a:cs typeface="Cambria"/>
              </a:rPr>
              <a:t>best bet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for parking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is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at the corner of </a:t>
            </a:r>
            <a:r>
              <a:rPr sz="1300" spc="-10" dirty="0">
                <a:solidFill>
                  <a:srgbClr val="111111"/>
                </a:solidFill>
                <a:latin typeface="Cambria"/>
                <a:cs typeface="Cambria"/>
              </a:rPr>
              <a:t>River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and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162</a:t>
            </a:r>
            <a:r>
              <a:rPr sz="1275" baseline="19607" dirty="0">
                <a:solidFill>
                  <a:srgbClr val="111111"/>
                </a:solidFill>
                <a:latin typeface="Cambria"/>
                <a:cs typeface="Cambria"/>
              </a:rPr>
              <a:t>nd </a:t>
            </a:r>
            <a:r>
              <a:rPr sz="1275" spc="37" baseline="19607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Street.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Tiffany: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Sorry, could </a:t>
            </a:r>
            <a:r>
              <a:rPr sz="1300" spc="-10" dirty="0">
                <a:solidFill>
                  <a:srgbClr val="111111"/>
                </a:solidFill>
                <a:latin typeface="Cambria"/>
                <a:cs typeface="Cambria"/>
              </a:rPr>
              <a:t>you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repeat the part </a:t>
            </a:r>
            <a:r>
              <a:rPr sz="1300" spc="-10" dirty="0">
                <a:solidFill>
                  <a:srgbClr val="111111"/>
                </a:solidFill>
                <a:latin typeface="Cambria"/>
                <a:cs typeface="Cambria"/>
              </a:rPr>
              <a:t>about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River</a:t>
            </a:r>
            <a:r>
              <a:rPr sz="1300" spc="8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Avenue?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 marR="86995">
              <a:lnSpc>
                <a:spcPct val="112400"/>
              </a:lnSpc>
            </a:pPr>
            <a:r>
              <a:rPr sz="1300" b="1" spc="-10" dirty="0">
                <a:solidFill>
                  <a:srgbClr val="111111"/>
                </a:solidFill>
                <a:latin typeface="Cambria"/>
                <a:cs typeface="Cambria"/>
              </a:rPr>
              <a:t>Man: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From 164</a:t>
            </a:r>
            <a:r>
              <a:rPr sz="1275" spc="-7" baseline="19607" dirty="0">
                <a:solidFill>
                  <a:srgbClr val="111111"/>
                </a:solidFill>
                <a:latin typeface="Cambria"/>
                <a:cs typeface="Cambria"/>
              </a:rPr>
              <a:t>th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Street, </a:t>
            </a:r>
            <a:r>
              <a:rPr sz="1300" spc="-10" dirty="0">
                <a:solidFill>
                  <a:srgbClr val="111111"/>
                </a:solidFill>
                <a:latin typeface="Cambria"/>
                <a:cs typeface="Cambria"/>
              </a:rPr>
              <a:t>you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turn left onto </a:t>
            </a:r>
            <a:r>
              <a:rPr sz="1300" spc="-10" dirty="0">
                <a:solidFill>
                  <a:srgbClr val="111111"/>
                </a:solidFill>
                <a:latin typeface="Cambria"/>
                <a:cs typeface="Cambria"/>
              </a:rPr>
              <a:t>River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Avenue </a:t>
            </a:r>
            <a:r>
              <a:rPr sz="1300" spc="-10" dirty="0">
                <a:solidFill>
                  <a:srgbClr val="111111"/>
                </a:solidFill>
                <a:latin typeface="Cambria"/>
                <a:cs typeface="Cambria"/>
              </a:rPr>
              <a:t>and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just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keep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going until  </a:t>
            </a:r>
            <a:r>
              <a:rPr sz="1300" spc="-10" dirty="0">
                <a:solidFill>
                  <a:srgbClr val="111111"/>
                </a:solidFill>
                <a:latin typeface="Cambria"/>
                <a:cs typeface="Cambria"/>
              </a:rPr>
              <a:t>you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see the parking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lot.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It’s about four blocks and it’ll be on </a:t>
            </a:r>
            <a:r>
              <a:rPr sz="1300" spc="-10" dirty="0">
                <a:solidFill>
                  <a:srgbClr val="111111"/>
                </a:solidFill>
                <a:latin typeface="Cambria"/>
                <a:cs typeface="Cambria"/>
              </a:rPr>
              <a:t>your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left,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across from a  hotel. Did </a:t>
            </a:r>
            <a:r>
              <a:rPr sz="1300" spc="-10" dirty="0">
                <a:solidFill>
                  <a:srgbClr val="111111"/>
                </a:solidFill>
                <a:latin typeface="Cambria"/>
                <a:cs typeface="Cambria"/>
              </a:rPr>
              <a:t>you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get all</a:t>
            </a:r>
            <a:r>
              <a:rPr sz="1300" spc="-3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that?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Tiffany: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I think so.</a:t>
            </a:r>
            <a:r>
              <a:rPr sz="1300" spc="-4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Thanks.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365F91"/>
                </a:solidFill>
                <a:latin typeface="Cambria"/>
                <a:cs typeface="Cambria"/>
              </a:rPr>
              <a:t>Conversation </a:t>
            </a:r>
            <a:r>
              <a:rPr sz="1600" b="1" spc="-5" dirty="0">
                <a:solidFill>
                  <a:srgbClr val="365F91"/>
                </a:solidFill>
                <a:latin typeface="Cambria"/>
                <a:cs typeface="Cambria"/>
              </a:rPr>
              <a:t>Vocabulary &amp;</a:t>
            </a:r>
            <a:r>
              <a:rPr sz="1600" b="1" spc="-1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600" b="1" dirty="0">
                <a:solidFill>
                  <a:srgbClr val="365F91"/>
                </a:solidFill>
                <a:latin typeface="Cambria"/>
                <a:cs typeface="Cambria"/>
              </a:rPr>
              <a:t>Phrases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To ask for directions, </a:t>
            </a:r>
            <a:r>
              <a:rPr sz="1300" spc="-10" dirty="0">
                <a:solidFill>
                  <a:srgbClr val="111111"/>
                </a:solidFill>
                <a:latin typeface="Cambria"/>
                <a:cs typeface="Cambria"/>
              </a:rPr>
              <a:t>you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can start with “Excuse me,” and then use these</a:t>
            </a:r>
            <a:r>
              <a:rPr sz="1300" spc="18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phrases: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75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“How can I get to…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the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Museum of Modern</a:t>
            </a:r>
            <a:r>
              <a:rPr sz="1300" spc="1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Art?”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“Could you tell </a:t>
            </a:r>
            <a:r>
              <a:rPr sz="1300" b="1" dirty="0">
                <a:solidFill>
                  <a:srgbClr val="111111"/>
                </a:solidFill>
                <a:latin typeface="Cambria"/>
                <a:cs typeface="Cambria"/>
              </a:rPr>
              <a:t>me </a:t>
            </a: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how </a:t>
            </a:r>
            <a:r>
              <a:rPr sz="1300" b="1" spc="-10" dirty="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sz="1300" b="1" dirty="0">
                <a:solidFill>
                  <a:srgbClr val="111111"/>
                </a:solidFill>
                <a:latin typeface="Cambria"/>
                <a:cs typeface="Cambria"/>
              </a:rPr>
              <a:t>get </a:t>
            </a: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to…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Grand</a:t>
            </a:r>
            <a:r>
              <a:rPr sz="1300" spc="1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Street?”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“Where is…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the nearest</a:t>
            </a:r>
            <a:r>
              <a:rPr sz="1300" spc="-1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hospital?”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804534" y="2368676"/>
            <a:ext cx="1053464" cy="1238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906271"/>
            <a:ext cx="5718175" cy="791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Directions are often given with these</a:t>
            </a:r>
            <a:r>
              <a:rPr sz="1300" spc="2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verbs: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go +</a:t>
            </a:r>
            <a:r>
              <a:rPr sz="1300" b="1" spc="-7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direction</a:t>
            </a:r>
            <a:endParaRPr sz="1300">
              <a:latin typeface="Cambria"/>
              <a:cs typeface="Cambria"/>
            </a:endParaRPr>
          </a:p>
          <a:p>
            <a:pPr marL="469265" marR="2006600">
              <a:lnSpc>
                <a:spcPct val="112300"/>
              </a:lnSpc>
            </a:pPr>
            <a:r>
              <a:rPr sz="1300" i="1" spc="-5" dirty="0">
                <a:solidFill>
                  <a:srgbClr val="111111"/>
                </a:solidFill>
                <a:latin typeface="Cambria"/>
                <a:cs typeface="Cambria"/>
              </a:rPr>
              <a:t>“Go right / left / straight / east / west / </a:t>
            </a:r>
            <a:r>
              <a:rPr sz="1300" i="1" dirty="0">
                <a:solidFill>
                  <a:srgbClr val="111111"/>
                </a:solidFill>
                <a:latin typeface="Cambria"/>
                <a:cs typeface="Cambria"/>
              </a:rPr>
              <a:t>north </a:t>
            </a:r>
            <a:r>
              <a:rPr sz="1300" i="1" spc="-5" dirty="0">
                <a:solidFill>
                  <a:srgbClr val="111111"/>
                </a:solidFill>
                <a:latin typeface="Cambria"/>
                <a:cs typeface="Cambria"/>
              </a:rPr>
              <a:t>/  south.”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go +</a:t>
            </a:r>
            <a:r>
              <a:rPr sz="1300" b="1" spc="-7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distance</a:t>
            </a:r>
            <a:endParaRPr sz="1300">
              <a:latin typeface="Cambria"/>
              <a:cs typeface="Cambria"/>
            </a:endParaRPr>
          </a:p>
          <a:p>
            <a:pPr marL="469265" marR="1931035">
              <a:lnSpc>
                <a:spcPct val="112300"/>
              </a:lnSpc>
            </a:pPr>
            <a:r>
              <a:rPr sz="1300" i="1" spc="-5" dirty="0">
                <a:solidFill>
                  <a:srgbClr val="111111"/>
                </a:solidFill>
                <a:latin typeface="Cambria"/>
                <a:cs typeface="Cambria"/>
              </a:rPr>
              <a:t>“</a:t>
            </a:r>
            <a:r>
              <a:rPr sz="1300" i="1" u="sng" spc="-5" dirty="0">
                <a:solidFill>
                  <a:srgbClr val="111111"/>
                </a:solidFill>
                <a:latin typeface="Cambria"/>
                <a:cs typeface="Cambria"/>
              </a:rPr>
              <a:t>Go three blocks </a:t>
            </a:r>
            <a:r>
              <a:rPr sz="1300" i="1" spc="-5" dirty="0">
                <a:solidFill>
                  <a:srgbClr val="111111"/>
                </a:solidFill>
                <a:latin typeface="Cambria"/>
                <a:cs typeface="Cambria"/>
              </a:rPr>
              <a:t>down this street, then turn left.”  “</a:t>
            </a:r>
            <a:r>
              <a:rPr sz="1300" i="1" u="sng" spc="-5" dirty="0">
                <a:solidFill>
                  <a:srgbClr val="111111"/>
                </a:solidFill>
                <a:latin typeface="Cambria"/>
                <a:cs typeface="Cambria"/>
              </a:rPr>
              <a:t>Go five miles </a:t>
            </a:r>
            <a:r>
              <a:rPr sz="1300" i="1" spc="-5" dirty="0">
                <a:solidFill>
                  <a:srgbClr val="111111"/>
                </a:solidFill>
                <a:latin typeface="Cambria"/>
                <a:cs typeface="Cambria"/>
              </a:rPr>
              <a:t>on </a:t>
            </a:r>
            <a:r>
              <a:rPr sz="1300" i="1" dirty="0">
                <a:solidFill>
                  <a:srgbClr val="111111"/>
                </a:solidFill>
                <a:latin typeface="Cambria"/>
                <a:cs typeface="Cambria"/>
              </a:rPr>
              <a:t>Route </a:t>
            </a:r>
            <a:r>
              <a:rPr sz="1300" i="1" spc="-5" dirty="0">
                <a:solidFill>
                  <a:srgbClr val="111111"/>
                </a:solidFill>
                <a:latin typeface="Cambria"/>
                <a:cs typeface="Cambria"/>
              </a:rPr>
              <a:t>25W, then take exit</a:t>
            </a:r>
            <a:r>
              <a:rPr sz="1300" i="1" spc="4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i="1" spc="-5" dirty="0">
                <a:solidFill>
                  <a:srgbClr val="111111"/>
                </a:solidFill>
                <a:latin typeface="Cambria"/>
                <a:cs typeface="Cambria"/>
              </a:rPr>
              <a:t>16.”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turn +</a:t>
            </a:r>
            <a:r>
              <a:rPr sz="1300" b="1" spc="-7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right/left/around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10" dirty="0">
                <a:solidFill>
                  <a:srgbClr val="111111"/>
                </a:solidFill>
                <a:latin typeface="Cambria"/>
                <a:cs typeface="Cambria"/>
              </a:rPr>
              <a:t>take </a:t>
            </a: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the second/third</a:t>
            </a:r>
            <a:r>
              <a:rPr sz="1300" b="1" spc="-2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right/left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10" dirty="0">
                <a:solidFill>
                  <a:srgbClr val="111111"/>
                </a:solidFill>
                <a:latin typeface="Cambria"/>
                <a:cs typeface="Cambria"/>
              </a:rPr>
              <a:t>take </a:t>
            </a: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+ road name / public transportation</a:t>
            </a:r>
            <a:endParaRPr sz="1300">
              <a:latin typeface="Cambria"/>
              <a:cs typeface="Cambria"/>
            </a:endParaRPr>
          </a:p>
          <a:p>
            <a:pPr marL="469265">
              <a:lnSpc>
                <a:spcPct val="100000"/>
              </a:lnSpc>
              <a:spcBef>
                <a:spcPts val="190"/>
              </a:spcBef>
            </a:pPr>
            <a:r>
              <a:rPr sz="1300" i="1" spc="-5" dirty="0">
                <a:solidFill>
                  <a:srgbClr val="111111"/>
                </a:solidFill>
                <a:latin typeface="Cambria"/>
                <a:cs typeface="Cambria"/>
              </a:rPr>
              <a:t>“Take Route</a:t>
            </a:r>
            <a:r>
              <a:rPr sz="1300" i="1" spc="-5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i="1" spc="-5" dirty="0">
                <a:solidFill>
                  <a:srgbClr val="111111"/>
                </a:solidFill>
                <a:latin typeface="Cambria"/>
                <a:cs typeface="Cambria"/>
              </a:rPr>
              <a:t>81.”</a:t>
            </a:r>
            <a:endParaRPr sz="1300">
              <a:latin typeface="Cambria"/>
              <a:cs typeface="Cambria"/>
            </a:endParaRPr>
          </a:p>
          <a:p>
            <a:pPr marL="469265">
              <a:lnSpc>
                <a:spcPct val="100000"/>
              </a:lnSpc>
              <a:spcBef>
                <a:spcPts val="200"/>
              </a:spcBef>
            </a:pPr>
            <a:r>
              <a:rPr sz="1300" i="1" spc="-5" dirty="0">
                <a:solidFill>
                  <a:srgbClr val="111111"/>
                </a:solidFill>
                <a:latin typeface="Cambria"/>
                <a:cs typeface="Cambria"/>
              </a:rPr>
              <a:t>“Take Main Street </a:t>
            </a:r>
            <a:r>
              <a:rPr sz="1300" i="1" dirty="0">
                <a:solidFill>
                  <a:srgbClr val="111111"/>
                </a:solidFill>
                <a:latin typeface="Cambria"/>
                <a:cs typeface="Cambria"/>
              </a:rPr>
              <a:t>north </a:t>
            </a:r>
            <a:r>
              <a:rPr sz="1300" i="1" spc="-5" dirty="0">
                <a:solidFill>
                  <a:srgbClr val="111111"/>
                </a:solidFill>
                <a:latin typeface="Cambria"/>
                <a:cs typeface="Cambria"/>
              </a:rPr>
              <a:t>for about three</a:t>
            </a:r>
            <a:r>
              <a:rPr sz="1300" i="1" dirty="0">
                <a:solidFill>
                  <a:srgbClr val="111111"/>
                </a:solidFill>
                <a:latin typeface="Cambria"/>
                <a:cs typeface="Cambria"/>
              </a:rPr>
              <a:t> miles.”</a:t>
            </a:r>
            <a:endParaRPr sz="1300">
              <a:latin typeface="Cambria"/>
              <a:cs typeface="Cambria"/>
            </a:endParaRPr>
          </a:p>
          <a:p>
            <a:pPr marL="469265" marR="973455">
              <a:lnSpc>
                <a:spcPct val="112300"/>
              </a:lnSpc>
            </a:pPr>
            <a:r>
              <a:rPr sz="1300" i="1" spc="-5" dirty="0">
                <a:solidFill>
                  <a:srgbClr val="111111"/>
                </a:solidFill>
                <a:latin typeface="Cambria"/>
                <a:cs typeface="Cambria"/>
              </a:rPr>
              <a:t>“Take the 3 train, then transfer to the F train at Fulton Street.”  “Take the bus towards</a:t>
            </a:r>
            <a:r>
              <a:rPr sz="1300" i="1" spc="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i="1" spc="-5" dirty="0">
                <a:solidFill>
                  <a:srgbClr val="111111"/>
                </a:solidFill>
                <a:latin typeface="Cambria"/>
                <a:cs typeface="Cambria"/>
              </a:rPr>
              <a:t>Chinatown.”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10" dirty="0">
                <a:solidFill>
                  <a:srgbClr val="111111"/>
                </a:solidFill>
                <a:latin typeface="Cambria"/>
                <a:cs typeface="Cambria"/>
              </a:rPr>
              <a:t>stay </a:t>
            </a:r>
            <a:r>
              <a:rPr sz="1300" b="1" dirty="0">
                <a:solidFill>
                  <a:srgbClr val="111111"/>
                </a:solidFill>
                <a:latin typeface="Cambria"/>
                <a:cs typeface="Cambria"/>
              </a:rPr>
              <a:t>on </a:t>
            </a: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+ road (continue on the </a:t>
            </a:r>
            <a:r>
              <a:rPr sz="1300" b="1" dirty="0">
                <a:solidFill>
                  <a:srgbClr val="111111"/>
                </a:solidFill>
                <a:latin typeface="Cambria"/>
                <a:cs typeface="Cambria"/>
              </a:rPr>
              <a:t>same </a:t>
            </a: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street)</a:t>
            </a:r>
            <a:endParaRPr sz="1300">
              <a:latin typeface="Cambria"/>
              <a:cs typeface="Cambria"/>
            </a:endParaRPr>
          </a:p>
          <a:p>
            <a:pPr marL="469265">
              <a:lnSpc>
                <a:spcPct val="100000"/>
              </a:lnSpc>
              <a:spcBef>
                <a:spcPts val="190"/>
              </a:spcBef>
            </a:pPr>
            <a:r>
              <a:rPr sz="1300" i="1" spc="-5" dirty="0">
                <a:solidFill>
                  <a:srgbClr val="111111"/>
                </a:solidFill>
                <a:latin typeface="Cambria"/>
                <a:cs typeface="Cambria"/>
              </a:rPr>
              <a:t>“Stay on this road for about five </a:t>
            </a:r>
            <a:r>
              <a:rPr sz="1300" i="1" dirty="0">
                <a:solidFill>
                  <a:srgbClr val="111111"/>
                </a:solidFill>
                <a:latin typeface="Cambria"/>
                <a:cs typeface="Cambria"/>
              </a:rPr>
              <a:t>miles.”</a:t>
            </a:r>
            <a:endParaRPr sz="1300">
              <a:latin typeface="Cambria"/>
              <a:cs typeface="Cambria"/>
            </a:endParaRPr>
          </a:p>
          <a:p>
            <a:pPr marL="469265">
              <a:lnSpc>
                <a:spcPct val="100000"/>
              </a:lnSpc>
              <a:spcBef>
                <a:spcPts val="190"/>
              </a:spcBef>
            </a:pPr>
            <a:r>
              <a:rPr sz="1300" i="1" spc="-5" dirty="0">
                <a:solidFill>
                  <a:srgbClr val="111111"/>
                </a:solidFill>
                <a:latin typeface="Cambria"/>
                <a:cs typeface="Cambria"/>
              </a:rPr>
              <a:t>“Stay on the highway for another </a:t>
            </a:r>
            <a:r>
              <a:rPr sz="1300" i="1" spc="-10" dirty="0">
                <a:solidFill>
                  <a:srgbClr val="111111"/>
                </a:solidFill>
                <a:latin typeface="Cambria"/>
                <a:cs typeface="Cambria"/>
              </a:rPr>
              <a:t>ten</a:t>
            </a:r>
            <a:r>
              <a:rPr sz="1300" i="1" spc="2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i="1" dirty="0">
                <a:solidFill>
                  <a:srgbClr val="111111"/>
                </a:solidFill>
                <a:latin typeface="Cambria"/>
                <a:cs typeface="Cambria"/>
              </a:rPr>
              <a:t>minutes.”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 marR="5080">
              <a:lnSpc>
                <a:spcPct val="112300"/>
              </a:lnSpc>
            </a:pP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When giving directions,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it’s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helpful to use </a:t>
            </a: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landmarks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– obvious reference points.  For</a:t>
            </a:r>
            <a:r>
              <a:rPr sz="1300" spc="-6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example: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“Go past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the big white</a:t>
            </a:r>
            <a:r>
              <a:rPr sz="1300" spc="-1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church.”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“When </a:t>
            </a:r>
            <a:r>
              <a:rPr sz="1300" b="1" dirty="0">
                <a:solidFill>
                  <a:srgbClr val="111111"/>
                </a:solidFill>
                <a:latin typeface="Cambria"/>
                <a:cs typeface="Cambria"/>
              </a:rPr>
              <a:t>you </a:t>
            </a: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get </a:t>
            </a:r>
            <a:r>
              <a:rPr sz="1300" b="1" dirty="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the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clock tower, turn</a:t>
            </a:r>
            <a:r>
              <a:rPr sz="1300" spc="-2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left.”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“If you </a:t>
            </a:r>
            <a:r>
              <a:rPr sz="1300" b="1" dirty="0">
                <a:solidFill>
                  <a:srgbClr val="111111"/>
                </a:solidFill>
                <a:latin typeface="Cambria"/>
                <a:cs typeface="Cambria"/>
              </a:rPr>
              <a:t>see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a shopping mall, </a:t>
            </a: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you’ve gone too</a:t>
            </a:r>
            <a:r>
              <a:rPr sz="1300" b="1" spc="2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far.”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“Turn right </a:t>
            </a: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at the next</a:t>
            </a:r>
            <a:r>
              <a:rPr sz="1300" b="1" spc="-1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light.”</a:t>
            </a:r>
            <a:endParaRPr sz="1300">
              <a:latin typeface="Cambria"/>
              <a:cs typeface="Cambria"/>
            </a:endParaRPr>
          </a:p>
          <a:p>
            <a:pPr marL="469265">
              <a:lnSpc>
                <a:spcPct val="100000"/>
              </a:lnSpc>
              <a:spcBef>
                <a:spcPts val="185"/>
              </a:spcBef>
            </a:pPr>
            <a:r>
              <a:rPr sz="1300" i="1" spc="-5" dirty="0">
                <a:solidFill>
                  <a:srgbClr val="111111"/>
                </a:solidFill>
                <a:latin typeface="Cambria"/>
                <a:cs typeface="Cambria"/>
              </a:rPr>
              <a:t>(light = traffic</a:t>
            </a:r>
            <a:r>
              <a:rPr sz="1300" i="1" spc="-6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i="1" spc="-5" dirty="0">
                <a:solidFill>
                  <a:srgbClr val="111111"/>
                </a:solidFill>
                <a:latin typeface="Cambria"/>
                <a:cs typeface="Cambria"/>
              </a:rPr>
              <a:t>light)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The destination will</a:t>
            </a:r>
            <a:r>
              <a:rPr sz="1300" spc="-3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be…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10" dirty="0">
                <a:solidFill>
                  <a:srgbClr val="111111"/>
                </a:solidFill>
                <a:latin typeface="Cambria"/>
                <a:cs typeface="Cambria"/>
              </a:rPr>
              <a:t>on </a:t>
            </a: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your left / </a:t>
            </a:r>
            <a:r>
              <a:rPr sz="1300" b="1" spc="-10" dirty="0">
                <a:solidFill>
                  <a:srgbClr val="111111"/>
                </a:solidFill>
                <a:latin typeface="Cambria"/>
                <a:cs typeface="Cambria"/>
              </a:rPr>
              <a:t>on </a:t>
            </a:r>
            <a:r>
              <a:rPr sz="1300" b="1" dirty="0">
                <a:solidFill>
                  <a:srgbClr val="111111"/>
                </a:solidFill>
                <a:latin typeface="Cambria"/>
                <a:cs typeface="Cambria"/>
              </a:rPr>
              <a:t>your</a:t>
            </a:r>
            <a:r>
              <a:rPr sz="1300" b="1" spc="-2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b="1" spc="-10" dirty="0">
                <a:solidFill>
                  <a:srgbClr val="111111"/>
                </a:solidFill>
                <a:latin typeface="Cambria"/>
                <a:cs typeface="Cambria"/>
              </a:rPr>
              <a:t>right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across from…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(a</a:t>
            </a:r>
            <a:r>
              <a:rPr sz="1300" spc="-3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hotel)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next to…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(the</a:t>
            </a:r>
            <a:r>
              <a:rPr sz="1300" spc="-5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hospital)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10" dirty="0">
                <a:solidFill>
                  <a:srgbClr val="111111"/>
                </a:solidFill>
                <a:latin typeface="Cambria"/>
                <a:cs typeface="Cambria"/>
              </a:rPr>
              <a:t>on </a:t>
            </a: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the</a:t>
            </a:r>
            <a:r>
              <a:rPr sz="1300" b="1" spc="-7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corner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 marR="2891790">
              <a:lnSpc>
                <a:spcPct val="112300"/>
              </a:lnSpc>
            </a:pP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You’ve finished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Lesson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7! Now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take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the  quiz to test your memory of the phrases  from this</a:t>
            </a:r>
            <a:r>
              <a:rPr sz="1300" spc="-7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lesson.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76700" y="6579743"/>
            <a:ext cx="2778125" cy="2085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67275" y="1074419"/>
            <a:ext cx="1955800" cy="13493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1704"/>
            <a:ext cx="5597525" cy="684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2400"/>
              </a:lnSpc>
            </a:pP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If you’re ready for a speaking challenge, </a:t>
            </a:r>
            <a:r>
              <a:rPr sz="1300" u="sng" spc="-5" dirty="0">
                <a:solidFill>
                  <a:srgbClr val="0000FF"/>
                </a:solidFill>
                <a:latin typeface="Cambria"/>
                <a:cs typeface="Cambria"/>
                <a:hlinkClick r:id="rId2"/>
              </a:rPr>
              <a:t>click </a:t>
            </a:r>
            <a:r>
              <a:rPr sz="1300" u="sng" dirty="0">
                <a:solidFill>
                  <a:srgbClr val="0000FF"/>
                </a:solidFill>
                <a:latin typeface="Cambria"/>
                <a:cs typeface="Cambria"/>
                <a:hlinkClick r:id="rId2"/>
              </a:rPr>
              <a:t>here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to leave me a message giving  directions from your house to a destination </a:t>
            </a:r>
            <a:r>
              <a:rPr sz="1300" spc="-10" dirty="0">
                <a:solidFill>
                  <a:srgbClr val="111111"/>
                </a:solidFill>
                <a:latin typeface="Cambria"/>
                <a:cs typeface="Cambria"/>
              </a:rPr>
              <a:t>you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typically go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(work,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school, the  supermarket,</a:t>
            </a:r>
            <a:r>
              <a:rPr sz="1300" spc="-6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etc.)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771650"/>
            <a:ext cx="2383155" cy="4165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15" dirty="0">
                <a:solidFill>
                  <a:srgbClr val="313D4F"/>
                </a:solidFill>
                <a:latin typeface="Cambria"/>
                <a:cs typeface="Cambria"/>
              </a:rPr>
              <a:t>Quiz </a:t>
            </a:r>
            <a:r>
              <a:rPr sz="2600" b="1" dirty="0">
                <a:solidFill>
                  <a:srgbClr val="313D4F"/>
                </a:solidFill>
                <a:latin typeface="Cambria"/>
                <a:cs typeface="Cambria"/>
              </a:rPr>
              <a:t>– </a:t>
            </a:r>
            <a:r>
              <a:rPr sz="2600" b="1" spc="15" dirty="0">
                <a:solidFill>
                  <a:srgbClr val="313D4F"/>
                </a:solidFill>
                <a:latin typeface="Cambria"/>
                <a:cs typeface="Cambria"/>
              </a:rPr>
              <a:t>Lesson</a:t>
            </a:r>
            <a:r>
              <a:rPr sz="2600" b="1" spc="40" dirty="0">
                <a:solidFill>
                  <a:srgbClr val="313D4F"/>
                </a:solidFill>
                <a:latin typeface="Cambria"/>
                <a:cs typeface="Cambria"/>
              </a:rPr>
              <a:t> </a:t>
            </a:r>
            <a:r>
              <a:rPr sz="2600" b="1" dirty="0">
                <a:solidFill>
                  <a:srgbClr val="313D4F"/>
                </a:solidFill>
                <a:latin typeface="Cambria"/>
                <a:cs typeface="Cambria"/>
              </a:rPr>
              <a:t>7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6416" y="2232913"/>
            <a:ext cx="5981065" cy="0"/>
          </a:xfrm>
          <a:custGeom>
            <a:avLst/>
            <a:gdLst/>
            <a:ahLst/>
            <a:cxnLst/>
            <a:rect l="l" t="t" r="r" b="b"/>
            <a:pathLst>
              <a:path w="5981065">
                <a:moveTo>
                  <a:pt x="0" y="0"/>
                </a:moveTo>
                <a:lnTo>
                  <a:pt x="5981065" y="0"/>
                </a:lnTo>
              </a:path>
            </a:pathLst>
          </a:custGeom>
          <a:ln w="12192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2004" y="2421381"/>
            <a:ext cx="5674995" cy="667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buFont typeface="Cambria"/>
              <a:buAutoNum type="arabicParenR"/>
              <a:tabLst>
                <a:tab pos="213995" algn="l"/>
                <a:tab pos="2815590" algn="l"/>
              </a:tabLst>
            </a:pP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After I'm on the</a:t>
            </a:r>
            <a:r>
              <a:rPr sz="1300" spc="6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10" dirty="0">
                <a:solidFill>
                  <a:srgbClr val="111111"/>
                </a:solidFill>
                <a:latin typeface="Cambria"/>
                <a:cs typeface="Cambria"/>
              </a:rPr>
              <a:t>highway,</a:t>
            </a:r>
            <a:r>
              <a:rPr sz="1300" spc="1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what</a:t>
            </a:r>
            <a:r>
              <a:rPr sz="1300" u="sng" spc="-5" dirty="0">
                <a:solidFill>
                  <a:srgbClr val="111111"/>
                </a:solidFill>
                <a:latin typeface="Cambria"/>
                <a:cs typeface="Cambria"/>
              </a:rPr>
              <a:t> 	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do I</a:t>
            </a:r>
            <a:r>
              <a:rPr sz="1300" spc="-6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take?</a:t>
            </a:r>
            <a:endParaRPr sz="1300">
              <a:latin typeface="Cambria"/>
              <a:cs typeface="Cambria"/>
            </a:endParaRPr>
          </a:p>
          <a:p>
            <a:pPr marL="469265" lvl="1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  <a:tab pos="1383665" algn="l"/>
                <a:tab pos="2755900" algn="l"/>
              </a:tabLst>
            </a:pP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block	B. onramp	C.</a:t>
            </a:r>
            <a:r>
              <a:rPr sz="1300" spc="-9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exit</a:t>
            </a:r>
            <a:endParaRPr sz="13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111111"/>
              </a:buClr>
              <a:buFont typeface="Cambria"/>
              <a:buAutoNum type="alphaUcPeriod"/>
            </a:pPr>
            <a:endParaRPr sz="1650">
              <a:latin typeface="Times New Roman"/>
              <a:cs typeface="Times New Roman"/>
            </a:endParaRPr>
          </a:p>
          <a:p>
            <a:pPr marL="213360" indent="-200660">
              <a:lnSpc>
                <a:spcPct val="100000"/>
              </a:lnSpc>
              <a:buFont typeface="Cambria"/>
              <a:buAutoNum type="arabicParenR"/>
              <a:tabLst>
                <a:tab pos="213995" algn="l"/>
                <a:tab pos="2907030" algn="l"/>
              </a:tabLst>
            </a:pP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Just a moment - let me</a:t>
            </a:r>
            <a:r>
              <a:rPr sz="1300" spc="8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write</a:t>
            </a:r>
            <a:r>
              <a:rPr sz="1300" spc="1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this</a:t>
            </a:r>
            <a:r>
              <a:rPr sz="1300" u="sng" spc="-5" dirty="0">
                <a:solidFill>
                  <a:srgbClr val="111111"/>
                </a:solidFill>
                <a:latin typeface="Cambria"/>
                <a:cs typeface="Cambria"/>
              </a:rPr>
              <a:t> 	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.</a:t>
            </a:r>
            <a:endParaRPr sz="1300">
              <a:latin typeface="Cambria"/>
              <a:cs typeface="Cambria"/>
            </a:endParaRPr>
          </a:p>
          <a:p>
            <a:pPr marL="469265" lvl="1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  <a:tab pos="1383665" algn="l"/>
                <a:tab pos="2298700" algn="l"/>
              </a:tabLst>
            </a:pP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off	B. up	C.</a:t>
            </a:r>
            <a:r>
              <a:rPr sz="1300" spc="-9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down</a:t>
            </a:r>
            <a:endParaRPr sz="13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111111"/>
              </a:buClr>
              <a:buFont typeface="Cambria"/>
              <a:buAutoNum type="alphaUcPeriod"/>
            </a:pPr>
            <a:endParaRPr sz="1650">
              <a:latin typeface="Times New Roman"/>
              <a:cs typeface="Times New Roman"/>
            </a:endParaRPr>
          </a:p>
          <a:p>
            <a:pPr marL="213360" indent="-200660">
              <a:lnSpc>
                <a:spcPct val="100000"/>
              </a:lnSpc>
              <a:buFont typeface="Cambria"/>
              <a:buAutoNum type="arabicParenR"/>
              <a:tabLst>
                <a:tab pos="213995" algn="l"/>
                <a:tab pos="1227455" algn="l"/>
              </a:tabLst>
            </a:pP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Should I</a:t>
            </a:r>
            <a:r>
              <a:rPr sz="1300" u="sng" spc="-5" dirty="0">
                <a:solidFill>
                  <a:srgbClr val="111111"/>
                </a:solidFill>
                <a:latin typeface="Cambria"/>
                <a:cs typeface="Cambria"/>
              </a:rPr>
              <a:t> 	</a:t>
            </a:r>
            <a:r>
              <a:rPr sz="1300" spc="-10" dirty="0">
                <a:solidFill>
                  <a:srgbClr val="111111"/>
                </a:solidFill>
                <a:latin typeface="Cambria"/>
                <a:cs typeface="Cambria"/>
              </a:rPr>
              <a:t>left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or right at the</a:t>
            </a:r>
            <a:r>
              <a:rPr sz="1300" spc="-1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light?</a:t>
            </a:r>
            <a:endParaRPr sz="1300">
              <a:latin typeface="Cambria"/>
              <a:cs typeface="Cambria"/>
            </a:endParaRPr>
          </a:p>
          <a:p>
            <a:pPr marL="469265" lvl="1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  <a:tab pos="1383665" algn="l"/>
                <a:tab pos="2755900" algn="l"/>
              </a:tabLst>
            </a:pP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follow	B. pass	C.</a:t>
            </a:r>
            <a:r>
              <a:rPr sz="1300" spc="-8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turn</a:t>
            </a:r>
            <a:endParaRPr sz="13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111111"/>
              </a:buClr>
              <a:buFont typeface="Cambria"/>
              <a:buAutoNum type="alphaUcPeriod"/>
            </a:pPr>
            <a:endParaRPr sz="1650">
              <a:latin typeface="Times New Roman"/>
              <a:cs typeface="Times New Roman"/>
            </a:endParaRPr>
          </a:p>
          <a:p>
            <a:pPr marL="213360" indent="-200660">
              <a:lnSpc>
                <a:spcPct val="100000"/>
              </a:lnSpc>
              <a:buFont typeface="Cambria"/>
              <a:buAutoNum type="arabicParenR"/>
              <a:tabLst>
                <a:tab pos="213995" algn="l"/>
                <a:tab pos="1411605" algn="l"/>
              </a:tabLst>
            </a:pPr>
            <a:r>
              <a:rPr sz="1300" spc="-10" dirty="0">
                <a:solidFill>
                  <a:srgbClr val="111111"/>
                </a:solidFill>
                <a:latin typeface="Cambria"/>
                <a:cs typeface="Cambria"/>
              </a:rPr>
              <a:t>How</a:t>
            </a:r>
            <a:r>
              <a:rPr sz="1300" spc="1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can</a:t>
            </a:r>
            <a:r>
              <a:rPr sz="1300" spc="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I</a:t>
            </a:r>
            <a:r>
              <a:rPr sz="1300" u="sng" spc="-5" dirty="0">
                <a:solidFill>
                  <a:srgbClr val="111111"/>
                </a:solidFill>
                <a:latin typeface="Cambria"/>
                <a:cs typeface="Cambria"/>
              </a:rPr>
              <a:t> 	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to the National</a:t>
            </a:r>
            <a:r>
              <a:rPr sz="1300" spc="-4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Theater?</a:t>
            </a:r>
            <a:endParaRPr sz="1300">
              <a:latin typeface="Cambria"/>
              <a:cs typeface="Cambria"/>
            </a:endParaRPr>
          </a:p>
          <a:p>
            <a:pPr marL="469265" lvl="1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  <a:tab pos="1383665" algn="l"/>
                <a:tab pos="2298700" algn="l"/>
              </a:tabLst>
            </a:pP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arrive	B.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travel	C.</a:t>
            </a:r>
            <a:r>
              <a:rPr sz="1300" spc="-9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10" dirty="0">
                <a:solidFill>
                  <a:srgbClr val="111111"/>
                </a:solidFill>
                <a:latin typeface="Cambria"/>
                <a:cs typeface="Cambria"/>
              </a:rPr>
              <a:t>get</a:t>
            </a:r>
            <a:endParaRPr sz="13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111111"/>
              </a:buClr>
              <a:buFont typeface="Cambria"/>
              <a:buAutoNum type="alphaUcPeriod"/>
            </a:pPr>
            <a:endParaRPr sz="1650">
              <a:latin typeface="Times New Roman"/>
              <a:cs typeface="Times New Roman"/>
            </a:endParaRPr>
          </a:p>
          <a:p>
            <a:pPr marL="213360" indent="-200660">
              <a:lnSpc>
                <a:spcPct val="100000"/>
              </a:lnSpc>
              <a:buFont typeface="Cambria"/>
              <a:buAutoNum type="arabicParenR"/>
              <a:tabLst>
                <a:tab pos="213995" algn="l"/>
                <a:tab pos="1213485" algn="l"/>
              </a:tabLst>
            </a:pP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Can</a:t>
            </a:r>
            <a:r>
              <a:rPr sz="1300" spc="1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you</a:t>
            </a:r>
            <a:r>
              <a:rPr sz="1300" u="sng" spc="-5" dirty="0">
                <a:solidFill>
                  <a:srgbClr val="111111"/>
                </a:solidFill>
                <a:latin typeface="Cambria"/>
                <a:cs typeface="Cambria"/>
              </a:rPr>
              <a:t> 	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me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on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the</a:t>
            </a:r>
            <a:r>
              <a:rPr sz="1300" spc="-8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map?</a:t>
            </a:r>
            <a:endParaRPr sz="1300">
              <a:latin typeface="Cambria"/>
              <a:cs typeface="Cambria"/>
            </a:endParaRPr>
          </a:p>
          <a:p>
            <a:pPr marL="469265" lvl="1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  <a:tab pos="1383665" algn="l"/>
                <a:tab pos="2298700" algn="l"/>
              </a:tabLst>
            </a:pP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show	B. find	C.</a:t>
            </a:r>
            <a:r>
              <a:rPr sz="1300" spc="-9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see</a:t>
            </a:r>
            <a:endParaRPr sz="13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lr>
                <a:srgbClr val="111111"/>
              </a:buClr>
              <a:buFont typeface="Cambria"/>
              <a:buAutoNum type="alphaUcPeriod"/>
            </a:pPr>
            <a:endParaRPr sz="1650">
              <a:latin typeface="Times New Roman"/>
              <a:cs typeface="Times New Roman"/>
            </a:endParaRPr>
          </a:p>
          <a:p>
            <a:pPr marL="213360" indent="-200660">
              <a:lnSpc>
                <a:spcPct val="100000"/>
              </a:lnSpc>
              <a:buAutoNum type="arabicParenR"/>
              <a:tabLst>
                <a:tab pos="213995" algn="l"/>
                <a:tab pos="674370" algn="l"/>
              </a:tabLst>
            </a:pPr>
            <a:r>
              <a:rPr sz="1300" b="1" u="sng" spc="-5" dirty="0">
                <a:solidFill>
                  <a:srgbClr val="111111"/>
                </a:solidFill>
                <a:latin typeface="Cambria"/>
                <a:cs typeface="Cambria"/>
              </a:rPr>
              <a:t> 	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on the highway for another fifteen miles, then take exit</a:t>
            </a:r>
            <a:r>
              <a:rPr sz="1300" spc="5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12.</a:t>
            </a:r>
            <a:endParaRPr sz="1300">
              <a:latin typeface="Cambria"/>
              <a:cs typeface="Cambria"/>
            </a:endParaRPr>
          </a:p>
          <a:p>
            <a:pPr marL="469265" lvl="1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  <a:tab pos="1383665" algn="l"/>
                <a:tab pos="2755900" algn="l"/>
              </a:tabLst>
            </a:pP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keep	B. stay	C.</a:t>
            </a:r>
            <a:r>
              <a:rPr sz="1300" spc="-8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take</a:t>
            </a:r>
            <a:endParaRPr sz="13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111111"/>
              </a:buClr>
              <a:buFont typeface="Cambria"/>
              <a:buAutoNum type="alphaUcPeriod"/>
            </a:pPr>
            <a:endParaRPr sz="1500">
              <a:latin typeface="Times New Roman"/>
              <a:cs typeface="Times New Roman"/>
            </a:endParaRPr>
          </a:p>
          <a:p>
            <a:pPr marL="12700" marR="133985">
              <a:lnSpc>
                <a:spcPct val="112300"/>
              </a:lnSpc>
              <a:buFont typeface="Cambria"/>
              <a:buAutoNum type="arabicParenR"/>
              <a:tabLst>
                <a:tab pos="213995" algn="l"/>
                <a:tab pos="3933190" algn="l"/>
              </a:tabLst>
            </a:pP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If </a:t>
            </a:r>
            <a:r>
              <a:rPr sz="1300" spc="-10" dirty="0">
                <a:solidFill>
                  <a:srgbClr val="111111"/>
                </a:solidFill>
                <a:latin typeface="Cambria"/>
                <a:cs typeface="Cambria"/>
              </a:rPr>
              <a:t>you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see the university, then you've</a:t>
            </a:r>
            <a:r>
              <a:rPr sz="1300" spc="10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gone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too</a:t>
            </a:r>
            <a:r>
              <a:rPr sz="1300" u="sng" spc="-5" dirty="0">
                <a:solidFill>
                  <a:srgbClr val="111111"/>
                </a:solidFill>
                <a:latin typeface="Cambria"/>
                <a:cs typeface="Cambria"/>
              </a:rPr>
              <a:t> 	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and you'll need</a:t>
            </a:r>
            <a:r>
              <a:rPr sz="1300" spc="-3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to</a:t>
            </a:r>
            <a:r>
              <a:rPr sz="1300" spc="-2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turn  around.</a:t>
            </a:r>
            <a:endParaRPr sz="1300">
              <a:latin typeface="Cambria"/>
              <a:cs typeface="Cambria"/>
            </a:endParaRPr>
          </a:p>
          <a:p>
            <a:pPr marL="469265" lvl="1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  <a:tab pos="1383665" algn="l"/>
                <a:tab pos="2755900" algn="l"/>
              </a:tabLst>
            </a:pP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far	B. long	C.</a:t>
            </a:r>
            <a:r>
              <a:rPr sz="1300" spc="-9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much</a:t>
            </a:r>
            <a:endParaRPr sz="13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111111"/>
              </a:buClr>
              <a:buFont typeface="Cambria"/>
              <a:buAutoNum type="alphaUcPeriod"/>
            </a:pPr>
            <a:endParaRPr sz="1650">
              <a:latin typeface="Times New Roman"/>
              <a:cs typeface="Times New Roman"/>
            </a:endParaRPr>
          </a:p>
          <a:p>
            <a:pPr marL="213360" indent="-200660">
              <a:lnSpc>
                <a:spcPct val="100000"/>
              </a:lnSpc>
              <a:buFont typeface="Cambria"/>
              <a:buAutoNum type="arabicParenR"/>
              <a:tabLst>
                <a:tab pos="213995" algn="l"/>
                <a:tab pos="3392804" algn="l"/>
              </a:tabLst>
            </a:pP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Thanks for offering me a ride.</a:t>
            </a:r>
            <a:r>
              <a:rPr sz="1300" spc="9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Can</a:t>
            </a:r>
            <a:r>
              <a:rPr sz="1300" spc="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10" dirty="0">
                <a:solidFill>
                  <a:srgbClr val="111111"/>
                </a:solidFill>
                <a:latin typeface="Cambria"/>
                <a:cs typeface="Cambria"/>
              </a:rPr>
              <a:t>you</a:t>
            </a:r>
            <a:r>
              <a:rPr sz="1300" u="sng" spc="-10" dirty="0">
                <a:solidFill>
                  <a:srgbClr val="111111"/>
                </a:solidFill>
                <a:latin typeface="Cambria"/>
                <a:cs typeface="Cambria"/>
              </a:rPr>
              <a:t> 	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me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up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in about twenty</a:t>
            </a:r>
            <a:r>
              <a:rPr sz="1300" spc="-2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minutes?</a:t>
            </a:r>
            <a:endParaRPr sz="1300">
              <a:latin typeface="Cambria"/>
              <a:cs typeface="Cambria"/>
            </a:endParaRPr>
          </a:p>
          <a:p>
            <a:pPr marL="469265" lvl="1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  <a:tab pos="1383665" algn="l"/>
                <a:tab pos="2755900" algn="l"/>
              </a:tabLst>
            </a:pP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get	B. pick	C.</a:t>
            </a:r>
            <a:r>
              <a:rPr sz="1300" spc="-8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take</a:t>
            </a:r>
            <a:endParaRPr sz="13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111111"/>
              </a:buClr>
              <a:buFont typeface="Cambria"/>
              <a:buAutoNum type="alphaUcPeriod"/>
            </a:pPr>
            <a:endParaRPr sz="1650">
              <a:latin typeface="Times New Roman"/>
              <a:cs typeface="Times New Roman"/>
            </a:endParaRPr>
          </a:p>
          <a:p>
            <a:pPr marL="213360" indent="-200660">
              <a:lnSpc>
                <a:spcPct val="100000"/>
              </a:lnSpc>
              <a:buFont typeface="Cambria"/>
              <a:buAutoNum type="arabicParenR"/>
              <a:tabLst>
                <a:tab pos="213995" algn="l"/>
                <a:tab pos="4587875" algn="l"/>
              </a:tabLst>
            </a:pP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Driving fast when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it's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raining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is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dangerous -</a:t>
            </a:r>
            <a:r>
              <a:rPr sz="1300" spc="9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10" dirty="0">
                <a:solidFill>
                  <a:srgbClr val="111111"/>
                </a:solidFill>
                <a:latin typeface="Cambria"/>
                <a:cs typeface="Cambria"/>
              </a:rPr>
              <a:t>you</a:t>
            </a:r>
            <a:r>
              <a:rPr sz="1300" spc="1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should</a:t>
            </a:r>
            <a:r>
              <a:rPr sz="1300" u="sng" spc="-5" dirty="0">
                <a:solidFill>
                  <a:srgbClr val="111111"/>
                </a:solidFill>
                <a:latin typeface="Cambria"/>
                <a:cs typeface="Cambria"/>
              </a:rPr>
              <a:t> 	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down.</a:t>
            </a:r>
            <a:endParaRPr sz="1300">
              <a:latin typeface="Cambria"/>
              <a:cs typeface="Cambria"/>
            </a:endParaRPr>
          </a:p>
          <a:p>
            <a:pPr marL="469265" lvl="1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  <a:tab pos="1841500" algn="l"/>
                <a:tab pos="2755900" algn="l"/>
              </a:tabLst>
            </a:pP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buckle	B. slow	C.</a:t>
            </a:r>
            <a:r>
              <a:rPr sz="1300" spc="-8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speed</a:t>
            </a:r>
            <a:endParaRPr sz="13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111111"/>
              </a:buClr>
              <a:buFont typeface="Cambria"/>
              <a:buAutoNum type="alphaUcPeriod"/>
            </a:pPr>
            <a:endParaRPr sz="1650">
              <a:latin typeface="Times New Roman"/>
              <a:cs typeface="Times New Roman"/>
            </a:endParaRPr>
          </a:p>
          <a:p>
            <a:pPr marL="311150" indent="-298450">
              <a:lnSpc>
                <a:spcPct val="100000"/>
              </a:lnSpc>
              <a:buFont typeface="Cambria"/>
              <a:buAutoNum type="arabicParenR"/>
              <a:tabLst>
                <a:tab pos="311785" algn="l"/>
                <a:tab pos="2366010" algn="l"/>
              </a:tabLst>
            </a:pP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Excuse me, where</a:t>
            </a:r>
            <a:r>
              <a:rPr sz="1300" spc="3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is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the</a:t>
            </a:r>
            <a:r>
              <a:rPr sz="1300" u="sng" spc="-5" dirty="0">
                <a:solidFill>
                  <a:srgbClr val="111111"/>
                </a:solidFill>
                <a:latin typeface="Cambria"/>
                <a:cs typeface="Cambria"/>
              </a:rPr>
              <a:t> 	</a:t>
            </a:r>
            <a:r>
              <a:rPr sz="1300" spc="-10" dirty="0">
                <a:solidFill>
                  <a:srgbClr val="111111"/>
                </a:solidFill>
                <a:latin typeface="Cambria"/>
                <a:cs typeface="Cambria"/>
              </a:rPr>
              <a:t>gas</a:t>
            </a:r>
            <a:r>
              <a:rPr sz="1300" spc="-7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station?</a:t>
            </a:r>
            <a:endParaRPr sz="1300">
              <a:latin typeface="Cambria"/>
              <a:cs typeface="Cambria"/>
            </a:endParaRPr>
          </a:p>
          <a:p>
            <a:pPr marL="469265" lvl="1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  <a:tab pos="1383665" algn="l"/>
                <a:tab pos="2755900" algn="l"/>
              </a:tabLst>
            </a:pP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longest	B.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farthest	C.</a:t>
            </a:r>
            <a:r>
              <a:rPr sz="1300" spc="-8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nearest</a:t>
            </a:r>
            <a:endParaRPr sz="13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104661"/>
            <a:ext cx="5807075" cy="3355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18110">
              <a:lnSpc>
                <a:spcPct val="112300"/>
              </a:lnSpc>
              <a:buFont typeface="Cambria"/>
              <a:buAutoNum type="arabicParenR" startAt="11"/>
              <a:tabLst>
                <a:tab pos="311785" algn="l"/>
                <a:tab pos="3775710" algn="l"/>
              </a:tabLst>
            </a:pP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The first time I </a:t>
            </a:r>
            <a:r>
              <a:rPr sz="1300" spc="-10" dirty="0">
                <a:solidFill>
                  <a:srgbClr val="111111"/>
                </a:solidFill>
                <a:latin typeface="Cambria"/>
                <a:cs typeface="Cambria"/>
              </a:rPr>
              <a:t>drove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in Philadelphia,</a:t>
            </a:r>
            <a:r>
              <a:rPr sz="1300" spc="15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I</a:t>
            </a:r>
            <a:r>
              <a:rPr sz="1300" spc="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10" dirty="0">
                <a:solidFill>
                  <a:srgbClr val="111111"/>
                </a:solidFill>
                <a:latin typeface="Cambria"/>
                <a:cs typeface="Cambria"/>
              </a:rPr>
              <a:t>got</a:t>
            </a:r>
            <a:r>
              <a:rPr sz="1300" u="sng" spc="-10" dirty="0">
                <a:solidFill>
                  <a:srgbClr val="111111"/>
                </a:solidFill>
                <a:latin typeface="Cambria"/>
                <a:cs typeface="Cambria"/>
              </a:rPr>
              <a:t> 	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and had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stop and</a:t>
            </a:r>
            <a:r>
              <a:rPr sz="1300" spc="-5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ask</a:t>
            </a:r>
            <a:r>
              <a:rPr sz="1300" spc="-1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for  directions.</a:t>
            </a:r>
            <a:endParaRPr sz="1300">
              <a:latin typeface="Cambria"/>
              <a:cs typeface="Cambria"/>
            </a:endParaRPr>
          </a:p>
          <a:p>
            <a:pPr marL="469265" lvl="1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  <a:tab pos="1383665" algn="l"/>
                <a:tab pos="2755900" algn="l"/>
              </a:tabLst>
            </a:pPr>
            <a:r>
              <a:rPr sz="1300" spc="-10" dirty="0">
                <a:solidFill>
                  <a:srgbClr val="111111"/>
                </a:solidFill>
                <a:latin typeface="Cambria"/>
                <a:cs typeface="Cambria"/>
              </a:rPr>
              <a:t>lost	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B.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missed	C.</a:t>
            </a:r>
            <a:r>
              <a:rPr sz="1300" spc="-8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jammed</a:t>
            </a:r>
            <a:endParaRPr sz="13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111111"/>
              </a:buClr>
              <a:buFont typeface="Cambria"/>
              <a:buAutoNum type="alphaUcPeriod"/>
            </a:pPr>
            <a:endParaRPr sz="1650">
              <a:latin typeface="Times New Roman"/>
              <a:cs typeface="Times New Roman"/>
            </a:endParaRPr>
          </a:p>
          <a:p>
            <a:pPr marL="311150" indent="-298450">
              <a:lnSpc>
                <a:spcPct val="100000"/>
              </a:lnSpc>
              <a:spcBef>
                <a:spcPts val="5"/>
              </a:spcBef>
              <a:buFont typeface="Cambria"/>
              <a:buAutoNum type="arabicParenR" startAt="11"/>
              <a:tabLst>
                <a:tab pos="311785" algn="l"/>
                <a:tab pos="4030979" algn="l"/>
              </a:tabLst>
            </a:pP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Don't take the highway - they're</a:t>
            </a:r>
            <a:r>
              <a:rPr sz="1300" spc="9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doing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some</a:t>
            </a:r>
            <a:r>
              <a:rPr sz="1300" u="sng" spc="-5" dirty="0">
                <a:solidFill>
                  <a:srgbClr val="111111"/>
                </a:solidFill>
                <a:latin typeface="Cambria"/>
                <a:cs typeface="Cambria"/>
              </a:rPr>
              <a:t> 	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and two </a:t>
            </a:r>
            <a:r>
              <a:rPr sz="1300" spc="-10" dirty="0">
                <a:solidFill>
                  <a:srgbClr val="111111"/>
                </a:solidFill>
                <a:latin typeface="Cambria"/>
                <a:cs typeface="Cambria"/>
              </a:rPr>
              <a:t>lanes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are</a:t>
            </a:r>
            <a:r>
              <a:rPr sz="1300" spc="-2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closed.</a:t>
            </a:r>
            <a:endParaRPr sz="1300">
              <a:latin typeface="Cambria"/>
              <a:cs typeface="Cambria"/>
            </a:endParaRPr>
          </a:p>
          <a:p>
            <a:pPr marL="469265" lvl="1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  <a:tab pos="1841500" algn="l"/>
                <a:tab pos="3213100" algn="l"/>
              </a:tabLst>
            </a:pP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detour	B.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merging	C.</a:t>
            </a:r>
            <a:r>
              <a:rPr sz="1300" spc="-8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roadwork</a:t>
            </a:r>
            <a:endParaRPr sz="13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111111"/>
              </a:buClr>
              <a:buFont typeface="Cambria"/>
              <a:buAutoNum type="alphaUcPeriod"/>
            </a:pPr>
            <a:endParaRPr sz="1650">
              <a:latin typeface="Times New Roman"/>
              <a:cs typeface="Times New Roman"/>
            </a:endParaRPr>
          </a:p>
          <a:p>
            <a:pPr marL="311150" indent="-298450">
              <a:lnSpc>
                <a:spcPct val="100000"/>
              </a:lnSpc>
              <a:spcBef>
                <a:spcPts val="5"/>
              </a:spcBef>
              <a:buFont typeface="Cambria"/>
              <a:buAutoNum type="arabicParenR" startAt="11"/>
              <a:tabLst>
                <a:tab pos="311785" algn="l"/>
                <a:tab pos="2322830" algn="l"/>
              </a:tabLst>
            </a:pP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Sorry I'm late - I</a:t>
            </a:r>
            <a:r>
              <a:rPr sz="1300" spc="5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got</a:t>
            </a:r>
            <a:r>
              <a:rPr sz="1300" spc="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a</a:t>
            </a:r>
            <a:r>
              <a:rPr sz="1300" u="sng" spc="-5" dirty="0">
                <a:solidFill>
                  <a:srgbClr val="111111"/>
                </a:solidFill>
                <a:latin typeface="Cambria"/>
                <a:cs typeface="Cambria"/>
              </a:rPr>
              <a:t> 	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tire </a:t>
            </a:r>
            <a:r>
              <a:rPr sz="1300" spc="-10" dirty="0">
                <a:solidFill>
                  <a:srgbClr val="111111"/>
                </a:solidFill>
                <a:latin typeface="Cambria"/>
                <a:cs typeface="Cambria"/>
              </a:rPr>
              <a:t>and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I had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call a friend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help me change</a:t>
            </a:r>
            <a:r>
              <a:rPr sz="1300" spc="4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it.</a:t>
            </a:r>
            <a:endParaRPr sz="1300">
              <a:latin typeface="Cambria"/>
              <a:cs typeface="Cambria"/>
            </a:endParaRPr>
          </a:p>
          <a:p>
            <a:pPr marL="469265" lvl="1" indent="-227965">
              <a:lnSpc>
                <a:spcPct val="100000"/>
              </a:lnSpc>
              <a:spcBef>
                <a:spcPts val="204"/>
              </a:spcBef>
              <a:buAutoNum type="alphaUcPeriod"/>
              <a:tabLst>
                <a:tab pos="469900" algn="l"/>
                <a:tab pos="1383665" algn="l"/>
                <a:tab pos="2298700" algn="l"/>
              </a:tabLst>
            </a:pP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broken	B. cut	C.</a:t>
            </a:r>
            <a:r>
              <a:rPr sz="1300" spc="-9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flat</a:t>
            </a:r>
            <a:endParaRPr sz="13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111111"/>
              </a:buClr>
              <a:buFont typeface="Cambria"/>
              <a:buAutoNum type="alphaUcPeriod"/>
            </a:pPr>
            <a:endParaRPr sz="1650">
              <a:latin typeface="Times New Roman"/>
              <a:cs typeface="Times New Roman"/>
            </a:endParaRPr>
          </a:p>
          <a:p>
            <a:pPr marL="311150" indent="-298450">
              <a:lnSpc>
                <a:spcPct val="100000"/>
              </a:lnSpc>
              <a:buFont typeface="Cambria"/>
              <a:buAutoNum type="arabicParenR" startAt="11"/>
              <a:tabLst>
                <a:tab pos="311785" algn="l"/>
                <a:tab pos="2127250" algn="l"/>
              </a:tabLst>
            </a:pP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I dropped</a:t>
            </a:r>
            <a:r>
              <a:rPr sz="1300" spc="1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my</a:t>
            </a:r>
            <a:r>
              <a:rPr sz="1300" spc="-1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sister</a:t>
            </a:r>
            <a:r>
              <a:rPr sz="1300" u="sng" dirty="0">
                <a:solidFill>
                  <a:srgbClr val="111111"/>
                </a:solidFill>
                <a:latin typeface="Cambria"/>
                <a:cs typeface="Cambria"/>
              </a:rPr>
              <a:t> 	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at school on my way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to</a:t>
            </a:r>
            <a:r>
              <a:rPr sz="1300" spc="-3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work.</a:t>
            </a:r>
            <a:endParaRPr sz="1300">
              <a:latin typeface="Cambria"/>
              <a:cs typeface="Cambria"/>
            </a:endParaRPr>
          </a:p>
          <a:p>
            <a:pPr marL="469265" lvl="1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  <a:tab pos="1383665" algn="l"/>
                <a:tab pos="2298700" algn="l"/>
              </a:tabLst>
            </a:pP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off	B. out	C.</a:t>
            </a:r>
            <a:r>
              <a:rPr sz="1300" spc="-10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up</a:t>
            </a:r>
            <a:endParaRPr sz="13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111111"/>
              </a:buClr>
              <a:buFont typeface="Cambria"/>
              <a:buAutoNum type="alphaUcPeriod"/>
            </a:pPr>
            <a:endParaRPr sz="1650">
              <a:latin typeface="Times New Roman"/>
              <a:cs typeface="Times New Roman"/>
            </a:endParaRPr>
          </a:p>
          <a:p>
            <a:pPr marL="311150" indent="-298450">
              <a:lnSpc>
                <a:spcPct val="100000"/>
              </a:lnSpc>
              <a:spcBef>
                <a:spcPts val="5"/>
              </a:spcBef>
              <a:buFont typeface="Cambria"/>
              <a:buAutoNum type="arabicParenR" startAt="11"/>
              <a:tabLst>
                <a:tab pos="311785" algn="l"/>
                <a:tab pos="2325370" algn="l"/>
              </a:tabLst>
            </a:pP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She's so</a:t>
            </a:r>
            <a:r>
              <a:rPr sz="1300" spc="3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forgetful,</a:t>
            </a:r>
            <a:r>
              <a:rPr sz="1300" spc="2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she</a:t>
            </a:r>
            <a:r>
              <a:rPr sz="1300" u="sng" spc="-5" dirty="0">
                <a:solidFill>
                  <a:srgbClr val="111111"/>
                </a:solidFill>
                <a:latin typeface="Cambria"/>
                <a:cs typeface="Cambria"/>
              </a:rPr>
              <a:t> 	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her keys in the </a:t>
            </a:r>
            <a:r>
              <a:rPr sz="1300" spc="-10" dirty="0">
                <a:solidFill>
                  <a:srgbClr val="111111"/>
                </a:solidFill>
                <a:latin typeface="Cambria"/>
                <a:cs typeface="Cambria"/>
              </a:rPr>
              <a:t>car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at least once a</a:t>
            </a:r>
            <a:r>
              <a:rPr sz="1300" spc="1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week.</a:t>
            </a:r>
            <a:endParaRPr sz="1300">
              <a:latin typeface="Cambria"/>
              <a:cs typeface="Cambria"/>
            </a:endParaRPr>
          </a:p>
          <a:p>
            <a:pPr marL="469265" lvl="1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  <a:tab pos="1383665" algn="l"/>
                <a:tab pos="2755900" algn="l"/>
              </a:tabLst>
            </a:pP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locks	B.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misses	C.</a:t>
            </a:r>
            <a:r>
              <a:rPr sz="1300" spc="-10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shuts</a:t>
            </a:r>
            <a:endParaRPr sz="13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904240"/>
            <a:ext cx="4557395" cy="441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365F91"/>
                </a:solidFill>
                <a:latin typeface="Cambria"/>
                <a:cs typeface="Cambria"/>
              </a:rPr>
              <a:t>Lesson </a:t>
            </a:r>
            <a:r>
              <a:rPr sz="1400" b="1" dirty="0">
                <a:solidFill>
                  <a:srgbClr val="365F91"/>
                </a:solidFill>
                <a:latin typeface="Cambria"/>
                <a:cs typeface="Cambria"/>
              </a:rPr>
              <a:t>7 </a:t>
            </a:r>
            <a:r>
              <a:rPr sz="1400" b="1" spc="-5" dirty="0">
                <a:solidFill>
                  <a:srgbClr val="365F91"/>
                </a:solidFill>
                <a:latin typeface="Cambria"/>
                <a:cs typeface="Cambria"/>
              </a:rPr>
              <a:t>Quiz </a:t>
            </a:r>
            <a:r>
              <a:rPr sz="1400" b="1" dirty="0">
                <a:solidFill>
                  <a:srgbClr val="365F91"/>
                </a:solidFill>
                <a:latin typeface="Cambria"/>
                <a:cs typeface="Cambria"/>
              </a:rPr>
              <a:t>-</a:t>
            </a:r>
            <a:r>
              <a:rPr sz="1400" b="1" spc="-35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400" b="1" spc="-5" dirty="0">
                <a:solidFill>
                  <a:srgbClr val="365F91"/>
                </a:solidFill>
                <a:latin typeface="Cambria"/>
                <a:cs typeface="Cambria"/>
              </a:rPr>
              <a:t>Answers</a:t>
            </a:r>
            <a:endParaRPr sz="1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200" spc="-5" dirty="0">
                <a:solidFill>
                  <a:srgbClr val="111111"/>
                </a:solidFill>
                <a:latin typeface="Cambria"/>
                <a:cs typeface="Cambria"/>
              </a:rPr>
              <a:t>1.C  2.C  3.C  4.C  5.A  </a:t>
            </a:r>
            <a:r>
              <a:rPr sz="1200" dirty="0">
                <a:solidFill>
                  <a:srgbClr val="111111"/>
                </a:solidFill>
                <a:latin typeface="Cambria"/>
                <a:cs typeface="Cambria"/>
              </a:rPr>
              <a:t>6.B  </a:t>
            </a:r>
            <a:r>
              <a:rPr sz="1200" spc="-5" dirty="0">
                <a:solidFill>
                  <a:srgbClr val="111111"/>
                </a:solidFill>
                <a:latin typeface="Cambria"/>
                <a:cs typeface="Cambria"/>
              </a:rPr>
              <a:t>7.A  8.B  9.B  10.C  </a:t>
            </a:r>
            <a:r>
              <a:rPr sz="1200" dirty="0">
                <a:solidFill>
                  <a:srgbClr val="111111"/>
                </a:solidFill>
                <a:latin typeface="Cambria"/>
                <a:cs typeface="Cambria"/>
              </a:rPr>
              <a:t>11.A  </a:t>
            </a:r>
            <a:r>
              <a:rPr sz="1200" spc="-5" dirty="0">
                <a:solidFill>
                  <a:srgbClr val="111111"/>
                </a:solidFill>
                <a:latin typeface="Cambria"/>
                <a:cs typeface="Cambria"/>
              </a:rPr>
              <a:t>12.C  </a:t>
            </a:r>
            <a:r>
              <a:rPr sz="1200" dirty="0">
                <a:solidFill>
                  <a:srgbClr val="111111"/>
                </a:solidFill>
                <a:latin typeface="Cambria"/>
                <a:cs typeface="Cambria"/>
              </a:rPr>
              <a:t>13.C  </a:t>
            </a:r>
            <a:r>
              <a:rPr sz="1200" spc="-5" dirty="0">
                <a:solidFill>
                  <a:srgbClr val="111111"/>
                </a:solidFill>
                <a:latin typeface="Cambria"/>
                <a:cs typeface="Cambria"/>
              </a:rPr>
              <a:t>14.A </a:t>
            </a:r>
            <a:r>
              <a:rPr sz="1200" spc="4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111111"/>
                </a:solidFill>
                <a:latin typeface="Cambria"/>
                <a:cs typeface="Cambria"/>
              </a:rPr>
              <a:t>15.A</a:t>
            </a:r>
            <a:endParaRPr sz="1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2163</Words>
  <Application>Microsoft Office PowerPoint</Application>
  <PresentationFormat>Custom</PresentationFormat>
  <Paragraphs>204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Cambria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Shayna - Espresso English</dc:creator>
  <cp:lastModifiedBy>Eman Magdoub</cp:lastModifiedBy>
  <cp:revision>1</cp:revision>
  <dcterms:created xsi:type="dcterms:W3CDTF">2022-04-23T09:57:24Z</dcterms:created>
  <dcterms:modified xsi:type="dcterms:W3CDTF">2022-04-23T07:58:24Z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2017-01-25T00:00:00Z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2022-04-23T00:00:00Z</vt:filetime>
  </property>
</Properties>
</file>