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59" r:id="rId5"/>
    <p:sldId id="257" r:id="rId6"/>
    <p:sldId id="258" r:id="rId7"/>
    <p:sldId id="259" r:id="rId8"/>
    <p:sldId id="260" r:id="rId9"/>
    <p:sldId id="261" r:id="rId10"/>
    <p:sldId id="262" r:id="rId11"/>
    <p:sldId id="360" r:id="rId12"/>
    <p:sldId id="361" r:id="rId13"/>
    <p:sldId id="265" r:id="rId14"/>
    <p:sldId id="266" r:id="rId15"/>
    <p:sldId id="267" r:id="rId16"/>
    <p:sldId id="362" r:id="rId17"/>
    <p:sldId id="268" r:id="rId18"/>
    <p:sldId id="350" r:id="rId19"/>
    <p:sldId id="363" r:id="rId20"/>
    <p:sldId id="273" r:id="rId21"/>
    <p:sldId id="357" r:id="rId22"/>
    <p:sldId id="27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4032972" cy="559383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Hi –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problem with my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room.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fan isn’t</a:t>
            </a:r>
            <a:r>
              <a:rPr sz="886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working.</a:t>
            </a:r>
            <a:endParaRPr sz="886">
              <a:latin typeface="Cambria"/>
              <a:cs typeface="Cambria"/>
            </a:endParaRPr>
          </a:p>
          <a:p>
            <a:pPr marL="8659" marR="1342989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I’ll send somebody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up to fix it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right away.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Oh, and also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</a:t>
            </a:r>
            <a:r>
              <a:rPr sz="886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shampoo.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can come get some at the front desk. Is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anything</a:t>
            </a:r>
            <a:r>
              <a:rPr sz="886" spc="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else?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Yes, can I have some extra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pillows?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course – we’ll bring them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 a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lot.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something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not functioning correctly, you can say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it’s not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working,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886" spc="11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example: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TV’s not</a:t>
            </a:r>
            <a:r>
              <a:rPr sz="886" b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shower’s not</a:t>
            </a:r>
            <a:r>
              <a:rPr sz="886" b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“My keycard’s not</a:t>
            </a:r>
            <a:r>
              <a:rPr sz="886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working.”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Clr>
                <a:srgbClr val="111111"/>
              </a:buClr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If something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not present in your room, you can say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there’s / there are</a:t>
            </a:r>
            <a:r>
              <a:rPr sz="886" b="1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no…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toilet</a:t>
            </a:r>
            <a:r>
              <a:rPr sz="886" b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paper.”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shampoo /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soap.”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“There’s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hot</a:t>
            </a:r>
            <a:r>
              <a:rPr sz="886" b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water.”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“There are no towels /</a:t>
            </a:r>
            <a:r>
              <a:rPr sz="886" b="1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sheets.”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  <a:buClr>
                <a:srgbClr val="111111"/>
              </a:buClr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some other possible problems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with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rooms: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sheets are</a:t>
            </a:r>
            <a:r>
              <a:rPr sz="886" b="1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stained.”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toilet doesn’t</a:t>
            </a:r>
            <a:r>
              <a:rPr sz="886" b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flush.”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room’s too hot / cold /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noisy.”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room hasn’t been</a:t>
            </a:r>
            <a:r>
              <a:rPr sz="886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cleaned.”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“The room smells</a:t>
            </a:r>
            <a:r>
              <a:rPr sz="886" b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bad.”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“Can I have a different room,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please?”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928630" cy="5583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#4 – Checking</a:t>
            </a:r>
            <a:r>
              <a:rPr sz="1091" b="1" spc="1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out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219069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leave the hotel, you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give your key (or key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card)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back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 receptionist, and pay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remaining charges for your stay. This process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called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check-out.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morning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I’m checking</a:t>
            </a:r>
            <a:r>
              <a:rPr sz="886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out.</a:t>
            </a:r>
            <a:endParaRPr sz="886">
              <a:latin typeface="Cambria"/>
              <a:cs typeface="Cambria"/>
            </a:endParaRPr>
          </a:p>
          <a:p>
            <a:pPr marL="8659" marR="240716">
              <a:lnSpc>
                <a:spcPts val="2393"/>
              </a:lnSpc>
              <a:spcBef>
                <a:spcPts val="296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just need your room key, please. How was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stay?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 was great – no complaints</a:t>
            </a:r>
            <a:r>
              <a:rPr sz="886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here.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886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Wonderful! Did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have anything from the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mini-bar?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59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Yes – one bottle of water and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one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orange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juice.</a:t>
            </a:r>
            <a:endParaRPr sz="886">
              <a:latin typeface="Cambria"/>
              <a:cs typeface="Cambria"/>
            </a:endParaRPr>
          </a:p>
          <a:p>
            <a:pPr marL="8659" marR="1475470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right…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bill comes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$15.50.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What’s this $10 charge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That’s for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phone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calls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made from your</a:t>
            </a:r>
            <a:r>
              <a:rPr sz="886" spc="9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Oh,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like to put this on your credit</a:t>
            </a:r>
            <a:r>
              <a:rPr sz="886" spc="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card?</a:t>
            </a:r>
            <a:endParaRPr sz="886">
              <a:latin typeface="Cambria"/>
              <a:cs typeface="Cambria"/>
            </a:endParaRPr>
          </a:p>
          <a:p>
            <a:pPr marL="8659" marR="386185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I’ll pay cash.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I get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airport from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here?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can take the free shuttle bus, or I can call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cab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886" spc="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you.</a:t>
            </a:r>
            <a:endParaRPr sz="886">
              <a:latin typeface="Cambria"/>
              <a:cs typeface="Cambria"/>
            </a:endParaRPr>
          </a:p>
          <a:p>
            <a:pPr marL="8659" marR="3464">
              <a:lnSpc>
                <a:spcPts val="1193"/>
              </a:lnSpc>
              <a:spcBef>
                <a:spcPts val="65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shuttle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bus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a bus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that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travels between two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places only (and does not have multiple  stops)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68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cab =</a:t>
            </a:r>
            <a:r>
              <a:rPr sz="886" i="1" spc="-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taxi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 time is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next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bus?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</a:t>
            </a:r>
            <a:r>
              <a:rPr sz="886" b="1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10:30.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4044228" cy="5259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Will it get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airport before noon? My flight’s at</a:t>
            </a:r>
            <a:r>
              <a:rPr sz="886" spc="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2:15.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Oh,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definitely.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right – I’ll take the bus,</a:t>
            </a:r>
            <a:r>
              <a:rPr sz="886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then.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 marL="8659" marR="657640">
              <a:lnSpc>
                <a:spcPct val="177100"/>
              </a:lnSpc>
              <a:spcBef>
                <a:spcPts val="552"/>
              </a:spcBef>
            </a:pPr>
            <a:r>
              <a:rPr sz="886" spc="-3" dirty="0">
                <a:latin typeface="Cambria"/>
                <a:cs typeface="Cambria"/>
              </a:rPr>
              <a:t>You can start by saying </a:t>
            </a:r>
            <a:r>
              <a:rPr sz="886" b="1" spc="-3" dirty="0">
                <a:latin typeface="Cambria"/>
                <a:cs typeface="Cambria"/>
              </a:rPr>
              <a:t>“I’m checking out.”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“I’d </a:t>
            </a:r>
            <a:r>
              <a:rPr sz="886" b="1" dirty="0">
                <a:latin typeface="Cambria"/>
                <a:cs typeface="Cambria"/>
              </a:rPr>
              <a:t>like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check out.”  </a:t>
            </a: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enjoyed your time at the hotel,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say: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enjoyed </a:t>
            </a:r>
            <a:r>
              <a:rPr sz="886" b="1" dirty="0">
                <a:latin typeface="Cambria"/>
                <a:cs typeface="Cambria"/>
              </a:rPr>
              <a:t>my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stay.”</a:t>
            </a:r>
            <a:endParaRPr sz="886">
              <a:latin typeface="Cambria"/>
              <a:cs typeface="Cambria"/>
            </a:endParaRPr>
          </a:p>
          <a:p>
            <a:pPr marL="345056" indent="-180537">
              <a:spcBef>
                <a:spcPts val="181"/>
              </a:spcBef>
              <a:buFont typeface="Symbol"/>
              <a:buChar char=""/>
              <a:tabLst>
                <a:tab pos="345056" algn="l"/>
                <a:tab pos="345489" algn="l"/>
              </a:tabLst>
            </a:pPr>
            <a:r>
              <a:rPr sz="886" b="1" spc="-3" dirty="0">
                <a:latin typeface="Cambria"/>
                <a:cs typeface="Cambria"/>
              </a:rPr>
              <a:t>“Everything was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great.”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“No complaints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here.”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161487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talk about some problems you had with the hotel or room,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 </a:t>
            </a:r>
            <a:r>
              <a:rPr sz="886" spc="-7" dirty="0">
                <a:latin typeface="Cambria"/>
                <a:cs typeface="Cambria"/>
              </a:rPr>
              <a:t>say </a:t>
            </a:r>
            <a:r>
              <a:rPr sz="886" b="1" spc="-3" dirty="0">
                <a:latin typeface="Cambria"/>
                <a:cs typeface="Cambria"/>
              </a:rPr>
              <a:t>“I have a few complaints…”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then explain the negative</a:t>
            </a:r>
            <a:r>
              <a:rPr sz="886" spc="9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experiences.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886" spc="-3" dirty="0">
                <a:latin typeface="Cambria"/>
                <a:cs typeface="Cambria"/>
              </a:rPr>
              <a:t>To ask about transportation from the hotel to the airport,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say: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“How can I get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the airport from</a:t>
            </a:r>
            <a:r>
              <a:rPr sz="886" b="1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here?”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“Does the hotel have a shuttle </a:t>
            </a:r>
            <a:r>
              <a:rPr sz="886" b="1" spc="-7" dirty="0">
                <a:latin typeface="Cambria"/>
                <a:cs typeface="Cambria"/>
              </a:rPr>
              <a:t>bus to </a:t>
            </a:r>
            <a:r>
              <a:rPr sz="886" b="1" spc="-3" dirty="0">
                <a:latin typeface="Cambria"/>
                <a:cs typeface="Cambria"/>
              </a:rPr>
              <a:t>the</a:t>
            </a:r>
            <a:r>
              <a:rPr sz="886" b="1" spc="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airport?”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“Could you </a:t>
            </a:r>
            <a:r>
              <a:rPr sz="886" b="1" dirty="0">
                <a:latin typeface="Cambria"/>
                <a:cs typeface="Cambria"/>
              </a:rPr>
              <a:t>call </a:t>
            </a:r>
            <a:r>
              <a:rPr sz="886" b="1" spc="-3" dirty="0">
                <a:latin typeface="Cambria"/>
                <a:cs typeface="Cambria"/>
              </a:rPr>
              <a:t>a taxi/cab </a:t>
            </a:r>
            <a:r>
              <a:rPr sz="886" b="1" spc="-7" dirty="0">
                <a:latin typeface="Cambria"/>
                <a:cs typeface="Cambria"/>
              </a:rPr>
              <a:t>for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87887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Sometimes you need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check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out of a hotel in the morning, but your flight is in the  late afternoon or evening – so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spend a little more time in the city, but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carry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your luggage around.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this case, you can</a:t>
            </a:r>
            <a:r>
              <a:rPr sz="886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57">
              <a:latin typeface="Times New Roman"/>
              <a:cs typeface="Times New Roman"/>
            </a:endParaRPr>
          </a:p>
          <a:p>
            <a:pPr marL="319945" marR="155859" indent="-155427">
              <a:lnSpc>
                <a:spcPct val="112500"/>
              </a:lnSpc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“My flight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isn’t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until 8:00. Could I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leave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my bags here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pick them up</a:t>
            </a:r>
            <a:r>
              <a:rPr sz="886" b="1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later?”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 algn="just">
              <a:lnSpc>
                <a:spcPct val="1127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You’ve finished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18! Now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quiz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test your memory of the key phrases.  In tomorrow’s lesson, you’ll learn about sightseeing –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see the tourist spots in  a</a:t>
            </a:r>
            <a:r>
              <a:rPr sz="886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city.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75996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1773" b="1" spc="34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lang="en-US" sz="1773" b="1" spc="3" dirty="0">
                <a:solidFill>
                  <a:srgbClr val="313D4F"/>
                </a:solidFill>
                <a:latin typeface="Cambria"/>
                <a:cs typeface="Cambria"/>
              </a:rPr>
              <a:t>5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55544"/>
            <a:ext cx="2321502" cy="51302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5469" indent="-136810">
              <a:buFont typeface="Cambria"/>
              <a:buAutoNum type="arabicParenR"/>
              <a:tabLst>
                <a:tab pos="145902" algn="l"/>
                <a:tab pos="101611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I'd like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date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book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request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Font typeface="Cambria"/>
              <a:buAutoNum type="arabicParenR"/>
              <a:tabLst>
                <a:tab pos="145902" algn="l"/>
                <a:tab pos="750290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How</a:t>
            </a:r>
            <a:r>
              <a:rPr sz="886" u="sng" spc="-7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 per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night?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much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cost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many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895759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 have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under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name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"Janet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Allen."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request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reserve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reservation</a:t>
            </a:r>
            <a:endParaRPr sz="886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Clr>
                <a:srgbClr val="111111"/>
              </a:buClr>
              <a:buFont typeface="Cambria"/>
              <a:buAutoNum type="alphaUcPeriod"/>
            </a:pPr>
            <a:endParaRPr sz="1159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955505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We'll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five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nights.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sleeping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renting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staying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107035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breakfast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paid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included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inside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115162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time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check-off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check-up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check-out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buFont typeface="Cambria"/>
              <a:buAutoNum type="arabicParenR"/>
              <a:tabLst>
                <a:tab pos="145902" algn="l"/>
                <a:tab pos="685349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another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blanket?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bring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take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69793"/>
            <a:ext cx="2358303" cy="5278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buFont typeface="Cambria"/>
              <a:buAutoNum type="arabicParenR" startAt="8"/>
              <a:tabLst>
                <a:tab pos="145902" algn="l"/>
                <a:tab pos="1214405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Does the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WiFi?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has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had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have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145469" indent="-136810">
              <a:spcBef>
                <a:spcPts val="3"/>
              </a:spcBef>
              <a:buAutoNum type="arabicParenR" startAt="8"/>
              <a:tabLst>
                <a:tab pos="145902" algn="l"/>
                <a:tab pos="459785" algn="l"/>
              </a:tabLst>
            </a:pPr>
            <a:r>
              <a:rPr sz="886" b="1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room have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air-conditioning?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Does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9"/>
              </a:spcBef>
              <a:buAutoNum type="alphaUcPeriod"/>
              <a:tabLst>
                <a:tab pos="320378" algn="l"/>
              </a:tabLst>
            </a:pP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Do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0"/>
              </a:spcBef>
              <a:buClr>
                <a:srgbClr val="111111"/>
              </a:buClr>
              <a:buFont typeface="Cambria"/>
              <a:buAutoNum type="alphaUcPeriod"/>
            </a:pPr>
            <a:endParaRPr sz="1023">
              <a:latin typeface="Times New Roman"/>
              <a:cs typeface="Times New Roman"/>
            </a:endParaRPr>
          </a:p>
          <a:p>
            <a:pPr marL="8659" marR="1084089">
              <a:lnSpc>
                <a:spcPct val="112300"/>
              </a:lnSpc>
              <a:buFont typeface="Cambria"/>
              <a:buAutoNum type="arabicParenR" startAt="8"/>
              <a:tabLst>
                <a:tab pos="212575" algn="l"/>
                <a:tab pos="611315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"Was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everything OK?"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"No</a:t>
            </a:r>
            <a:r>
              <a:rPr sz="886" u="sng" spc="-7" dirty="0">
                <a:solidFill>
                  <a:srgbClr val="111111"/>
                </a:solidFill>
                <a:latin typeface="Cambria"/>
                <a:cs typeface="Cambria"/>
              </a:rPr>
              <a:t> 	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here."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complaints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errors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negatives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1512703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remote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control's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working.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doesn't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hasn't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not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27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1614012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"What's this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extra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$25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bill</a:t>
            </a:r>
            <a:r>
              <a:rPr sz="886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for?"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cash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change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26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charge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4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spcBef>
                <a:spcPts val="3"/>
              </a:spcBef>
              <a:buFont typeface="Cambria"/>
              <a:buAutoNum type="arabicParenR" startAt="8"/>
              <a:tabLst>
                <a:tab pos="212575" algn="l"/>
                <a:tab pos="612181" algn="l"/>
              </a:tabLst>
            </a:pP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"</a:t>
            </a:r>
            <a:r>
              <a:rPr sz="886" u="sng" spc="-10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 hot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water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the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bathroom."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Has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There's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Clr>
                <a:srgbClr val="111111"/>
              </a:buClr>
              <a:buFont typeface="Cambria"/>
              <a:buAutoNum type="alphaUcPeriod"/>
            </a:pPr>
            <a:endParaRPr sz="1125">
              <a:latin typeface="Times New Roman"/>
              <a:cs typeface="Times New Roman"/>
            </a:endParaRPr>
          </a:p>
          <a:p>
            <a:pPr marL="212142" indent="-203483">
              <a:buFont typeface="Cambria"/>
              <a:buAutoNum type="arabicParenR" startAt="8"/>
              <a:tabLst>
                <a:tab pos="212575" algn="l"/>
                <a:tab pos="1072833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"How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I</a:t>
            </a:r>
            <a:r>
              <a:rPr sz="886" u="sng" spc="-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airport from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here?"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get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leave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2451389" cy="583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2142" indent="-203483">
              <a:buFont typeface="Cambria"/>
              <a:buAutoNum type="arabicParenR" startAt="15"/>
              <a:tabLst>
                <a:tab pos="212575" algn="l"/>
                <a:tab pos="1424382" algn="l"/>
              </a:tabLst>
            </a:pP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 have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_</a:t>
            </a:r>
            <a:r>
              <a:rPr sz="886" u="sng" spc="3" dirty="0">
                <a:solidFill>
                  <a:srgbClr val="111111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available for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tonight?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3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luxuries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resorts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30"/>
              </a:spcBef>
              <a:buAutoNum type="alphaUcPeriod"/>
              <a:tabLst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suites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528"/>
            <a:ext cx="3100820" cy="2856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955" b="1" spc="-3" dirty="0">
                <a:solidFill>
                  <a:srgbClr val="365F91"/>
                </a:solidFill>
                <a:latin typeface="Cambria"/>
                <a:cs typeface="Cambria"/>
              </a:rPr>
              <a:t>5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955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955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955" dirty="0">
              <a:latin typeface="Cambria"/>
              <a:cs typeface="Cambria"/>
            </a:endParaRPr>
          </a:p>
          <a:p>
            <a:pPr marL="8659">
              <a:spcBef>
                <a:spcPts val="147"/>
              </a:spcBef>
            </a:pP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1.B  2.A  3.C  4.C  5.B  </a:t>
            </a:r>
            <a:r>
              <a:rPr sz="818" dirty="0">
                <a:solidFill>
                  <a:srgbClr val="111111"/>
                </a:solidFill>
                <a:latin typeface="Cambria"/>
                <a:cs typeface="Cambria"/>
              </a:rPr>
              <a:t>6.C  </a:t>
            </a: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7.B  8.C  9.B  10.A  </a:t>
            </a:r>
            <a:r>
              <a:rPr sz="818" dirty="0">
                <a:solidFill>
                  <a:srgbClr val="111111"/>
                </a:solidFill>
                <a:latin typeface="Cambria"/>
                <a:cs typeface="Cambria"/>
              </a:rPr>
              <a:t>11.C  </a:t>
            </a: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12.C  </a:t>
            </a:r>
            <a:r>
              <a:rPr sz="818" dirty="0">
                <a:solidFill>
                  <a:srgbClr val="111111"/>
                </a:solidFill>
                <a:latin typeface="Cambria"/>
                <a:cs typeface="Cambria"/>
              </a:rPr>
              <a:t>13.C  </a:t>
            </a:r>
            <a:r>
              <a:rPr sz="818" spc="-3" dirty="0">
                <a:solidFill>
                  <a:srgbClr val="111111"/>
                </a:solidFill>
                <a:latin typeface="Cambria"/>
                <a:cs typeface="Cambria"/>
              </a:rPr>
              <a:t>14.A </a:t>
            </a:r>
            <a:r>
              <a:rPr sz="818" spc="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srgbClr val="111111"/>
                </a:solidFill>
                <a:latin typeface="Cambria"/>
                <a:cs typeface="Cambria"/>
              </a:rPr>
              <a:t>15.C</a:t>
            </a:r>
            <a:endParaRPr sz="8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B2BEC-1DCF-441B-A325-8F545F507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672" y="1393038"/>
            <a:ext cx="10702803" cy="5696337"/>
          </a:xfrm>
        </p:spPr>
        <p:txBody>
          <a:bodyPr>
            <a:normAutofit fontScale="775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Desolate Area /ˈ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des.Əl.Ət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/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could be part of a desert, a wasteland, or ghost town,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etc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If you’re travelling or you’re going on a holiday, the last place you’d want to be is in a desolate area.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Tedious Journey /ˈ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ti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ː.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Di.Əs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/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boring, difficult, tiring, something that wears you out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Last Saturday, we travelled north out of the city, and the journey was tedious and slow as there was a lot of congestion.</a:t>
            </a: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Panoramic View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it spreads almost 360 degrees left to right, and you can span right across it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My hotel was situated in a lonely spot with a panoramic view of the countryside surrounding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Luxurious Accommodation /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Lʌɡˈʒʊə.Ri.Əs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/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very comfortable and expensive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It was worth it. The accommodation was luxurious, and I would really suggest and recommend it to any of you to go in there.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1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76AF99-C24E-4AA7-97B6-A9CD2D2F2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07603" cy="5855677"/>
          </a:xfrm>
        </p:spPr>
        <p:txBody>
          <a:bodyPr>
            <a:normAutofit fontScale="550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Poor Service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low quality, not what you had expected, not up to scratch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We will never stay in this hotel again. The service was poor, the room was dirty, and the cost was way over-priced. Not what we had expected.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Far-Flung Location/Destination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really far away, remote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Examples: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Our hotel was in a far-flung location, miles from the city. There was absolutely nothing around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As the world begins to open up after the pandemic, some of us have dared to dream about summer holidays in far-flung locations.</a:t>
            </a:r>
          </a:p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Quaint Village /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Kweɪnt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/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attractively unusual or old-fashioned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The quaint village of </a:t>
            </a:r>
            <a:r>
              <a:rPr lang="en-US" b="1" i="1" dirty="0" err="1">
                <a:solidFill>
                  <a:srgbClr val="444444"/>
                </a:solidFill>
                <a:effectLst/>
                <a:latin typeface="inherit"/>
              </a:rPr>
              <a:t>Cotswolds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 is nice to visit for Easter weekend.</a:t>
            </a:r>
          </a:p>
          <a:p>
            <a:pPr algn="l" fontAlgn="base"/>
            <a:endParaRPr lang="en-US" b="1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mpeccable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 Service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service that just cannot be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criticised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, cannot be bettered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They gave me a small bowl of fruit as an extra treat. What an impeccable service!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Unwary 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Traveller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 /Ʌ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nˈweə.Ri</a:t>
            </a: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/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innocent, not conscious of possible dangers and pitfalls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The unwary </a:t>
            </a:r>
            <a:r>
              <a:rPr lang="en-US" b="1" i="1" dirty="0" err="1">
                <a:solidFill>
                  <a:srgbClr val="444444"/>
                </a:solidFill>
                <a:effectLst/>
                <a:latin typeface="inherit"/>
              </a:rPr>
              <a:t>traveller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 walking along the beach needs to wear flip flops in case somebody’s left some broken glass.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 (</a:t>
            </a:r>
            <a:r>
              <a:rPr lang="en-US" sz="2400" b="1" dirty="0" err="1"/>
              <a:t>i</a:t>
            </a:r>
            <a:r>
              <a:rPr lang="en-US" sz="2400" b="1" dirty="0"/>
              <a:t>)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At a Hotel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AC3050E-86F3-4AA7-A290-7190C087D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705" y="1162539"/>
            <a:ext cx="8534400" cy="3615267"/>
          </a:xfrm>
        </p:spPr>
        <p:txBody>
          <a:bodyPr>
            <a:normAutofit fontScale="625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do you prefer to stay in when you travel:  hotels, hostels, or another type of place? Why?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are the best and worst things about staying in hotels?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ever been to a really disgusting hotel? Did you stay or leave?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Couch surfing is staying for free at people’s homes in different countries. Is this a good idea or bad idea? Why?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feel comfortable when you are staying at a hotel?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ever ordered room service?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have any interesting stories about staying somewhere other than your house, like a hotel or hostel?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hotels common in your country? If not, where do people stay when they travel?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the nicest hotel you have stayed at?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would it be like to work in a hotel as a cleaning person or front desk staff?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ever eaten anything out of the minibar (the refrigerator with snacks and drinks)? Was it expensive?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8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5- Talking about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   At a Hotel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2306781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1773" b="1" spc="7" dirty="0">
                <a:solidFill>
                  <a:srgbClr val="313D4F"/>
                </a:solidFill>
                <a:latin typeface="Cambria"/>
                <a:cs typeface="Cambria"/>
              </a:rPr>
              <a:t>5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-17" dirty="0">
                <a:solidFill>
                  <a:srgbClr val="313D4F"/>
                </a:solidFill>
                <a:latin typeface="Cambria"/>
                <a:cs typeface="Cambria"/>
              </a:rPr>
              <a:t>At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a</a:t>
            </a:r>
            <a:r>
              <a:rPr sz="1773" b="1" spc="13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spc="3" dirty="0">
                <a:solidFill>
                  <a:srgbClr val="313D4F"/>
                </a:solidFill>
                <a:latin typeface="Cambria"/>
                <a:cs typeface="Cambria"/>
              </a:rPr>
              <a:t>Hotel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38929"/>
            <a:ext cx="4049857" cy="106048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Welcome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Lesson </a:t>
            </a:r>
            <a:r>
              <a:rPr lang="en-US" sz="886" dirty="0">
                <a:solidFill>
                  <a:srgbClr val="111111"/>
                </a:solidFill>
                <a:latin typeface="Cambria"/>
                <a:cs typeface="Cambria"/>
              </a:rPr>
              <a:t>5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the Everyday English Speaking Course! Today you’re going  to learn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make a hotel reservation,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check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in and check out, and describe  problems with your hotel</a:t>
            </a:r>
            <a:r>
              <a:rPr sz="886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First let’s learn about a few different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types of</a:t>
            </a:r>
            <a:r>
              <a:rPr sz="886" b="1" spc="8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hotels:</a:t>
            </a:r>
            <a:endParaRPr sz="886" dirty="0">
              <a:latin typeface="Cambria"/>
              <a:cs typeface="Cambria"/>
            </a:endParaRPr>
          </a:p>
          <a:p>
            <a:pPr marL="319945" marR="142438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motel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very simple, very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basic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 – usually located by the side of a  road, for people to stop and stay for one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night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while driving long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distances.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7185" y="3607984"/>
            <a:ext cx="3846368" cy="7446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1768"/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Motels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often have outside doors to the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 rooms.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057">
              <a:latin typeface="Times New Roman"/>
              <a:cs typeface="Times New Roman"/>
            </a:endParaRPr>
          </a:p>
          <a:p>
            <a:pPr marL="164085" marR="3464" indent="-155427">
              <a:lnSpc>
                <a:spcPct val="112300"/>
              </a:lnSpc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hostel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place where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stay in a large dormitory room with other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people.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Everyone shares the bathroom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kitchen. Hostels are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popular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with  backpackers and young</a:t>
            </a:r>
            <a:r>
              <a:rPr sz="886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travelers.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04955" y="2280891"/>
            <a:ext cx="2182091" cy="13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5251739" y="4530437"/>
            <a:ext cx="1682028" cy="12466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607397"/>
            <a:ext cx="3729903" cy="293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3464" indent="-155427">
              <a:lnSpc>
                <a:spcPct val="112400"/>
              </a:lnSpc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bed and breakfast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a private house, usually with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fewer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10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rooms  available, where a family lives in the house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rents out the</a:t>
            </a:r>
            <a:r>
              <a:rPr sz="886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rooms.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17185" y="2400895"/>
            <a:ext cx="3834678" cy="449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3464" indent="-155427">
              <a:lnSpc>
                <a:spcPct val="112700"/>
              </a:lnSpc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resort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is usually the most expensive type of hotel, because it includes very  complete facilities – food and drink, swimming pools, sports and fitness  centers, spas, entertainment,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sz="886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shopping.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4692794"/>
            <a:ext cx="3866717" cy="14049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#1 –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Making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a</a:t>
            </a:r>
            <a:r>
              <a:rPr sz="1091" b="1" spc="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reservation</a:t>
            </a:r>
            <a:endParaRPr sz="1091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193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Good evening, Florence</a:t>
            </a:r>
            <a:r>
              <a:rPr sz="886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Hi, I’d 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book a double room for this weekend. What are your</a:t>
            </a:r>
            <a:r>
              <a:rPr sz="886" spc="10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rates?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like a standard room or a suite? The standard room</a:t>
            </a:r>
            <a:r>
              <a:rPr sz="886" spc="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is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$145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per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night and the suites are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$200.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</a:t>
            </a:r>
            <a:r>
              <a:rPr sz="886" b="1" i="1" spc="-3" dirty="0">
                <a:solidFill>
                  <a:srgbClr val="111111"/>
                </a:solidFill>
                <a:latin typeface="Cambria"/>
                <a:cs typeface="Cambria"/>
              </a:rPr>
              <a:t>suites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are bigger, more expensive and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more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comfortable than standard</a:t>
            </a:r>
            <a:r>
              <a:rPr sz="886" i="1" spc="7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rooms)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28347" y="1084984"/>
            <a:ext cx="1935307" cy="13118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5037426" y="3031029"/>
            <a:ext cx="2117148" cy="1434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3"/>
            <a:ext cx="4054619" cy="56616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standard room, please. Does that include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breakfast?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Yes, it does.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that be two twin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beds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or one double</a:t>
            </a:r>
            <a:r>
              <a:rPr sz="886" spc="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bed?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26"/>
              </a:spcBef>
            </a:pP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(Twin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= a bed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one person.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26"/>
              </a:spcBef>
            </a:pP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Double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bed / Queen-sized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/ King-sized bed = a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bed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two</a:t>
            </a:r>
            <a:r>
              <a:rPr sz="886" i="1" spc="12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people)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One double</a:t>
            </a:r>
            <a:r>
              <a:rPr sz="886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bed.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will you be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arriving?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122523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We’ll be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coming on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April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12</a:t>
            </a:r>
            <a:r>
              <a:rPr sz="869" baseline="19607" dirty="0">
                <a:solidFill>
                  <a:srgbClr val="111111"/>
                </a:solidFill>
                <a:latin typeface="Cambria"/>
                <a:cs typeface="Cambria"/>
              </a:rPr>
              <a:t>th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leaving on the 15</a:t>
            </a:r>
            <a:r>
              <a:rPr sz="869" spc="-5" baseline="19607" dirty="0">
                <a:solidFill>
                  <a:srgbClr val="111111"/>
                </a:solidFill>
                <a:latin typeface="Cambria"/>
                <a:cs typeface="Cambria"/>
              </a:rPr>
              <a:t>th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. By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way, does the  room have</a:t>
            </a:r>
            <a:r>
              <a:rPr sz="886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WiFi?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No, only in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lobby.</a:t>
            </a:r>
            <a:endParaRPr sz="886">
              <a:latin typeface="Cambria"/>
              <a:cs typeface="Cambria"/>
            </a:endParaRPr>
          </a:p>
          <a:p>
            <a:pPr marL="8659" marR="1682416">
              <a:lnSpc>
                <a:spcPct val="2246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Oh… I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guess that’s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all right. 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Okay. Can I get your name,</a:t>
            </a:r>
            <a:r>
              <a:rPr sz="886" spc="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Henry starts the conversation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saying “I’d like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book a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room…”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“book” a room  means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reserve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pay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for a room. You can also use the verb “book” with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flights.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some other ways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begin making a hotel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reservation: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“I’d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like to make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a reservation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3 nights.”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any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rooms available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October</a:t>
            </a:r>
            <a:r>
              <a:rPr sz="886" b="1" spc="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24</a:t>
            </a:r>
            <a:r>
              <a:rPr sz="869" b="1" baseline="19607" dirty="0">
                <a:solidFill>
                  <a:srgbClr val="111111"/>
                </a:solidFill>
                <a:latin typeface="Cambria"/>
                <a:cs typeface="Cambria"/>
              </a:rPr>
              <a:t>th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  <a:buClr>
                <a:srgbClr val="111111"/>
              </a:buClr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To ask about how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much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it costs,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say: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“How much is it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per</a:t>
            </a:r>
            <a:r>
              <a:rPr sz="886" b="1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night?”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“What’s the price per</a:t>
            </a:r>
            <a:r>
              <a:rPr sz="886" b="1" spc="-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night?”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your</a:t>
            </a:r>
            <a:r>
              <a:rPr sz="886" b="1" spc="-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rates?”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that include breakfast?”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“Is breakfast</a:t>
            </a:r>
            <a:r>
              <a:rPr sz="886" b="1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included?”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64509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Henry asks if the room has WiFi (wireless internet). Here are some other questions 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hotel facilities or things in the</a:t>
            </a:r>
            <a:r>
              <a:rPr sz="886" spc="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room: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7"/>
            <a:ext cx="4052022" cy="51326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the room</a:t>
            </a:r>
            <a:r>
              <a:rPr sz="886" b="1" spc="-3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have…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air-conditioning?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26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ceiling</a:t>
            </a:r>
            <a:r>
              <a:rPr sz="886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fan?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26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-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view?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26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-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bathtub?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26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</a:t>
            </a:r>
            <a:r>
              <a:rPr sz="886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balcony?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“Does the hotel</a:t>
            </a:r>
            <a:r>
              <a:rPr sz="886" b="1" spc="-3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have…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laundry</a:t>
            </a:r>
            <a:r>
              <a:rPr sz="886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facilities?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swimming</a:t>
            </a:r>
            <a:r>
              <a:rPr sz="886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pool?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0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fitness</a:t>
            </a:r>
            <a:r>
              <a:rPr sz="886" spc="-4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center?</a:t>
            </a:r>
            <a:endParaRPr sz="886">
              <a:latin typeface="Cambria"/>
              <a:cs typeface="Cambria"/>
            </a:endParaRPr>
          </a:p>
          <a:p>
            <a:pPr marL="631664" lvl="1" indent="-155859">
              <a:spcBef>
                <a:spcPts val="139"/>
              </a:spcBef>
              <a:buFont typeface="Courier New"/>
              <a:buChar char="o"/>
              <a:tabLst>
                <a:tab pos="632097" algn="l"/>
              </a:tabLst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 business</a:t>
            </a:r>
            <a:r>
              <a:rPr sz="886" spc="-4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center?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 algn="just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#2 – Checking</a:t>
            </a:r>
            <a:r>
              <a:rPr sz="1091" b="1" spc="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in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 at the hotel,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will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enter 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lobby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(the reception area)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go to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front desk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(the place where the receptionist</a:t>
            </a:r>
            <a:r>
              <a:rPr sz="886" spc="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works)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Hello, how can I help</a:t>
            </a:r>
            <a:r>
              <a:rPr sz="886" spc="3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you?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Hi, I have a reservation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under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name “Henry</a:t>
            </a:r>
            <a:r>
              <a:rPr sz="886" spc="6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McAllister.”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45892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Just a moment,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I’ll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look it up…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ah,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it is – a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standard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double room  for three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nights.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Can you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fill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out this form,</a:t>
            </a:r>
            <a:r>
              <a:rPr sz="886" spc="5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</a:t>
            </a:r>
            <a:r>
              <a:rPr sz="886" b="1" spc="-5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Sure.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80527" algn="just">
              <a:lnSpc>
                <a:spcPct val="112300"/>
              </a:lnSpc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OK, Mr. and Mrs. McAllister, here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key cards. You’re in room  327 on the third floor. Breakfast is served from 7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10, and the elevators are right  over</a:t>
            </a:r>
            <a:r>
              <a:rPr sz="886" spc="-6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there.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Henry: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Thanks. One question – what time is</a:t>
            </a:r>
            <a:r>
              <a:rPr sz="886" spc="48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check-out?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 algn="just"/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Check-out is at</a:t>
            </a:r>
            <a:r>
              <a:rPr sz="886" spc="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11:30.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974956" cy="2754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Henry asks the receptionist,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time is check-out?”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he is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asking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what time it  is necessary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leave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 room at the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end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of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his stay.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some other  questions you can ask the receptionist when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arrive at a</a:t>
            </a:r>
            <a:r>
              <a:rPr sz="886" spc="72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4"/>
              </a:spcBef>
            </a:pPr>
            <a:endParaRPr sz="1193">
              <a:latin typeface="Times New Roman"/>
              <a:cs typeface="Times New Roman"/>
            </a:endParaRPr>
          </a:p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time is</a:t>
            </a:r>
            <a:r>
              <a:rPr sz="886" b="1" spc="-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breakfast?”</a:t>
            </a:r>
            <a:endParaRPr sz="886">
              <a:latin typeface="Cambria"/>
              <a:cs typeface="Cambria"/>
            </a:endParaRPr>
          </a:p>
          <a:p>
            <a:pPr marL="345056" indent="-180537">
              <a:spcBef>
                <a:spcPts val="181"/>
              </a:spcBef>
              <a:buFont typeface="Symbol"/>
              <a:buChar char=""/>
              <a:tabLst>
                <a:tab pos="345056" algn="l"/>
                <a:tab pos="345489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b="1" spc="-7" dirty="0">
                <a:solidFill>
                  <a:srgbClr val="111111"/>
                </a:solidFill>
                <a:latin typeface="Cambria"/>
                <a:cs typeface="Cambria"/>
              </a:rPr>
              <a:t>hours for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the…</a:t>
            </a:r>
            <a:endParaRPr sz="886">
              <a:latin typeface="Cambria"/>
              <a:cs typeface="Cambria"/>
            </a:endParaRPr>
          </a:p>
          <a:p>
            <a:pPr marL="475804">
              <a:spcBef>
                <a:spcPts val="130"/>
              </a:spcBef>
            </a:pPr>
            <a:r>
              <a:rPr sz="886" spc="-3" dirty="0">
                <a:solidFill>
                  <a:srgbClr val="111111"/>
                </a:solidFill>
                <a:latin typeface="Courier New"/>
                <a:cs typeface="Courier New"/>
              </a:rPr>
              <a:t>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fitness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center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/ swimming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pool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/ restaurant /</a:t>
            </a:r>
            <a:r>
              <a:rPr sz="886" spc="16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bar?”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“What’s the WiFi</a:t>
            </a:r>
            <a:r>
              <a:rPr sz="886" b="1" spc="-2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password?”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“Could I have a wake-up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call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tomorrow morning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at</a:t>
            </a:r>
            <a:r>
              <a:rPr sz="886" b="1" spc="1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6?”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“Where </a:t>
            </a:r>
            <a:r>
              <a:rPr sz="886" b="1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I park my</a:t>
            </a:r>
            <a:r>
              <a:rPr sz="886" b="1" spc="-2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car?”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466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Hotel Room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Vocabulary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116462">
              <a:lnSpc>
                <a:spcPct val="112300"/>
              </a:lnSpc>
            </a:pP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Here are a few things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might find in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hotel room. Listen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the words </a:t>
            </a:r>
            <a:r>
              <a:rPr sz="886" spc="-7" dirty="0">
                <a:solidFill>
                  <a:srgbClr val="111111"/>
                </a:solidFill>
                <a:latin typeface="Cambria"/>
                <a:cs typeface="Cambria"/>
              </a:rPr>
              <a:t>and 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practice your</a:t>
            </a:r>
            <a:r>
              <a:rPr sz="886" spc="-37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pronunciation.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4086" y="3516543"/>
            <a:ext cx="3617335" cy="2370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82103" y="3595515"/>
            <a:ext cx="426460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7" dirty="0">
                <a:latin typeface="Cambria"/>
                <a:cs typeface="Cambria"/>
              </a:rPr>
              <a:t>b</a:t>
            </a:r>
            <a:r>
              <a:rPr sz="886" b="1" spc="-3" dirty="0">
                <a:latin typeface="Cambria"/>
                <a:cs typeface="Cambria"/>
              </a:rPr>
              <a:t>a</a:t>
            </a:r>
            <a:r>
              <a:rPr sz="886" b="1" spc="-10" dirty="0">
                <a:latin typeface="Cambria"/>
                <a:cs typeface="Cambria"/>
              </a:rPr>
              <a:t>t</a:t>
            </a:r>
            <a:r>
              <a:rPr sz="886" b="1" dirty="0">
                <a:latin typeface="Cambria"/>
                <a:cs typeface="Cambria"/>
              </a:rPr>
              <a:t>h</a:t>
            </a:r>
            <a:r>
              <a:rPr sz="886" b="1" spc="-3" dirty="0">
                <a:latin typeface="Cambria"/>
                <a:cs typeface="Cambria"/>
              </a:rPr>
              <a:t>t</a:t>
            </a:r>
            <a:r>
              <a:rPr sz="886" b="1" spc="-10" dirty="0">
                <a:latin typeface="Cambria"/>
                <a:cs typeface="Cambria"/>
              </a:rPr>
              <a:t>u</a:t>
            </a:r>
            <a:r>
              <a:rPr sz="886" b="1" spc="-3" dirty="0">
                <a:latin typeface="Cambria"/>
                <a:cs typeface="Cambria"/>
              </a:rPr>
              <a:t>b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40964" y="3595515"/>
            <a:ext cx="62388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toilet</a:t>
            </a:r>
            <a:r>
              <a:rPr sz="886" b="1" spc="-6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paper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8047" y="3595515"/>
            <a:ext cx="122179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b="1" spc="-3" dirty="0">
                <a:latin typeface="Cambria"/>
                <a:cs typeface="Cambria"/>
              </a:rPr>
              <a:t>trash can / garbage</a:t>
            </a:r>
            <a:r>
              <a:rPr sz="886" b="1" spc="-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can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5167919"/>
            <a:ext cx="4045527" cy="782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#3 – Reporting Problems with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091" b="1" spc="82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Room</a:t>
            </a:r>
            <a:endParaRPr sz="1091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  <a:spcBef>
                <a:spcPts val="48"/>
              </a:spcBef>
            </a:pP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Henry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and his wife go up to their hotel room, but they discover a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few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minor problems –  so they call </a:t>
            </a:r>
            <a:r>
              <a:rPr sz="886" i="1" spc="-7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front </a:t>
            </a:r>
            <a:r>
              <a:rPr sz="886" i="1" dirty="0">
                <a:solidFill>
                  <a:srgbClr val="111111"/>
                </a:solidFill>
                <a:latin typeface="Cambria"/>
                <a:cs typeface="Cambria"/>
              </a:rPr>
              <a:t>desk </a:t>
            </a:r>
            <a:r>
              <a:rPr sz="886" i="1" spc="-3" dirty="0">
                <a:solidFill>
                  <a:srgbClr val="111111"/>
                </a:solidFill>
                <a:latin typeface="Cambria"/>
                <a:cs typeface="Cambria"/>
              </a:rPr>
              <a:t>to ask for help.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b="1" spc="-3" dirty="0">
                <a:solidFill>
                  <a:srgbClr val="111111"/>
                </a:solidFill>
                <a:latin typeface="Cambria"/>
                <a:cs typeface="Cambria"/>
              </a:rPr>
              <a:t>Receptionist: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Front 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desk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– this is</a:t>
            </a:r>
            <a:r>
              <a:rPr sz="886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srgbClr val="111111"/>
                </a:solidFill>
                <a:latin typeface="Cambria"/>
                <a:cs typeface="Cambria"/>
              </a:rPr>
              <a:t>Julia.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37426" y="623455"/>
            <a:ext cx="2117148" cy="28055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069773" y="3752330"/>
            <a:ext cx="4045960" cy="11884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1834</TotalTime>
  <Words>2652</Words>
  <Application>Microsoft Office PowerPoint</Application>
  <PresentationFormat>Widescreen</PresentationFormat>
  <Paragraphs>337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4" baseType="lpstr">
      <vt:lpstr>Calibri</vt:lpstr>
      <vt:lpstr>Cambria</vt:lpstr>
      <vt:lpstr>Century Gothic</vt:lpstr>
      <vt:lpstr>Comic Sans MS</vt:lpstr>
      <vt:lpstr>Courier New</vt:lpstr>
      <vt:lpstr>inherit</vt:lpstr>
      <vt:lpstr>Lato</vt:lpstr>
      <vt:lpstr>Open Sans</vt:lpstr>
      <vt:lpstr>Symbol</vt:lpstr>
      <vt:lpstr>Times New Roman</vt:lpstr>
      <vt:lpstr>Wingdings 3</vt:lpstr>
      <vt:lpstr>Slice</vt:lpstr>
      <vt:lpstr> Speak Fluently &amp; Confidently  B1- Course  1</vt:lpstr>
      <vt:lpstr>Session 5- Talking about Travelling (i)</vt:lpstr>
      <vt:lpstr>Session 5- Talking about Travelling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5- Talking about Travelling</vt:lpstr>
      <vt:lpstr>Session 5- Talking about Travelling</vt:lpstr>
      <vt:lpstr>Session 5- Talking about Travelling</vt:lpstr>
      <vt:lpstr>Session 5- Talking about Travelling</vt:lpstr>
      <vt:lpstr>Session 5- Talking about Travelling</vt:lpstr>
      <vt:lpstr>Session 5- Talking about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117</cp:revision>
  <cp:lastPrinted>2021-05-18T05:21:02Z</cp:lastPrinted>
  <dcterms:created xsi:type="dcterms:W3CDTF">2020-10-01T06:52:49Z</dcterms:created>
  <dcterms:modified xsi:type="dcterms:W3CDTF">2022-04-23T08:50:37Z</dcterms:modified>
</cp:coreProperties>
</file>