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64" r:id="rId5"/>
    <p:sldId id="257" r:id="rId6"/>
    <p:sldId id="258" r:id="rId7"/>
    <p:sldId id="259" r:id="rId8"/>
    <p:sldId id="260" r:id="rId9"/>
    <p:sldId id="261" r:id="rId10"/>
    <p:sldId id="262" r:id="rId11"/>
    <p:sldId id="365" r:id="rId12"/>
    <p:sldId id="366" r:id="rId13"/>
    <p:sldId id="265" r:id="rId14"/>
    <p:sldId id="266" r:id="rId15"/>
    <p:sldId id="268" r:id="rId16"/>
    <p:sldId id="350" r:id="rId17"/>
    <p:sldId id="367" r:id="rId18"/>
    <p:sldId id="368" r:id="rId19"/>
    <p:sldId id="273" r:id="rId20"/>
    <p:sldId id="357" r:id="rId21"/>
    <p:sldId id="271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a.gov/travel/security-screening/liquids-rul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4051156" cy="211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886" b="1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</a:t>
            </a:r>
            <a:r>
              <a:rPr sz="1091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Tips:</a:t>
            </a:r>
            <a:endParaRPr sz="1091">
              <a:latin typeface="Cambria"/>
              <a:cs typeface="Cambria"/>
            </a:endParaRPr>
          </a:p>
          <a:p>
            <a:pPr marL="8659">
              <a:spcBef>
                <a:spcPts val="177"/>
              </a:spcBef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didn’t understand what the flight attendant said,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</a:t>
            </a:r>
            <a:r>
              <a:rPr sz="886" spc="109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say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b="1" spc="-3" dirty="0">
                <a:latin typeface="Cambria"/>
                <a:cs typeface="Cambria"/>
              </a:rPr>
              <a:t>Sorry?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Pardon? </a:t>
            </a:r>
            <a:r>
              <a:rPr sz="886" spc="-3" dirty="0">
                <a:latin typeface="Cambria"/>
                <a:cs typeface="Cambria"/>
              </a:rPr>
              <a:t>to ask him or her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repeat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ask for something, you can </a:t>
            </a:r>
            <a:r>
              <a:rPr sz="886" dirty="0">
                <a:latin typeface="Cambria"/>
                <a:cs typeface="Cambria"/>
              </a:rPr>
              <a:t>use </a:t>
            </a:r>
            <a:r>
              <a:rPr sz="886" spc="-3" dirty="0">
                <a:latin typeface="Cambria"/>
                <a:cs typeface="Cambria"/>
              </a:rPr>
              <a:t>the phrase </a:t>
            </a:r>
            <a:r>
              <a:rPr sz="886" b="1" spc="-3" dirty="0">
                <a:latin typeface="Cambria"/>
                <a:cs typeface="Cambria"/>
              </a:rPr>
              <a:t>“Can I have…?”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“Could I  have…?” </a:t>
            </a:r>
            <a:r>
              <a:rPr sz="886" spc="-3" dirty="0">
                <a:latin typeface="Cambria"/>
                <a:cs typeface="Cambria"/>
              </a:rPr>
              <a:t>Practice your pronunciation with these common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requests: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have a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pillow?”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have a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blanket?”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have a pair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sz="886" b="1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headphones/earbuds?”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“Could I 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some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 water/coffee/tea?”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“Could I 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extra</a:t>
            </a:r>
            <a:r>
              <a:rPr sz="886" b="1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napkins?”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12157" y="3202565"/>
            <a:ext cx="904008" cy="42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3782561"/>
            <a:ext cx="3902652" cy="121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Finally, if you need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stand up, but </a:t>
            </a:r>
            <a:r>
              <a:rPr sz="886" dirty="0">
                <a:latin typeface="Cambria"/>
                <a:cs typeface="Cambria"/>
              </a:rPr>
              <a:t>there </a:t>
            </a:r>
            <a:r>
              <a:rPr sz="886" spc="-3" dirty="0">
                <a:latin typeface="Cambria"/>
                <a:cs typeface="Cambria"/>
              </a:rPr>
              <a:t>is a person sitting </a:t>
            </a:r>
            <a:r>
              <a:rPr sz="886" dirty="0">
                <a:latin typeface="Cambria"/>
                <a:cs typeface="Cambria"/>
              </a:rPr>
              <a:t>between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and the  aisle, you can </a:t>
            </a:r>
            <a:r>
              <a:rPr sz="886" dirty="0">
                <a:latin typeface="Cambria"/>
                <a:cs typeface="Cambria"/>
              </a:rPr>
              <a:t>say </a:t>
            </a:r>
            <a:r>
              <a:rPr sz="886" b="1" spc="-3" dirty="0">
                <a:latin typeface="Cambria"/>
                <a:cs typeface="Cambria"/>
              </a:rPr>
              <a:t>Excuse </a:t>
            </a:r>
            <a:r>
              <a:rPr sz="886" b="1" dirty="0">
                <a:latin typeface="Cambria"/>
                <a:cs typeface="Cambria"/>
              </a:rPr>
              <a:t>me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make a motion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start standing up. The person  sitting next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will </a:t>
            </a:r>
            <a:r>
              <a:rPr sz="886" spc="-3" dirty="0">
                <a:latin typeface="Cambria"/>
                <a:cs typeface="Cambria"/>
              </a:rPr>
              <a:t>understand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stand </a:t>
            </a:r>
            <a:r>
              <a:rPr sz="886" dirty="0">
                <a:latin typeface="Cambria"/>
                <a:cs typeface="Cambria"/>
              </a:rPr>
              <a:t>up to </a:t>
            </a:r>
            <a:r>
              <a:rPr sz="886" spc="-3" dirty="0">
                <a:latin typeface="Cambria"/>
                <a:cs typeface="Cambria"/>
              </a:rPr>
              <a:t>let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get out of your</a:t>
            </a:r>
            <a:r>
              <a:rPr sz="886" spc="6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seat.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19915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You’ve finished </a:t>
            </a:r>
            <a:r>
              <a:rPr sz="886" dirty="0">
                <a:latin typeface="Cambria"/>
                <a:cs typeface="Cambria"/>
              </a:rPr>
              <a:t>Lesson </a:t>
            </a:r>
            <a:r>
              <a:rPr sz="886" spc="-3" dirty="0">
                <a:latin typeface="Cambria"/>
                <a:cs typeface="Cambria"/>
              </a:rPr>
              <a:t>16! Now </a:t>
            </a:r>
            <a:r>
              <a:rPr sz="886" dirty="0">
                <a:latin typeface="Cambria"/>
                <a:cs typeface="Cambria"/>
              </a:rPr>
              <a:t>take </a:t>
            </a:r>
            <a:r>
              <a:rPr sz="886" spc="-3" dirty="0">
                <a:latin typeface="Cambria"/>
                <a:cs typeface="Cambria"/>
              </a:rPr>
              <a:t>the quiz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test how well you remember the  phrases. In tomorrow’s lesson, you’ll learn English phrases for arriving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the  destination airport, going through immigration, and dealing with common travel  problems.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62" y="3080575"/>
            <a:ext cx="586653" cy="551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682404" y="3022109"/>
            <a:ext cx="779318" cy="610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5474710" y="3231659"/>
            <a:ext cx="519173" cy="400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6007244" y="3151995"/>
            <a:ext cx="480580" cy="480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525577" y="3140738"/>
            <a:ext cx="655779" cy="491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75996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1773" b="1" spc="34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spc="3" dirty="0">
                <a:solidFill>
                  <a:srgbClr val="313D4F"/>
                </a:solidFill>
                <a:latin typeface="Cambria"/>
                <a:cs typeface="Cambria"/>
              </a:rPr>
              <a:t>16</a:t>
            </a:r>
            <a:endParaRPr sz="1773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55543"/>
            <a:ext cx="2498581" cy="4444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indent="-136810">
              <a:buAutoNum type="arabicParenR"/>
              <a:tabLst>
                <a:tab pos="145902" algn="l"/>
                <a:tab pos="478835" algn="l"/>
              </a:tabLst>
            </a:pPr>
            <a:r>
              <a:rPr sz="886" b="1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_ I have a coffee with milk,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please?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Can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Will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10" dirty="0">
                <a:latin typeface="Cambria"/>
                <a:cs typeface="Cambria"/>
              </a:rPr>
              <a:t>Do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/>
              <a:tabLst>
                <a:tab pos="145902" algn="l"/>
                <a:tab pos="2442231" algn="l"/>
              </a:tabLst>
            </a:pPr>
            <a:r>
              <a:rPr sz="886" spc="-7" dirty="0">
                <a:latin typeface="Cambria"/>
                <a:cs typeface="Cambria"/>
              </a:rPr>
              <a:t>Exc</a:t>
            </a:r>
            <a:r>
              <a:rPr sz="886" dirty="0">
                <a:latin typeface="Cambria"/>
                <a:cs typeface="Cambria"/>
              </a:rPr>
              <a:t>u</a:t>
            </a:r>
            <a:r>
              <a:rPr sz="886" spc="-7" dirty="0">
                <a:latin typeface="Cambria"/>
                <a:cs typeface="Cambria"/>
              </a:rPr>
              <a:t>s</a:t>
            </a:r>
            <a:r>
              <a:rPr sz="886" spc="-3" dirty="0">
                <a:latin typeface="Cambria"/>
                <a:cs typeface="Cambria"/>
              </a:rPr>
              <a:t>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me, whe</a:t>
            </a:r>
            <a:r>
              <a:rPr sz="886" dirty="0">
                <a:latin typeface="Cambria"/>
                <a:cs typeface="Cambria"/>
              </a:rPr>
              <a:t>r</a:t>
            </a:r>
            <a:r>
              <a:rPr sz="886" spc="-3" dirty="0">
                <a:latin typeface="Cambria"/>
                <a:cs typeface="Cambria"/>
              </a:rPr>
              <a:t>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</a:t>
            </a:r>
            <a:r>
              <a:rPr sz="886" spc="-3" dirty="0">
                <a:latin typeface="Cambria"/>
                <a:cs typeface="Cambria"/>
              </a:rPr>
              <a:t>he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10" dirty="0">
                <a:latin typeface="Cambria"/>
                <a:cs typeface="Cambria"/>
              </a:rPr>
              <a:t>D</a:t>
            </a:r>
            <a:r>
              <a:rPr sz="886" spc="-3" dirty="0">
                <a:latin typeface="Cambria"/>
                <a:cs typeface="Cambria"/>
              </a:rPr>
              <a:t>elta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che</a:t>
            </a:r>
            <a:r>
              <a:rPr sz="886" dirty="0">
                <a:latin typeface="Cambria"/>
                <a:cs typeface="Cambria"/>
              </a:rPr>
              <a:t>c</a:t>
            </a:r>
            <a:r>
              <a:rPr sz="886" spc="7" dirty="0">
                <a:latin typeface="Cambria"/>
                <a:cs typeface="Cambria"/>
              </a:rPr>
              <a:t>k</a:t>
            </a:r>
            <a:r>
              <a:rPr sz="886" spc="-3" dirty="0">
                <a:latin typeface="Cambria"/>
                <a:cs typeface="Cambria"/>
              </a:rPr>
              <a:t>-in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  <a:buFont typeface="Cambria"/>
              <a:buAutoNum type="arabicParenR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desk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station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table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022178" algn="l"/>
              </a:tabLst>
            </a:pPr>
            <a:r>
              <a:rPr sz="886" spc="-3" dirty="0">
                <a:latin typeface="Cambria"/>
                <a:cs typeface="Cambria"/>
              </a:rPr>
              <a:t>I lost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my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7" dirty="0">
                <a:latin typeface="Cambria"/>
                <a:cs typeface="Cambria"/>
              </a:rPr>
              <a:t>pass </a:t>
            </a:r>
            <a:r>
              <a:rPr sz="886" spc="-3" dirty="0">
                <a:latin typeface="Cambria"/>
                <a:cs typeface="Cambria"/>
              </a:rPr>
              <a:t>- can I get another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traveling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seating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boarding</a:t>
            </a:r>
            <a:endParaRPr sz="886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895759" algn="l"/>
              </a:tabLst>
            </a:pPr>
            <a:r>
              <a:rPr sz="886" spc="-3" dirty="0">
                <a:latin typeface="Cambria"/>
                <a:cs typeface="Cambria"/>
              </a:rPr>
              <a:t>I have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Paris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the way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Israel.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stayover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stopover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layoff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AutoNum type="arabicParenR"/>
              <a:tabLst>
                <a:tab pos="145902" algn="l"/>
                <a:tab pos="417790" algn="l"/>
              </a:tabLst>
            </a:pPr>
            <a:r>
              <a:rPr sz="886" b="1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have the pasta,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please.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I'll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I'm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I'd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2291628" cy="5361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indent="-136810">
              <a:buFont typeface="Cambria"/>
              <a:buAutoNum type="arabicParenR" startAt="6"/>
              <a:tabLst>
                <a:tab pos="145902" algn="l"/>
                <a:tab pos="1094480" algn="l"/>
              </a:tabLst>
            </a:pPr>
            <a:r>
              <a:rPr sz="886" spc="-3" dirty="0">
                <a:latin typeface="Cambria"/>
                <a:cs typeface="Cambria"/>
              </a:rPr>
              <a:t>You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need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u="sng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up your </a:t>
            </a:r>
            <a:r>
              <a:rPr sz="886" spc="-7" dirty="0">
                <a:latin typeface="Cambria"/>
                <a:cs typeface="Cambria"/>
              </a:rPr>
              <a:t>bag </a:t>
            </a:r>
            <a:r>
              <a:rPr sz="886" dirty="0">
                <a:latin typeface="Cambria"/>
                <a:cs typeface="Cambria"/>
              </a:rPr>
              <a:t>in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Charlotte.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spcBef>
                <a:spcPts val="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take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pick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get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6"/>
              <a:tabLst>
                <a:tab pos="145902" algn="l"/>
                <a:tab pos="679721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coffee,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please.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spcBef>
                <a:spcPts val="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regular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standard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normal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7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6"/>
              <a:tabLst>
                <a:tab pos="145902" algn="l"/>
                <a:tab pos="1552101" algn="l"/>
              </a:tabLst>
            </a:pPr>
            <a:r>
              <a:rPr sz="886" spc="-3" dirty="0">
                <a:latin typeface="Cambria"/>
                <a:cs typeface="Cambria"/>
              </a:rPr>
              <a:t>The metal in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my belt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alarm.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set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off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took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off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went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off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6"/>
              <a:tabLst>
                <a:tab pos="145902" algn="l"/>
                <a:tab pos="805274" algn="l"/>
              </a:tabLst>
            </a:pPr>
            <a:r>
              <a:rPr sz="886" spc="-7" dirty="0">
                <a:latin typeface="Cambria"/>
                <a:cs typeface="Cambria"/>
              </a:rPr>
              <a:t>Do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3" dirty="0">
                <a:latin typeface="Cambria"/>
                <a:cs typeface="Cambria"/>
              </a:rPr>
              <a:t> _</a:t>
            </a:r>
            <a:r>
              <a:rPr sz="886" u="sng" spc="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take off my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shoes?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want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need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should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6"/>
              <a:tabLst>
                <a:tab pos="212575" algn="l"/>
                <a:tab pos="1342123" algn="l"/>
              </a:tabLst>
            </a:pPr>
            <a:r>
              <a:rPr sz="886" spc="-3" dirty="0">
                <a:latin typeface="Cambria"/>
                <a:cs typeface="Cambria"/>
              </a:rPr>
              <a:t>Is the flight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   </a:t>
            </a:r>
            <a:r>
              <a:rPr sz="886" spc="92" dirty="0">
                <a:latin typeface="Cambria"/>
                <a:cs typeface="Cambria"/>
              </a:rPr>
              <a:t> </a:t>
            </a:r>
            <a:r>
              <a:rPr sz="886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spcBef>
                <a:spcPts val="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hour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schedule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departure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4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6"/>
              <a:tabLst>
                <a:tab pos="212575" algn="l"/>
                <a:tab pos="1567687" algn="l"/>
              </a:tabLst>
            </a:pPr>
            <a:r>
              <a:rPr sz="886" spc="-3" dirty="0">
                <a:latin typeface="Cambria"/>
                <a:cs typeface="Cambria"/>
              </a:rPr>
              <a:t>There's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half-hour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6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depart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delay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late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2637126" cy="3516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142" indent="-203483">
              <a:buFont typeface="Cambria"/>
              <a:buAutoNum type="arabicParenR" startAt="12"/>
              <a:tabLst>
                <a:tab pos="212575" algn="l"/>
                <a:tab pos="810902" algn="l"/>
              </a:tabLst>
            </a:pPr>
            <a:r>
              <a:rPr sz="886" spc="-3" dirty="0">
                <a:latin typeface="Cambria"/>
                <a:cs typeface="Cambria"/>
              </a:rPr>
              <a:t>What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of juices do you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12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can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kind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mark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spcBef>
                <a:spcPts val="3"/>
              </a:spcBef>
              <a:buFont typeface="Cambria"/>
              <a:buAutoNum type="arabicParenR" startAt="12"/>
              <a:tabLst>
                <a:tab pos="212575" algn="l"/>
                <a:tab pos="2256066" algn="l"/>
              </a:tabLst>
            </a:pPr>
            <a:r>
              <a:rPr sz="886" spc="-7" dirty="0">
                <a:latin typeface="Cambria"/>
                <a:cs typeface="Cambria"/>
              </a:rPr>
              <a:t>How </a:t>
            </a:r>
            <a:r>
              <a:rPr sz="886" spc="-3" dirty="0">
                <a:latin typeface="Cambria"/>
                <a:cs typeface="Cambria"/>
              </a:rPr>
              <a:t>much is the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oversized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luggage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12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fee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tax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bill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12"/>
              <a:tabLst>
                <a:tab pos="212575" algn="l"/>
                <a:tab pos="1036466" algn="l"/>
              </a:tabLst>
            </a:pPr>
            <a:r>
              <a:rPr sz="886" spc="-3" dirty="0">
                <a:latin typeface="Cambria"/>
                <a:cs typeface="Cambria"/>
              </a:rPr>
              <a:t>What’s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my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spc="-3" dirty="0">
                <a:latin typeface="Cambria"/>
                <a:cs typeface="Cambria"/>
              </a:rPr>
              <a:t>_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number?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12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chair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seat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sit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spcBef>
                <a:spcPts val="3"/>
              </a:spcBef>
              <a:buFont typeface="Cambria"/>
              <a:buAutoNum type="arabicParenR" startAt="12"/>
              <a:tabLst>
                <a:tab pos="212575" algn="l"/>
                <a:tab pos="1981580" algn="l"/>
              </a:tabLst>
            </a:pPr>
            <a:r>
              <a:rPr sz="886" spc="-3" dirty="0">
                <a:latin typeface="Cambria"/>
                <a:cs typeface="Cambria"/>
              </a:rPr>
              <a:t>Will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luggage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go </a:t>
            </a:r>
            <a:r>
              <a:rPr sz="886" spc="-3" dirty="0">
                <a:latin typeface="Cambria"/>
                <a:cs typeface="Cambria"/>
              </a:rPr>
              <a:t>straight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New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York?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  <a:buFont typeface="Cambria"/>
              <a:buAutoNum type="arabicParenR" startAt="12"/>
            </a:pPr>
            <a:endParaRPr sz="1159">
              <a:latin typeface="Times New Roman"/>
              <a:cs typeface="Times New Roman"/>
            </a:endParaRPr>
          </a:p>
          <a:p>
            <a:pPr marL="319945" lvl="1" indent="-155427">
              <a:spcBef>
                <a:spcPts val="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away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through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7"/>
            <a:ext cx="3805670" cy="29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955" b="1" spc="-3" dirty="0">
                <a:solidFill>
                  <a:srgbClr val="365F91"/>
                </a:solidFill>
                <a:latin typeface="Cambria"/>
                <a:cs typeface="Cambria"/>
              </a:rPr>
              <a:t> 16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955" b="1" spc="-2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955" dirty="0">
              <a:latin typeface="Cambria"/>
              <a:cs typeface="Cambria"/>
            </a:endParaRPr>
          </a:p>
          <a:p>
            <a:pPr marL="8659">
              <a:spcBef>
                <a:spcPts val="153"/>
              </a:spcBef>
            </a:pPr>
            <a:r>
              <a:rPr sz="818" spc="-3" dirty="0">
                <a:latin typeface="Cambria"/>
                <a:cs typeface="Cambria"/>
              </a:rPr>
              <a:t>1.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2.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3. </a:t>
            </a:r>
            <a:r>
              <a:rPr sz="818" dirty="0">
                <a:latin typeface="Cambria"/>
                <a:cs typeface="Cambria"/>
              </a:rPr>
              <a:t>C   </a:t>
            </a:r>
            <a:r>
              <a:rPr sz="818" spc="-3" dirty="0">
                <a:latin typeface="Cambria"/>
                <a:cs typeface="Cambria"/>
              </a:rPr>
              <a:t>4. </a:t>
            </a:r>
            <a:r>
              <a:rPr sz="818" dirty="0">
                <a:latin typeface="Cambria"/>
                <a:cs typeface="Cambria"/>
              </a:rPr>
              <a:t>B   </a:t>
            </a:r>
            <a:r>
              <a:rPr sz="818" spc="-3" dirty="0">
                <a:latin typeface="Cambria"/>
                <a:cs typeface="Cambria"/>
              </a:rPr>
              <a:t>5.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6. </a:t>
            </a:r>
            <a:r>
              <a:rPr sz="818" dirty="0">
                <a:latin typeface="Cambria"/>
                <a:cs typeface="Cambria"/>
              </a:rPr>
              <a:t>B   </a:t>
            </a:r>
            <a:r>
              <a:rPr sz="818" spc="-3" dirty="0">
                <a:latin typeface="Cambria"/>
                <a:cs typeface="Cambria"/>
              </a:rPr>
              <a:t>7.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8.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9. </a:t>
            </a:r>
            <a:r>
              <a:rPr sz="818" dirty="0">
                <a:latin typeface="Cambria"/>
                <a:cs typeface="Cambria"/>
              </a:rPr>
              <a:t>B   </a:t>
            </a:r>
            <a:r>
              <a:rPr sz="818" spc="-3" dirty="0">
                <a:latin typeface="Cambria"/>
                <a:cs typeface="Cambria"/>
              </a:rPr>
              <a:t>10. </a:t>
            </a:r>
            <a:r>
              <a:rPr sz="818" dirty="0">
                <a:latin typeface="Cambria"/>
                <a:cs typeface="Cambria"/>
              </a:rPr>
              <a:t>B   </a:t>
            </a:r>
            <a:r>
              <a:rPr sz="818" spc="-3" dirty="0">
                <a:latin typeface="Cambria"/>
                <a:cs typeface="Cambria"/>
              </a:rPr>
              <a:t>11. </a:t>
            </a:r>
            <a:r>
              <a:rPr sz="818" dirty="0">
                <a:latin typeface="Cambria"/>
                <a:cs typeface="Cambria"/>
              </a:rPr>
              <a:t>B   12. B   </a:t>
            </a:r>
            <a:r>
              <a:rPr sz="818" spc="-3" dirty="0">
                <a:latin typeface="Cambria"/>
                <a:cs typeface="Cambria"/>
              </a:rPr>
              <a:t>13. </a:t>
            </a:r>
            <a:r>
              <a:rPr sz="818" dirty="0">
                <a:latin typeface="Cambria"/>
                <a:cs typeface="Cambria"/>
              </a:rPr>
              <a:t>A   </a:t>
            </a:r>
            <a:r>
              <a:rPr sz="818" spc="-3" dirty="0">
                <a:latin typeface="Cambria"/>
                <a:cs typeface="Cambria"/>
              </a:rPr>
              <a:t>14. </a:t>
            </a:r>
            <a:r>
              <a:rPr sz="818" dirty="0">
                <a:latin typeface="Cambria"/>
                <a:cs typeface="Cambria"/>
              </a:rPr>
              <a:t>B   15.</a:t>
            </a:r>
            <a:r>
              <a:rPr sz="818" spc="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(ii)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9F7737-9938-4105-B487-BAAC4022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27" y="1152769"/>
            <a:ext cx="8534400" cy="22762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Collocations :</a:t>
            </a:r>
          </a:p>
          <a:p>
            <a:endParaRPr lang="en-US" dirty="0"/>
          </a:p>
          <a:p>
            <a:r>
              <a:rPr lang="en-US" dirty="0"/>
              <a:t>depart from, fly from, take off from</a:t>
            </a:r>
          </a:p>
          <a:p>
            <a:r>
              <a:rPr lang="en-US" dirty="0"/>
              <a:t>We will fly from Chicago's O'Hare airport</a:t>
            </a:r>
          </a:p>
          <a:p>
            <a:r>
              <a:rPr lang="en-US" dirty="0"/>
              <a:t>arrive at, land at, touch down at</a:t>
            </a:r>
          </a:p>
          <a:p>
            <a:r>
              <a:rPr lang="en-US" dirty="0"/>
              <a:t>The plane touched down at Glasgow airport just before midday</a:t>
            </a:r>
          </a:p>
        </p:txBody>
      </p:sp>
    </p:spTree>
    <p:extLst>
      <p:ext uri="{BB962C8B-B14F-4D97-AF65-F5344CB8AC3E}">
        <p14:creationId xmlns:p14="http://schemas.microsoft.com/office/powerpoint/2010/main" val="48137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9F7737-9938-4105-B487-BAAC4022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74" y="868291"/>
            <a:ext cx="11680948" cy="5229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Idioms: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atisfy"/>
                <a:ea typeface="+mn-ea"/>
                <a:cs typeface="+mn-cs"/>
              </a:rPr>
              <a:t>1. To travel/ pack 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When someone says they need to pack or travel light, it means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they can’t bring a lot of things with them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 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   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on their trip.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For example: “I’m only going to the south for the weekend, so I have to pack light”.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atisfy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atisfy"/>
                <a:ea typeface="+mn-ea"/>
                <a:cs typeface="+mn-cs"/>
              </a:rPr>
              <a:t>2. To hit the road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To hit the road means to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start a journey or to leave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. It can also be used in normal, daily life when you decide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it’s time for you to go home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 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   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.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For example: “We have to be there by 10 am, so we’re hitting the road early tomorrow” or “I’ve been here long enough, it’s time I hit the road”.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atisfy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atisfy"/>
                <a:ea typeface="+mn-ea"/>
                <a:cs typeface="+mn-cs"/>
              </a:rPr>
              <a:t>3. To catch the sun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This idiom can be used whenever you go to the beach and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someone gets sunburnt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 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   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, so if you know anyone who gets burnt easily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don’t miss the opportunity to use it with them!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For example: “Be careful you don’t catch too much sun at the beach, remember to put on some sunscreen!”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atisfy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atisfy"/>
                <a:ea typeface="+mn-ea"/>
                <a:cs typeface="+mn-cs"/>
              </a:rPr>
              <a:t>4. To live it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Whenever you are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having a really good time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and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enjoying your holiday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 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   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,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without worrying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about anything (not even about money) you can use this idiom.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For example: “We’re really going to live it up in Las Vegas next month!”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atisfy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atisfy"/>
                <a:ea typeface="+mn-ea"/>
                <a:cs typeface="+mn-cs"/>
              </a:rPr>
              <a:t>5. On a shoestring/ on the cheap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This idiom is the complete opposite of the previous one. To do something on a shoestring or on the cheap, it means that you are </a:t>
            </a:r>
            <a:r>
              <a: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doing it without spending a lot of money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 . 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     </a:t>
            </a: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.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For example: “I’m going to travel around Europe on a shoestring. I’ll be staying at hostels and buying food in supermarkets”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Satisfy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32BF40-3B17-499A-9CE5-8D4BBD9B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9" y="3983655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🧳">
            <a:extLst>
              <a:ext uri="{FF2B5EF4-FFF2-40B4-BE49-F238E27FC236}">
                <a16:creationId xmlns:a16="http://schemas.microsoft.com/office/drawing/2014/main" id="{B473DFD2-E3E0-4D4D-BBB6-49A92228B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4138" y="-35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 descr="🏠">
            <a:extLst>
              <a:ext uri="{FF2B5EF4-FFF2-40B4-BE49-F238E27FC236}">
                <a16:creationId xmlns:a16="http://schemas.microsoft.com/office/drawing/2014/main" id="{5557CBDE-4D0C-4EC5-97E0-72A9870C1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1413" y="-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☀">
            <a:extLst>
              <a:ext uri="{FF2B5EF4-FFF2-40B4-BE49-F238E27FC236}">
                <a16:creationId xmlns:a16="http://schemas.microsoft.com/office/drawing/2014/main" id="{F0694AF7-C093-410F-9A94-AC481DCB2D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218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😎">
            <a:extLst>
              <a:ext uri="{FF2B5EF4-FFF2-40B4-BE49-F238E27FC236}">
                <a16:creationId xmlns:a16="http://schemas.microsoft.com/office/drawing/2014/main" id="{5D0BDAA5-2023-44A1-B47F-27F4D3749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1138" y="-1516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💸">
            <a:extLst>
              <a:ext uri="{FF2B5EF4-FFF2-40B4-BE49-F238E27FC236}">
                <a16:creationId xmlns:a16="http://schemas.microsoft.com/office/drawing/2014/main" id="{44717DD0-30DE-4F3E-A23A-1D0F261A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20600" y="-846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🌇">
            <a:extLst>
              <a:ext uri="{FF2B5EF4-FFF2-40B4-BE49-F238E27FC236}">
                <a16:creationId xmlns:a16="http://schemas.microsoft.com/office/drawing/2014/main" id="{83620ED4-F1F3-48D0-9C45-F9F4A723B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9225" y="-174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😴">
            <a:extLst>
              <a:ext uri="{FF2B5EF4-FFF2-40B4-BE49-F238E27FC236}">
                <a16:creationId xmlns:a16="http://schemas.microsoft.com/office/drawing/2014/main" id="{B7228BB6-1E3B-473D-8C00-AAE11F526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775" y="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9" descr="🏔">
            <a:extLst>
              <a:ext uri="{FF2B5EF4-FFF2-40B4-BE49-F238E27FC236}">
                <a16:creationId xmlns:a16="http://schemas.microsoft.com/office/drawing/2014/main" id="{E7593659-037F-48CF-947B-D826D129D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7675" y="1165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🌃">
            <a:extLst>
              <a:ext uri="{FF2B5EF4-FFF2-40B4-BE49-F238E27FC236}">
                <a16:creationId xmlns:a16="http://schemas.microsoft.com/office/drawing/2014/main" id="{9257AC6B-EC45-4612-911F-5E2D3F4BB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3175" y="1836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1" descr="🧳">
            <a:extLst>
              <a:ext uri="{FF2B5EF4-FFF2-40B4-BE49-F238E27FC236}">
                <a16:creationId xmlns:a16="http://schemas.microsoft.com/office/drawing/2014/main" id="{F9611720-9971-492A-BF5E-E0F00683D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250" y="2506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🏝">
            <a:extLst>
              <a:ext uri="{FF2B5EF4-FFF2-40B4-BE49-F238E27FC236}">
                <a16:creationId xmlns:a16="http://schemas.microsoft.com/office/drawing/2014/main" id="{F8123EC2-A264-473C-B64E-1C6695EB5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4350" y="3178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9F7737-9938-4105-B487-BAAC4022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27" y="1152769"/>
            <a:ext cx="8534400" cy="2276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Idioms: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32BF40-3B17-499A-9CE5-8D4BBD9B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030" y="1500817"/>
            <a:ext cx="12312986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6. At the crack of dawn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do something at the crack of dawn means that you’re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doing it just as the sun is rising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It means you’re doing it at the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earliest possible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“The plane leaves at 7.30 am, so we have to get up at the crack of dawn to get to the airport on time”.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7. To call it a day/ night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someone calls it a day or a night, it means that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stop doing anything else for the rest of the 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or that they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finish what they’re doing and go to bed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“We went sightseeing in Rome, but we ended up feeling so exhausted that we called it a day and went back to the hotel”.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8. Off the beaten track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a place or something is off the beaten track, it means that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far away from where many people live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or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a remote location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 want to stay on this island all summer because it’s off the beaten track, so there’s not many people here and it’s quiet and peaceful.”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9. To catch the red-eye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a person says they have to catch the red-eye it means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have to take a plane which is leaving very late at night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 have to sleep during the day as I’m catching a red-eye tonight”.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10. Live out of a suitcase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live out of a suitcase means that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 person stays in many different places for only a short period of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and with only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enough things to put in a suitcase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“My cousin has been living out of a suitcase for years, her mother wishes she would settle down already”.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11. Break the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someone breaks the journey, it means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decide to stop somewhere for a while during a long journey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“Our journey was so long that we decided to break the journey in a few places so we could rest for some days”.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🧳">
            <a:extLst>
              <a:ext uri="{FF2B5EF4-FFF2-40B4-BE49-F238E27FC236}">
                <a16:creationId xmlns:a16="http://schemas.microsoft.com/office/drawing/2014/main" id="{B473DFD2-E3E0-4D4D-BBB6-49A92228B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4138" y="-35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 descr="🏠">
            <a:extLst>
              <a:ext uri="{FF2B5EF4-FFF2-40B4-BE49-F238E27FC236}">
                <a16:creationId xmlns:a16="http://schemas.microsoft.com/office/drawing/2014/main" id="{5557CBDE-4D0C-4EC5-97E0-72A9870C1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1413" y="-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☀">
            <a:extLst>
              <a:ext uri="{FF2B5EF4-FFF2-40B4-BE49-F238E27FC236}">
                <a16:creationId xmlns:a16="http://schemas.microsoft.com/office/drawing/2014/main" id="{F0694AF7-C093-410F-9A94-AC481DCB2D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218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😎">
            <a:extLst>
              <a:ext uri="{FF2B5EF4-FFF2-40B4-BE49-F238E27FC236}">
                <a16:creationId xmlns:a16="http://schemas.microsoft.com/office/drawing/2014/main" id="{5D0BDAA5-2023-44A1-B47F-27F4D3749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1138" y="-1516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💸">
            <a:extLst>
              <a:ext uri="{FF2B5EF4-FFF2-40B4-BE49-F238E27FC236}">
                <a16:creationId xmlns:a16="http://schemas.microsoft.com/office/drawing/2014/main" id="{44717DD0-30DE-4F3E-A23A-1D0F261A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20600" y="-846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🌇">
            <a:extLst>
              <a:ext uri="{FF2B5EF4-FFF2-40B4-BE49-F238E27FC236}">
                <a16:creationId xmlns:a16="http://schemas.microsoft.com/office/drawing/2014/main" id="{83620ED4-F1F3-48D0-9C45-F9F4A723B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9225" y="-174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😴">
            <a:extLst>
              <a:ext uri="{FF2B5EF4-FFF2-40B4-BE49-F238E27FC236}">
                <a16:creationId xmlns:a16="http://schemas.microsoft.com/office/drawing/2014/main" id="{B7228BB6-1E3B-473D-8C00-AAE11F526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775" y="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9" descr="🏔">
            <a:extLst>
              <a:ext uri="{FF2B5EF4-FFF2-40B4-BE49-F238E27FC236}">
                <a16:creationId xmlns:a16="http://schemas.microsoft.com/office/drawing/2014/main" id="{E7593659-037F-48CF-947B-D826D129D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7675" y="1165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🌃">
            <a:extLst>
              <a:ext uri="{FF2B5EF4-FFF2-40B4-BE49-F238E27FC236}">
                <a16:creationId xmlns:a16="http://schemas.microsoft.com/office/drawing/2014/main" id="{9257AC6B-EC45-4612-911F-5E2D3F4BB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3175" y="1836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1" descr="🧳">
            <a:extLst>
              <a:ext uri="{FF2B5EF4-FFF2-40B4-BE49-F238E27FC236}">
                <a16:creationId xmlns:a16="http://schemas.microsoft.com/office/drawing/2014/main" id="{F9611720-9971-492A-BF5E-E0F00683D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250" y="2506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🏝">
            <a:extLst>
              <a:ext uri="{FF2B5EF4-FFF2-40B4-BE49-F238E27FC236}">
                <a16:creationId xmlns:a16="http://schemas.microsoft.com/office/drawing/2014/main" id="{F8123EC2-A264-473C-B64E-1C6695EB5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4350" y="3178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(ii)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(ii)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At the Airport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(ii)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F777-09FE-4789-B693-4A2F03DD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74" y="1621366"/>
            <a:ext cx="8534400" cy="361526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do you like and dislike about airports? Why?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Do you think air transportation is the best way to travel? Why or why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is your local airport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How do you think airports could be improved?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is your most interesting airport experience?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How safe are airports?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do your friends and colleagues say about airports?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Do you feel airports are easy to use?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If you were to travel through an airport in the near future, how would you prepare?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are some things to do at the airport while waiting for your flight to board?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How do you feel about using English at the airport?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What would you like to learn about airports?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(ii)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   At the Airport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369722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1773" b="1" spc="7" dirty="0">
                <a:solidFill>
                  <a:srgbClr val="313D4F"/>
                </a:solidFill>
                <a:latin typeface="Cambria"/>
                <a:cs typeface="Cambria"/>
              </a:rPr>
              <a:t>5 II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Airport: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Part</a:t>
            </a:r>
            <a:r>
              <a:rPr sz="1773" b="1" spc="109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1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38928"/>
            <a:ext cx="4057217" cy="4715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537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ready to take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trip? We’re going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start a series of lessons on practical  English for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while traveling.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Today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we’re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go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through the airport step by  step, learning important vocabulary 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useful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phrases along the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way.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 – At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Check-In</a:t>
            </a:r>
            <a:r>
              <a:rPr sz="1091" b="1" spc="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Desk</a:t>
            </a:r>
            <a:endParaRPr sz="1091" dirty="0">
              <a:latin typeface="Cambria"/>
              <a:cs typeface="Cambria"/>
            </a:endParaRPr>
          </a:p>
          <a:p>
            <a:pPr marL="8659" marR="65807">
              <a:lnSpc>
                <a:spcPct val="112300"/>
              </a:lnSpc>
              <a:spcBef>
                <a:spcPts val="44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Dan is flying from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New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York to Los Angeles.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arrives at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airport,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goes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to  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check-in desk. Listen to the conversation he has with the</a:t>
            </a:r>
            <a:r>
              <a:rPr sz="886" i="1" spc="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agent: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 afternoon! Where 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flying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Los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Angeles.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2449591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May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have your passport,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you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checking any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bags?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Just this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one.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OK, please place your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scale.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have a stopover in Chicago – do I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pick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up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my luggage</a:t>
            </a:r>
            <a:r>
              <a:rPr sz="886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there?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3464">
              <a:lnSpc>
                <a:spcPct val="112400"/>
              </a:lnSpc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it’ll go straight through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Los Angeles. Here are your boarding passes –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flight leaves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gate 15A and it’ll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begin boarding 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3:20. Your seat number is  26E.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886" b="1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2679" y="2695143"/>
            <a:ext cx="2295525" cy="133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4026477" cy="553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and</a:t>
            </a:r>
            <a:r>
              <a:rPr sz="1091" b="1" spc="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 marL="319945" marR="85723" indent="-155427">
              <a:lnSpc>
                <a:spcPct val="112300"/>
              </a:lnSpc>
              <a:spcBef>
                <a:spcPts val="9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Instead of </a:t>
            </a:r>
            <a:r>
              <a:rPr sz="886" b="1" spc="-3" dirty="0">
                <a:latin typeface="Cambria"/>
                <a:cs typeface="Cambria"/>
              </a:rPr>
              <a:t>“Where are you </a:t>
            </a:r>
            <a:r>
              <a:rPr sz="886" b="1" dirty="0">
                <a:latin typeface="Cambria"/>
                <a:cs typeface="Cambria"/>
              </a:rPr>
              <a:t>flying </a:t>
            </a:r>
            <a:r>
              <a:rPr sz="886" b="1" spc="-3" dirty="0">
                <a:latin typeface="Cambria"/>
                <a:cs typeface="Cambria"/>
              </a:rPr>
              <a:t>today?” </a:t>
            </a: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agent </a:t>
            </a:r>
            <a:r>
              <a:rPr sz="886" spc="-3" dirty="0">
                <a:latin typeface="Cambria"/>
                <a:cs typeface="Cambria"/>
              </a:rPr>
              <a:t>may ask </a:t>
            </a:r>
            <a:r>
              <a:rPr sz="886" b="1" spc="-3" dirty="0">
                <a:latin typeface="Cambria"/>
                <a:cs typeface="Cambria"/>
              </a:rPr>
              <a:t>“What’s your  final destination?” </a:t>
            </a:r>
            <a:r>
              <a:rPr sz="886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answer will be the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same!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You can say </a:t>
            </a:r>
            <a:r>
              <a:rPr sz="886" b="1" spc="-3" dirty="0">
                <a:latin typeface="Cambria"/>
                <a:cs typeface="Cambria"/>
              </a:rPr>
              <a:t>“Here you go” </a:t>
            </a:r>
            <a:r>
              <a:rPr sz="886" spc="-3" dirty="0">
                <a:latin typeface="Cambria"/>
                <a:cs typeface="Cambria"/>
              </a:rPr>
              <a:t>anytime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give </a:t>
            </a:r>
            <a:r>
              <a:rPr sz="886" spc="-3" dirty="0">
                <a:latin typeface="Cambria"/>
                <a:cs typeface="Cambria"/>
              </a:rPr>
              <a:t>something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somebody</a:t>
            </a:r>
            <a:endParaRPr sz="886">
              <a:latin typeface="Cambria"/>
              <a:cs typeface="Cambria"/>
            </a:endParaRPr>
          </a:p>
          <a:p>
            <a:pPr marL="319945" marR="260199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check your bags </a:t>
            </a:r>
            <a:r>
              <a:rPr sz="886" spc="-3" dirty="0">
                <a:latin typeface="Cambria"/>
                <a:cs typeface="Cambria"/>
              </a:rPr>
              <a:t>means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put them on the airplane inside the cargo  compartment. The small </a:t>
            </a:r>
            <a:r>
              <a:rPr sz="886" spc="-7" dirty="0">
                <a:latin typeface="Cambria"/>
                <a:cs typeface="Cambria"/>
              </a:rPr>
              <a:t>bag you </a:t>
            </a:r>
            <a:r>
              <a:rPr sz="886" spc="-3" dirty="0">
                <a:latin typeface="Cambria"/>
                <a:cs typeface="Cambria"/>
              </a:rPr>
              <a:t>take with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the airplane is</a:t>
            </a:r>
            <a:r>
              <a:rPr sz="886" spc="95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called</a:t>
            </a:r>
            <a:endParaRPr sz="886">
              <a:latin typeface="Cambria"/>
              <a:cs typeface="Cambria"/>
            </a:endParaRPr>
          </a:p>
          <a:p>
            <a:pPr marL="319945" marR="6927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a </a:t>
            </a:r>
            <a:r>
              <a:rPr sz="886" b="1" spc="-3" dirty="0">
                <a:latin typeface="Cambria"/>
                <a:cs typeface="Cambria"/>
              </a:rPr>
              <a:t>carry-on</a:t>
            </a:r>
            <a:r>
              <a:rPr sz="886" spc="-3" dirty="0">
                <a:latin typeface="Cambria"/>
                <a:cs typeface="Cambria"/>
              </a:rPr>
              <a:t>. You need to put your carry-on bags through the </a:t>
            </a:r>
            <a:r>
              <a:rPr sz="886" dirty="0">
                <a:latin typeface="Cambria"/>
                <a:cs typeface="Cambria"/>
              </a:rPr>
              <a:t>X-ray </a:t>
            </a:r>
            <a:r>
              <a:rPr sz="886" spc="-3" dirty="0">
                <a:latin typeface="Cambria"/>
                <a:cs typeface="Cambria"/>
              </a:rPr>
              <a:t>machine at  security.</a:t>
            </a:r>
            <a:endParaRPr sz="886">
              <a:latin typeface="Cambria"/>
              <a:cs typeface="Cambria"/>
            </a:endParaRPr>
          </a:p>
          <a:p>
            <a:pPr marL="319945" marR="266260" indent="-155427">
              <a:lnSpc>
                <a:spcPct val="112300"/>
              </a:lnSpc>
              <a:spcBef>
                <a:spcPts val="5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scale </a:t>
            </a:r>
            <a:r>
              <a:rPr sz="886" spc="-3" dirty="0">
                <a:latin typeface="Cambria"/>
                <a:cs typeface="Cambria"/>
              </a:rPr>
              <a:t>is the equipment that tells you the weight of your luggage (45  kilograms, for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example)</a:t>
            </a:r>
            <a:endParaRPr sz="886">
              <a:latin typeface="Cambria"/>
              <a:cs typeface="Cambria"/>
            </a:endParaRPr>
          </a:p>
          <a:p>
            <a:pPr marL="319945" marR="139840" indent="-155427">
              <a:lnSpc>
                <a:spcPct val="112300"/>
              </a:lnSpc>
              <a:spcBef>
                <a:spcPts val="5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 </a:t>
            </a:r>
            <a:r>
              <a:rPr sz="886" b="1" spc="-3" dirty="0">
                <a:latin typeface="Cambria"/>
                <a:cs typeface="Cambria"/>
              </a:rPr>
              <a:t>stopover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layover </a:t>
            </a:r>
            <a:r>
              <a:rPr sz="886" spc="-3" dirty="0">
                <a:latin typeface="Cambria"/>
                <a:cs typeface="Cambria"/>
              </a:rPr>
              <a:t>is when the airplane stops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a different city before  continuing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the final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destination</a:t>
            </a:r>
            <a:endParaRPr sz="886">
              <a:latin typeface="Cambria"/>
              <a:cs typeface="Cambria"/>
            </a:endParaRPr>
          </a:p>
          <a:p>
            <a:pPr marL="319945" marR="82692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If the </a:t>
            </a:r>
            <a:r>
              <a:rPr sz="886" spc="-7" dirty="0">
                <a:latin typeface="Cambria"/>
                <a:cs typeface="Cambria"/>
              </a:rPr>
              <a:t>agent </a:t>
            </a:r>
            <a:r>
              <a:rPr sz="886" spc="-3" dirty="0">
                <a:latin typeface="Cambria"/>
                <a:cs typeface="Cambria"/>
              </a:rPr>
              <a:t>says that your luggage will </a:t>
            </a:r>
            <a:r>
              <a:rPr sz="886" b="1" dirty="0">
                <a:latin typeface="Cambria"/>
                <a:cs typeface="Cambria"/>
              </a:rPr>
              <a:t>go </a:t>
            </a:r>
            <a:r>
              <a:rPr sz="886" b="1" spc="-3" dirty="0">
                <a:latin typeface="Cambria"/>
                <a:cs typeface="Cambria"/>
              </a:rPr>
              <a:t>straight through</a:t>
            </a:r>
            <a:r>
              <a:rPr sz="886" spc="-3" dirty="0">
                <a:latin typeface="Cambria"/>
                <a:cs typeface="Cambria"/>
              </a:rPr>
              <a:t>, it means it will  go </a:t>
            </a:r>
            <a:r>
              <a:rPr sz="886" dirty="0">
                <a:latin typeface="Cambria"/>
                <a:cs typeface="Cambria"/>
              </a:rPr>
              <a:t>directly to </a:t>
            </a:r>
            <a:r>
              <a:rPr sz="886" spc="-3" dirty="0">
                <a:latin typeface="Cambria"/>
                <a:cs typeface="Cambria"/>
              </a:rPr>
              <a:t>the final destination </a:t>
            </a:r>
            <a:r>
              <a:rPr sz="886" dirty="0">
                <a:latin typeface="Cambria"/>
                <a:cs typeface="Cambria"/>
              </a:rPr>
              <a:t>(and </a:t>
            </a:r>
            <a:r>
              <a:rPr sz="886" spc="-3" dirty="0">
                <a:latin typeface="Cambria"/>
                <a:cs typeface="Cambria"/>
              </a:rPr>
              <a:t>you don’t need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pick it </a:t>
            </a:r>
            <a:r>
              <a:rPr sz="886" dirty="0">
                <a:latin typeface="Cambria"/>
                <a:cs typeface="Cambria"/>
              </a:rPr>
              <a:t>up </a:t>
            </a:r>
            <a:r>
              <a:rPr sz="886" spc="-3" dirty="0">
                <a:latin typeface="Cambria"/>
                <a:cs typeface="Cambria"/>
              </a:rPr>
              <a:t>during  your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stopover)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Boarding passes </a:t>
            </a:r>
            <a:r>
              <a:rPr sz="886" spc="-3" dirty="0">
                <a:latin typeface="Cambria"/>
                <a:cs typeface="Cambria"/>
              </a:rPr>
              <a:t>are the tickets that permit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enter the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airplane</a:t>
            </a:r>
            <a:endParaRPr sz="886">
              <a:latin typeface="Cambria"/>
              <a:cs typeface="Cambria"/>
            </a:endParaRPr>
          </a:p>
          <a:p>
            <a:pPr marL="319945" marR="104339" indent="-155427" algn="just">
              <a:lnSpc>
                <a:spcPct val="112700"/>
              </a:lnSpc>
              <a:spcBef>
                <a:spcPts val="41"/>
              </a:spcBef>
              <a:buFont typeface="Symbol"/>
              <a:buChar char="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When a </a:t>
            </a:r>
            <a:r>
              <a:rPr sz="886" spc="-7" dirty="0">
                <a:latin typeface="Cambria"/>
                <a:cs typeface="Cambria"/>
              </a:rPr>
              <a:t>plane </a:t>
            </a:r>
            <a:r>
              <a:rPr sz="886" spc="-3" dirty="0">
                <a:latin typeface="Cambria"/>
                <a:cs typeface="Cambria"/>
              </a:rPr>
              <a:t>begins </a:t>
            </a:r>
            <a:r>
              <a:rPr sz="886" b="1" spc="-3" dirty="0">
                <a:latin typeface="Cambria"/>
                <a:cs typeface="Cambria"/>
              </a:rPr>
              <a:t>boarding</a:t>
            </a:r>
            <a:r>
              <a:rPr sz="886" spc="-3" dirty="0">
                <a:latin typeface="Cambria"/>
                <a:cs typeface="Cambria"/>
              </a:rPr>
              <a:t>, it means that the passengers start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enter  the </a:t>
            </a:r>
            <a:r>
              <a:rPr sz="886" spc="-7" dirty="0">
                <a:latin typeface="Cambria"/>
                <a:cs typeface="Cambria"/>
              </a:rPr>
              <a:t>plane. </a:t>
            </a:r>
            <a:r>
              <a:rPr sz="886" spc="-3" dirty="0">
                <a:latin typeface="Cambria"/>
                <a:cs typeface="Cambria"/>
              </a:rPr>
              <a:t>Usually </a:t>
            </a:r>
            <a:r>
              <a:rPr sz="886" dirty="0">
                <a:latin typeface="Cambria"/>
                <a:cs typeface="Cambria"/>
              </a:rPr>
              <a:t>boarding </a:t>
            </a:r>
            <a:r>
              <a:rPr sz="886" spc="-3" dirty="0">
                <a:latin typeface="Cambria"/>
                <a:cs typeface="Cambria"/>
              </a:rPr>
              <a:t>time is </a:t>
            </a:r>
            <a:r>
              <a:rPr sz="886" dirty="0">
                <a:latin typeface="Cambria"/>
                <a:cs typeface="Cambria"/>
              </a:rPr>
              <a:t>30-60 minutes </a:t>
            </a:r>
            <a:r>
              <a:rPr sz="886" spc="-3" dirty="0">
                <a:latin typeface="Cambria"/>
                <a:cs typeface="Cambria"/>
              </a:rPr>
              <a:t>before takeoff (when the  </a:t>
            </a:r>
            <a:r>
              <a:rPr sz="886" spc="-7" dirty="0">
                <a:latin typeface="Cambria"/>
                <a:cs typeface="Cambria"/>
              </a:rPr>
              <a:t>plane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leaves)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Other Questions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&amp; Phrases for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955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Airport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19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“Excuse </a:t>
            </a:r>
            <a:r>
              <a:rPr sz="886" b="1" spc="-7" dirty="0">
                <a:latin typeface="Cambria"/>
                <a:cs typeface="Cambria"/>
              </a:rPr>
              <a:t>me, </a:t>
            </a:r>
            <a:r>
              <a:rPr sz="886" b="1" spc="-3" dirty="0">
                <a:latin typeface="Cambria"/>
                <a:cs typeface="Cambria"/>
              </a:rPr>
              <a:t>where </a:t>
            </a:r>
            <a:r>
              <a:rPr sz="886" b="1" dirty="0">
                <a:latin typeface="Cambria"/>
                <a:cs typeface="Cambria"/>
              </a:rPr>
              <a:t>is </a:t>
            </a:r>
            <a:r>
              <a:rPr sz="886" b="1" spc="-7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American Airlines </a:t>
            </a:r>
            <a:r>
              <a:rPr sz="886" b="1" dirty="0">
                <a:latin typeface="Cambria"/>
                <a:cs typeface="Cambria"/>
              </a:rPr>
              <a:t>check-in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desk?”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“How many bags can I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check?”</a:t>
            </a:r>
            <a:endParaRPr sz="886">
              <a:latin typeface="Cambria"/>
              <a:cs typeface="Cambria"/>
            </a:endParaRPr>
          </a:p>
          <a:p>
            <a:pPr marL="319945" marR="384886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“Will my luggage go straight through, </a:t>
            </a:r>
            <a:r>
              <a:rPr sz="886" b="1" spc="-7" dirty="0">
                <a:latin typeface="Cambria"/>
                <a:cs typeface="Cambria"/>
              </a:rPr>
              <a:t>or do </a:t>
            </a:r>
            <a:r>
              <a:rPr sz="886" b="1" spc="-3" dirty="0">
                <a:latin typeface="Cambria"/>
                <a:cs typeface="Cambria"/>
              </a:rPr>
              <a:t>I </a:t>
            </a:r>
            <a:r>
              <a:rPr sz="886" b="1" dirty="0">
                <a:latin typeface="Cambria"/>
                <a:cs typeface="Cambria"/>
              </a:rPr>
              <a:t>need to </a:t>
            </a:r>
            <a:r>
              <a:rPr sz="886" b="1" spc="-3" dirty="0">
                <a:latin typeface="Cambria"/>
                <a:cs typeface="Cambria"/>
              </a:rPr>
              <a:t>pick it up in  [Chicago]?”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“How much is the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fee?”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If your bag is heavier than the weight limits, or if your bag is larger </a:t>
            </a:r>
            <a:r>
              <a:rPr sz="886" i="1" spc="-7" dirty="0">
                <a:latin typeface="Cambria"/>
                <a:cs typeface="Cambria"/>
              </a:rPr>
              <a:t>than </a:t>
            </a:r>
            <a:r>
              <a:rPr sz="886" i="1" spc="-3" dirty="0">
                <a:latin typeface="Cambria"/>
                <a:cs typeface="Cambria"/>
              </a:rPr>
              <a:t>the  size limits, you may </a:t>
            </a:r>
            <a:r>
              <a:rPr sz="886" i="1" spc="-7" dirty="0">
                <a:latin typeface="Cambria"/>
                <a:cs typeface="Cambria"/>
              </a:rPr>
              <a:t>need </a:t>
            </a:r>
            <a:r>
              <a:rPr sz="886" i="1" spc="-3" dirty="0">
                <a:latin typeface="Cambria"/>
                <a:cs typeface="Cambria"/>
              </a:rPr>
              <a:t>to pay extra: an </a:t>
            </a:r>
            <a:r>
              <a:rPr sz="886" b="1" i="1" spc="-3" dirty="0">
                <a:latin typeface="Cambria"/>
                <a:cs typeface="Cambria"/>
              </a:rPr>
              <a:t>oversized baggage fee </a:t>
            </a:r>
            <a:r>
              <a:rPr sz="886" i="1" spc="-3" dirty="0">
                <a:latin typeface="Cambria"/>
                <a:cs typeface="Cambria"/>
              </a:rPr>
              <a:t>or  </a:t>
            </a:r>
            <a:r>
              <a:rPr sz="886" b="1" i="1" spc="-3" dirty="0">
                <a:latin typeface="Cambria"/>
                <a:cs typeface="Cambria"/>
              </a:rPr>
              <a:t>overweight baggage fee </a:t>
            </a:r>
            <a:r>
              <a:rPr sz="886" i="1" spc="-7" dirty="0">
                <a:latin typeface="Cambria"/>
                <a:cs typeface="Cambria"/>
              </a:rPr>
              <a:t>(this </a:t>
            </a:r>
            <a:r>
              <a:rPr sz="886" i="1" spc="-3" dirty="0">
                <a:latin typeface="Cambria"/>
                <a:cs typeface="Cambria"/>
              </a:rPr>
              <a:t>can </a:t>
            </a:r>
            <a:r>
              <a:rPr sz="886" i="1" dirty="0">
                <a:latin typeface="Cambria"/>
                <a:cs typeface="Cambria"/>
              </a:rPr>
              <a:t>be </a:t>
            </a:r>
            <a:r>
              <a:rPr sz="886" i="1" spc="-3" dirty="0">
                <a:latin typeface="Cambria"/>
                <a:cs typeface="Cambria"/>
              </a:rPr>
              <a:t>$75 to $300)</a:t>
            </a:r>
            <a:r>
              <a:rPr sz="886" b="1" i="1" spc="-3" dirty="0">
                <a:latin typeface="Cambria"/>
                <a:cs typeface="Cambria"/>
              </a:rPr>
              <a:t>. </a:t>
            </a:r>
            <a:r>
              <a:rPr sz="886" i="1" spc="-3" dirty="0">
                <a:latin typeface="Cambria"/>
                <a:cs typeface="Cambria"/>
              </a:rPr>
              <a:t>Some airlines </a:t>
            </a:r>
            <a:r>
              <a:rPr sz="886" i="1" dirty="0">
                <a:latin typeface="Cambria"/>
                <a:cs typeface="Cambria"/>
              </a:rPr>
              <a:t>in </a:t>
            </a:r>
            <a:r>
              <a:rPr sz="886" i="1" spc="-7" dirty="0">
                <a:latin typeface="Cambria"/>
                <a:cs typeface="Cambria"/>
              </a:rPr>
              <a:t>the</a:t>
            </a:r>
            <a:r>
              <a:rPr sz="886" i="1" spc="68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United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3"/>
              </a:spcBef>
            </a:pPr>
            <a:r>
              <a:rPr sz="886" i="1" spc="-3" dirty="0">
                <a:latin typeface="Cambria"/>
                <a:cs typeface="Cambria"/>
              </a:rPr>
              <a:t>States also charge a </a:t>
            </a:r>
            <a:r>
              <a:rPr sz="886" i="1" dirty="0">
                <a:latin typeface="Cambria"/>
                <a:cs typeface="Cambria"/>
              </a:rPr>
              <a:t>fee for </a:t>
            </a:r>
            <a:r>
              <a:rPr sz="886" i="1" spc="-7" dirty="0">
                <a:latin typeface="Cambria"/>
                <a:cs typeface="Cambria"/>
              </a:rPr>
              <a:t>ALL </a:t>
            </a:r>
            <a:r>
              <a:rPr sz="886" i="1" spc="-3" dirty="0">
                <a:latin typeface="Cambria"/>
                <a:cs typeface="Cambria"/>
              </a:rPr>
              <a:t>checked </a:t>
            </a:r>
            <a:r>
              <a:rPr sz="886" i="1" dirty="0">
                <a:latin typeface="Cambria"/>
                <a:cs typeface="Cambria"/>
              </a:rPr>
              <a:t>bags </a:t>
            </a:r>
            <a:r>
              <a:rPr sz="886" i="1" spc="-3" dirty="0">
                <a:latin typeface="Cambria"/>
                <a:cs typeface="Cambria"/>
              </a:rPr>
              <a:t>(usually $15 to</a:t>
            </a:r>
            <a:r>
              <a:rPr sz="886" i="1" spc="17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$30).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“Please mark </a:t>
            </a:r>
            <a:r>
              <a:rPr sz="886" b="1" spc="-7" dirty="0">
                <a:latin typeface="Cambria"/>
                <a:cs typeface="Cambria"/>
              </a:rPr>
              <a:t>this </a:t>
            </a:r>
            <a:r>
              <a:rPr sz="886" b="1" dirty="0">
                <a:latin typeface="Cambria"/>
                <a:cs typeface="Cambria"/>
              </a:rPr>
              <a:t>bag </a:t>
            </a:r>
            <a:r>
              <a:rPr sz="886" b="1" spc="-3" dirty="0">
                <a:latin typeface="Cambria"/>
                <a:cs typeface="Cambria"/>
              </a:rPr>
              <a:t>as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‘fragile.’”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Say this </a:t>
            </a:r>
            <a:r>
              <a:rPr sz="886" i="1" spc="-3" dirty="0">
                <a:latin typeface="Cambria"/>
                <a:cs typeface="Cambria"/>
              </a:rPr>
              <a:t>if you </a:t>
            </a:r>
            <a:r>
              <a:rPr sz="886" i="1" spc="-7" dirty="0">
                <a:latin typeface="Cambria"/>
                <a:cs typeface="Cambria"/>
              </a:rPr>
              <a:t>have </a:t>
            </a:r>
            <a:r>
              <a:rPr sz="886" i="1" spc="-3" dirty="0">
                <a:latin typeface="Cambria"/>
                <a:cs typeface="Cambria"/>
              </a:rPr>
              <a:t>fragile or sensitive items </a:t>
            </a:r>
            <a:r>
              <a:rPr sz="886" i="1" dirty="0">
                <a:latin typeface="Cambria"/>
                <a:cs typeface="Cambria"/>
              </a:rPr>
              <a:t>in </a:t>
            </a:r>
            <a:r>
              <a:rPr sz="886" i="1" spc="-3" dirty="0">
                <a:latin typeface="Cambria"/>
                <a:cs typeface="Cambria"/>
              </a:rPr>
              <a:t>your bag that might</a:t>
            </a:r>
            <a:r>
              <a:rPr sz="886" i="1" spc="106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break</a:t>
            </a:r>
            <a:endParaRPr sz="886">
              <a:latin typeface="Cambria"/>
              <a:cs typeface="Cambria"/>
            </a:endParaRPr>
          </a:p>
          <a:p>
            <a:pPr marL="345056" indent="-180537">
              <a:spcBef>
                <a:spcPts val="177"/>
              </a:spcBef>
              <a:buFont typeface="Symbol"/>
              <a:buChar char=""/>
              <a:tabLst>
                <a:tab pos="345056" algn="l"/>
                <a:tab pos="345489" algn="l"/>
              </a:tabLst>
            </a:pPr>
            <a:r>
              <a:rPr sz="886" b="1" spc="-3" dirty="0">
                <a:latin typeface="Cambria"/>
                <a:cs typeface="Cambria"/>
              </a:rPr>
              <a:t>“Is </a:t>
            </a:r>
            <a:r>
              <a:rPr sz="886" b="1" spc="-7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flight </a:t>
            </a:r>
            <a:r>
              <a:rPr sz="886" b="1" spc="-7" dirty="0">
                <a:latin typeface="Cambria"/>
                <a:cs typeface="Cambria"/>
              </a:rPr>
              <a:t>on</a:t>
            </a:r>
            <a:r>
              <a:rPr sz="886" b="1" spc="-3" dirty="0">
                <a:latin typeface="Cambria"/>
                <a:cs typeface="Cambria"/>
              </a:rPr>
              <a:t> time?”</a:t>
            </a:r>
            <a:endParaRPr sz="886">
              <a:latin typeface="Cambria"/>
              <a:cs typeface="Cambria"/>
            </a:endParaRPr>
          </a:p>
          <a:p>
            <a:pPr marL="319945" marR="232923">
              <a:lnSpc>
                <a:spcPts val="1200"/>
              </a:lnSpc>
              <a:spcBef>
                <a:spcPts val="55"/>
              </a:spcBef>
            </a:pPr>
            <a:r>
              <a:rPr sz="886" i="1" spc="-3" dirty="0">
                <a:latin typeface="Cambria"/>
                <a:cs typeface="Cambria"/>
              </a:rPr>
              <a:t>The agent </a:t>
            </a:r>
            <a:r>
              <a:rPr sz="886" i="1" dirty="0">
                <a:latin typeface="Cambria"/>
                <a:cs typeface="Cambria"/>
              </a:rPr>
              <a:t>will </a:t>
            </a:r>
            <a:r>
              <a:rPr sz="886" i="1" spc="-3" dirty="0">
                <a:latin typeface="Cambria"/>
                <a:cs typeface="Cambria"/>
              </a:rPr>
              <a:t>respond either “Yes” if the flight is on time, or </a:t>
            </a:r>
            <a:r>
              <a:rPr sz="886" i="1" dirty="0">
                <a:latin typeface="Cambria"/>
                <a:cs typeface="Cambria"/>
              </a:rPr>
              <a:t>“There’s </a:t>
            </a:r>
            <a:r>
              <a:rPr sz="886" i="1" spc="-3" dirty="0">
                <a:latin typeface="Cambria"/>
                <a:cs typeface="Cambria"/>
              </a:rPr>
              <a:t>a </a:t>
            </a:r>
            <a:r>
              <a:rPr sz="886" i="1" spc="7" dirty="0">
                <a:latin typeface="Cambria"/>
                <a:cs typeface="Cambria"/>
              </a:rPr>
              <a:t>20-  </a:t>
            </a:r>
            <a:r>
              <a:rPr sz="886" i="1" spc="-3" dirty="0">
                <a:latin typeface="Cambria"/>
                <a:cs typeface="Cambria"/>
              </a:rPr>
              <a:t>minute delay” (for example) if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dirty="0">
                <a:latin typeface="Cambria"/>
                <a:cs typeface="Cambria"/>
              </a:rPr>
              <a:t>flight </a:t>
            </a:r>
            <a:r>
              <a:rPr sz="886" i="1" spc="-3" dirty="0">
                <a:latin typeface="Cambria"/>
                <a:cs typeface="Cambria"/>
              </a:rPr>
              <a:t>will leave </a:t>
            </a:r>
            <a:r>
              <a:rPr sz="886" i="1" dirty="0">
                <a:latin typeface="Cambria"/>
                <a:cs typeface="Cambria"/>
              </a:rPr>
              <a:t>later </a:t>
            </a:r>
            <a:r>
              <a:rPr sz="886" i="1" spc="-7" dirty="0">
                <a:latin typeface="Cambria"/>
                <a:cs typeface="Cambria"/>
              </a:rPr>
              <a:t>than</a:t>
            </a:r>
            <a:r>
              <a:rPr sz="886" i="1" spc="89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expected.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8"/>
            <a:ext cx="4030374" cy="4289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Extra questions in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955" b="1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U.S.</a:t>
            </a:r>
            <a:endParaRPr sz="955">
              <a:latin typeface="Cambria"/>
              <a:cs typeface="Cambria"/>
            </a:endParaRPr>
          </a:p>
          <a:p>
            <a:pPr marL="8659" marR="371465">
              <a:lnSpc>
                <a:spcPct val="112300"/>
              </a:lnSpc>
              <a:spcBef>
                <a:spcPts val="2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 flights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inside the U.S., you might be asked some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extra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security  questions before or during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check-in.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some sample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 algn="just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Answer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YES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these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spcBef>
                <a:spcPts val="3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Did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pack your bags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yourself?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Has your luggage been in your possession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times?</a:t>
            </a:r>
            <a:endParaRPr sz="886">
              <a:latin typeface="Cambria"/>
              <a:cs typeface="Cambria"/>
            </a:endParaRPr>
          </a:p>
          <a:p>
            <a:pPr marL="319945" marR="37665" indent="-155427">
              <a:lnSpc>
                <a:spcPct val="112400"/>
              </a:lnSpc>
              <a:spcBef>
                <a:spcPts val="55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Are 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aware of the regulations regarding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liquids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your carry-on?  </a:t>
            </a:r>
            <a:r>
              <a:rPr sz="886" i="1" spc="-3" dirty="0">
                <a:solidFill>
                  <a:srgbClr val="333333"/>
                </a:solidFill>
                <a:latin typeface="Cambria"/>
                <a:cs typeface="Cambria"/>
              </a:rPr>
              <a:t>(Liquids must be 100 mL or less, and stored in a single quart-sized clear plastic  bag. </a:t>
            </a:r>
            <a:r>
              <a:rPr sz="886" i="1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More information:</a:t>
            </a:r>
            <a:r>
              <a:rPr sz="886" i="1" u="sng" spc="-24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 </a:t>
            </a:r>
            <a:r>
              <a:rPr sz="886" i="1" u="sng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TSA.gov</a:t>
            </a:r>
            <a:r>
              <a:rPr sz="886" dirty="0">
                <a:latin typeface="Cambria"/>
                <a:cs typeface="Cambria"/>
              </a:rPr>
              <a:t>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  <a:buClr>
                <a:srgbClr val="111111"/>
              </a:buClr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Answer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these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Are 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carrying any firearms or flammable</a:t>
            </a:r>
            <a:r>
              <a:rPr sz="886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materials?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you left your luggage unattended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time?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Has anyone given you anything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carry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flight?</a:t>
            </a:r>
            <a:endParaRPr sz="886">
              <a:latin typeface="Cambria"/>
              <a:cs typeface="Cambria"/>
            </a:endParaRPr>
          </a:p>
          <a:p>
            <a:pPr marL="8659" algn="just">
              <a:spcBef>
                <a:spcPts val="522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 –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Going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through</a:t>
            </a:r>
            <a:r>
              <a:rPr sz="1091" b="1" spc="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Security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 algn="just">
              <a:lnSpc>
                <a:spcPct val="1124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There are two pieces of equipment in security: you put your bags through 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X-ray  machine,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walk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through 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metal detector.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airports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use 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body  scanner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 a more careful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71002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X-ray machine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conveyor belt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that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moves your bags automatically  through the machine. You can put small items like keys or money into plastic</a:t>
            </a:r>
            <a:r>
              <a:rPr sz="886" spc="7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bins.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38532" algn="ctr"/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picture below,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woman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walking through the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metal</a:t>
            </a:r>
            <a:r>
              <a:rPr sz="886" b="1" i="1" spc="7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detector.</a:t>
            </a:r>
            <a:endParaRPr sz="886">
              <a:latin typeface="Cambria"/>
              <a:cs typeface="Cambria"/>
            </a:endParaRPr>
          </a:p>
          <a:p>
            <a:pPr marL="39398" algn="ctr">
              <a:spcBef>
                <a:spcPts val="130"/>
              </a:spcBef>
            </a:pP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Her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suitcase is on the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conveyor </a:t>
            </a:r>
            <a:r>
              <a:rPr sz="886" b="1" i="1" spc="-7" dirty="0">
                <a:solidFill>
                  <a:srgbClr val="111111"/>
                </a:solidFill>
                <a:latin typeface="Cambria"/>
                <a:cs typeface="Cambria"/>
              </a:rPr>
              <a:t>belt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after going through the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X-ray</a:t>
            </a:r>
            <a:r>
              <a:rPr sz="886" b="1" i="1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machine.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7393" y="622589"/>
            <a:ext cx="3337214" cy="250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4061321" y="3432079"/>
            <a:ext cx="3902652" cy="2571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96979">
              <a:lnSpc>
                <a:spcPct val="1124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 lay your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bags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flat on the conveyor belt, 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bins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small  objects.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take my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laptop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out of the</a:t>
            </a:r>
            <a:r>
              <a:rPr sz="886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bag?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Yes, you do.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 your hat and your shoes,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too.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(he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walks through the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metal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 detector)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[BEEP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BEEP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BEEP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BEEP]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0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31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 step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back.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 you have anything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your pockets – keys, cell phone,  loose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change?</a:t>
            </a:r>
            <a:endParaRPr sz="886">
              <a:latin typeface="Cambria"/>
              <a:cs typeface="Cambria"/>
            </a:endParaRPr>
          </a:p>
          <a:p>
            <a:pPr marL="8659" marR="1478500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think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so.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Let 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taking off my belt.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Okay, come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on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through.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3"/>
            <a:ext cx="4030374" cy="2689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(he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goes through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metal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detector</a:t>
            </a:r>
            <a:r>
              <a:rPr sz="886" i="1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again)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You’re all set! Have a nice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flight.</a:t>
            </a:r>
            <a:endParaRPr sz="886">
              <a:latin typeface="Cambria"/>
              <a:cs typeface="Cambria"/>
            </a:endParaRPr>
          </a:p>
          <a:p>
            <a:pPr marL="8659" marR="172744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The phrase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“you’re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all set”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 common expression that means “you’re finished and  everything is</a:t>
            </a:r>
            <a:r>
              <a:rPr sz="886" i="1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OK.”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latin typeface="Cambria"/>
                <a:cs typeface="Cambria"/>
              </a:rPr>
              <a:t>Phrasal Verbs: SET OFF and GO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OFF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the alarm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sounds,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say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“the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alarm went off.” To describe what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caused</a:t>
            </a:r>
            <a:r>
              <a:rPr sz="886" i="1" spc="16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endParaRPr sz="886">
              <a:latin typeface="Cambria"/>
              <a:cs typeface="Cambria"/>
            </a:endParaRPr>
          </a:p>
          <a:p>
            <a:pPr marL="8659" marR="162354">
              <a:lnSpc>
                <a:spcPts val="1200"/>
              </a:lnSpc>
              <a:spcBef>
                <a:spcPts val="55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alarm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sound, we say “set off” – for example, “My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keys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set off the alarm” or “My  keys set off the metal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detector.”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66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Announcements at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091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Gate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599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Airports are divided into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terminals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(the major sections of the airport)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each  terminal has many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gates.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gate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the door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go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through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enter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airplane.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a few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announcements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might hear while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at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gate, waiting for 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plane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board.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5112847"/>
            <a:ext cx="3856326" cy="1069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“There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been a gate</a:t>
            </a:r>
            <a:r>
              <a:rPr sz="886" b="1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change.”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(this means the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flight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will leave from a different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gate)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“United Airlines flight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880 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Miami is now</a:t>
            </a:r>
            <a:r>
              <a:rPr sz="886" b="1" spc="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(this means it’s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time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for passengers to enter the</a:t>
            </a:r>
            <a:r>
              <a:rPr sz="886" i="1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plane)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81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“Please have your boarding pass and identification ready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886" b="1" spc="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8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“We would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like 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invite our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first-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and business-class passengers</a:t>
            </a:r>
            <a:r>
              <a:rPr sz="886" b="1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board.”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4148" y="3446664"/>
            <a:ext cx="2617210" cy="149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7"/>
            <a:ext cx="3944649" cy="563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“We are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now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inviting passengers with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small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children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sz="886" b="1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passengers requiring special assistance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begin</a:t>
            </a:r>
            <a:r>
              <a:rPr sz="886" b="1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“We would now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invite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all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passengers to</a:t>
            </a:r>
            <a:r>
              <a:rPr sz="886" b="1" spc="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(this means everyone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enter the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plane)</a:t>
            </a:r>
            <a:endParaRPr sz="886">
              <a:latin typeface="Cambria"/>
              <a:cs typeface="Cambria"/>
            </a:endParaRPr>
          </a:p>
          <a:p>
            <a:pPr marL="319945" marR="3464" indent="-155427" algn="just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“This is the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final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boarding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call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for United Airlines flight 880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Miami.” 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(this means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it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is the FINAL OPPORTUNITY to enter the plane before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they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close 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i="1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doors)</a:t>
            </a:r>
            <a:endParaRPr sz="886">
              <a:latin typeface="Cambria"/>
              <a:cs typeface="Cambria"/>
            </a:endParaRPr>
          </a:p>
          <a:p>
            <a:pPr marL="319945" marR="99577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“Passenger John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Smith,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please proceed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United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Airlines desk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at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gate</a:t>
            </a:r>
            <a:r>
              <a:rPr sz="886" b="1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12.”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#3: On the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plane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1469841">
              <a:lnSpc>
                <a:spcPct val="112500"/>
              </a:lnSpc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people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who work inside the airplane serving  food and drinks are called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Both  men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women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who have this job are called flight  attendants. Listen to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conversation that Dan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has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 the flight attendant when dinner is served on  the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flight.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Chicken or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pasta?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886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Sorry?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like chicken or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pasta?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I’ll have the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chicken.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Anything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drink?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 kind of soda do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Coke, Diet Coke, Sprite, Orange,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Dr.</a:t>
            </a:r>
            <a:r>
              <a:rPr sz="886" spc="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Pepper.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Diet Coke,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ice,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 please.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1523" y="2555384"/>
            <a:ext cx="1480705" cy="197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1845</TotalTime>
  <Words>2925</Words>
  <Application>Microsoft Office PowerPoint</Application>
  <PresentationFormat>Widescreen</PresentationFormat>
  <Paragraphs>320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Cambria</vt:lpstr>
      <vt:lpstr>Century Gothic</vt:lpstr>
      <vt:lpstr>Comic Sans MS</vt:lpstr>
      <vt:lpstr>Lato</vt:lpstr>
      <vt:lpstr>Open Sans</vt:lpstr>
      <vt:lpstr>Satisfy</vt:lpstr>
      <vt:lpstr>Symbol</vt:lpstr>
      <vt:lpstr>Times New Roman</vt:lpstr>
      <vt:lpstr>Wingdings 3</vt:lpstr>
      <vt:lpstr>Slice</vt:lpstr>
      <vt:lpstr> Speak Fluently &amp; Confidently  B1- Course  1</vt:lpstr>
      <vt:lpstr>Session 5- Talking about Travelling (ii)</vt:lpstr>
      <vt:lpstr>Session 5- Talking about Travelling (ii)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5- Talking about Travelling (ii)</vt:lpstr>
      <vt:lpstr>Session 5- Talking about Travelling</vt:lpstr>
      <vt:lpstr>Session 5- Talking about Travelling</vt:lpstr>
      <vt:lpstr>Session 5- Talking about Travelling</vt:lpstr>
      <vt:lpstr>Session 5- Talking about Travelling (ii)</vt:lpstr>
      <vt:lpstr>Session 5- Talking about Travelling (ii)</vt:lpstr>
      <vt:lpstr>Session 5- Talking about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119</cp:revision>
  <cp:lastPrinted>2021-05-18T05:21:02Z</cp:lastPrinted>
  <dcterms:created xsi:type="dcterms:W3CDTF">2020-10-01T06:52:49Z</dcterms:created>
  <dcterms:modified xsi:type="dcterms:W3CDTF">2022-04-23T09:47:32Z</dcterms:modified>
</cp:coreProperties>
</file>