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227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Lesson </a:t>
            </a:r>
            <a:r>
              <a:rPr spc="20" dirty="0"/>
              <a:t>001 </a:t>
            </a:r>
            <a:r>
              <a:rPr spc="15" dirty="0"/>
              <a:t>– </a:t>
            </a:r>
            <a:r>
              <a:rPr spc="25" dirty="0"/>
              <a:t>How </a:t>
            </a:r>
            <a:r>
              <a:rPr spc="15" dirty="0"/>
              <a:t>to Say</a:t>
            </a:r>
            <a:r>
              <a:rPr spc="-30" dirty="0"/>
              <a:t> </a:t>
            </a:r>
            <a:r>
              <a:rPr spc="15" dirty="0"/>
              <a:t>Hello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Lesson </a:t>
            </a:r>
            <a:r>
              <a:rPr spc="20" dirty="0"/>
              <a:t>001 </a:t>
            </a:r>
            <a:r>
              <a:rPr spc="15" dirty="0"/>
              <a:t>– </a:t>
            </a:r>
            <a:r>
              <a:rPr spc="25" dirty="0"/>
              <a:t>How </a:t>
            </a:r>
            <a:r>
              <a:rPr spc="15" dirty="0"/>
              <a:t>to Say</a:t>
            </a:r>
            <a:r>
              <a:rPr spc="-30" dirty="0"/>
              <a:t> </a:t>
            </a:r>
            <a:r>
              <a:rPr spc="15" dirty="0"/>
              <a:t>Hello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Lesson </a:t>
            </a:r>
            <a:r>
              <a:rPr spc="20" dirty="0"/>
              <a:t>001 </a:t>
            </a:r>
            <a:r>
              <a:rPr spc="15" dirty="0"/>
              <a:t>– </a:t>
            </a:r>
            <a:r>
              <a:rPr spc="25" dirty="0"/>
              <a:t>How </a:t>
            </a:r>
            <a:r>
              <a:rPr spc="15" dirty="0"/>
              <a:t>to Say</a:t>
            </a:r>
            <a:r>
              <a:rPr spc="-30" dirty="0"/>
              <a:t> </a:t>
            </a:r>
            <a:r>
              <a:rPr spc="15" dirty="0"/>
              <a:t>Hello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Lesson </a:t>
            </a:r>
            <a:r>
              <a:rPr spc="20" dirty="0"/>
              <a:t>001 </a:t>
            </a:r>
            <a:r>
              <a:rPr spc="15" dirty="0"/>
              <a:t>– </a:t>
            </a:r>
            <a:r>
              <a:rPr spc="25" dirty="0"/>
              <a:t>How </a:t>
            </a:r>
            <a:r>
              <a:rPr spc="15" dirty="0"/>
              <a:t>to Say</a:t>
            </a:r>
            <a:r>
              <a:rPr spc="-30" dirty="0"/>
              <a:t> </a:t>
            </a:r>
            <a:r>
              <a:rPr spc="15" dirty="0"/>
              <a:t>Hello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Lesson </a:t>
            </a:r>
            <a:r>
              <a:rPr spc="20" dirty="0"/>
              <a:t>001 </a:t>
            </a:r>
            <a:r>
              <a:rPr spc="15" dirty="0"/>
              <a:t>– </a:t>
            </a:r>
            <a:r>
              <a:rPr spc="25" dirty="0"/>
              <a:t>How </a:t>
            </a:r>
            <a:r>
              <a:rPr spc="15" dirty="0"/>
              <a:t>to Say</a:t>
            </a:r>
            <a:r>
              <a:rPr spc="-30" dirty="0"/>
              <a:t> </a:t>
            </a:r>
            <a:r>
              <a:rPr spc="15" dirty="0"/>
              <a:t>Hello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0174" y="9359783"/>
            <a:ext cx="158242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Lesson </a:t>
            </a:r>
            <a:r>
              <a:rPr spc="20" dirty="0"/>
              <a:t>001 </a:t>
            </a:r>
            <a:r>
              <a:rPr spc="15" dirty="0"/>
              <a:t>– </a:t>
            </a:r>
            <a:r>
              <a:rPr spc="25" dirty="0"/>
              <a:t>How </a:t>
            </a:r>
            <a:r>
              <a:rPr spc="15" dirty="0"/>
              <a:t>to Say</a:t>
            </a:r>
            <a:r>
              <a:rPr spc="-30" dirty="0"/>
              <a:t> </a:t>
            </a:r>
            <a:r>
              <a:rPr spc="15" dirty="0"/>
              <a:t>Hello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766706" y="9359783"/>
            <a:ext cx="1143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0174" y="9376917"/>
            <a:ext cx="3570604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i="1" spc="20" dirty="0">
                <a:latin typeface="Verdana"/>
                <a:cs typeface="Verdana"/>
              </a:rPr>
              <a:t>Copyright Business English Pod Ltd. </a:t>
            </a:r>
            <a:r>
              <a:rPr sz="950" i="1" spc="15" dirty="0">
                <a:latin typeface="Verdana"/>
                <a:cs typeface="Verdana"/>
              </a:rPr>
              <a:t>All </a:t>
            </a:r>
            <a:r>
              <a:rPr sz="950" i="1" spc="20" dirty="0">
                <a:latin typeface="Verdana"/>
                <a:cs typeface="Verdana"/>
              </a:rPr>
              <a:t>rights</a:t>
            </a:r>
            <a:r>
              <a:rPr sz="950" i="1" spc="55" dirty="0">
                <a:latin typeface="Verdana"/>
                <a:cs typeface="Verdana"/>
              </a:rPr>
              <a:t> </a:t>
            </a:r>
            <a:r>
              <a:rPr sz="950" i="1" spc="20" dirty="0">
                <a:latin typeface="Verdana"/>
                <a:cs typeface="Verdana"/>
              </a:rPr>
              <a:t>reserved.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0974" y="9376917"/>
            <a:ext cx="10541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i="1" spc="20" dirty="0">
                <a:latin typeface="Verdana"/>
                <a:cs typeface="Verdana"/>
              </a:rPr>
              <a:t>1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0174" y="1565656"/>
            <a:ext cx="5971540" cy="7688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b="1" spc="-5" dirty="0">
                <a:latin typeface="Verdana"/>
                <a:cs typeface="Verdana"/>
              </a:rPr>
              <a:t>How to Say</a:t>
            </a:r>
            <a:r>
              <a:rPr sz="1400" b="1" spc="3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Hello</a:t>
            </a:r>
            <a:endParaRPr sz="1400" dirty="0">
              <a:latin typeface="Verdana"/>
              <a:cs typeface="Verdana"/>
            </a:endParaRPr>
          </a:p>
          <a:p>
            <a:pPr marL="12700" marR="9525" algn="just">
              <a:lnSpc>
                <a:spcPct val="106700"/>
              </a:lnSpc>
              <a:spcBef>
                <a:spcPts val="1295"/>
              </a:spcBef>
            </a:pPr>
            <a:r>
              <a:rPr lang="en-US" sz="1050" spc="20" dirty="0">
                <a:latin typeface="Verdana"/>
                <a:cs typeface="Verdana"/>
              </a:rPr>
              <a:t>W</a:t>
            </a:r>
            <a:r>
              <a:rPr sz="1050" spc="20" dirty="0">
                <a:latin typeface="Verdana"/>
                <a:cs typeface="Verdana"/>
              </a:rPr>
              <a:t>e’re kicking  </a:t>
            </a:r>
            <a:r>
              <a:rPr sz="1050" spc="15" dirty="0">
                <a:latin typeface="Verdana"/>
                <a:cs typeface="Verdana"/>
              </a:rPr>
              <a:t>off </a:t>
            </a:r>
            <a:r>
              <a:rPr sz="1050" spc="20" dirty="0">
                <a:latin typeface="Verdana"/>
                <a:cs typeface="Verdana"/>
              </a:rPr>
              <a:t>with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lesson on </a:t>
            </a:r>
            <a:r>
              <a:rPr sz="1050" spc="25" dirty="0">
                <a:latin typeface="Verdana"/>
                <a:cs typeface="Verdana"/>
              </a:rPr>
              <a:t>how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say hello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colleagues </a:t>
            </a:r>
            <a:r>
              <a:rPr sz="1050" spc="25" dirty="0">
                <a:latin typeface="Verdana"/>
                <a:cs typeface="Verdana"/>
              </a:rPr>
              <a:t>and customers </a:t>
            </a:r>
            <a:r>
              <a:rPr sz="1050" spc="15" dirty="0">
                <a:latin typeface="Verdana"/>
                <a:cs typeface="Verdana"/>
              </a:rPr>
              <a:t>in</a:t>
            </a:r>
            <a:r>
              <a:rPr sz="1050" spc="17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English.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6200"/>
              </a:lnSpc>
            </a:pPr>
            <a:r>
              <a:rPr sz="1050" spc="5" dirty="0">
                <a:latin typeface="Verdana"/>
                <a:cs typeface="Verdana"/>
              </a:rPr>
              <a:t>Before </a:t>
            </a:r>
            <a:r>
              <a:rPr sz="1050" spc="15" dirty="0">
                <a:latin typeface="Verdana"/>
                <a:cs typeface="Verdana"/>
              </a:rPr>
              <a:t>we </a:t>
            </a:r>
            <a:r>
              <a:rPr sz="1050" spc="5" dirty="0">
                <a:latin typeface="Verdana"/>
                <a:cs typeface="Verdana"/>
              </a:rPr>
              <a:t>get </a:t>
            </a:r>
            <a:r>
              <a:rPr sz="1050" dirty="0">
                <a:latin typeface="Verdana"/>
                <a:cs typeface="Verdana"/>
              </a:rPr>
              <a:t>into </a:t>
            </a:r>
            <a:r>
              <a:rPr sz="1050" spc="5" dirty="0">
                <a:latin typeface="Verdana"/>
                <a:cs typeface="Verdana"/>
              </a:rPr>
              <a:t>the lesson, </a:t>
            </a:r>
            <a:r>
              <a:rPr sz="1050" dirty="0">
                <a:latin typeface="Verdana"/>
                <a:cs typeface="Verdana"/>
              </a:rPr>
              <a:t>let </a:t>
            </a:r>
            <a:r>
              <a:rPr sz="1050" spc="20" dirty="0">
                <a:latin typeface="Verdana"/>
                <a:cs typeface="Verdana"/>
              </a:rPr>
              <a:t>me </a:t>
            </a:r>
            <a:r>
              <a:rPr sz="1050" spc="5" dirty="0">
                <a:latin typeface="Verdana"/>
                <a:cs typeface="Verdana"/>
              </a:rPr>
              <a:t>take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5" dirty="0">
                <a:latin typeface="Verdana"/>
                <a:cs typeface="Verdana"/>
              </a:rPr>
              <a:t>second to </a:t>
            </a:r>
            <a:r>
              <a:rPr sz="1050" dirty="0">
                <a:latin typeface="Verdana"/>
                <a:cs typeface="Verdana"/>
              </a:rPr>
              <a:t>tell </a:t>
            </a:r>
            <a:r>
              <a:rPr sz="1050" spc="10" dirty="0">
                <a:latin typeface="Verdana"/>
                <a:cs typeface="Verdana"/>
              </a:rPr>
              <a:t>you what </a:t>
            </a:r>
            <a:r>
              <a:rPr sz="1050" spc="5" dirty="0">
                <a:latin typeface="Verdana"/>
                <a:cs typeface="Verdana"/>
              </a:rPr>
              <a:t>925English </a:t>
            </a:r>
            <a:r>
              <a:rPr sz="1050" dirty="0">
                <a:latin typeface="Verdana"/>
                <a:cs typeface="Verdana"/>
              </a:rPr>
              <a:t>is all  </a:t>
            </a:r>
            <a:r>
              <a:rPr sz="1050" spc="5" dirty="0">
                <a:latin typeface="Verdana"/>
                <a:cs typeface="Verdana"/>
              </a:rPr>
              <a:t>about </a:t>
            </a:r>
            <a:r>
              <a:rPr sz="1050" spc="10" dirty="0">
                <a:latin typeface="Verdana"/>
                <a:cs typeface="Verdana"/>
              </a:rPr>
              <a:t>and how you can use </a:t>
            </a:r>
            <a:r>
              <a:rPr sz="1050" dirty="0">
                <a:latin typeface="Verdana"/>
                <a:cs typeface="Verdana"/>
              </a:rPr>
              <a:t>it. </a:t>
            </a:r>
            <a:r>
              <a:rPr sz="1050" spc="5" dirty="0">
                <a:latin typeface="Verdana"/>
                <a:cs typeface="Verdana"/>
              </a:rPr>
              <a:t>925English lessons give </a:t>
            </a:r>
            <a:r>
              <a:rPr sz="1050" spc="10" dirty="0">
                <a:latin typeface="Verdana"/>
                <a:cs typeface="Verdana"/>
              </a:rPr>
              <a:t>you </a:t>
            </a:r>
            <a:r>
              <a:rPr sz="1050" spc="5" dirty="0">
                <a:latin typeface="Verdana"/>
                <a:cs typeface="Verdana"/>
              </a:rPr>
              <a:t>chunks of language </a:t>
            </a:r>
            <a:r>
              <a:rPr sz="1050" spc="10" dirty="0">
                <a:latin typeface="Verdana"/>
                <a:cs typeface="Verdana"/>
              </a:rPr>
              <a:t>and  </a:t>
            </a:r>
            <a:r>
              <a:rPr sz="1050" spc="5" dirty="0">
                <a:latin typeface="Verdana"/>
                <a:cs typeface="Verdana"/>
              </a:rPr>
              <a:t>English expressions that </a:t>
            </a:r>
            <a:r>
              <a:rPr sz="1050" spc="10" dirty="0">
                <a:latin typeface="Verdana"/>
                <a:cs typeface="Verdana"/>
              </a:rPr>
              <a:t>you can use </a:t>
            </a:r>
            <a:r>
              <a:rPr sz="1050" spc="5" dirty="0">
                <a:latin typeface="Verdana"/>
                <a:cs typeface="Verdana"/>
              </a:rPr>
              <a:t>in </a:t>
            </a:r>
            <a:r>
              <a:rPr sz="1050" spc="10" dirty="0">
                <a:latin typeface="Verdana"/>
                <a:cs typeface="Verdana"/>
              </a:rPr>
              <a:t>work and </a:t>
            </a:r>
            <a:r>
              <a:rPr sz="1050" spc="5" dirty="0">
                <a:latin typeface="Verdana"/>
                <a:cs typeface="Verdana"/>
              </a:rPr>
              <a:t>business. </a:t>
            </a:r>
            <a:r>
              <a:rPr sz="1050" spc="20" dirty="0">
                <a:latin typeface="Verdana"/>
                <a:cs typeface="Verdana"/>
              </a:rPr>
              <a:t>We </a:t>
            </a:r>
            <a:r>
              <a:rPr sz="1050" spc="5" dirty="0">
                <a:latin typeface="Verdana"/>
                <a:cs typeface="Verdana"/>
              </a:rPr>
              <a:t>get </a:t>
            </a:r>
            <a:r>
              <a:rPr sz="1050" dirty="0">
                <a:latin typeface="Verdana"/>
                <a:cs typeface="Verdana"/>
              </a:rPr>
              <a:t>straight </a:t>
            </a:r>
            <a:r>
              <a:rPr sz="1050" spc="5" dirty="0">
                <a:latin typeface="Verdana"/>
                <a:cs typeface="Verdana"/>
              </a:rPr>
              <a:t>to the </a:t>
            </a:r>
            <a:r>
              <a:rPr sz="1050" spc="375" dirty="0">
                <a:latin typeface="Verdana"/>
                <a:cs typeface="Verdana"/>
              </a:rPr>
              <a:t> </a:t>
            </a:r>
            <a:r>
              <a:rPr sz="1050" spc="5" dirty="0">
                <a:latin typeface="Verdana"/>
                <a:cs typeface="Verdana"/>
              </a:rPr>
              <a:t>point with </a:t>
            </a:r>
            <a:r>
              <a:rPr sz="1050" dirty="0">
                <a:latin typeface="Verdana"/>
                <a:cs typeface="Verdana"/>
              </a:rPr>
              <a:t>lots </a:t>
            </a:r>
            <a:r>
              <a:rPr sz="1050" spc="5" dirty="0">
                <a:latin typeface="Verdana"/>
                <a:cs typeface="Verdana"/>
              </a:rPr>
              <a:t>of examples. </a:t>
            </a:r>
            <a:r>
              <a:rPr sz="1050" spc="20" dirty="0">
                <a:latin typeface="Verdana"/>
                <a:cs typeface="Verdana"/>
              </a:rPr>
              <a:t>We </a:t>
            </a:r>
            <a:r>
              <a:rPr sz="1050" spc="5" dirty="0">
                <a:latin typeface="Verdana"/>
                <a:cs typeface="Verdana"/>
              </a:rPr>
              <a:t>give </a:t>
            </a:r>
            <a:r>
              <a:rPr sz="1050" spc="10" dirty="0">
                <a:latin typeface="Verdana"/>
                <a:cs typeface="Verdana"/>
              </a:rPr>
              <a:t>you </a:t>
            </a:r>
            <a:r>
              <a:rPr sz="1050" spc="5" dirty="0">
                <a:latin typeface="Verdana"/>
                <a:cs typeface="Verdana"/>
              </a:rPr>
              <a:t>phrases </a:t>
            </a:r>
            <a:r>
              <a:rPr sz="1050" spc="10" dirty="0">
                <a:latin typeface="Verdana"/>
                <a:cs typeface="Verdana"/>
              </a:rPr>
              <a:t>you can say </a:t>
            </a:r>
            <a:r>
              <a:rPr sz="1050" spc="5" dirty="0">
                <a:latin typeface="Verdana"/>
                <a:cs typeface="Verdana"/>
              </a:rPr>
              <a:t>in </a:t>
            </a:r>
            <a:r>
              <a:rPr sz="1050" dirty="0">
                <a:latin typeface="Verdana"/>
                <a:cs typeface="Verdana"/>
              </a:rPr>
              <a:t>different situations  </a:t>
            </a:r>
            <a:r>
              <a:rPr sz="1050" spc="10" dirty="0">
                <a:latin typeface="Verdana"/>
                <a:cs typeface="Verdana"/>
              </a:rPr>
              <a:t>and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spc="5" dirty="0">
                <a:latin typeface="Verdana"/>
                <a:cs typeface="Verdana"/>
              </a:rPr>
              <a:t>advice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spc="10" dirty="0">
                <a:latin typeface="Verdana"/>
                <a:cs typeface="Verdana"/>
              </a:rPr>
              <a:t>on</a:t>
            </a:r>
            <a:r>
              <a:rPr sz="1050" spc="-10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why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spc="10" dirty="0">
                <a:latin typeface="Verdana"/>
                <a:cs typeface="Verdana"/>
              </a:rPr>
              <a:t>and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spc="10" dirty="0">
                <a:latin typeface="Verdana"/>
                <a:cs typeface="Verdana"/>
              </a:rPr>
              <a:t>how</a:t>
            </a:r>
            <a:r>
              <a:rPr sz="1050" spc="-10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we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spc="10" dirty="0">
                <a:latin typeface="Verdana"/>
                <a:cs typeface="Verdana"/>
              </a:rPr>
              <a:t>use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spc="5" dirty="0">
                <a:latin typeface="Verdana"/>
                <a:cs typeface="Verdana"/>
              </a:rPr>
              <a:t>them.</a:t>
            </a:r>
            <a:r>
              <a:rPr sz="1050" spc="-20" dirty="0">
                <a:latin typeface="Verdana"/>
                <a:cs typeface="Verdana"/>
              </a:rPr>
              <a:t> </a:t>
            </a:r>
            <a:r>
              <a:rPr sz="1050" spc="10" dirty="0">
                <a:latin typeface="Verdana"/>
                <a:cs typeface="Verdana"/>
              </a:rPr>
              <a:t>Sound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spc="10" dirty="0">
                <a:latin typeface="Verdana"/>
                <a:cs typeface="Verdana"/>
              </a:rPr>
              <a:t>good?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All</a:t>
            </a:r>
            <a:r>
              <a:rPr sz="1050" spc="-20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right,</a:t>
            </a:r>
            <a:r>
              <a:rPr sz="1050" spc="-20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let’s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spc="5" dirty="0">
                <a:latin typeface="Verdana"/>
                <a:cs typeface="Verdana"/>
              </a:rPr>
              <a:t>get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spc="5" dirty="0">
                <a:latin typeface="Verdana"/>
                <a:cs typeface="Verdana"/>
              </a:rPr>
              <a:t>going.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5700"/>
              </a:lnSpc>
            </a:pPr>
            <a:r>
              <a:rPr sz="1050" spc="20" dirty="0">
                <a:latin typeface="Verdana"/>
                <a:cs typeface="Verdana"/>
              </a:rPr>
              <a:t>So, </a:t>
            </a:r>
            <a:r>
              <a:rPr sz="1050" spc="10" dirty="0">
                <a:latin typeface="Verdana"/>
                <a:cs typeface="Verdana"/>
              </a:rPr>
              <a:t>it’s </a:t>
            </a:r>
            <a:r>
              <a:rPr sz="1050" spc="20" dirty="0">
                <a:latin typeface="Verdana"/>
                <a:cs typeface="Verdana"/>
              </a:rPr>
              <a:t>pretty easy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greet </a:t>
            </a:r>
            <a:r>
              <a:rPr sz="1050" spc="25" dirty="0">
                <a:latin typeface="Verdana"/>
                <a:cs typeface="Verdana"/>
              </a:rPr>
              <a:t>someone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English, </a:t>
            </a:r>
            <a:r>
              <a:rPr sz="1050" spc="15" dirty="0">
                <a:latin typeface="Verdana"/>
                <a:cs typeface="Verdana"/>
              </a:rPr>
              <a:t>isn’t it? </a:t>
            </a:r>
            <a:r>
              <a:rPr sz="1050" spc="30" dirty="0">
                <a:latin typeface="Verdana"/>
                <a:cs typeface="Verdana"/>
              </a:rPr>
              <a:t>We </a:t>
            </a:r>
            <a:r>
              <a:rPr sz="1050" spc="20" dirty="0">
                <a:latin typeface="Verdana"/>
                <a:cs typeface="Verdana"/>
              </a:rPr>
              <a:t>can say “good  </a:t>
            </a:r>
            <a:r>
              <a:rPr sz="1050" spc="25" dirty="0">
                <a:latin typeface="Verdana"/>
                <a:cs typeface="Verdana"/>
              </a:rPr>
              <a:t>morning” </a:t>
            </a:r>
            <a:r>
              <a:rPr sz="1050" spc="20" dirty="0">
                <a:latin typeface="Verdana"/>
                <a:cs typeface="Verdana"/>
              </a:rPr>
              <a:t>or “hello” or just </a:t>
            </a:r>
            <a:r>
              <a:rPr sz="1050" spc="15" dirty="0">
                <a:latin typeface="Verdana"/>
                <a:cs typeface="Verdana"/>
              </a:rPr>
              <a:t>“hi.” </a:t>
            </a:r>
            <a:r>
              <a:rPr sz="1050" spc="25" dirty="0">
                <a:latin typeface="Verdana"/>
                <a:cs typeface="Verdana"/>
              </a:rPr>
              <a:t>And we might add something </a:t>
            </a:r>
            <a:r>
              <a:rPr sz="1050" spc="15" dirty="0">
                <a:latin typeface="Verdana"/>
                <a:cs typeface="Verdana"/>
              </a:rPr>
              <a:t>like </a:t>
            </a:r>
            <a:r>
              <a:rPr sz="1050" spc="25" dirty="0">
                <a:latin typeface="Verdana"/>
                <a:cs typeface="Verdana"/>
              </a:rPr>
              <a:t>“my name </a:t>
            </a:r>
            <a:r>
              <a:rPr sz="1050" spc="10" dirty="0">
                <a:latin typeface="Verdana"/>
                <a:cs typeface="Verdana"/>
              </a:rPr>
              <a:t>is </a:t>
            </a:r>
            <a:r>
              <a:rPr sz="1050" spc="25" dirty="0">
                <a:latin typeface="Verdana"/>
                <a:cs typeface="Verdana"/>
              </a:rPr>
              <a:t>Tim  </a:t>
            </a:r>
            <a:r>
              <a:rPr sz="1050" spc="20" dirty="0">
                <a:latin typeface="Verdana"/>
                <a:cs typeface="Verdana"/>
              </a:rPr>
              <a:t>Smith,” or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question </a:t>
            </a:r>
            <a:r>
              <a:rPr sz="1050" spc="15" dirty="0">
                <a:latin typeface="Verdana"/>
                <a:cs typeface="Verdana"/>
              </a:rPr>
              <a:t>like </a:t>
            </a:r>
            <a:r>
              <a:rPr sz="1050" spc="20" dirty="0">
                <a:latin typeface="Verdana"/>
                <a:cs typeface="Verdana"/>
              </a:rPr>
              <a:t>“how’s </a:t>
            </a:r>
            <a:r>
              <a:rPr sz="1050" spc="10" dirty="0">
                <a:latin typeface="Verdana"/>
                <a:cs typeface="Verdana"/>
              </a:rPr>
              <a:t>it</a:t>
            </a:r>
            <a:r>
              <a:rPr sz="1050" spc="9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going?”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6700"/>
              </a:lnSpc>
            </a:pPr>
            <a:r>
              <a:rPr sz="1050" spc="20" dirty="0">
                <a:latin typeface="Verdana"/>
                <a:cs typeface="Verdana"/>
              </a:rPr>
              <a:t>But what’s the difference? </a:t>
            </a:r>
            <a:r>
              <a:rPr sz="1050" spc="25" dirty="0">
                <a:latin typeface="Verdana"/>
                <a:cs typeface="Verdana"/>
              </a:rPr>
              <a:t>How </a:t>
            </a:r>
            <a:r>
              <a:rPr sz="1050" spc="20" dirty="0">
                <a:latin typeface="Verdana"/>
                <a:cs typeface="Verdana"/>
              </a:rPr>
              <a:t>do </a:t>
            </a:r>
            <a:r>
              <a:rPr sz="1050" spc="25" dirty="0">
                <a:latin typeface="Verdana"/>
                <a:cs typeface="Verdana"/>
              </a:rPr>
              <a:t>we choose which </a:t>
            </a:r>
            <a:r>
              <a:rPr sz="1050" spc="20" dirty="0">
                <a:latin typeface="Verdana"/>
                <a:cs typeface="Verdana"/>
              </a:rPr>
              <a:t>greeting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use? Well, </a:t>
            </a:r>
            <a:r>
              <a:rPr sz="1050" spc="15" dirty="0">
                <a:latin typeface="Verdana"/>
                <a:cs typeface="Verdana"/>
              </a:rPr>
              <a:t>in  </a:t>
            </a:r>
            <a:r>
              <a:rPr sz="1050" spc="20" dirty="0">
                <a:latin typeface="Verdana"/>
                <a:cs typeface="Verdana"/>
              </a:rPr>
              <a:t>business, </a:t>
            </a:r>
            <a:r>
              <a:rPr sz="1050" spc="15" dirty="0">
                <a:latin typeface="Verdana"/>
                <a:cs typeface="Verdana"/>
              </a:rPr>
              <a:t>like in life, </a:t>
            </a:r>
            <a:r>
              <a:rPr sz="1050" spc="10" dirty="0">
                <a:latin typeface="Verdana"/>
                <a:cs typeface="Verdana"/>
              </a:rPr>
              <a:t>it </a:t>
            </a:r>
            <a:r>
              <a:rPr sz="1050" spc="25" dirty="0">
                <a:latin typeface="Verdana"/>
                <a:cs typeface="Verdana"/>
              </a:rPr>
              <a:t>depends </a:t>
            </a:r>
            <a:r>
              <a:rPr sz="1050" spc="20" dirty="0">
                <a:latin typeface="Verdana"/>
                <a:cs typeface="Verdana"/>
              </a:rPr>
              <a:t>on the situation. That includes </a:t>
            </a:r>
            <a:r>
              <a:rPr sz="1050" i="1" spc="25" dirty="0">
                <a:latin typeface="Verdana"/>
                <a:cs typeface="Verdana"/>
              </a:rPr>
              <a:t>who </a:t>
            </a:r>
            <a:r>
              <a:rPr sz="1050" spc="20" dirty="0">
                <a:latin typeface="Verdana"/>
                <a:cs typeface="Verdana"/>
              </a:rPr>
              <a:t>we’re talking </a:t>
            </a:r>
            <a:r>
              <a:rPr sz="1050" spc="15" dirty="0">
                <a:latin typeface="Verdana"/>
                <a:cs typeface="Verdana"/>
              </a:rPr>
              <a:t>to 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i="1" spc="25" dirty="0">
                <a:latin typeface="Verdana"/>
                <a:cs typeface="Verdana"/>
              </a:rPr>
              <a:t>where </a:t>
            </a:r>
            <a:r>
              <a:rPr sz="1050" spc="20" dirty="0">
                <a:latin typeface="Verdana"/>
                <a:cs typeface="Verdana"/>
              </a:rPr>
              <a:t>we’re having the conversation. So </a:t>
            </a:r>
            <a:r>
              <a:rPr sz="1050" spc="15" dirty="0">
                <a:latin typeface="Verdana"/>
                <a:cs typeface="Verdana"/>
              </a:rPr>
              <a:t>let’s </a:t>
            </a:r>
            <a:r>
              <a:rPr sz="1050" spc="20" dirty="0">
                <a:latin typeface="Verdana"/>
                <a:cs typeface="Verdana"/>
              </a:rPr>
              <a:t>go through three situations </a:t>
            </a:r>
            <a:r>
              <a:rPr sz="1050" spc="25" dirty="0">
                <a:latin typeface="Verdana"/>
                <a:cs typeface="Verdana"/>
              </a:rPr>
              <a:t>and  </a:t>
            </a:r>
            <a:r>
              <a:rPr sz="1050" spc="20" dirty="0">
                <a:latin typeface="Verdana"/>
                <a:cs typeface="Verdana"/>
              </a:rPr>
              <a:t>practice </a:t>
            </a:r>
            <a:r>
              <a:rPr sz="1050" spc="25" dirty="0">
                <a:latin typeface="Verdana"/>
                <a:cs typeface="Verdana"/>
              </a:rPr>
              <a:t>some </a:t>
            </a:r>
            <a:r>
              <a:rPr sz="1050" spc="20" dirty="0">
                <a:latin typeface="Verdana"/>
                <a:cs typeface="Verdana"/>
              </a:rPr>
              <a:t>appropriate </a:t>
            </a:r>
            <a:r>
              <a:rPr sz="1050" spc="25" dirty="0">
                <a:latin typeface="Verdana"/>
                <a:cs typeface="Verdana"/>
              </a:rPr>
              <a:t>ways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0" dirty="0">
                <a:latin typeface="Verdana"/>
                <a:cs typeface="Verdana"/>
              </a:rPr>
              <a:t>saying</a:t>
            </a:r>
            <a:r>
              <a:rPr sz="1050" spc="5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hello.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50" dirty="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6000"/>
              </a:lnSpc>
              <a:spcBef>
                <a:spcPts val="5"/>
              </a:spcBef>
            </a:pPr>
            <a:r>
              <a:rPr sz="1050" spc="25" dirty="0">
                <a:latin typeface="Verdana"/>
                <a:cs typeface="Verdana"/>
              </a:rPr>
              <a:t>The </a:t>
            </a:r>
            <a:r>
              <a:rPr sz="1050" spc="15" dirty="0">
                <a:latin typeface="Verdana"/>
                <a:cs typeface="Verdana"/>
              </a:rPr>
              <a:t>first </a:t>
            </a:r>
            <a:r>
              <a:rPr sz="1050" spc="20" dirty="0">
                <a:latin typeface="Verdana"/>
                <a:cs typeface="Verdana"/>
              </a:rPr>
              <a:t>situation </a:t>
            </a:r>
            <a:r>
              <a:rPr sz="1050" spc="10" dirty="0">
                <a:latin typeface="Verdana"/>
                <a:cs typeface="Verdana"/>
              </a:rPr>
              <a:t>I </a:t>
            </a:r>
            <a:r>
              <a:rPr sz="1050" spc="25" dirty="0">
                <a:latin typeface="Verdana"/>
                <a:cs typeface="Verdana"/>
              </a:rPr>
              <a:t>want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practice </a:t>
            </a:r>
            <a:r>
              <a:rPr sz="1050" spc="10" dirty="0">
                <a:latin typeface="Verdana"/>
                <a:cs typeface="Verdana"/>
              </a:rPr>
              <a:t>is </a:t>
            </a:r>
            <a:r>
              <a:rPr sz="1050" spc="20" dirty="0">
                <a:latin typeface="Verdana"/>
                <a:cs typeface="Verdana"/>
              </a:rPr>
              <a:t>greeting </a:t>
            </a:r>
            <a:r>
              <a:rPr sz="1050" spc="25" dirty="0">
                <a:latin typeface="Verdana"/>
                <a:cs typeface="Verdana"/>
              </a:rPr>
              <a:t>someone you have never met  </a:t>
            </a:r>
            <a:r>
              <a:rPr sz="1050" spc="20" dirty="0">
                <a:latin typeface="Verdana"/>
                <a:cs typeface="Verdana"/>
              </a:rPr>
              <a:t>before. </a:t>
            </a:r>
            <a:r>
              <a:rPr sz="1050" spc="25" dirty="0">
                <a:latin typeface="Verdana"/>
                <a:cs typeface="Verdana"/>
              </a:rPr>
              <a:t>Maybe </a:t>
            </a:r>
            <a:r>
              <a:rPr sz="1050" spc="20" dirty="0">
                <a:latin typeface="Verdana"/>
                <a:cs typeface="Verdana"/>
              </a:rPr>
              <a:t>you’re at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conference, or on </a:t>
            </a:r>
            <a:r>
              <a:rPr sz="1050" spc="15" dirty="0">
                <a:latin typeface="Verdana"/>
                <a:cs typeface="Verdana"/>
              </a:rPr>
              <a:t>a flight, </a:t>
            </a:r>
            <a:r>
              <a:rPr sz="1050" spc="20" dirty="0">
                <a:latin typeface="Verdana"/>
                <a:cs typeface="Verdana"/>
              </a:rPr>
              <a:t>or walking </a:t>
            </a:r>
            <a:r>
              <a:rPr sz="1050" spc="15" dirty="0">
                <a:latin typeface="Verdana"/>
                <a:cs typeface="Verdana"/>
              </a:rPr>
              <a:t>into a </a:t>
            </a:r>
            <a:r>
              <a:rPr sz="1050" spc="25" dirty="0">
                <a:latin typeface="Verdana"/>
                <a:cs typeface="Verdana"/>
              </a:rPr>
              <a:t>meeting </a:t>
            </a:r>
            <a:r>
              <a:rPr sz="1050" spc="20" dirty="0">
                <a:latin typeface="Verdana"/>
                <a:cs typeface="Verdana"/>
              </a:rPr>
              <a:t>with 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5" dirty="0">
                <a:latin typeface="Verdana"/>
                <a:cs typeface="Verdana"/>
              </a:rPr>
              <a:t>new customer. </a:t>
            </a:r>
            <a:r>
              <a:rPr sz="1050" spc="30" dirty="0">
                <a:latin typeface="Verdana"/>
                <a:cs typeface="Verdana"/>
              </a:rPr>
              <a:t>We </a:t>
            </a:r>
            <a:r>
              <a:rPr sz="1050" spc="25" dirty="0">
                <a:latin typeface="Verdana"/>
                <a:cs typeface="Verdana"/>
              </a:rPr>
              <a:t>need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be friendly but professional, right? So </a:t>
            </a:r>
            <a:r>
              <a:rPr sz="1050" spc="25" dirty="0">
                <a:latin typeface="Verdana"/>
                <a:cs typeface="Verdana"/>
              </a:rPr>
              <a:t>how </a:t>
            </a:r>
            <a:r>
              <a:rPr sz="1050" spc="20" dirty="0">
                <a:latin typeface="Verdana"/>
                <a:cs typeface="Verdana"/>
              </a:rPr>
              <a:t>do </a:t>
            </a:r>
            <a:r>
              <a:rPr sz="1050" spc="25" dirty="0">
                <a:latin typeface="Verdana"/>
                <a:cs typeface="Verdana"/>
              </a:rPr>
              <a:t>we </a:t>
            </a:r>
            <a:r>
              <a:rPr sz="1050" spc="20" dirty="0">
                <a:latin typeface="Verdana"/>
                <a:cs typeface="Verdana"/>
              </a:rPr>
              <a:t>do  that?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6700"/>
              </a:lnSpc>
            </a:pPr>
            <a:r>
              <a:rPr sz="1050" spc="20" dirty="0">
                <a:latin typeface="Verdana"/>
                <a:cs typeface="Verdana"/>
              </a:rPr>
              <a:t>Well, </a:t>
            </a:r>
            <a:r>
              <a:rPr sz="1050" spc="25" dirty="0">
                <a:latin typeface="Verdana"/>
                <a:cs typeface="Verdana"/>
              </a:rPr>
              <a:t>we need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start with </a:t>
            </a:r>
            <a:r>
              <a:rPr sz="1050" spc="25" dirty="0">
                <a:latin typeface="Verdana"/>
                <a:cs typeface="Verdana"/>
              </a:rPr>
              <a:t>something </a:t>
            </a:r>
            <a:r>
              <a:rPr sz="1050" spc="15" dirty="0">
                <a:latin typeface="Verdana"/>
                <a:cs typeface="Verdana"/>
              </a:rPr>
              <a:t>like </a:t>
            </a:r>
            <a:r>
              <a:rPr sz="1050" spc="20" dirty="0">
                <a:latin typeface="Verdana"/>
                <a:cs typeface="Verdana"/>
              </a:rPr>
              <a:t>“hello,” </a:t>
            </a:r>
            <a:r>
              <a:rPr sz="1050" spc="15" dirty="0">
                <a:latin typeface="Verdana"/>
                <a:cs typeface="Verdana"/>
              </a:rPr>
              <a:t>“hi,” </a:t>
            </a:r>
            <a:r>
              <a:rPr sz="1050" spc="20" dirty="0">
                <a:latin typeface="Verdana"/>
                <a:cs typeface="Verdana"/>
              </a:rPr>
              <a:t>or “good morning.” That’s  the actual “hello” part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0" dirty="0">
                <a:latin typeface="Verdana"/>
                <a:cs typeface="Verdana"/>
              </a:rPr>
              <a:t>the greeting. But then </a:t>
            </a:r>
            <a:r>
              <a:rPr sz="1050" spc="25" dirty="0">
                <a:latin typeface="Verdana"/>
                <a:cs typeface="Verdana"/>
              </a:rPr>
              <a:t>we need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add something more.  You </a:t>
            </a:r>
            <a:r>
              <a:rPr sz="1050" spc="20" dirty="0">
                <a:latin typeface="Verdana"/>
                <a:cs typeface="Verdana"/>
              </a:rPr>
              <a:t>can either introduce yourself, including your </a:t>
            </a:r>
            <a:r>
              <a:rPr sz="1050" spc="25" dirty="0">
                <a:latin typeface="Verdana"/>
                <a:cs typeface="Verdana"/>
              </a:rPr>
              <a:t>name and maybe </a:t>
            </a:r>
            <a:r>
              <a:rPr sz="1050" spc="20" dirty="0">
                <a:latin typeface="Verdana"/>
                <a:cs typeface="Verdana"/>
              </a:rPr>
              <a:t>your job </a:t>
            </a:r>
            <a:r>
              <a:rPr sz="1050" spc="25" dirty="0">
                <a:latin typeface="Verdana"/>
                <a:cs typeface="Verdana"/>
              </a:rPr>
              <a:t>or  company. Or you </a:t>
            </a:r>
            <a:r>
              <a:rPr sz="1050" spc="20" dirty="0">
                <a:latin typeface="Verdana"/>
                <a:cs typeface="Verdana"/>
              </a:rPr>
              <a:t>could get the conversation started with </a:t>
            </a:r>
            <a:r>
              <a:rPr sz="1050" spc="15" dirty="0">
                <a:latin typeface="Verdana"/>
                <a:cs typeface="Verdana"/>
              </a:rPr>
              <a:t>a</a:t>
            </a:r>
            <a:r>
              <a:rPr sz="1050" spc="10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question.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6700"/>
              </a:lnSpc>
              <a:spcBef>
                <a:spcPts val="5"/>
              </a:spcBef>
            </a:pPr>
            <a:r>
              <a:rPr sz="1050" spc="25" dirty="0">
                <a:latin typeface="Verdana"/>
                <a:cs typeface="Verdana"/>
              </a:rPr>
              <a:t>And because </a:t>
            </a:r>
            <a:r>
              <a:rPr sz="1050" spc="10" dirty="0">
                <a:latin typeface="Verdana"/>
                <a:cs typeface="Verdana"/>
              </a:rPr>
              <a:t>it’s </a:t>
            </a:r>
            <a:r>
              <a:rPr sz="1050" spc="25" dirty="0">
                <a:latin typeface="Verdana"/>
                <a:cs typeface="Verdana"/>
              </a:rPr>
              <a:t>someone </a:t>
            </a:r>
            <a:r>
              <a:rPr sz="1050" spc="20" dirty="0">
                <a:latin typeface="Verdana"/>
                <a:cs typeface="Verdana"/>
              </a:rPr>
              <a:t>you’ve just </a:t>
            </a:r>
            <a:r>
              <a:rPr sz="1050" spc="25" dirty="0">
                <a:latin typeface="Verdana"/>
                <a:cs typeface="Verdana"/>
              </a:rPr>
              <a:t>met, we </a:t>
            </a:r>
            <a:r>
              <a:rPr sz="1050" spc="20" dirty="0">
                <a:latin typeface="Verdana"/>
                <a:cs typeface="Verdana"/>
              </a:rPr>
              <a:t>avoid informal expressions. That  </a:t>
            </a:r>
            <a:r>
              <a:rPr sz="1050" spc="25" dirty="0">
                <a:latin typeface="Verdana"/>
                <a:cs typeface="Verdana"/>
              </a:rPr>
              <a:t>means </a:t>
            </a:r>
            <a:r>
              <a:rPr sz="1050" spc="20" dirty="0">
                <a:latin typeface="Verdana"/>
                <a:cs typeface="Verdana"/>
              </a:rPr>
              <a:t>saying </a:t>
            </a:r>
            <a:r>
              <a:rPr sz="1050" spc="25" dirty="0">
                <a:latin typeface="Verdana"/>
                <a:cs typeface="Verdana"/>
              </a:rPr>
              <a:t>something </a:t>
            </a:r>
            <a:r>
              <a:rPr sz="1050" spc="15" dirty="0">
                <a:latin typeface="Verdana"/>
                <a:cs typeface="Verdana"/>
              </a:rPr>
              <a:t>like </a:t>
            </a:r>
            <a:r>
              <a:rPr sz="1050" spc="25" dirty="0">
                <a:latin typeface="Verdana"/>
                <a:cs typeface="Verdana"/>
              </a:rPr>
              <a:t>“how </a:t>
            </a:r>
            <a:r>
              <a:rPr sz="1050" spc="20" dirty="0">
                <a:latin typeface="Verdana"/>
                <a:cs typeface="Verdana"/>
              </a:rPr>
              <a:t>are you” instead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0" dirty="0">
                <a:latin typeface="Verdana"/>
                <a:cs typeface="Verdana"/>
              </a:rPr>
              <a:t>“how’s </a:t>
            </a:r>
            <a:r>
              <a:rPr sz="1050" spc="10" dirty="0">
                <a:latin typeface="Verdana"/>
                <a:cs typeface="Verdana"/>
              </a:rPr>
              <a:t>it</a:t>
            </a:r>
            <a:r>
              <a:rPr sz="1050" spc="13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going.”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6700"/>
              </a:lnSpc>
            </a:pPr>
            <a:r>
              <a:rPr sz="1050" spc="15" dirty="0">
                <a:latin typeface="Verdana"/>
                <a:cs typeface="Verdana"/>
              </a:rPr>
              <a:t>All right, let’s </a:t>
            </a:r>
            <a:r>
              <a:rPr sz="1050" spc="20" dirty="0">
                <a:latin typeface="Verdana"/>
                <a:cs typeface="Verdana"/>
              </a:rPr>
              <a:t>give </a:t>
            </a:r>
            <a:r>
              <a:rPr sz="1050" spc="15" dirty="0">
                <a:latin typeface="Verdana"/>
                <a:cs typeface="Verdana"/>
              </a:rPr>
              <a:t>this a try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20" dirty="0">
                <a:latin typeface="Verdana"/>
                <a:cs typeface="Verdana"/>
              </a:rPr>
              <a:t>practice </a:t>
            </a:r>
            <a:r>
              <a:rPr sz="1050" spc="25" dirty="0">
                <a:latin typeface="Verdana"/>
                <a:cs typeface="Verdana"/>
              </a:rPr>
              <a:t>some examples! </a:t>
            </a:r>
            <a:r>
              <a:rPr sz="1050" spc="20" dirty="0">
                <a:latin typeface="Verdana"/>
                <a:cs typeface="Verdana"/>
              </a:rPr>
              <a:t>Listen carefully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each  example, </a:t>
            </a:r>
            <a:r>
              <a:rPr sz="1050" spc="20" dirty="0">
                <a:latin typeface="Verdana"/>
                <a:cs typeface="Verdana"/>
              </a:rPr>
              <a:t>then repeat the greeting yourself. </a:t>
            </a:r>
            <a:r>
              <a:rPr sz="1050" spc="25" dirty="0">
                <a:latin typeface="Verdana"/>
                <a:cs typeface="Verdana"/>
              </a:rPr>
              <a:t>Ready? </a:t>
            </a:r>
            <a:r>
              <a:rPr sz="1050" spc="20" dirty="0">
                <a:latin typeface="Verdana"/>
                <a:cs typeface="Verdana"/>
              </a:rPr>
              <a:t>Let’s get</a:t>
            </a:r>
            <a:r>
              <a:rPr sz="1050" spc="6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started.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buFont typeface="Malgun Gothic"/>
              <a:buChar char="▪"/>
              <a:tabLst>
                <a:tab pos="241300" algn="l"/>
              </a:tabLst>
            </a:pP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Hello there. I’m Paul</a:t>
            </a:r>
            <a:r>
              <a:rPr sz="1050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Fulton.</a:t>
            </a:r>
            <a:endParaRPr sz="1050" dirty="0">
              <a:latin typeface="Verdana"/>
              <a:cs typeface="Verdana"/>
            </a:endParaRPr>
          </a:p>
          <a:p>
            <a:pPr marL="241300" indent="-228600" algn="just">
              <a:lnSpc>
                <a:spcPct val="100000"/>
              </a:lnSpc>
              <a:spcBef>
                <a:spcPts val="80"/>
              </a:spcBef>
              <a:buFont typeface="Malgun Gothic"/>
              <a:buChar char="▪"/>
              <a:tabLst>
                <a:tab pos="241300" algn="l"/>
              </a:tabLst>
            </a:pP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Good morning! My name’s</a:t>
            </a:r>
            <a:r>
              <a:rPr sz="105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Shelly.</a:t>
            </a:r>
            <a:endParaRPr sz="1050" dirty="0">
              <a:latin typeface="Verdana"/>
              <a:cs typeface="Verdana"/>
            </a:endParaRPr>
          </a:p>
          <a:p>
            <a:pPr marL="241300" indent="-228600" algn="just">
              <a:lnSpc>
                <a:spcPct val="100000"/>
              </a:lnSpc>
              <a:spcBef>
                <a:spcPts val="80"/>
              </a:spcBef>
              <a:buFont typeface="Malgun Gothic"/>
              <a:buChar char="▪"/>
              <a:tabLst>
                <a:tab pos="241300" algn="l"/>
              </a:tabLst>
            </a:pP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Hi. I’m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Dave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Hall, from Delta</a:t>
            </a:r>
            <a:r>
              <a:rPr sz="1050" spc="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Enterprises.</a:t>
            </a:r>
            <a:endParaRPr sz="1050" dirty="0">
              <a:latin typeface="Verdana"/>
              <a:cs typeface="Verdana"/>
            </a:endParaRPr>
          </a:p>
          <a:p>
            <a:pPr marL="241300" indent="-228600" algn="just">
              <a:lnSpc>
                <a:spcPct val="100000"/>
              </a:lnSpc>
              <a:spcBef>
                <a:spcPts val="55"/>
              </a:spcBef>
              <a:buFont typeface="Malgun Gothic"/>
              <a:buChar char="▪"/>
              <a:tabLst>
                <a:tab pos="241300" algn="l"/>
              </a:tabLst>
            </a:pP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Good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afternoon.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Liz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Howard. </a:t>
            </a:r>
            <a:r>
              <a:rPr sz="1050" spc="30" dirty="0">
                <a:solidFill>
                  <a:srgbClr val="FF0000"/>
                </a:solidFill>
                <a:latin typeface="Verdana"/>
                <a:cs typeface="Verdana"/>
              </a:rPr>
              <a:t>How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are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you</a:t>
            </a:r>
            <a:r>
              <a:rPr sz="1050" spc="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today?</a:t>
            </a:r>
            <a:endParaRPr sz="1050" dirty="0">
              <a:latin typeface="Verdana"/>
              <a:cs typeface="Verdana"/>
            </a:endParaRPr>
          </a:p>
          <a:p>
            <a:pPr marL="241300" indent="-228600" algn="just">
              <a:lnSpc>
                <a:spcPct val="100000"/>
              </a:lnSpc>
              <a:spcBef>
                <a:spcPts val="80"/>
              </a:spcBef>
              <a:buFont typeface="Malgun Gothic"/>
              <a:buChar char="▪"/>
              <a:tabLst>
                <a:tab pos="241300" algn="l"/>
              </a:tabLst>
            </a:pPr>
            <a:r>
              <a:rPr sz="1050" spc="30" dirty="0">
                <a:solidFill>
                  <a:srgbClr val="FF0000"/>
                </a:solidFill>
                <a:latin typeface="Verdana"/>
                <a:cs typeface="Verdana"/>
              </a:rPr>
              <a:t>How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do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you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do?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Ron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Little,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VP regional</a:t>
            </a:r>
            <a:r>
              <a:rPr sz="1050" spc="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sales.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6700"/>
              </a:lnSpc>
            </a:pPr>
            <a:r>
              <a:rPr sz="1050" spc="20" dirty="0">
                <a:latin typeface="Verdana"/>
                <a:cs typeface="Verdana"/>
              </a:rPr>
              <a:t>Great! Did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hear </a:t>
            </a:r>
            <a:r>
              <a:rPr sz="1050" spc="25" dirty="0">
                <a:latin typeface="Verdana"/>
                <a:cs typeface="Verdana"/>
              </a:rPr>
              <a:t>how we </a:t>
            </a:r>
            <a:r>
              <a:rPr sz="1050" spc="20" dirty="0">
                <a:latin typeface="Verdana"/>
                <a:cs typeface="Verdana"/>
              </a:rPr>
              <a:t>start with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greeting, then </a:t>
            </a:r>
            <a:r>
              <a:rPr sz="1050" spc="25" dirty="0">
                <a:latin typeface="Verdana"/>
                <a:cs typeface="Verdana"/>
              </a:rPr>
              <a:t>we </a:t>
            </a:r>
            <a:r>
              <a:rPr sz="1050" spc="20" dirty="0">
                <a:latin typeface="Verdana"/>
                <a:cs typeface="Verdana"/>
              </a:rPr>
              <a:t>give our </a:t>
            </a:r>
            <a:r>
              <a:rPr sz="1050" spc="25" dirty="0">
                <a:latin typeface="Verdana"/>
                <a:cs typeface="Verdana"/>
              </a:rPr>
              <a:t>name </a:t>
            </a:r>
            <a:r>
              <a:rPr sz="1050" spc="20" dirty="0">
                <a:latin typeface="Verdana"/>
                <a:cs typeface="Verdana"/>
              </a:rPr>
              <a:t>or ask </a:t>
            </a:r>
            <a:r>
              <a:rPr sz="1050" spc="15" dirty="0">
                <a:latin typeface="Verdana"/>
                <a:cs typeface="Verdana"/>
              </a:rPr>
              <a:t>a  </a:t>
            </a:r>
            <a:r>
              <a:rPr sz="1050" spc="20" dirty="0">
                <a:latin typeface="Verdana"/>
                <a:cs typeface="Verdana"/>
              </a:rPr>
              <a:t>question? </a:t>
            </a:r>
            <a:r>
              <a:rPr sz="1050" spc="25" dirty="0">
                <a:latin typeface="Verdana"/>
                <a:cs typeface="Verdana"/>
              </a:rPr>
              <a:t>And sometimes we </a:t>
            </a:r>
            <a:r>
              <a:rPr sz="1050" spc="20" dirty="0">
                <a:latin typeface="Verdana"/>
                <a:cs typeface="Verdana"/>
              </a:rPr>
              <a:t>say </a:t>
            </a:r>
            <a:r>
              <a:rPr sz="1050" spc="25" dirty="0">
                <a:latin typeface="Verdana"/>
                <a:cs typeface="Verdana"/>
              </a:rPr>
              <a:t>who we work </a:t>
            </a:r>
            <a:r>
              <a:rPr sz="1050" spc="15" dirty="0">
                <a:latin typeface="Verdana"/>
                <a:cs typeface="Verdana"/>
              </a:rPr>
              <a:t>for </a:t>
            </a:r>
            <a:r>
              <a:rPr sz="1050" spc="20" dirty="0">
                <a:latin typeface="Verdana"/>
                <a:cs typeface="Verdana"/>
              </a:rPr>
              <a:t>or our job</a:t>
            </a:r>
            <a:r>
              <a:rPr sz="1050" spc="85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title.</a:t>
            </a:r>
            <a:endParaRPr sz="10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Lesson </a:t>
            </a:r>
            <a:r>
              <a:rPr spc="20" dirty="0"/>
              <a:t>001 </a:t>
            </a:r>
            <a:r>
              <a:rPr spc="15" dirty="0"/>
              <a:t>– </a:t>
            </a:r>
            <a:r>
              <a:rPr spc="25" dirty="0"/>
              <a:t>How </a:t>
            </a:r>
            <a:r>
              <a:rPr spc="15" dirty="0"/>
              <a:t>to Say</a:t>
            </a:r>
            <a:r>
              <a:rPr spc="-30" dirty="0"/>
              <a:t> </a:t>
            </a:r>
            <a:r>
              <a:rPr spc="15" dirty="0"/>
              <a:t>Hello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15" dirty="0"/>
              <a:t>2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900174" y="910536"/>
            <a:ext cx="5970270" cy="800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985" algn="just">
              <a:lnSpc>
                <a:spcPct val="106700"/>
              </a:lnSpc>
            </a:pPr>
            <a:r>
              <a:rPr sz="1050" spc="20" dirty="0">
                <a:latin typeface="Verdana"/>
                <a:cs typeface="Verdana"/>
              </a:rPr>
              <a:t>So, </a:t>
            </a:r>
            <a:r>
              <a:rPr sz="1050" spc="15" dirty="0">
                <a:latin typeface="Verdana"/>
                <a:cs typeface="Verdana"/>
              </a:rPr>
              <a:t>that’s </a:t>
            </a:r>
            <a:r>
              <a:rPr sz="1050" spc="25" dirty="0">
                <a:latin typeface="Verdana"/>
                <a:cs typeface="Verdana"/>
              </a:rPr>
              <a:t>how we </a:t>
            </a:r>
            <a:r>
              <a:rPr sz="1050" spc="20" dirty="0">
                <a:latin typeface="Verdana"/>
                <a:cs typeface="Verdana"/>
              </a:rPr>
              <a:t>say hello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someone. </a:t>
            </a:r>
            <a:r>
              <a:rPr sz="1050" spc="30" dirty="0">
                <a:latin typeface="Verdana"/>
                <a:cs typeface="Verdana"/>
              </a:rPr>
              <a:t>Now </a:t>
            </a:r>
            <a:r>
              <a:rPr sz="1050" spc="25" dirty="0">
                <a:latin typeface="Verdana"/>
                <a:cs typeface="Verdana"/>
              </a:rPr>
              <a:t>how </a:t>
            </a:r>
            <a:r>
              <a:rPr sz="1050" spc="20" dirty="0">
                <a:latin typeface="Verdana"/>
                <a:cs typeface="Verdana"/>
              </a:rPr>
              <a:t>can </a:t>
            </a:r>
            <a:r>
              <a:rPr sz="1050" spc="25" dirty="0">
                <a:latin typeface="Verdana"/>
                <a:cs typeface="Verdana"/>
              </a:rPr>
              <a:t>we </a:t>
            </a:r>
            <a:r>
              <a:rPr sz="1050" i="1" spc="25" dirty="0">
                <a:latin typeface="Verdana"/>
                <a:cs typeface="Verdana"/>
              </a:rPr>
              <a:t>respond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someone  we’ve </a:t>
            </a:r>
            <a:r>
              <a:rPr sz="1050" spc="20" dirty="0">
                <a:latin typeface="Verdana"/>
                <a:cs typeface="Verdana"/>
              </a:rPr>
              <a:t>just </a:t>
            </a:r>
            <a:r>
              <a:rPr sz="1050" spc="25" dirty="0">
                <a:latin typeface="Verdana"/>
                <a:cs typeface="Verdana"/>
              </a:rPr>
              <a:t>met when </a:t>
            </a:r>
            <a:r>
              <a:rPr sz="1050" spc="20" dirty="0">
                <a:latin typeface="Verdana"/>
                <a:cs typeface="Verdana"/>
              </a:rPr>
              <a:t>they’ve said hello </a:t>
            </a:r>
            <a:r>
              <a:rPr sz="1050" spc="15" dirty="0">
                <a:latin typeface="Verdana"/>
                <a:cs typeface="Verdana"/>
              </a:rPr>
              <a:t>to</a:t>
            </a:r>
            <a:r>
              <a:rPr sz="1050" spc="3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us?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6200"/>
              </a:lnSpc>
            </a:pPr>
            <a:r>
              <a:rPr sz="1050" spc="20" dirty="0">
                <a:latin typeface="Verdana"/>
                <a:cs typeface="Verdana"/>
              </a:rPr>
              <a:t>Well,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can begin by saying “hello,” or </a:t>
            </a:r>
            <a:r>
              <a:rPr sz="1050" spc="25" dirty="0">
                <a:latin typeface="Verdana"/>
                <a:cs typeface="Verdana"/>
              </a:rPr>
              <a:t>something </a:t>
            </a:r>
            <a:r>
              <a:rPr sz="1050" spc="20" dirty="0">
                <a:latin typeface="Verdana"/>
                <a:cs typeface="Verdana"/>
              </a:rPr>
              <a:t>similar. Or, instead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0" dirty="0">
                <a:latin typeface="Verdana"/>
                <a:cs typeface="Verdana"/>
              </a:rPr>
              <a:t>hello,  </a:t>
            </a:r>
            <a:r>
              <a:rPr sz="1050" spc="25" dirty="0">
                <a:latin typeface="Verdana"/>
                <a:cs typeface="Verdana"/>
              </a:rPr>
              <a:t>you might </a:t>
            </a:r>
            <a:r>
              <a:rPr sz="1050" spc="20" dirty="0">
                <a:latin typeface="Verdana"/>
                <a:cs typeface="Verdana"/>
              </a:rPr>
              <a:t>say </a:t>
            </a:r>
            <a:r>
              <a:rPr sz="1050" spc="25" dirty="0">
                <a:latin typeface="Verdana"/>
                <a:cs typeface="Verdana"/>
              </a:rPr>
              <a:t>something </a:t>
            </a:r>
            <a:r>
              <a:rPr sz="1050" spc="15" dirty="0">
                <a:latin typeface="Verdana"/>
                <a:cs typeface="Verdana"/>
              </a:rPr>
              <a:t>like </a:t>
            </a:r>
            <a:r>
              <a:rPr sz="1050" spc="20" dirty="0">
                <a:latin typeface="Verdana"/>
                <a:cs typeface="Verdana"/>
              </a:rPr>
              <a:t>“nice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meet </a:t>
            </a:r>
            <a:r>
              <a:rPr sz="1050" spc="20" dirty="0">
                <a:latin typeface="Verdana"/>
                <a:cs typeface="Verdana"/>
              </a:rPr>
              <a:t>you.”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10" dirty="0">
                <a:latin typeface="Verdana"/>
                <a:cs typeface="Verdana"/>
              </a:rPr>
              <a:t>it’s </a:t>
            </a:r>
            <a:r>
              <a:rPr sz="1050" spc="25" dirty="0">
                <a:latin typeface="Verdana"/>
                <a:cs typeface="Verdana"/>
              </a:rPr>
              <a:t>always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5" dirty="0">
                <a:latin typeface="Verdana"/>
                <a:cs typeface="Verdana"/>
              </a:rPr>
              <a:t>good </a:t>
            </a:r>
            <a:r>
              <a:rPr sz="1050" spc="20" dirty="0">
                <a:latin typeface="Verdana"/>
                <a:cs typeface="Verdana"/>
              </a:rPr>
              <a:t>idea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use  the other person’s </a:t>
            </a:r>
            <a:r>
              <a:rPr sz="1050" spc="25" dirty="0">
                <a:latin typeface="Verdana"/>
                <a:cs typeface="Verdana"/>
              </a:rPr>
              <a:t>name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your response, </a:t>
            </a:r>
            <a:r>
              <a:rPr sz="1050" spc="15" dirty="0">
                <a:latin typeface="Verdana"/>
                <a:cs typeface="Verdana"/>
              </a:rPr>
              <a:t>like </a:t>
            </a:r>
            <a:r>
              <a:rPr sz="1050" spc="20" dirty="0">
                <a:latin typeface="Verdana"/>
                <a:cs typeface="Verdana"/>
              </a:rPr>
              <a:t>“Nice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meet you Dave.” </a:t>
            </a:r>
            <a:r>
              <a:rPr sz="1050" spc="20" dirty="0">
                <a:latin typeface="Verdana"/>
                <a:cs typeface="Verdana"/>
              </a:rPr>
              <a:t>After your  </a:t>
            </a:r>
            <a:r>
              <a:rPr sz="1050" spc="15" dirty="0">
                <a:latin typeface="Verdana"/>
                <a:cs typeface="Verdana"/>
              </a:rPr>
              <a:t>initial </a:t>
            </a:r>
            <a:r>
              <a:rPr sz="1050" spc="20" dirty="0">
                <a:latin typeface="Verdana"/>
                <a:cs typeface="Verdana"/>
              </a:rPr>
              <a:t>greeting, then </a:t>
            </a:r>
            <a:r>
              <a:rPr sz="1050" spc="25" dirty="0">
                <a:latin typeface="Verdana"/>
                <a:cs typeface="Verdana"/>
              </a:rPr>
              <a:t>you need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introduce </a:t>
            </a:r>
            <a:r>
              <a:rPr sz="1050" i="1" spc="20" dirty="0">
                <a:latin typeface="Verdana"/>
                <a:cs typeface="Verdana"/>
              </a:rPr>
              <a:t>yourself </a:t>
            </a:r>
            <a:r>
              <a:rPr sz="1050" spc="20" dirty="0">
                <a:latin typeface="Verdana"/>
                <a:cs typeface="Verdana"/>
              </a:rPr>
              <a:t>with </a:t>
            </a:r>
            <a:r>
              <a:rPr sz="1050" spc="25" dirty="0">
                <a:latin typeface="Verdana"/>
                <a:cs typeface="Verdana"/>
              </a:rPr>
              <a:t>“my name </a:t>
            </a:r>
            <a:r>
              <a:rPr sz="1050" spc="15" dirty="0">
                <a:latin typeface="Verdana"/>
                <a:cs typeface="Verdana"/>
              </a:rPr>
              <a:t>is” </a:t>
            </a:r>
            <a:r>
              <a:rPr sz="1050" spc="20" dirty="0">
                <a:latin typeface="Verdana"/>
                <a:cs typeface="Verdana"/>
              </a:rPr>
              <a:t>or just “I’m,”  </a:t>
            </a:r>
            <a:r>
              <a:rPr sz="1050" spc="25" dirty="0">
                <a:latin typeface="Verdana"/>
                <a:cs typeface="Verdana"/>
              </a:rPr>
              <a:t>meaning </a:t>
            </a:r>
            <a:r>
              <a:rPr sz="1050" spc="15" dirty="0">
                <a:latin typeface="Verdana"/>
                <a:cs typeface="Verdana"/>
              </a:rPr>
              <a:t>“I</a:t>
            </a:r>
            <a:r>
              <a:rPr sz="1050" spc="-60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am.”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6700"/>
              </a:lnSpc>
            </a:pPr>
            <a:r>
              <a:rPr sz="1050" spc="20" dirty="0">
                <a:latin typeface="Verdana"/>
                <a:cs typeface="Verdana"/>
              </a:rPr>
              <a:t>Let’s practice </a:t>
            </a:r>
            <a:r>
              <a:rPr sz="1050" spc="15" dirty="0">
                <a:latin typeface="Verdana"/>
                <a:cs typeface="Verdana"/>
              </a:rPr>
              <a:t>this </a:t>
            </a:r>
            <a:r>
              <a:rPr sz="1050" spc="20" dirty="0">
                <a:latin typeface="Verdana"/>
                <a:cs typeface="Verdana"/>
              </a:rPr>
              <a:t>kind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0" dirty="0">
                <a:latin typeface="Verdana"/>
                <a:cs typeface="Verdana"/>
              </a:rPr>
              <a:t>greeting! We’ll play an </a:t>
            </a:r>
            <a:r>
              <a:rPr sz="1050" spc="25" dirty="0">
                <a:latin typeface="Verdana"/>
                <a:cs typeface="Verdana"/>
              </a:rPr>
              <a:t>example, </a:t>
            </a:r>
            <a:r>
              <a:rPr sz="1050" spc="20" dirty="0">
                <a:latin typeface="Verdana"/>
                <a:cs typeface="Verdana"/>
              </a:rPr>
              <a:t>then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can repeat the  greeting yourself. </a:t>
            </a:r>
            <a:r>
              <a:rPr sz="1050" spc="25" dirty="0">
                <a:latin typeface="Verdana"/>
                <a:cs typeface="Verdana"/>
              </a:rPr>
              <a:t>Ready? </a:t>
            </a:r>
            <a:r>
              <a:rPr sz="1050" spc="20" dirty="0">
                <a:latin typeface="Verdana"/>
                <a:cs typeface="Verdana"/>
              </a:rPr>
              <a:t>Let’s get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started: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Malgun Gothic"/>
              <a:buChar char="▪"/>
              <a:tabLst>
                <a:tab pos="469265" algn="l"/>
                <a:tab pos="469900" algn="l"/>
              </a:tabLst>
            </a:pP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Nice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to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meet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you, Tony.  I’m Carolyn</a:t>
            </a:r>
            <a:r>
              <a:rPr sz="1050" spc="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Summers.</a:t>
            </a:r>
            <a:endParaRPr sz="105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80"/>
              </a:spcBef>
              <a:buFont typeface="Malgun Gothic"/>
              <a:buChar char="▪"/>
              <a:tabLst>
                <a:tab pos="469265" algn="l"/>
                <a:tab pos="469900" algn="l"/>
              </a:tabLst>
            </a:pP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Hi Peg. 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My name </a:t>
            </a:r>
            <a:r>
              <a:rPr sz="1050" spc="10" dirty="0">
                <a:solidFill>
                  <a:srgbClr val="FF0000"/>
                </a:solidFill>
                <a:latin typeface="Verdana"/>
                <a:cs typeface="Verdana"/>
              </a:rPr>
              <a:t>is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Kurt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Lang.</a:t>
            </a:r>
            <a:endParaRPr sz="105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80"/>
              </a:spcBef>
              <a:buFont typeface="Malgun Gothic"/>
              <a:buChar char="▪"/>
              <a:tabLst>
                <a:tab pos="469265" algn="l"/>
                <a:tab pos="469900" algn="l"/>
              </a:tabLst>
            </a:pP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Good meeting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you, Paul.  I’m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Gene</a:t>
            </a:r>
            <a:r>
              <a:rPr sz="1050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Dupont.</a:t>
            </a:r>
            <a:endParaRPr sz="105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80"/>
              </a:spcBef>
              <a:buFont typeface="Malgun Gothic"/>
              <a:buChar char="▪"/>
              <a:tabLst>
                <a:tab pos="469265" algn="l"/>
                <a:tab pos="469900" algn="l"/>
              </a:tabLst>
            </a:pP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Pleasure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to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meet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you, Frank. 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My name’s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Laura</a:t>
            </a:r>
            <a:r>
              <a:rPr sz="1050" spc="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Chang.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6000"/>
              </a:lnSpc>
            </a:pPr>
            <a:r>
              <a:rPr sz="1050" spc="20" dirty="0">
                <a:latin typeface="Verdana"/>
                <a:cs typeface="Verdana"/>
              </a:rPr>
              <a:t>Nice </a:t>
            </a:r>
            <a:r>
              <a:rPr sz="1050" spc="25" dirty="0">
                <a:latin typeface="Verdana"/>
                <a:cs typeface="Verdana"/>
              </a:rPr>
              <a:t>work! </a:t>
            </a:r>
            <a:r>
              <a:rPr sz="1050" spc="20" dirty="0">
                <a:latin typeface="Verdana"/>
                <a:cs typeface="Verdana"/>
              </a:rPr>
              <a:t>But </a:t>
            </a:r>
            <a:r>
              <a:rPr sz="1050" spc="25" dirty="0">
                <a:latin typeface="Verdana"/>
                <a:cs typeface="Verdana"/>
              </a:rPr>
              <a:t>how </a:t>
            </a:r>
            <a:r>
              <a:rPr sz="1050" spc="20" dirty="0">
                <a:latin typeface="Verdana"/>
                <a:cs typeface="Verdana"/>
              </a:rPr>
              <a:t>do these introductions </a:t>
            </a:r>
            <a:r>
              <a:rPr sz="1050" spc="25" dirty="0">
                <a:latin typeface="Verdana"/>
                <a:cs typeface="Verdana"/>
              </a:rPr>
              <a:t>sound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real </a:t>
            </a:r>
            <a:r>
              <a:rPr sz="1050" spc="15" dirty="0">
                <a:latin typeface="Verdana"/>
                <a:cs typeface="Verdana"/>
              </a:rPr>
              <a:t>life? </a:t>
            </a:r>
            <a:r>
              <a:rPr sz="1050" spc="20" dirty="0">
                <a:latin typeface="Verdana"/>
                <a:cs typeface="Verdana"/>
              </a:rPr>
              <a:t>Well, </a:t>
            </a:r>
            <a:r>
              <a:rPr sz="1050" spc="15" dirty="0">
                <a:latin typeface="Verdana"/>
                <a:cs typeface="Verdana"/>
              </a:rPr>
              <a:t>let’s listen to a  </a:t>
            </a:r>
            <a:r>
              <a:rPr sz="1050" spc="20" dirty="0">
                <a:latin typeface="Verdana"/>
                <a:cs typeface="Verdana"/>
              </a:rPr>
              <a:t>short dialog </a:t>
            </a:r>
            <a:r>
              <a:rPr sz="1050" spc="15" dirty="0">
                <a:latin typeface="Verdana"/>
                <a:cs typeface="Verdana"/>
              </a:rPr>
              <a:t>to find </a:t>
            </a:r>
            <a:r>
              <a:rPr sz="1050" spc="20" dirty="0">
                <a:latin typeface="Verdana"/>
                <a:cs typeface="Verdana"/>
              </a:rPr>
              <a:t>out. </a:t>
            </a:r>
            <a:r>
              <a:rPr sz="1050" spc="15" dirty="0">
                <a:latin typeface="Verdana"/>
                <a:cs typeface="Verdana"/>
              </a:rPr>
              <a:t>You’ll </a:t>
            </a:r>
            <a:r>
              <a:rPr sz="1050" spc="20" dirty="0">
                <a:latin typeface="Verdana"/>
                <a:cs typeface="Verdana"/>
              </a:rPr>
              <a:t>hear </a:t>
            </a:r>
            <a:r>
              <a:rPr sz="1050" spc="25" dirty="0">
                <a:latin typeface="Verdana"/>
                <a:cs typeface="Verdana"/>
              </a:rPr>
              <a:t>Amber and </a:t>
            </a:r>
            <a:r>
              <a:rPr sz="1050" spc="20" dirty="0">
                <a:latin typeface="Verdana"/>
                <a:cs typeface="Verdana"/>
              </a:rPr>
              <a:t>Shelly, two </a:t>
            </a:r>
            <a:r>
              <a:rPr sz="1050" spc="30" dirty="0">
                <a:latin typeface="Verdana"/>
                <a:cs typeface="Verdana"/>
              </a:rPr>
              <a:t>women </a:t>
            </a:r>
            <a:r>
              <a:rPr sz="1050" spc="20" dirty="0">
                <a:latin typeface="Verdana"/>
                <a:cs typeface="Verdana"/>
              </a:rPr>
              <a:t>at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5" dirty="0">
                <a:latin typeface="Verdana"/>
                <a:cs typeface="Verdana"/>
              </a:rPr>
              <a:t>company  </a:t>
            </a:r>
            <a:r>
              <a:rPr sz="1050" spc="20" dirty="0">
                <a:latin typeface="Verdana"/>
                <a:cs typeface="Verdana"/>
              </a:rPr>
              <a:t>party. They’ve </a:t>
            </a:r>
            <a:r>
              <a:rPr sz="1050" spc="25" dirty="0">
                <a:latin typeface="Verdana"/>
                <a:cs typeface="Verdana"/>
              </a:rPr>
              <a:t>never met </a:t>
            </a:r>
            <a:r>
              <a:rPr sz="1050" spc="20" dirty="0">
                <a:latin typeface="Verdana"/>
                <a:cs typeface="Verdana"/>
              </a:rPr>
              <a:t>before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20" dirty="0">
                <a:latin typeface="Verdana"/>
                <a:cs typeface="Verdana"/>
              </a:rPr>
              <a:t>they </a:t>
            </a:r>
            <a:r>
              <a:rPr sz="1050" spc="25" dirty="0">
                <a:latin typeface="Verdana"/>
                <a:cs typeface="Verdana"/>
              </a:rPr>
              <a:t>want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start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conversation. So they  start with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greeting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5" dirty="0">
                <a:latin typeface="Verdana"/>
                <a:cs typeface="Verdana"/>
              </a:rPr>
              <a:t>response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that greeting. Let’s </a:t>
            </a:r>
            <a:r>
              <a:rPr sz="1050" spc="25" dirty="0">
                <a:latin typeface="Verdana"/>
                <a:cs typeface="Verdana"/>
              </a:rPr>
              <a:t>have </a:t>
            </a:r>
            <a:r>
              <a:rPr sz="1050" spc="15" dirty="0">
                <a:latin typeface="Verdana"/>
                <a:cs typeface="Verdana"/>
              </a:rPr>
              <a:t>a</a:t>
            </a:r>
            <a:r>
              <a:rPr sz="1050" spc="6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listen!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b="1" spc="30" dirty="0">
                <a:latin typeface="Verdana"/>
                <a:cs typeface="Verdana"/>
              </a:rPr>
              <a:t>Amber: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Hi there. </a:t>
            </a:r>
            <a:r>
              <a:rPr sz="1050" spc="10" dirty="0">
                <a:solidFill>
                  <a:srgbClr val="0000FF"/>
                </a:solidFill>
                <a:latin typeface="Verdana"/>
                <a:cs typeface="Verdana"/>
              </a:rPr>
              <a:t>I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don’t think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we’ve met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before. I’m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Amber…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from</a:t>
            </a:r>
            <a:r>
              <a:rPr sz="1050" spc="14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marketing.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b="1" spc="20" dirty="0">
                <a:latin typeface="Verdana"/>
                <a:cs typeface="Verdana"/>
              </a:rPr>
              <a:t>Shelly: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Oh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hi,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nice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to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meet you Amber.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Shelly Davis.</a:t>
            </a:r>
            <a:r>
              <a:rPr sz="1050" spc="8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Sales.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b="1" spc="30" dirty="0">
                <a:latin typeface="Verdana"/>
                <a:cs typeface="Verdana"/>
              </a:rPr>
              <a:t>Amber: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A pleasure, Shelly… Quite the set-up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in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here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isn’t</a:t>
            </a:r>
            <a:r>
              <a:rPr sz="1050" spc="12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it?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5700"/>
              </a:lnSpc>
            </a:pPr>
            <a:r>
              <a:rPr sz="1050" spc="20" dirty="0">
                <a:latin typeface="Verdana"/>
                <a:cs typeface="Verdana"/>
              </a:rPr>
              <a:t>So, did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hear </a:t>
            </a:r>
            <a:r>
              <a:rPr sz="1050" spc="25" dirty="0">
                <a:latin typeface="Verdana"/>
                <a:cs typeface="Verdana"/>
              </a:rPr>
              <a:t>how </a:t>
            </a:r>
            <a:r>
              <a:rPr sz="1050" spc="20" dirty="0">
                <a:latin typeface="Verdana"/>
                <a:cs typeface="Verdana"/>
              </a:rPr>
              <a:t>that </a:t>
            </a:r>
            <a:r>
              <a:rPr sz="1050" spc="25" dirty="0">
                <a:latin typeface="Verdana"/>
                <a:cs typeface="Verdana"/>
              </a:rPr>
              <a:t>worked? The </a:t>
            </a:r>
            <a:r>
              <a:rPr sz="1050" spc="15" dirty="0">
                <a:latin typeface="Verdana"/>
                <a:cs typeface="Verdana"/>
              </a:rPr>
              <a:t>first </a:t>
            </a:r>
            <a:r>
              <a:rPr sz="1050" spc="20" dirty="0">
                <a:latin typeface="Verdana"/>
                <a:cs typeface="Verdana"/>
              </a:rPr>
              <a:t>person started by saying </a:t>
            </a:r>
            <a:r>
              <a:rPr sz="1050" spc="15" dirty="0">
                <a:latin typeface="Verdana"/>
                <a:cs typeface="Verdana"/>
              </a:rPr>
              <a:t>hi, </a:t>
            </a:r>
            <a:r>
              <a:rPr sz="1050" spc="20" dirty="0">
                <a:latin typeface="Verdana"/>
                <a:cs typeface="Verdana"/>
              </a:rPr>
              <a:t>then she  introduced herself.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20" dirty="0">
                <a:latin typeface="Verdana"/>
                <a:cs typeface="Verdana"/>
              </a:rPr>
              <a:t>the </a:t>
            </a:r>
            <a:r>
              <a:rPr sz="1050" spc="25" dirty="0">
                <a:latin typeface="Verdana"/>
                <a:cs typeface="Verdana"/>
              </a:rPr>
              <a:t>second </a:t>
            </a:r>
            <a:r>
              <a:rPr sz="1050" spc="20" dirty="0">
                <a:latin typeface="Verdana"/>
                <a:cs typeface="Verdana"/>
              </a:rPr>
              <a:t>person followed the </a:t>
            </a:r>
            <a:r>
              <a:rPr sz="1050" spc="25" dirty="0">
                <a:latin typeface="Verdana"/>
                <a:cs typeface="Verdana"/>
              </a:rPr>
              <a:t>same </a:t>
            </a:r>
            <a:r>
              <a:rPr sz="1050" spc="20" dirty="0">
                <a:latin typeface="Verdana"/>
                <a:cs typeface="Verdana"/>
              </a:rPr>
              <a:t>pattern. </a:t>
            </a:r>
            <a:r>
              <a:rPr sz="1050" spc="15" dirty="0">
                <a:latin typeface="Verdana"/>
                <a:cs typeface="Verdana"/>
              </a:rPr>
              <a:t>It’s </a:t>
            </a:r>
            <a:r>
              <a:rPr sz="1050" spc="20" dirty="0">
                <a:latin typeface="Verdana"/>
                <a:cs typeface="Verdana"/>
              </a:rPr>
              <a:t>friendly 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20" dirty="0">
                <a:latin typeface="Verdana"/>
                <a:cs typeface="Verdana"/>
              </a:rPr>
              <a:t>professional. </a:t>
            </a:r>
            <a:r>
              <a:rPr sz="1050" spc="25" dirty="0">
                <a:latin typeface="Verdana"/>
                <a:cs typeface="Verdana"/>
              </a:rPr>
              <a:t>And once </a:t>
            </a:r>
            <a:r>
              <a:rPr sz="1050" spc="20" dirty="0">
                <a:latin typeface="Verdana"/>
                <a:cs typeface="Verdana"/>
              </a:rPr>
              <a:t>they’ve </a:t>
            </a:r>
            <a:r>
              <a:rPr sz="1050" spc="25" dirty="0">
                <a:latin typeface="Verdana"/>
                <a:cs typeface="Verdana"/>
              </a:rPr>
              <a:t>done </a:t>
            </a:r>
            <a:r>
              <a:rPr sz="1050" spc="15" dirty="0">
                <a:latin typeface="Verdana"/>
                <a:cs typeface="Verdana"/>
              </a:rPr>
              <a:t>this, </a:t>
            </a:r>
            <a:r>
              <a:rPr sz="1050" spc="20" dirty="0">
                <a:latin typeface="Verdana"/>
                <a:cs typeface="Verdana"/>
              </a:rPr>
              <a:t>they can start </a:t>
            </a:r>
            <a:r>
              <a:rPr sz="1050" spc="15" dirty="0">
                <a:latin typeface="Verdana"/>
                <a:cs typeface="Verdana"/>
              </a:rPr>
              <a:t>a</a:t>
            </a:r>
            <a:r>
              <a:rPr sz="1050" spc="9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conversation.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6000"/>
              </a:lnSpc>
              <a:spcBef>
                <a:spcPts val="5"/>
              </a:spcBef>
            </a:pPr>
            <a:r>
              <a:rPr sz="1050" spc="30" dirty="0">
                <a:latin typeface="Verdana"/>
                <a:cs typeface="Verdana"/>
              </a:rPr>
              <a:t>Now </a:t>
            </a:r>
            <a:r>
              <a:rPr sz="1050" spc="10" dirty="0">
                <a:latin typeface="Verdana"/>
                <a:cs typeface="Verdana"/>
              </a:rPr>
              <a:t>it’s </a:t>
            </a:r>
            <a:r>
              <a:rPr sz="1050" spc="20" dirty="0">
                <a:latin typeface="Verdana"/>
                <a:cs typeface="Verdana"/>
              </a:rPr>
              <a:t>your turn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practice. We’ll repeat the dialog, but </a:t>
            </a:r>
            <a:r>
              <a:rPr sz="1050" spc="15" dirty="0">
                <a:latin typeface="Verdana"/>
                <a:cs typeface="Verdana"/>
              </a:rPr>
              <a:t>this </a:t>
            </a:r>
            <a:r>
              <a:rPr sz="1050" spc="20" dirty="0">
                <a:latin typeface="Verdana"/>
                <a:cs typeface="Verdana"/>
              </a:rPr>
              <a:t>time we’re going </a:t>
            </a:r>
            <a:r>
              <a:rPr sz="1050" spc="15" dirty="0">
                <a:latin typeface="Verdana"/>
                <a:cs typeface="Verdana"/>
              </a:rPr>
              <a:t>to  </a:t>
            </a:r>
            <a:r>
              <a:rPr sz="1050" spc="25" dirty="0">
                <a:latin typeface="Verdana"/>
                <a:cs typeface="Verdana"/>
              </a:rPr>
              <a:t>beep </a:t>
            </a:r>
            <a:r>
              <a:rPr sz="1050" spc="20" dirty="0">
                <a:latin typeface="Verdana"/>
                <a:cs typeface="Verdana"/>
              </a:rPr>
              <a:t>out the </a:t>
            </a:r>
            <a:r>
              <a:rPr sz="1050" spc="25" dirty="0">
                <a:latin typeface="Verdana"/>
                <a:cs typeface="Verdana"/>
              </a:rPr>
              <a:t>response and you </a:t>
            </a:r>
            <a:r>
              <a:rPr sz="1050" spc="20" dirty="0">
                <a:latin typeface="Verdana"/>
                <a:cs typeface="Verdana"/>
              </a:rPr>
              <a:t>can play the </a:t>
            </a:r>
            <a:r>
              <a:rPr sz="1050" spc="15" dirty="0">
                <a:latin typeface="Verdana"/>
                <a:cs typeface="Verdana"/>
              </a:rPr>
              <a:t>role of </a:t>
            </a:r>
            <a:r>
              <a:rPr sz="1050" spc="20" dirty="0">
                <a:latin typeface="Verdana"/>
                <a:cs typeface="Verdana"/>
              </a:rPr>
              <a:t>Shelly. You’ll </a:t>
            </a:r>
            <a:r>
              <a:rPr sz="1050" spc="25" dirty="0">
                <a:latin typeface="Verdana"/>
                <a:cs typeface="Verdana"/>
              </a:rPr>
              <a:t>need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say </a:t>
            </a:r>
            <a:r>
              <a:rPr sz="1050" spc="15" dirty="0">
                <a:latin typeface="Verdana"/>
                <a:cs typeface="Verdana"/>
              </a:rPr>
              <a:t>“hi,  </a:t>
            </a:r>
            <a:r>
              <a:rPr sz="1050" spc="20" dirty="0">
                <a:latin typeface="Verdana"/>
                <a:cs typeface="Verdana"/>
              </a:rPr>
              <a:t>nice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meet </a:t>
            </a:r>
            <a:r>
              <a:rPr sz="1050" spc="20" dirty="0">
                <a:latin typeface="Verdana"/>
                <a:cs typeface="Verdana"/>
              </a:rPr>
              <a:t>you,”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20" dirty="0">
                <a:latin typeface="Verdana"/>
                <a:cs typeface="Verdana"/>
              </a:rPr>
              <a:t>your </a:t>
            </a:r>
            <a:r>
              <a:rPr sz="1050" spc="25" dirty="0">
                <a:latin typeface="Verdana"/>
                <a:cs typeface="Verdana"/>
              </a:rPr>
              <a:t>name. </a:t>
            </a:r>
            <a:r>
              <a:rPr sz="1050" spc="10" dirty="0">
                <a:latin typeface="Verdana"/>
                <a:cs typeface="Verdana"/>
              </a:rPr>
              <a:t>If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want,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can </a:t>
            </a:r>
            <a:r>
              <a:rPr sz="1050" spc="25" dirty="0">
                <a:latin typeface="Verdana"/>
                <a:cs typeface="Verdana"/>
              </a:rPr>
              <a:t>add what department you  work </a:t>
            </a:r>
            <a:r>
              <a:rPr sz="1050" spc="15" dirty="0">
                <a:latin typeface="Verdana"/>
                <a:cs typeface="Verdana"/>
              </a:rPr>
              <a:t>in. </a:t>
            </a:r>
            <a:r>
              <a:rPr sz="1050" spc="25" dirty="0">
                <a:latin typeface="Verdana"/>
                <a:cs typeface="Verdana"/>
              </a:rPr>
              <a:t>Here we</a:t>
            </a:r>
            <a:r>
              <a:rPr sz="1050" spc="-4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go: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050" b="1" spc="30" dirty="0">
                <a:latin typeface="Verdana"/>
                <a:cs typeface="Verdana"/>
              </a:rPr>
              <a:t>Amber: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Hi there. </a:t>
            </a:r>
            <a:r>
              <a:rPr sz="1050" spc="10" dirty="0">
                <a:solidFill>
                  <a:srgbClr val="0000FF"/>
                </a:solidFill>
                <a:latin typeface="Verdana"/>
                <a:cs typeface="Verdana"/>
              </a:rPr>
              <a:t>I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don’t think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we’ve met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before. I’m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Amber…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from</a:t>
            </a:r>
            <a:r>
              <a:rPr sz="1050" spc="14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marketing.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050" b="1" spc="25" dirty="0">
                <a:solidFill>
                  <a:srgbClr val="808080"/>
                </a:solidFill>
                <a:latin typeface="Verdana"/>
                <a:cs typeface="Verdana"/>
              </a:rPr>
              <a:t>You: </a:t>
            </a:r>
            <a:r>
              <a:rPr sz="1050" spc="25" dirty="0">
                <a:solidFill>
                  <a:srgbClr val="808080"/>
                </a:solidFill>
                <a:latin typeface="Verdana"/>
                <a:cs typeface="Verdana"/>
              </a:rPr>
              <a:t>Oh </a:t>
            </a:r>
            <a:r>
              <a:rPr sz="1050" spc="15" dirty="0">
                <a:solidFill>
                  <a:srgbClr val="808080"/>
                </a:solidFill>
                <a:latin typeface="Verdana"/>
                <a:cs typeface="Verdana"/>
              </a:rPr>
              <a:t>hi, </a:t>
            </a:r>
            <a:r>
              <a:rPr sz="1050" spc="20" dirty="0">
                <a:solidFill>
                  <a:srgbClr val="808080"/>
                </a:solidFill>
                <a:latin typeface="Verdana"/>
                <a:cs typeface="Verdana"/>
              </a:rPr>
              <a:t>nice </a:t>
            </a:r>
            <a:r>
              <a:rPr sz="1050" spc="15" dirty="0">
                <a:solidFill>
                  <a:srgbClr val="808080"/>
                </a:solidFill>
                <a:latin typeface="Verdana"/>
                <a:cs typeface="Verdana"/>
              </a:rPr>
              <a:t>to </a:t>
            </a:r>
            <a:r>
              <a:rPr sz="1050" spc="25" dirty="0">
                <a:solidFill>
                  <a:srgbClr val="808080"/>
                </a:solidFill>
                <a:latin typeface="Verdana"/>
                <a:cs typeface="Verdana"/>
              </a:rPr>
              <a:t>meet you Amber. </a:t>
            </a:r>
            <a:r>
              <a:rPr sz="1050" spc="20" dirty="0">
                <a:solidFill>
                  <a:srgbClr val="808080"/>
                </a:solidFill>
                <a:latin typeface="Verdana"/>
                <a:cs typeface="Verdana"/>
              </a:rPr>
              <a:t>Shelly Davis.</a:t>
            </a:r>
            <a:r>
              <a:rPr sz="1050" spc="60" dirty="0">
                <a:solidFill>
                  <a:srgbClr val="808080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808080"/>
                </a:solidFill>
                <a:latin typeface="Verdana"/>
                <a:cs typeface="Verdana"/>
              </a:rPr>
              <a:t>Sales.</a:t>
            </a:r>
            <a:endParaRPr sz="1050">
              <a:latin typeface="Verdana"/>
              <a:cs typeface="Verdana"/>
            </a:endParaRPr>
          </a:p>
          <a:p>
            <a:pPr marL="12700" marR="1648460">
              <a:lnSpc>
                <a:spcPct val="211400"/>
              </a:lnSpc>
              <a:spcBef>
                <a:spcPts val="25"/>
              </a:spcBef>
            </a:pPr>
            <a:r>
              <a:rPr sz="1050" b="1" spc="30" dirty="0">
                <a:latin typeface="Verdana"/>
                <a:cs typeface="Verdana"/>
              </a:rPr>
              <a:t>Amber: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A pleasure, Shelly… Quite the set-up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in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here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isn’t it?  </a:t>
            </a:r>
            <a:r>
              <a:rPr sz="1050" spc="20" dirty="0">
                <a:latin typeface="Verdana"/>
                <a:cs typeface="Verdana"/>
              </a:rPr>
              <a:t>Great</a:t>
            </a:r>
            <a:r>
              <a:rPr sz="1050" spc="-55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work!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4800"/>
              </a:lnSpc>
            </a:pPr>
            <a:r>
              <a:rPr sz="1050" spc="30" dirty="0">
                <a:latin typeface="Verdana"/>
                <a:cs typeface="Verdana"/>
              </a:rPr>
              <a:t>Now </a:t>
            </a:r>
            <a:r>
              <a:rPr sz="1050" spc="25" dirty="0">
                <a:latin typeface="Verdana"/>
                <a:cs typeface="Verdana"/>
              </a:rPr>
              <a:t>what </a:t>
            </a:r>
            <a:r>
              <a:rPr sz="1050" spc="10" dirty="0">
                <a:latin typeface="Verdana"/>
                <a:cs typeface="Verdana"/>
              </a:rPr>
              <a:t>if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already </a:t>
            </a:r>
            <a:r>
              <a:rPr sz="1050" spc="25" dirty="0">
                <a:latin typeface="Verdana"/>
                <a:cs typeface="Verdana"/>
              </a:rPr>
              <a:t>know </a:t>
            </a:r>
            <a:r>
              <a:rPr sz="1050" spc="20" dirty="0">
                <a:latin typeface="Verdana"/>
                <a:cs typeface="Verdana"/>
              </a:rPr>
              <a:t>the person? For </a:t>
            </a:r>
            <a:r>
              <a:rPr sz="1050" spc="25" dirty="0">
                <a:latin typeface="Verdana"/>
                <a:cs typeface="Verdana"/>
              </a:rPr>
              <a:t>example, </a:t>
            </a:r>
            <a:r>
              <a:rPr sz="1050" spc="10" dirty="0">
                <a:latin typeface="Verdana"/>
                <a:cs typeface="Verdana"/>
              </a:rPr>
              <a:t>if </a:t>
            </a:r>
            <a:r>
              <a:rPr sz="1050" spc="25" dirty="0">
                <a:latin typeface="Verdana"/>
                <a:cs typeface="Verdana"/>
              </a:rPr>
              <a:t>you want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greet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5" dirty="0">
                <a:latin typeface="Verdana"/>
                <a:cs typeface="Verdana"/>
              </a:rPr>
              <a:t>work  </a:t>
            </a:r>
            <a:r>
              <a:rPr sz="1050" spc="20" dirty="0">
                <a:latin typeface="Verdana"/>
                <a:cs typeface="Verdana"/>
              </a:rPr>
              <a:t>colleague or </a:t>
            </a:r>
            <a:r>
              <a:rPr sz="1050" spc="15" dirty="0">
                <a:latin typeface="Verdana"/>
                <a:cs typeface="Verdana"/>
              </a:rPr>
              <a:t>a</a:t>
            </a:r>
            <a:r>
              <a:rPr sz="1050" spc="-2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friend?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Lesson </a:t>
            </a:r>
            <a:r>
              <a:rPr spc="20" dirty="0"/>
              <a:t>001 </a:t>
            </a:r>
            <a:r>
              <a:rPr spc="15" dirty="0"/>
              <a:t>– </a:t>
            </a:r>
            <a:r>
              <a:rPr spc="25" dirty="0"/>
              <a:t>How </a:t>
            </a:r>
            <a:r>
              <a:rPr spc="15" dirty="0"/>
              <a:t>to Say</a:t>
            </a:r>
            <a:r>
              <a:rPr spc="-30" dirty="0"/>
              <a:t> </a:t>
            </a:r>
            <a:r>
              <a:rPr spc="15" dirty="0"/>
              <a:t>Hello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15" dirty="0"/>
              <a:t>3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900174" y="911656"/>
            <a:ext cx="5970270" cy="797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6000"/>
              </a:lnSpc>
            </a:pPr>
            <a:r>
              <a:rPr sz="1050" spc="20" dirty="0">
                <a:latin typeface="Verdana"/>
                <a:cs typeface="Verdana"/>
              </a:rPr>
              <a:t>Well, </a:t>
            </a:r>
            <a:r>
              <a:rPr sz="1050" spc="15" dirty="0">
                <a:latin typeface="Verdana"/>
                <a:cs typeface="Verdana"/>
              </a:rPr>
              <a:t>this </a:t>
            </a:r>
            <a:r>
              <a:rPr sz="1050" spc="20" dirty="0">
                <a:latin typeface="Verdana"/>
                <a:cs typeface="Verdana"/>
              </a:rPr>
              <a:t>time, </a:t>
            </a:r>
            <a:r>
              <a:rPr sz="1050" spc="25" dirty="0">
                <a:latin typeface="Verdana"/>
                <a:cs typeface="Verdana"/>
              </a:rPr>
              <a:t>we </a:t>
            </a:r>
            <a:r>
              <a:rPr sz="1050" spc="20" dirty="0">
                <a:latin typeface="Verdana"/>
                <a:cs typeface="Verdana"/>
              </a:rPr>
              <a:t>can be </a:t>
            </a:r>
            <a:r>
              <a:rPr sz="1050" spc="15" dirty="0">
                <a:latin typeface="Verdana"/>
                <a:cs typeface="Verdana"/>
              </a:rPr>
              <a:t>a bit </a:t>
            </a:r>
            <a:r>
              <a:rPr sz="1050" spc="25" dirty="0">
                <a:latin typeface="Verdana"/>
                <a:cs typeface="Verdana"/>
              </a:rPr>
              <a:t>more </a:t>
            </a:r>
            <a:r>
              <a:rPr sz="1050" spc="20" dirty="0">
                <a:latin typeface="Verdana"/>
                <a:cs typeface="Verdana"/>
              </a:rPr>
              <a:t>informal. That </a:t>
            </a:r>
            <a:r>
              <a:rPr sz="1050" spc="25" dirty="0">
                <a:latin typeface="Verdana"/>
                <a:cs typeface="Verdana"/>
              </a:rPr>
              <a:t>means </a:t>
            </a:r>
            <a:r>
              <a:rPr sz="1050" spc="20" dirty="0">
                <a:latin typeface="Verdana"/>
                <a:cs typeface="Verdana"/>
              </a:rPr>
              <a:t>instead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0" dirty="0">
                <a:latin typeface="Verdana"/>
                <a:cs typeface="Verdana"/>
              </a:rPr>
              <a:t>“hello” </a:t>
            </a:r>
            <a:r>
              <a:rPr sz="1050" spc="25" dirty="0">
                <a:latin typeface="Verdana"/>
                <a:cs typeface="Verdana"/>
              </a:rPr>
              <a:t>or  </a:t>
            </a:r>
            <a:r>
              <a:rPr sz="1050" spc="20" dirty="0">
                <a:latin typeface="Verdana"/>
                <a:cs typeface="Verdana"/>
              </a:rPr>
              <a:t>“good morning,” </a:t>
            </a:r>
            <a:r>
              <a:rPr sz="1050" spc="25" dirty="0">
                <a:latin typeface="Verdana"/>
                <a:cs typeface="Verdana"/>
              </a:rPr>
              <a:t>we might </a:t>
            </a:r>
            <a:r>
              <a:rPr sz="1050" spc="20" dirty="0">
                <a:latin typeface="Verdana"/>
                <a:cs typeface="Verdana"/>
              </a:rPr>
              <a:t>use </a:t>
            </a:r>
            <a:r>
              <a:rPr sz="1050" spc="15" dirty="0">
                <a:latin typeface="Verdana"/>
                <a:cs typeface="Verdana"/>
              </a:rPr>
              <a:t>“hi” </a:t>
            </a:r>
            <a:r>
              <a:rPr sz="1050" spc="20" dirty="0">
                <a:latin typeface="Verdana"/>
                <a:cs typeface="Verdana"/>
              </a:rPr>
              <a:t>or “hey.” </a:t>
            </a:r>
            <a:r>
              <a:rPr sz="1050" spc="25" dirty="0">
                <a:latin typeface="Verdana"/>
                <a:cs typeface="Verdana"/>
              </a:rPr>
              <a:t>And because </a:t>
            </a:r>
            <a:r>
              <a:rPr sz="1050" spc="20" dirty="0">
                <a:latin typeface="Verdana"/>
                <a:cs typeface="Verdana"/>
              </a:rPr>
              <a:t>we’re talking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someone  we know, we </a:t>
            </a:r>
            <a:r>
              <a:rPr sz="1050" spc="20" dirty="0">
                <a:latin typeface="Verdana"/>
                <a:cs typeface="Verdana"/>
              </a:rPr>
              <a:t>don’t </a:t>
            </a:r>
            <a:r>
              <a:rPr sz="1050" spc="25" dirty="0">
                <a:latin typeface="Verdana"/>
                <a:cs typeface="Verdana"/>
              </a:rPr>
              <a:t>need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say our </a:t>
            </a:r>
            <a:r>
              <a:rPr sz="1050" spc="25" dirty="0">
                <a:latin typeface="Verdana"/>
                <a:cs typeface="Verdana"/>
              </a:rPr>
              <a:t>name. </a:t>
            </a:r>
            <a:r>
              <a:rPr sz="1050" spc="20" dirty="0">
                <a:latin typeface="Verdana"/>
                <a:cs typeface="Verdana"/>
              </a:rPr>
              <a:t>Instead, </a:t>
            </a:r>
            <a:r>
              <a:rPr sz="1050" spc="25" dirty="0">
                <a:latin typeface="Verdana"/>
                <a:cs typeface="Verdana"/>
              </a:rPr>
              <a:t>we </a:t>
            </a:r>
            <a:r>
              <a:rPr sz="1050" spc="20" dirty="0">
                <a:latin typeface="Verdana"/>
                <a:cs typeface="Verdana"/>
              </a:rPr>
              <a:t>ask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friendly </a:t>
            </a:r>
            <a:r>
              <a:rPr sz="1050" spc="15" dirty="0">
                <a:latin typeface="Verdana"/>
                <a:cs typeface="Verdana"/>
              </a:rPr>
              <a:t>little </a:t>
            </a:r>
            <a:r>
              <a:rPr sz="1050" spc="20" dirty="0">
                <a:latin typeface="Verdana"/>
                <a:cs typeface="Verdana"/>
              </a:rPr>
              <a:t>question  that </a:t>
            </a:r>
            <a:r>
              <a:rPr sz="1050" spc="25" dirty="0">
                <a:latin typeface="Verdana"/>
                <a:cs typeface="Verdana"/>
              </a:rPr>
              <a:t>means something </a:t>
            </a:r>
            <a:r>
              <a:rPr sz="1050" spc="15" dirty="0">
                <a:latin typeface="Verdana"/>
                <a:cs typeface="Verdana"/>
              </a:rPr>
              <a:t>like </a:t>
            </a:r>
            <a:r>
              <a:rPr sz="1050" spc="25" dirty="0">
                <a:latin typeface="Verdana"/>
                <a:cs typeface="Verdana"/>
              </a:rPr>
              <a:t>“how </a:t>
            </a:r>
            <a:r>
              <a:rPr sz="1050" spc="20" dirty="0">
                <a:latin typeface="Verdana"/>
                <a:cs typeface="Verdana"/>
              </a:rPr>
              <a:t>are</a:t>
            </a:r>
            <a:r>
              <a:rPr sz="1050" spc="-5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you?”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4800"/>
              </a:lnSpc>
            </a:pPr>
            <a:r>
              <a:rPr sz="1050" spc="20" dirty="0">
                <a:latin typeface="Verdana"/>
                <a:cs typeface="Verdana"/>
              </a:rPr>
              <a:t>Let’s give </a:t>
            </a:r>
            <a:r>
              <a:rPr sz="1050" spc="10" dirty="0">
                <a:latin typeface="Verdana"/>
                <a:cs typeface="Verdana"/>
              </a:rPr>
              <a:t>it </a:t>
            </a:r>
            <a:r>
              <a:rPr sz="1050" spc="15" dirty="0">
                <a:latin typeface="Verdana"/>
                <a:cs typeface="Verdana"/>
              </a:rPr>
              <a:t>a try! </a:t>
            </a:r>
            <a:r>
              <a:rPr sz="1050" spc="20" dirty="0">
                <a:latin typeface="Verdana"/>
                <a:cs typeface="Verdana"/>
              </a:rPr>
              <a:t>We’ll provide </a:t>
            </a:r>
            <a:r>
              <a:rPr sz="1050" spc="25" dirty="0">
                <a:latin typeface="Verdana"/>
                <a:cs typeface="Verdana"/>
              </a:rPr>
              <a:t>some examples. </a:t>
            </a:r>
            <a:r>
              <a:rPr sz="1050" spc="20" dirty="0">
                <a:latin typeface="Verdana"/>
                <a:cs typeface="Verdana"/>
              </a:rPr>
              <a:t>Listen carefully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20" dirty="0">
                <a:latin typeface="Verdana"/>
                <a:cs typeface="Verdana"/>
              </a:rPr>
              <a:t>repeat </a:t>
            </a:r>
            <a:r>
              <a:rPr sz="1050" spc="15" dirty="0">
                <a:latin typeface="Verdana"/>
                <a:cs typeface="Verdana"/>
              </a:rPr>
              <a:t>for  </a:t>
            </a:r>
            <a:r>
              <a:rPr sz="1050" spc="20" dirty="0">
                <a:latin typeface="Verdana"/>
                <a:cs typeface="Verdana"/>
              </a:rPr>
              <a:t>yourself. </a:t>
            </a:r>
            <a:r>
              <a:rPr sz="1050" spc="25" dirty="0">
                <a:latin typeface="Verdana"/>
                <a:cs typeface="Verdana"/>
              </a:rPr>
              <a:t>Ready? </a:t>
            </a:r>
            <a:r>
              <a:rPr sz="1050" spc="20" dirty="0">
                <a:latin typeface="Verdana"/>
                <a:cs typeface="Verdana"/>
              </a:rPr>
              <a:t>Let’s</a:t>
            </a:r>
            <a:r>
              <a:rPr sz="1050" spc="-3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begin.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Malgun Gothic"/>
              <a:buChar char="▪"/>
              <a:tabLst>
                <a:tab pos="469265" algn="l"/>
                <a:tab pos="469900" algn="l"/>
              </a:tabLst>
            </a:pP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Hey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there Bob.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How’s </a:t>
            </a:r>
            <a:r>
              <a:rPr sz="1050" spc="10" dirty="0">
                <a:solidFill>
                  <a:srgbClr val="FF0000"/>
                </a:solidFill>
                <a:latin typeface="Verdana"/>
                <a:cs typeface="Verdana"/>
              </a:rPr>
              <a:t>it</a:t>
            </a:r>
            <a:r>
              <a:rPr sz="1050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going?</a:t>
            </a:r>
            <a:endParaRPr sz="105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55"/>
              </a:spcBef>
              <a:buFont typeface="Malgun Gothic"/>
              <a:buChar char="▪"/>
              <a:tabLst>
                <a:tab pos="469265" algn="l"/>
                <a:tab pos="469900" algn="l"/>
              </a:tabLst>
            </a:pP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Good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to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see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you</a:t>
            </a:r>
            <a:r>
              <a:rPr sz="1050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June.</a:t>
            </a:r>
            <a:endParaRPr sz="105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80"/>
              </a:spcBef>
              <a:buFont typeface="Malgun Gothic"/>
              <a:buChar char="▪"/>
              <a:tabLst>
                <a:tab pos="469265" algn="l"/>
                <a:tab pos="469900" algn="l"/>
              </a:tabLst>
            </a:pP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Morning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Lana.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What’s</a:t>
            </a:r>
            <a:r>
              <a:rPr sz="105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up?</a:t>
            </a:r>
            <a:endParaRPr sz="105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80"/>
              </a:spcBef>
              <a:buFont typeface="Malgun Gothic"/>
              <a:buChar char="▪"/>
              <a:tabLst>
                <a:tab pos="469265" algn="l"/>
                <a:tab pos="469900" algn="l"/>
              </a:tabLst>
            </a:pP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Oh,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hi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Chuck.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What’s</a:t>
            </a:r>
            <a:r>
              <a:rPr sz="105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new?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6000"/>
              </a:lnSpc>
            </a:pPr>
            <a:r>
              <a:rPr sz="1050" spc="25" dirty="0">
                <a:latin typeface="Verdana"/>
                <a:cs typeface="Verdana"/>
              </a:rPr>
              <a:t>Okay, </a:t>
            </a:r>
            <a:r>
              <a:rPr sz="1050" spc="20" dirty="0">
                <a:latin typeface="Verdana"/>
                <a:cs typeface="Verdana"/>
              </a:rPr>
              <a:t>just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note here on </a:t>
            </a:r>
            <a:r>
              <a:rPr sz="1050" spc="25" dirty="0">
                <a:latin typeface="Verdana"/>
                <a:cs typeface="Verdana"/>
              </a:rPr>
              <a:t>answering </a:t>
            </a:r>
            <a:r>
              <a:rPr sz="1050" spc="20" dirty="0">
                <a:latin typeface="Verdana"/>
                <a:cs typeface="Verdana"/>
              </a:rPr>
              <a:t>questions. </a:t>
            </a:r>
            <a:r>
              <a:rPr sz="1050" spc="10" dirty="0">
                <a:latin typeface="Verdana"/>
                <a:cs typeface="Verdana"/>
              </a:rPr>
              <a:t>If it’s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5" dirty="0">
                <a:latin typeface="Verdana"/>
                <a:cs typeface="Verdana"/>
              </a:rPr>
              <a:t>“how” </a:t>
            </a:r>
            <a:r>
              <a:rPr sz="1050" spc="20" dirty="0">
                <a:latin typeface="Verdana"/>
                <a:cs typeface="Verdana"/>
              </a:rPr>
              <a:t>question, </a:t>
            </a:r>
            <a:r>
              <a:rPr sz="1050" spc="15" dirty="0">
                <a:latin typeface="Verdana"/>
                <a:cs typeface="Verdana"/>
              </a:rPr>
              <a:t>like </a:t>
            </a:r>
            <a:r>
              <a:rPr sz="1050" spc="20" dirty="0">
                <a:latin typeface="Verdana"/>
                <a:cs typeface="Verdana"/>
              </a:rPr>
              <a:t>“how’s  </a:t>
            </a:r>
            <a:r>
              <a:rPr sz="1050" spc="10" dirty="0">
                <a:latin typeface="Verdana"/>
                <a:cs typeface="Verdana"/>
              </a:rPr>
              <a:t>it </a:t>
            </a:r>
            <a:r>
              <a:rPr sz="1050" spc="20" dirty="0">
                <a:latin typeface="Verdana"/>
                <a:cs typeface="Verdana"/>
              </a:rPr>
              <a:t>going,” </a:t>
            </a:r>
            <a:r>
              <a:rPr sz="1050" spc="25" dirty="0">
                <a:latin typeface="Verdana"/>
                <a:cs typeface="Verdana"/>
              </a:rPr>
              <a:t>we </a:t>
            </a:r>
            <a:r>
              <a:rPr sz="1050" spc="20" dirty="0">
                <a:latin typeface="Verdana"/>
                <a:cs typeface="Verdana"/>
              </a:rPr>
              <a:t>can say “good” or “not too bad.” But </a:t>
            </a:r>
            <a:r>
              <a:rPr sz="1050" spc="10" dirty="0">
                <a:latin typeface="Verdana"/>
                <a:cs typeface="Verdana"/>
              </a:rPr>
              <a:t>if </a:t>
            </a:r>
            <a:r>
              <a:rPr sz="1050" spc="25" dirty="0">
                <a:latin typeface="Verdana"/>
                <a:cs typeface="Verdana"/>
              </a:rPr>
              <a:t>someone </a:t>
            </a:r>
            <a:r>
              <a:rPr sz="1050" spc="20" dirty="0">
                <a:latin typeface="Verdana"/>
                <a:cs typeface="Verdana"/>
              </a:rPr>
              <a:t>uses </a:t>
            </a:r>
            <a:r>
              <a:rPr sz="1050" i="1" spc="25" dirty="0">
                <a:latin typeface="Verdana"/>
                <a:cs typeface="Verdana"/>
              </a:rPr>
              <a:t>what </a:t>
            </a:r>
            <a:r>
              <a:rPr sz="1050" spc="15" dirty="0">
                <a:latin typeface="Verdana"/>
                <a:cs typeface="Verdana"/>
              </a:rPr>
              <a:t>in a  </a:t>
            </a:r>
            <a:r>
              <a:rPr sz="1050" spc="20" dirty="0">
                <a:latin typeface="Verdana"/>
                <a:cs typeface="Verdana"/>
              </a:rPr>
              <a:t>question, </a:t>
            </a:r>
            <a:r>
              <a:rPr sz="1050" spc="25" dirty="0">
                <a:latin typeface="Verdana"/>
                <a:cs typeface="Verdana"/>
              </a:rPr>
              <a:t>we need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say </a:t>
            </a:r>
            <a:r>
              <a:rPr sz="1050" spc="25" dirty="0">
                <a:latin typeface="Verdana"/>
                <a:cs typeface="Verdana"/>
              </a:rPr>
              <a:t>something </a:t>
            </a:r>
            <a:r>
              <a:rPr sz="1050" spc="15" dirty="0">
                <a:latin typeface="Verdana"/>
                <a:cs typeface="Verdana"/>
              </a:rPr>
              <a:t>like </a:t>
            </a:r>
            <a:r>
              <a:rPr sz="1050" spc="20" dirty="0">
                <a:latin typeface="Verdana"/>
                <a:cs typeface="Verdana"/>
              </a:rPr>
              <a:t>“not </a:t>
            </a:r>
            <a:r>
              <a:rPr sz="1050" spc="25" dirty="0">
                <a:latin typeface="Verdana"/>
                <a:cs typeface="Verdana"/>
              </a:rPr>
              <a:t>much” </a:t>
            </a:r>
            <a:r>
              <a:rPr sz="1050" spc="20" dirty="0">
                <a:latin typeface="Verdana"/>
                <a:cs typeface="Verdana"/>
              </a:rPr>
              <a:t>or give </a:t>
            </a:r>
            <a:r>
              <a:rPr sz="1050" spc="25" dirty="0">
                <a:latin typeface="Verdana"/>
                <a:cs typeface="Verdana"/>
              </a:rPr>
              <a:t>them some </a:t>
            </a:r>
            <a:r>
              <a:rPr sz="1050" spc="20" dirty="0">
                <a:latin typeface="Verdana"/>
                <a:cs typeface="Verdana"/>
              </a:rPr>
              <a:t>actual  information. </a:t>
            </a:r>
            <a:r>
              <a:rPr sz="1050" spc="15" dirty="0">
                <a:latin typeface="Verdana"/>
                <a:cs typeface="Verdana"/>
              </a:rPr>
              <a:t>All</a:t>
            </a:r>
            <a:r>
              <a:rPr sz="1050" spc="-3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right?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4800"/>
              </a:lnSpc>
            </a:pPr>
            <a:r>
              <a:rPr sz="1050" spc="30" dirty="0">
                <a:latin typeface="Verdana"/>
                <a:cs typeface="Verdana"/>
              </a:rPr>
              <a:t>How </a:t>
            </a:r>
            <a:r>
              <a:rPr sz="1050" spc="25" dirty="0">
                <a:latin typeface="Verdana"/>
                <a:cs typeface="Verdana"/>
              </a:rPr>
              <a:t>about </a:t>
            </a:r>
            <a:r>
              <a:rPr sz="1050" spc="15" dirty="0">
                <a:latin typeface="Verdana"/>
                <a:cs typeface="Verdana"/>
              </a:rPr>
              <a:t>a little </a:t>
            </a:r>
            <a:r>
              <a:rPr sz="1050" spc="20" dirty="0">
                <a:latin typeface="Verdana"/>
                <a:cs typeface="Verdana"/>
              </a:rPr>
              <a:t>dialog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show </a:t>
            </a:r>
            <a:r>
              <a:rPr sz="1050" spc="20" dirty="0">
                <a:latin typeface="Verdana"/>
                <a:cs typeface="Verdana"/>
              </a:rPr>
              <a:t>us </a:t>
            </a:r>
            <a:r>
              <a:rPr sz="1050" spc="25" dirty="0">
                <a:latin typeface="Verdana"/>
                <a:cs typeface="Verdana"/>
              </a:rPr>
              <a:t>how </a:t>
            </a:r>
            <a:r>
              <a:rPr sz="1050" spc="15" dirty="0">
                <a:latin typeface="Verdana"/>
                <a:cs typeface="Verdana"/>
              </a:rPr>
              <a:t>this </a:t>
            </a:r>
            <a:r>
              <a:rPr sz="1050" spc="25" dirty="0">
                <a:latin typeface="Verdana"/>
                <a:cs typeface="Verdana"/>
              </a:rPr>
              <a:t>more </a:t>
            </a:r>
            <a:r>
              <a:rPr sz="1050" spc="20" dirty="0">
                <a:latin typeface="Verdana"/>
                <a:cs typeface="Verdana"/>
              </a:rPr>
              <a:t>informal greeting </a:t>
            </a:r>
            <a:r>
              <a:rPr sz="1050" spc="25" dirty="0">
                <a:latin typeface="Verdana"/>
                <a:cs typeface="Verdana"/>
              </a:rPr>
              <a:t>sounds. </a:t>
            </a:r>
            <a:r>
              <a:rPr sz="1050" spc="20" dirty="0">
                <a:latin typeface="Verdana"/>
                <a:cs typeface="Verdana"/>
              </a:rPr>
              <a:t>We’ll  hear </a:t>
            </a:r>
            <a:r>
              <a:rPr sz="1050" spc="25" dirty="0">
                <a:latin typeface="Verdana"/>
                <a:cs typeface="Verdana"/>
              </a:rPr>
              <a:t>Coby and </a:t>
            </a:r>
            <a:r>
              <a:rPr sz="1050" spc="15" dirty="0">
                <a:latin typeface="Verdana"/>
                <a:cs typeface="Verdana"/>
              </a:rPr>
              <a:t>Liz, </a:t>
            </a:r>
            <a:r>
              <a:rPr sz="1050" spc="20" dirty="0">
                <a:latin typeface="Verdana"/>
                <a:cs typeface="Verdana"/>
              </a:rPr>
              <a:t>two co-workers </a:t>
            </a:r>
            <a:r>
              <a:rPr sz="1050" spc="25" dirty="0">
                <a:latin typeface="Verdana"/>
                <a:cs typeface="Verdana"/>
              </a:rPr>
              <a:t>making </a:t>
            </a:r>
            <a:r>
              <a:rPr sz="1050" spc="20" dirty="0">
                <a:latin typeface="Verdana"/>
                <a:cs typeface="Verdana"/>
              </a:rPr>
              <a:t>small </a:t>
            </a:r>
            <a:r>
              <a:rPr sz="1050" spc="15" dirty="0">
                <a:latin typeface="Verdana"/>
                <a:cs typeface="Verdana"/>
              </a:rPr>
              <a:t>talk </a:t>
            </a:r>
            <a:r>
              <a:rPr sz="1050" spc="20" dirty="0">
                <a:latin typeface="Verdana"/>
                <a:cs typeface="Verdana"/>
              </a:rPr>
              <a:t>before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meeting.</a:t>
            </a:r>
            <a:r>
              <a:rPr sz="1050" spc="195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Ready?</a:t>
            </a:r>
            <a:endParaRPr sz="1050">
              <a:latin typeface="Verdana"/>
              <a:cs typeface="Verdana"/>
            </a:endParaRPr>
          </a:p>
          <a:p>
            <a:pPr marL="12700" marR="3404235">
              <a:lnSpc>
                <a:spcPct val="182900"/>
              </a:lnSpc>
              <a:spcBef>
                <a:spcPts val="380"/>
              </a:spcBef>
            </a:pPr>
            <a:r>
              <a:rPr sz="1050" b="1" spc="25" dirty="0">
                <a:latin typeface="Verdana"/>
                <a:cs typeface="Verdana"/>
              </a:rPr>
              <a:t>Coby: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Oh,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hey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Liz.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How’s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things?  </a:t>
            </a:r>
            <a:r>
              <a:rPr sz="1050" b="1" spc="20" dirty="0">
                <a:latin typeface="Verdana"/>
                <a:cs typeface="Verdana"/>
              </a:rPr>
              <a:t>Liz: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Hi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Coby.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Not too bad.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And you?  </a:t>
            </a:r>
            <a:r>
              <a:rPr sz="1050" b="1" spc="25" dirty="0">
                <a:latin typeface="Verdana"/>
                <a:cs typeface="Verdana"/>
              </a:rPr>
              <a:t>Coby: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Hangin’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in</a:t>
            </a:r>
            <a:r>
              <a:rPr sz="1050" spc="-1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there.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6000"/>
              </a:lnSpc>
            </a:pPr>
            <a:r>
              <a:rPr sz="1050" spc="20" dirty="0">
                <a:latin typeface="Verdana"/>
                <a:cs typeface="Verdana"/>
              </a:rPr>
              <a:t>So, did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hear </a:t>
            </a:r>
            <a:r>
              <a:rPr sz="1050" spc="25" dirty="0">
                <a:latin typeface="Verdana"/>
                <a:cs typeface="Verdana"/>
              </a:rPr>
              <a:t>how </a:t>
            </a:r>
            <a:r>
              <a:rPr sz="1050" spc="20" dirty="0">
                <a:latin typeface="Verdana"/>
                <a:cs typeface="Verdana"/>
              </a:rPr>
              <a:t>that </a:t>
            </a:r>
            <a:r>
              <a:rPr sz="1050" spc="25" dirty="0">
                <a:latin typeface="Verdana"/>
                <a:cs typeface="Verdana"/>
              </a:rPr>
              <a:t>was more </a:t>
            </a:r>
            <a:r>
              <a:rPr sz="1050" spc="20" dirty="0">
                <a:latin typeface="Verdana"/>
                <a:cs typeface="Verdana"/>
              </a:rPr>
              <a:t>informal? </a:t>
            </a:r>
            <a:r>
              <a:rPr sz="1050" spc="25" dirty="0">
                <a:latin typeface="Verdana"/>
                <a:cs typeface="Verdana"/>
              </a:rPr>
              <a:t>The speakers used </a:t>
            </a:r>
            <a:r>
              <a:rPr sz="1050" spc="20" dirty="0">
                <a:latin typeface="Verdana"/>
                <a:cs typeface="Verdana"/>
              </a:rPr>
              <a:t>“hey”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15" dirty="0">
                <a:latin typeface="Verdana"/>
                <a:cs typeface="Verdana"/>
              </a:rPr>
              <a:t>“hi” 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20" dirty="0">
                <a:latin typeface="Verdana"/>
                <a:cs typeface="Verdana"/>
              </a:rPr>
              <a:t>short, simple, expressions. But </a:t>
            </a:r>
            <a:r>
              <a:rPr sz="1050" spc="25" dirty="0">
                <a:latin typeface="Verdana"/>
                <a:cs typeface="Verdana"/>
              </a:rPr>
              <a:t>what does </a:t>
            </a:r>
            <a:r>
              <a:rPr sz="1050" spc="20" dirty="0">
                <a:latin typeface="Verdana"/>
                <a:cs typeface="Verdana"/>
              </a:rPr>
              <a:t>“hangin’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there” </a:t>
            </a:r>
            <a:r>
              <a:rPr sz="1050" spc="25" dirty="0">
                <a:latin typeface="Verdana"/>
                <a:cs typeface="Verdana"/>
              </a:rPr>
              <a:t>mean? </a:t>
            </a:r>
            <a:r>
              <a:rPr sz="1050" spc="20" dirty="0">
                <a:latin typeface="Verdana"/>
                <a:cs typeface="Verdana"/>
              </a:rPr>
              <a:t>Well, </a:t>
            </a:r>
            <a:r>
              <a:rPr sz="1050" spc="10" dirty="0">
                <a:latin typeface="Verdana"/>
                <a:cs typeface="Verdana"/>
              </a:rPr>
              <a:t>it’s  </a:t>
            </a:r>
            <a:r>
              <a:rPr sz="1050" spc="20" dirty="0">
                <a:latin typeface="Verdana"/>
                <a:cs typeface="Verdana"/>
              </a:rPr>
              <a:t>the </a:t>
            </a:r>
            <a:r>
              <a:rPr sz="1050" spc="25" dirty="0">
                <a:latin typeface="Verdana"/>
                <a:cs typeface="Verdana"/>
              </a:rPr>
              <a:t>same </a:t>
            </a:r>
            <a:r>
              <a:rPr sz="1050" spc="20" dirty="0">
                <a:latin typeface="Verdana"/>
                <a:cs typeface="Verdana"/>
              </a:rPr>
              <a:t>as “not too bad.”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15" dirty="0">
                <a:latin typeface="Verdana"/>
                <a:cs typeface="Verdana"/>
              </a:rPr>
              <a:t>that’s a </a:t>
            </a:r>
            <a:r>
              <a:rPr sz="1050" spc="25" dirty="0">
                <a:latin typeface="Verdana"/>
                <a:cs typeface="Verdana"/>
              </a:rPr>
              <a:t>good way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answer </a:t>
            </a:r>
            <a:r>
              <a:rPr sz="1050" spc="20" dirty="0">
                <a:latin typeface="Verdana"/>
                <a:cs typeface="Verdana"/>
              </a:rPr>
              <a:t>the informal question  “how’s</a:t>
            </a:r>
            <a:r>
              <a:rPr sz="1050" spc="-3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things?”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6700"/>
              </a:lnSpc>
            </a:pPr>
            <a:r>
              <a:rPr sz="1050" spc="30" dirty="0">
                <a:latin typeface="Verdana"/>
                <a:cs typeface="Verdana"/>
              </a:rPr>
              <a:t>Now </a:t>
            </a:r>
            <a:r>
              <a:rPr sz="1050" spc="10" dirty="0">
                <a:latin typeface="Verdana"/>
                <a:cs typeface="Verdana"/>
              </a:rPr>
              <a:t>it’s </a:t>
            </a:r>
            <a:r>
              <a:rPr sz="1050" spc="20" dirty="0">
                <a:latin typeface="Verdana"/>
                <a:cs typeface="Verdana"/>
              </a:rPr>
              <a:t>your turn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practice. We’ll repeat the dialog, but </a:t>
            </a:r>
            <a:r>
              <a:rPr sz="1050" spc="15" dirty="0">
                <a:latin typeface="Verdana"/>
                <a:cs typeface="Verdana"/>
              </a:rPr>
              <a:t>this </a:t>
            </a:r>
            <a:r>
              <a:rPr sz="1050" spc="20" dirty="0">
                <a:latin typeface="Verdana"/>
                <a:cs typeface="Verdana"/>
              </a:rPr>
              <a:t>time we’re going </a:t>
            </a:r>
            <a:r>
              <a:rPr sz="1050" spc="15" dirty="0">
                <a:latin typeface="Verdana"/>
                <a:cs typeface="Verdana"/>
              </a:rPr>
              <a:t>to  </a:t>
            </a:r>
            <a:r>
              <a:rPr sz="1050" spc="25" dirty="0">
                <a:latin typeface="Verdana"/>
                <a:cs typeface="Verdana"/>
              </a:rPr>
              <a:t>beep </a:t>
            </a:r>
            <a:r>
              <a:rPr sz="1050" spc="20" dirty="0">
                <a:latin typeface="Verdana"/>
                <a:cs typeface="Verdana"/>
              </a:rPr>
              <a:t>out the </a:t>
            </a:r>
            <a:r>
              <a:rPr sz="1050" spc="25" dirty="0">
                <a:latin typeface="Verdana"/>
                <a:cs typeface="Verdana"/>
              </a:rPr>
              <a:t>response and you </a:t>
            </a:r>
            <a:r>
              <a:rPr sz="1050" spc="20" dirty="0">
                <a:latin typeface="Verdana"/>
                <a:cs typeface="Verdana"/>
              </a:rPr>
              <a:t>can play the </a:t>
            </a:r>
            <a:r>
              <a:rPr sz="1050" spc="15" dirty="0">
                <a:latin typeface="Verdana"/>
                <a:cs typeface="Verdana"/>
              </a:rPr>
              <a:t>role of Liz. </a:t>
            </a:r>
            <a:r>
              <a:rPr sz="1050" spc="20" dirty="0">
                <a:latin typeface="Verdana"/>
                <a:cs typeface="Verdana"/>
              </a:rPr>
              <a:t>You’ll </a:t>
            </a:r>
            <a:r>
              <a:rPr sz="1050" spc="25" dirty="0">
                <a:latin typeface="Verdana"/>
                <a:cs typeface="Verdana"/>
              </a:rPr>
              <a:t>need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say </a:t>
            </a:r>
            <a:r>
              <a:rPr sz="1050" spc="15" dirty="0">
                <a:latin typeface="Verdana"/>
                <a:cs typeface="Verdana"/>
              </a:rPr>
              <a:t>hi,  </a:t>
            </a:r>
            <a:r>
              <a:rPr sz="1050" spc="25" dirty="0">
                <a:latin typeface="Verdana"/>
                <a:cs typeface="Verdana"/>
              </a:rPr>
              <a:t>answer </a:t>
            </a:r>
            <a:r>
              <a:rPr sz="1050" spc="20" dirty="0">
                <a:latin typeface="Verdana"/>
                <a:cs typeface="Verdana"/>
              </a:rPr>
              <a:t>the question “how’s things,”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20" dirty="0">
                <a:latin typeface="Verdana"/>
                <a:cs typeface="Verdana"/>
              </a:rPr>
              <a:t>ask </a:t>
            </a:r>
            <a:r>
              <a:rPr sz="1050" spc="25" dirty="0">
                <a:latin typeface="Verdana"/>
                <a:cs typeface="Verdana"/>
              </a:rPr>
              <a:t>Coby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similar question. </a:t>
            </a:r>
            <a:r>
              <a:rPr sz="1050" spc="25" dirty="0">
                <a:latin typeface="Verdana"/>
                <a:cs typeface="Verdana"/>
              </a:rPr>
              <a:t>Here we</a:t>
            </a:r>
            <a:r>
              <a:rPr sz="1050" spc="12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go:</a:t>
            </a:r>
            <a:endParaRPr sz="1050">
              <a:latin typeface="Verdana"/>
              <a:cs typeface="Verdana"/>
            </a:endParaRPr>
          </a:p>
          <a:p>
            <a:pPr marL="12700" marR="3326765">
              <a:lnSpc>
                <a:spcPct val="182900"/>
              </a:lnSpc>
              <a:spcBef>
                <a:spcPts val="355"/>
              </a:spcBef>
            </a:pPr>
            <a:r>
              <a:rPr sz="1050" b="1" spc="25" dirty="0">
                <a:latin typeface="Verdana"/>
                <a:cs typeface="Verdana"/>
              </a:rPr>
              <a:t>Coby: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Oh,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hey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Liz.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How’s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things?  </a:t>
            </a:r>
            <a:r>
              <a:rPr sz="1050" b="1" spc="25" dirty="0">
                <a:solidFill>
                  <a:srgbClr val="808080"/>
                </a:solidFill>
                <a:latin typeface="Verdana"/>
                <a:cs typeface="Verdana"/>
              </a:rPr>
              <a:t>You: </a:t>
            </a:r>
            <a:r>
              <a:rPr sz="1050" spc="20" dirty="0">
                <a:solidFill>
                  <a:srgbClr val="808080"/>
                </a:solidFill>
                <a:latin typeface="Verdana"/>
                <a:cs typeface="Verdana"/>
              </a:rPr>
              <a:t>Hi </a:t>
            </a:r>
            <a:r>
              <a:rPr sz="1050" spc="25" dirty="0">
                <a:solidFill>
                  <a:srgbClr val="808080"/>
                </a:solidFill>
                <a:latin typeface="Verdana"/>
                <a:cs typeface="Verdana"/>
              </a:rPr>
              <a:t>Coby. </a:t>
            </a:r>
            <a:r>
              <a:rPr sz="1050" spc="20" dirty="0">
                <a:solidFill>
                  <a:srgbClr val="808080"/>
                </a:solidFill>
                <a:latin typeface="Verdana"/>
                <a:cs typeface="Verdana"/>
              </a:rPr>
              <a:t>Not too bad. </a:t>
            </a:r>
            <a:r>
              <a:rPr sz="1050" spc="25" dirty="0">
                <a:solidFill>
                  <a:srgbClr val="808080"/>
                </a:solidFill>
                <a:latin typeface="Verdana"/>
                <a:cs typeface="Verdana"/>
              </a:rPr>
              <a:t>And you?  </a:t>
            </a:r>
            <a:r>
              <a:rPr sz="1050" b="1" spc="25" dirty="0">
                <a:latin typeface="Verdana"/>
                <a:cs typeface="Verdana"/>
              </a:rPr>
              <a:t>Coby: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Hangin’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in</a:t>
            </a:r>
            <a:r>
              <a:rPr sz="1050" spc="-1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there.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5700"/>
              </a:lnSpc>
            </a:pPr>
            <a:r>
              <a:rPr sz="1050" spc="20" dirty="0">
                <a:latin typeface="Verdana"/>
                <a:cs typeface="Verdana"/>
              </a:rPr>
              <a:t>Great! That </a:t>
            </a:r>
            <a:r>
              <a:rPr sz="1050" spc="25" dirty="0">
                <a:latin typeface="Verdana"/>
                <a:cs typeface="Verdana"/>
              </a:rPr>
              <a:t>was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5" dirty="0">
                <a:latin typeface="Verdana"/>
                <a:cs typeface="Verdana"/>
              </a:rPr>
              <a:t>packed </a:t>
            </a:r>
            <a:r>
              <a:rPr sz="1050" spc="15" dirty="0">
                <a:latin typeface="Verdana"/>
                <a:cs typeface="Verdana"/>
              </a:rPr>
              <a:t>little </a:t>
            </a:r>
            <a:r>
              <a:rPr sz="1050" spc="20" dirty="0">
                <a:latin typeface="Verdana"/>
                <a:cs typeface="Verdana"/>
              </a:rPr>
              <a:t>lesson, wasn’t </a:t>
            </a:r>
            <a:r>
              <a:rPr sz="1050" spc="15" dirty="0">
                <a:latin typeface="Verdana"/>
                <a:cs typeface="Verdana"/>
              </a:rPr>
              <a:t>it? </a:t>
            </a:r>
            <a:r>
              <a:rPr sz="1050" spc="25" dirty="0">
                <a:latin typeface="Verdana"/>
                <a:cs typeface="Verdana"/>
              </a:rPr>
              <a:t>We’ve </a:t>
            </a:r>
            <a:r>
              <a:rPr sz="1050" spc="20" dirty="0">
                <a:latin typeface="Verdana"/>
                <a:cs typeface="Verdana"/>
              </a:rPr>
              <a:t>practiced different </a:t>
            </a:r>
            <a:r>
              <a:rPr sz="1050" spc="25" dirty="0">
                <a:latin typeface="Verdana"/>
                <a:cs typeface="Verdana"/>
              </a:rPr>
              <a:t>ways </a:t>
            </a:r>
            <a:r>
              <a:rPr sz="1050" spc="15" dirty="0">
                <a:latin typeface="Verdana"/>
                <a:cs typeface="Verdana"/>
              </a:rPr>
              <a:t>to  </a:t>
            </a:r>
            <a:r>
              <a:rPr sz="1050" spc="20" dirty="0">
                <a:latin typeface="Verdana"/>
                <a:cs typeface="Verdana"/>
              </a:rPr>
              <a:t>greet </a:t>
            </a:r>
            <a:r>
              <a:rPr sz="1050" spc="25" dirty="0">
                <a:latin typeface="Verdana"/>
                <a:cs typeface="Verdana"/>
              </a:rPr>
              <a:t>new </a:t>
            </a:r>
            <a:r>
              <a:rPr sz="1050" spc="20" dirty="0">
                <a:latin typeface="Verdana"/>
                <a:cs typeface="Verdana"/>
              </a:rPr>
              <a:t>people, introduce yourself, </a:t>
            </a:r>
            <a:r>
              <a:rPr sz="1050" spc="25" dirty="0">
                <a:latin typeface="Verdana"/>
                <a:cs typeface="Verdana"/>
              </a:rPr>
              <a:t>and respond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introductions. </a:t>
            </a:r>
            <a:r>
              <a:rPr sz="1050" spc="25" dirty="0">
                <a:latin typeface="Verdana"/>
                <a:cs typeface="Verdana"/>
              </a:rPr>
              <a:t>We’ve </a:t>
            </a:r>
            <a:r>
              <a:rPr sz="1050" spc="20" dirty="0">
                <a:latin typeface="Verdana"/>
                <a:cs typeface="Verdana"/>
              </a:rPr>
              <a:t>also  practiced greeting friends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20" dirty="0">
                <a:latin typeface="Verdana"/>
                <a:cs typeface="Verdana"/>
              </a:rPr>
              <a:t>colleagues.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4800"/>
              </a:lnSpc>
            </a:pPr>
            <a:r>
              <a:rPr sz="1050" spc="20" dirty="0">
                <a:latin typeface="Verdana"/>
                <a:cs typeface="Verdana"/>
              </a:rPr>
              <a:t>We’ll be back soon with another 925English lesson. </a:t>
            </a:r>
            <a:r>
              <a:rPr sz="1050" spc="15" dirty="0">
                <a:latin typeface="Verdana"/>
                <a:cs typeface="Verdana"/>
              </a:rPr>
              <a:t>Until </a:t>
            </a:r>
            <a:r>
              <a:rPr sz="1050" spc="20" dirty="0">
                <a:latin typeface="Verdana"/>
                <a:cs typeface="Verdana"/>
              </a:rPr>
              <a:t>then, </a:t>
            </a:r>
            <a:r>
              <a:rPr sz="1050" spc="15" dirty="0">
                <a:latin typeface="Verdana"/>
                <a:cs typeface="Verdana"/>
              </a:rPr>
              <a:t>so </a:t>
            </a:r>
            <a:r>
              <a:rPr sz="1050" spc="20" dirty="0">
                <a:latin typeface="Verdana"/>
                <a:cs typeface="Verdana"/>
              </a:rPr>
              <a:t>long </a:t>
            </a:r>
            <a:r>
              <a:rPr sz="1050" spc="25" dirty="0">
                <a:latin typeface="Verdana"/>
                <a:cs typeface="Verdana"/>
              </a:rPr>
              <a:t>and happy  </a:t>
            </a:r>
            <a:r>
              <a:rPr sz="1050" spc="20" dirty="0">
                <a:latin typeface="Verdana"/>
                <a:cs typeface="Verdana"/>
              </a:rPr>
              <a:t>learning!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Lesson </a:t>
            </a:r>
            <a:r>
              <a:rPr spc="20" dirty="0"/>
              <a:t>001 </a:t>
            </a:r>
            <a:r>
              <a:rPr spc="15" dirty="0"/>
              <a:t>– </a:t>
            </a:r>
            <a:r>
              <a:rPr spc="25" dirty="0"/>
              <a:t>How </a:t>
            </a:r>
            <a:r>
              <a:rPr spc="15" dirty="0"/>
              <a:t>to Say</a:t>
            </a:r>
            <a:r>
              <a:rPr spc="-30" dirty="0"/>
              <a:t> </a:t>
            </a:r>
            <a:r>
              <a:rPr spc="15" dirty="0"/>
              <a:t>Hello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15" dirty="0"/>
              <a:t>4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900174" y="917447"/>
            <a:ext cx="1532255" cy="56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Verdana"/>
                <a:cs typeface="Verdana"/>
              </a:rPr>
              <a:t>Language</a:t>
            </a:r>
            <a:r>
              <a:rPr sz="1200" b="1" spc="-10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Review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Verdana"/>
                <a:cs typeface="Verdana"/>
              </a:rPr>
              <a:t>A.  Review</a:t>
            </a:r>
            <a:r>
              <a:rPr sz="1200" b="1" spc="-60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Quiz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174" y="1661921"/>
            <a:ext cx="16573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1.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7374" y="1661921"/>
            <a:ext cx="466407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What would you </a:t>
            </a:r>
            <a:r>
              <a:rPr sz="1050" spc="20" dirty="0">
                <a:latin typeface="Verdana"/>
                <a:cs typeface="Verdana"/>
              </a:rPr>
              <a:t>say </a:t>
            </a:r>
            <a:r>
              <a:rPr sz="1050" spc="25" dirty="0">
                <a:latin typeface="Verdana"/>
                <a:cs typeface="Verdana"/>
              </a:rPr>
              <a:t>when you </a:t>
            </a:r>
            <a:r>
              <a:rPr sz="1050" spc="20" dirty="0">
                <a:latin typeface="Verdana"/>
                <a:cs typeface="Verdana"/>
              </a:rPr>
              <a:t>run </a:t>
            </a:r>
            <a:r>
              <a:rPr sz="1050" spc="15" dirty="0">
                <a:latin typeface="Verdana"/>
                <a:cs typeface="Verdana"/>
              </a:rPr>
              <a:t>into a </a:t>
            </a:r>
            <a:r>
              <a:rPr sz="1050" spc="20" dirty="0">
                <a:latin typeface="Verdana"/>
                <a:cs typeface="Verdana"/>
              </a:rPr>
              <a:t>friend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the </a:t>
            </a:r>
            <a:r>
              <a:rPr sz="1050" spc="15" dirty="0">
                <a:latin typeface="Verdana"/>
                <a:cs typeface="Verdana"/>
              </a:rPr>
              <a:t>staff</a:t>
            </a:r>
            <a:r>
              <a:rPr sz="1050" spc="120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room?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0174" y="2000250"/>
            <a:ext cx="176530" cy="68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a)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50" spc="25" dirty="0">
                <a:latin typeface="Verdana"/>
                <a:cs typeface="Verdana"/>
              </a:rPr>
              <a:t>b)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50" spc="20" dirty="0">
                <a:latin typeface="Verdana"/>
                <a:cs typeface="Verdana"/>
              </a:rPr>
              <a:t>c)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50" spc="25" dirty="0">
                <a:latin typeface="Verdana"/>
                <a:cs typeface="Verdana"/>
              </a:rPr>
              <a:t>d)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7374" y="1989528"/>
            <a:ext cx="3682365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23645">
              <a:lnSpc>
                <a:spcPct val="106700"/>
              </a:lnSpc>
            </a:pPr>
            <a:r>
              <a:rPr sz="1050" spc="20" dirty="0">
                <a:latin typeface="Verdana"/>
                <a:cs typeface="Verdana"/>
              </a:rPr>
              <a:t>Hello Theo. </a:t>
            </a:r>
            <a:r>
              <a:rPr sz="1050" spc="25" dirty="0">
                <a:latin typeface="Verdana"/>
                <a:cs typeface="Verdana"/>
              </a:rPr>
              <a:t>My name </a:t>
            </a:r>
            <a:r>
              <a:rPr sz="1050" spc="10" dirty="0">
                <a:latin typeface="Verdana"/>
                <a:cs typeface="Verdana"/>
              </a:rPr>
              <a:t>is </a:t>
            </a:r>
            <a:r>
              <a:rPr sz="1050" spc="20" dirty="0">
                <a:latin typeface="Verdana"/>
                <a:cs typeface="Verdana"/>
              </a:rPr>
              <a:t>Jim Byrne.  </a:t>
            </a:r>
            <a:r>
              <a:rPr sz="1050" spc="25" dirty="0">
                <a:latin typeface="Verdana"/>
                <a:cs typeface="Verdana"/>
              </a:rPr>
              <a:t>Oh </a:t>
            </a:r>
            <a:r>
              <a:rPr sz="1050" spc="20" dirty="0">
                <a:latin typeface="Verdana"/>
                <a:cs typeface="Verdana"/>
              </a:rPr>
              <a:t>hey Joan. What’s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up?</a:t>
            </a:r>
            <a:endParaRPr sz="1050">
              <a:latin typeface="Verdana"/>
              <a:cs typeface="Verdana"/>
            </a:endParaRPr>
          </a:p>
          <a:p>
            <a:pPr marL="12700" marR="5080">
              <a:lnSpc>
                <a:spcPct val="106700"/>
              </a:lnSpc>
            </a:pPr>
            <a:r>
              <a:rPr sz="1050" spc="20" dirty="0">
                <a:latin typeface="Verdana"/>
                <a:cs typeface="Verdana"/>
              </a:rPr>
              <a:t>Hello there? I’m </a:t>
            </a:r>
            <a:r>
              <a:rPr sz="1050" spc="25" dirty="0">
                <a:latin typeface="Verdana"/>
                <a:cs typeface="Verdana"/>
              </a:rPr>
              <a:t>George </a:t>
            </a:r>
            <a:r>
              <a:rPr sz="1050" spc="20" dirty="0">
                <a:latin typeface="Verdana"/>
                <a:cs typeface="Verdana"/>
              </a:rPr>
              <a:t>Small, marketing </a:t>
            </a:r>
            <a:r>
              <a:rPr sz="1050" spc="25" dirty="0">
                <a:latin typeface="Verdana"/>
                <a:cs typeface="Verdana"/>
              </a:rPr>
              <a:t>manager.  </a:t>
            </a:r>
            <a:r>
              <a:rPr sz="1050" spc="20" dirty="0">
                <a:latin typeface="Verdana"/>
                <a:cs typeface="Verdana"/>
              </a:rPr>
              <a:t>Daniel! </a:t>
            </a:r>
            <a:r>
              <a:rPr sz="1050" spc="25" dirty="0">
                <a:latin typeface="Verdana"/>
                <a:cs typeface="Verdana"/>
              </a:rPr>
              <a:t>Good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see you. </a:t>
            </a:r>
            <a:r>
              <a:rPr sz="1050" spc="25" dirty="0">
                <a:latin typeface="Verdana"/>
                <a:cs typeface="Verdana"/>
              </a:rPr>
              <a:t>How’s</a:t>
            </a:r>
            <a:r>
              <a:rPr sz="1050" spc="4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things?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0174" y="2846831"/>
            <a:ext cx="4251325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050" spc="10" dirty="0">
                <a:latin typeface="Verdana"/>
                <a:cs typeface="Verdana"/>
              </a:rPr>
              <a:t>2</a:t>
            </a:r>
            <a:r>
              <a:rPr sz="1200" spc="10" dirty="0">
                <a:latin typeface="Verdana"/>
                <a:cs typeface="Verdana"/>
              </a:rPr>
              <a:t>.	</a:t>
            </a:r>
            <a:r>
              <a:rPr sz="1050" spc="25" dirty="0">
                <a:latin typeface="Verdana"/>
                <a:cs typeface="Verdana"/>
              </a:rPr>
              <a:t>Complete </a:t>
            </a:r>
            <a:r>
              <a:rPr sz="1050" spc="20" dirty="0">
                <a:latin typeface="Verdana"/>
                <a:cs typeface="Verdana"/>
              </a:rPr>
              <a:t>the following dialog with the correct</a:t>
            </a:r>
            <a:r>
              <a:rPr sz="1050" spc="25" dirty="0">
                <a:latin typeface="Verdana"/>
                <a:cs typeface="Verdana"/>
              </a:rPr>
              <a:t> words: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1398905">
              <a:lnSpc>
                <a:spcPct val="1067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050" spc="20" dirty="0">
                <a:latin typeface="Verdana"/>
                <a:cs typeface="Verdana"/>
              </a:rPr>
              <a:t>A:	Hi Ronaldo! </a:t>
            </a:r>
            <a:r>
              <a:rPr sz="1050" spc="25" dirty="0">
                <a:latin typeface="Verdana"/>
                <a:cs typeface="Verdana"/>
              </a:rPr>
              <a:t>How’s</a:t>
            </a:r>
            <a:r>
              <a:rPr sz="1050" spc="15" dirty="0">
                <a:latin typeface="Verdana"/>
                <a:cs typeface="Verdana"/>
              </a:rPr>
              <a:t> </a:t>
            </a:r>
            <a:r>
              <a:rPr sz="1050" spc="10" dirty="0">
                <a:latin typeface="Verdana"/>
                <a:cs typeface="Verdana"/>
              </a:rPr>
              <a:t>it</a:t>
            </a:r>
            <a:r>
              <a:rPr sz="1050" spc="20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_________? 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B:	</a:t>
            </a:r>
            <a:r>
              <a:rPr sz="1050" spc="25" dirty="0">
                <a:latin typeface="Verdana"/>
                <a:cs typeface="Verdana"/>
              </a:rPr>
              <a:t>Not </a:t>
            </a:r>
            <a:r>
              <a:rPr sz="1050" spc="20" dirty="0">
                <a:latin typeface="Verdana"/>
                <a:cs typeface="Verdana"/>
              </a:rPr>
              <a:t>too </a:t>
            </a:r>
            <a:r>
              <a:rPr sz="1050" spc="25" dirty="0">
                <a:latin typeface="Verdana"/>
                <a:cs typeface="Verdana"/>
              </a:rPr>
              <a:t>________ </a:t>
            </a:r>
            <a:r>
              <a:rPr sz="1050" spc="20" dirty="0">
                <a:latin typeface="Verdana"/>
                <a:cs typeface="Verdana"/>
              </a:rPr>
              <a:t>Tina. </a:t>
            </a:r>
            <a:r>
              <a:rPr sz="1050" spc="25" dirty="0">
                <a:latin typeface="Verdana"/>
                <a:cs typeface="Verdana"/>
              </a:rPr>
              <a:t>And</a:t>
            </a:r>
            <a:r>
              <a:rPr sz="1050" spc="-20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you?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0174" y="3716273"/>
            <a:ext cx="176530" cy="68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a)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50" spc="25" dirty="0">
                <a:latin typeface="Verdana"/>
                <a:cs typeface="Verdana"/>
              </a:rPr>
              <a:t>b)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50" spc="20" dirty="0">
                <a:latin typeface="Verdana"/>
                <a:cs typeface="Verdana"/>
              </a:rPr>
              <a:t>c)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50" spc="25" dirty="0">
                <a:latin typeface="Verdana"/>
                <a:cs typeface="Verdana"/>
              </a:rPr>
              <a:t>d)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7374" y="3706672"/>
            <a:ext cx="1283335" cy="694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000"/>
              </a:lnSpc>
            </a:pPr>
            <a:r>
              <a:rPr sz="1050" spc="25" dirty="0">
                <a:latin typeface="Verdana"/>
                <a:cs typeface="Verdana"/>
              </a:rPr>
              <a:t>doing…</a:t>
            </a:r>
            <a:r>
              <a:rPr sz="1050" spc="-2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pleasure…  </a:t>
            </a:r>
            <a:r>
              <a:rPr sz="1050" spc="25" dirty="0">
                <a:latin typeface="Verdana"/>
                <a:cs typeface="Verdana"/>
              </a:rPr>
              <a:t>up… good…  going… </a:t>
            </a:r>
            <a:r>
              <a:rPr sz="1050" spc="30" dirty="0">
                <a:latin typeface="Verdana"/>
                <a:cs typeface="Verdana"/>
              </a:rPr>
              <a:t>bad…  </a:t>
            </a:r>
            <a:r>
              <a:rPr sz="1050" spc="20" dirty="0">
                <a:latin typeface="Verdana"/>
                <a:cs typeface="Verdana"/>
              </a:rPr>
              <a:t>things…</a:t>
            </a:r>
            <a:r>
              <a:rPr sz="1050" spc="-3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fine…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0174" y="4563617"/>
            <a:ext cx="16573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3.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7374" y="4552896"/>
            <a:ext cx="5501005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700"/>
              </a:lnSpc>
            </a:pPr>
            <a:r>
              <a:rPr sz="1050" spc="25" dirty="0">
                <a:latin typeface="Verdana"/>
                <a:cs typeface="Verdana"/>
              </a:rPr>
              <a:t>Which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0" dirty="0">
                <a:latin typeface="Verdana"/>
                <a:cs typeface="Verdana"/>
              </a:rPr>
              <a:t>these sentences </a:t>
            </a:r>
            <a:r>
              <a:rPr sz="1050" spc="25" dirty="0">
                <a:latin typeface="Verdana"/>
                <a:cs typeface="Verdana"/>
              </a:rPr>
              <a:t>might you </a:t>
            </a:r>
            <a:r>
              <a:rPr sz="1050" spc="20" dirty="0">
                <a:latin typeface="Verdana"/>
                <a:cs typeface="Verdana"/>
              </a:rPr>
              <a:t>say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someone you </a:t>
            </a:r>
            <a:r>
              <a:rPr sz="1050" spc="20" dirty="0">
                <a:latin typeface="Verdana"/>
                <a:cs typeface="Verdana"/>
              </a:rPr>
              <a:t>haven’t </a:t>
            </a:r>
            <a:r>
              <a:rPr sz="1050" spc="25" dirty="0">
                <a:latin typeface="Verdana"/>
                <a:cs typeface="Verdana"/>
              </a:rPr>
              <a:t>met </a:t>
            </a:r>
            <a:r>
              <a:rPr sz="1050" spc="20" dirty="0">
                <a:latin typeface="Verdana"/>
                <a:cs typeface="Verdana"/>
              </a:rPr>
              <a:t>before?  [choose </a:t>
            </a:r>
            <a:r>
              <a:rPr sz="1050" spc="15" dirty="0">
                <a:latin typeface="Verdana"/>
                <a:cs typeface="Verdana"/>
              </a:rPr>
              <a:t>all </a:t>
            </a:r>
            <a:r>
              <a:rPr sz="1050" spc="20" dirty="0">
                <a:latin typeface="Verdana"/>
                <a:cs typeface="Verdana"/>
              </a:rPr>
              <a:t>that</a:t>
            </a:r>
            <a:r>
              <a:rPr sz="1050" spc="-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apply]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0174" y="5072634"/>
            <a:ext cx="176530" cy="85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a)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50" spc="25" dirty="0">
                <a:latin typeface="Verdana"/>
                <a:cs typeface="Verdana"/>
              </a:rPr>
              <a:t>b)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50" spc="20" dirty="0">
                <a:latin typeface="Verdana"/>
                <a:cs typeface="Verdana"/>
              </a:rPr>
              <a:t>c)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50" spc="25" dirty="0">
                <a:latin typeface="Verdana"/>
                <a:cs typeface="Verdana"/>
              </a:rPr>
              <a:t>d)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50" spc="25" dirty="0">
                <a:latin typeface="Verdana"/>
                <a:cs typeface="Verdana"/>
              </a:rPr>
              <a:t>e)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7374" y="5061912"/>
            <a:ext cx="3148330" cy="865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700"/>
              </a:lnSpc>
            </a:pPr>
            <a:r>
              <a:rPr sz="1050" spc="20" dirty="0">
                <a:latin typeface="Verdana"/>
                <a:cs typeface="Verdana"/>
              </a:rPr>
              <a:t>Nice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meet </a:t>
            </a:r>
            <a:r>
              <a:rPr sz="1050" spc="20" dirty="0">
                <a:latin typeface="Verdana"/>
                <a:cs typeface="Verdana"/>
              </a:rPr>
              <a:t>you. </a:t>
            </a:r>
            <a:r>
              <a:rPr sz="1050" spc="25" dirty="0">
                <a:latin typeface="Verdana"/>
                <a:cs typeface="Verdana"/>
              </a:rPr>
              <a:t>My name’s David Murphy.  Morning Amy. How’s</a:t>
            </a:r>
            <a:r>
              <a:rPr sz="1050" spc="-3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things?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50" spc="15" dirty="0">
                <a:latin typeface="Verdana"/>
                <a:cs typeface="Verdana"/>
              </a:rPr>
              <a:t>It’s a </a:t>
            </a:r>
            <a:r>
              <a:rPr sz="1050" spc="20" dirty="0">
                <a:latin typeface="Verdana"/>
                <a:cs typeface="Verdana"/>
              </a:rPr>
              <a:t>pleasure. I’m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Neil.</a:t>
            </a:r>
            <a:endParaRPr sz="1050">
              <a:latin typeface="Verdana"/>
              <a:cs typeface="Verdana"/>
            </a:endParaRPr>
          </a:p>
          <a:p>
            <a:pPr marL="12700" marR="741045">
              <a:lnSpc>
                <a:spcPts val="1340"/>
              </a:lnSpc>
              <a:spcBef>
                <a:spcPts val="40"/>
              </a:spcBef>
            </a:pPr>
            <a:r>
              <a:rPr sz="1050" spc="25" dirty="0">
                <a:latin typeface="Verdana"/>
                <a:cs typeface="Verdana"/>
              </a:rPr>
              <a:t>Good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see </a:t>
            </a:r>
            <a:r>
              <a:rPr sz="1050" spc="25" dirty="0">
                <a:latin typeface="Verdana"/>
                <a:cs typeface="Verdana"/>
              </a:rPr>
              <a:t>you Sam. </a:t>
            </a:r>
            <a:r>
              <a:rPr sz="1050" spc="20" dirty="0">
                <a:latin typeface="Verdana"/>
                <a:cs typeface="Verdana"/>
              </a:rPr>
              <a:t>What’s up?  </a:t>
            </a:r>
            <a:r>
              <a:rPr sz="1050" spc="25" dirty="0">
                <a:latin typeface="Verdana"/>
                <a:cs typeface="Verdana"/>
              </a:rPr>
              <a:t>Good </a:t>
            </a:r>
            <a:r>
              <a:rPr sz="1050" spc="20" dirty="0">
                <a:latin typeface="Verdana"/>
                <a:cs typeface="Verdana"/>
              </a:rPr>
              <a:t>afternoon. </a:t>
            </a:r>
            <a:r>
              <a:rPr sz="1050" spc="30" dirty="0">
                <a:latin typeface="Verdana"/>
                <a:cs typeface="Verdana"/>
              </a:rPr>
              <a:t>How </a:t>
            </a:r>
            <a:r>
              <a:rPr sz="1050" spc="20" dirty="0">
                <a:latin typeface="Verdana"/>
                <a:cs typeface="Verdana"/>
              </a:rPr>
              <a:t>do </a:t>
            </a:r>
            <a:r>
              <a:rPr sz="1050" spc="25" dirty="0">
                <a:latin typeface="Verdana"/>
                <a:cs typeface="Verdana"/>
              </a:rPr>
              <a:t>you</a:t>
            </a:r>
            <a:r>
              <a:rPr sz="1050" spc="-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do?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0174" y="6090665"/>
            <a:ext cx="16573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4.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7374" y="6090665"/>
            <a:ext cx="379539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Complete </a:t>
            </a:r>
            <a:r>
              <a:rPr sz="1050" spc="20" dirty="0">
                <a:latin typeface="Verdana"/>
                <a:cs typeface="Verdana"/>
              </a:rPr>
              <a:t>the following dialog with the correct</a:t>
            </a:r>
            <a:r>
              <a:rPr sz="1050" spc="35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words: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0174" y="6421320"/>
            <a:ext cx="3338195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700"/>
              </a:lnSpc>
              <a:tabLst>
                <a:tab pos="469265" algn="l"/>
              </a:tabLst>
            </a:pPr>
            <a:r>
              <a:rPr sz="1050" spc="20" dirty="0">
                <a:latin typeface="Verdana"/>
                <a:cs typeface="Verdana"/>
              </a:rPr>
              <a:t>A:	</a:t>
            </a:r>
            <a:r>
              <a:rPr sz="1050" spc="25" dirty="0">
                <a:latin typeface="Verdana"/>
                <a:cs typeface="Verdana"/>
              </a:rPr>
              <a:t>_______ morning. </a:t>
            </a:r>
            <a:r>
              <a:rPr sz="1050" spc="20" dirty="0">
                <a:latin typeface="Verdana"/>
                <a:cs typeface="Verdana"/>
              </a:rPr>
              <a:t>I’m Maurice,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in</a:t>
            </a:r>
            <a:r>
              <a:rPr sz="1050" spc="20" dirty="0">
                <a:latin typeface="Verdana"/>
                <a:cs typeface="Verdana"/>
              </a:rPr>
              <a:t> sales. 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B:	Pleasure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_______ </a:t>
            </a:r>
            <a:r>
              <a:rPr sz="1050" spc="20" dirty="0">
                <a:latin typeface="Verdana"/>
                <a:cs typeface="Verdana"/>
              </a:rPr>
              <a:t>you. I’m</a:t>
            </a:r>
            <a:r>
              <a:rPr sz="1050" spc="3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Tanis.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0174" y="6941057"/>
            <a:ext cx="176530" cy="68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a)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50" spc="25" dirty="0">
                <a:latin typeface="Verdana"/>
                <a:cs typeface="Verdana"/>
              </a:rPr>
              <a:t>b)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50" spc="20" dirty="0">
                <a:latin typeface="Verdana"/>
                <a:cs typeface="Verdana"/>
              </a:rPr>
              <a:t>c)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50" spc="25" dirty="0">
                <a:latin typeface="Verdana"/>
                <a:cs typeface="Verdana"/>
              </a:rPr>
              <a:t>d)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7374" y="6931456"/>
            <a:ext cx="1258570" cy="694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000"/>
              </a:lnSpc>
            </a:pPr>
            <a:r>
              <a:rPr sz="1050" spc="20" dirty="0">
                <a:latin typeface="Verdana"/>
                <a:cs typeface="Verdana"/>
              </a:rPr>
              <a:t>Hello… </a:t>
            </a:r>
            <a:r>
              <a:rPr sz="1050" spc="25" dirty="0">
                <a:latin typeface="Verdana"/>
                <a:cs typeface="Verdana"/>
              </a:rPr>
              <a:t>see…  Good… meet…  Nice… have…  Hey… work</a:t>
            </a:r>
            <a:r>
              <a:rPr sz="1050" spc="-3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with…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0174" y="7788402"/>
            <a:ext cx="16573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5.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57374" y="7788402"/>
            <a:ext cx="536257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Which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0" dirty="0">
                <a:latin typeface="Verdana"/>
                <a:cs typeface="Verdana"/>
              </a:rPr>
              <a:t>the following </a:t>
            </a:r>
            <a:r>
              <a:rPr sz="1050" spc="10" dirty="0">
                <a:latin typeface="Verdana"/>
                <a:cs typeface="Verdana"/>
              </a:rPr>
              <a:t>is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correct </a:t>
            </a:r>
            <a:r>
              <a:rPr sz="1050" spc="25" dirty="0">
                <a:latin typeface="Verdana"/>
                <a:cs typeface="Verdana"/>
              </a:rPr>
              <a:t>answer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“What’s up?” or “What’s</a:t>
            </a:r>
            <a:r>
              <a:rPr sz="1050" spc="145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new?”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0174" y="8129778"/>
            <a:ext cx="176530" cy="68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a)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50" spc="25" dirty="0">
                <a:latin typeface="Verdana"/>
                <a:cs typeface="Verdana"/>
              </a:rPr>
              <a:t>b)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50" spc="20" dirty="0">
                <a:latin typeface="Verdana"/>
                <a:cs typeface="Verdana"/>
              </a:rPr>
              <a:t>c)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50" spc="25" dirty="0">
                <a:latin typeface="Verdana"/>
                <a:cs typeface="Verdana"/>
              </a:rPr>
              <a:t>d)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7374" y="8120657"/>
            <a:ext cx="1459230" cy="693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sz="1050" spc="25" dirty="0">
                <a:latin typeface="Verdana"/>
                <a:cs typeface="Verdana"/>
              </a:rPr>
              <a:t>Not </a:t>
            </a:r>
            <a:r>
              <a:rPr sz="1050" spc="20" dirty="0">
                <a:latin typeface="Verdana"/>
                <a:cs typeface="Verdana"/>
              </a:rPr>
              <a:t>too </a:t>
            </a:r>
            <a:r>
              <a:rPr sz="1050" spc="25" dirty="0">
                <a:latin typeface="Verdana"/>
                <a:cs typeface="Verdana"/>
              </a:rPr>
              <a:t>much.  </a:t>
            </a:r>
            <a:r>
              <a:rPr sz="1050" spc="20" dirty="0">
                <a:latin typeface="Verdana"/>
                <a:cs typeface="Verdana"/>
              </a:rPr>
              <a:t>Pretty </a:t>
            </a:r>
            <a:r>
              <a:rPr sz="1050" spc="25" dirty="0">
                <a:latin typeface="Verdana"/>
                <a:cs typeface="Verdana"/>
              </a:rPr>
              <a:t>good,</a:t>
            </a:r>
            <a:r>
              <a:rPr sz="1050" spc="-3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thanks.  </a:t>
            </a:r>
            <a:r>
              <a:rPr sz="1050" spc="25" dirty="0">
                <a:latin typeface="Verdana"/>
                <a:cs typeface="Verdana"/>
              </a:rPr>
              <a:t>Not</a:t>
            </a:r>
            <a:r>
              <a:rPr sz="1050" spc="-6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bad!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50" spc="20" dirty="0">
                <a:latin typeface="Verdana"/>
                <a:cs typeface="Verdana"/>
              </a:rPr>
              <a:t>Fine</a:t>
            </a:r>
            <a:r>
              <a:rPr sz="1050" spc="-4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thanks.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Lesson </a:t>
            </a:r>
            <a:r>
              <a:rPr spc="20" dirty="0"/>
              <a:t>001 </a:t>
            </a:r>
            <a:r>
              <a:rPr spc="15" dirty="0"/>
              <a:t>– </a:t>
            </a:r>
            <a:r>
              <a:rPr spc="25" dirty="0"/>
              <a:t>How </a:t>
            </a:r>
            <a:r>
              <a:rPr spc="15" dirty="0"/>
              <a:t>to Say</a:t>
            </a:r>
            <a:r>
              <a:rPr spc="-30" dirty="0"/>
              <a:t> </a:t>
            </a:r>
            <a:r>
              <a:rPr spc="15" dirty="0"/>
              <a:t>Hello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15" dirty="0"/>
              <a:t>5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900174" y="1103376"/>
            <a:ext cx="5278755" cy="1227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Verdana"/>
                <a:cs typeface="Verdana"/>
              </a:rPr>
              <a:t>B.  </a:t>
            </a:r>
            <a:r>
              <a:rPr sz="1200" b="1" spc="-5" dirty="0">
                <a:latin typeface="Verdana"/>
                <a:cs typeface="Verdana"/>
              </a:rPr>
              <a:t>Jumbled</a:t>
            </a:r>
            <a:r>
              <a:rPr sz="1200" b="1" spc="-6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Sentences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spc="20" dirty="0">
                <a:latin typeface="Verdana"/>
                <a:cs typeface="Verdana"/>
              </a:rPr>
              <a:t>Put the </a:t>
            </a:r>
            <a:r>
              <a:rPr sz="1050" spc="25" dirty="0">
                <a:latin typeface="Verdana"/>
                <a:cs typeface="Verdana"/>
              </a:rPr>
              <a:t>words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the correct order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30" dirty="0">
                <a:latin typeface="Verdana"/>
                <a:cs typeface="Verdana"/>
              </a:rPr>
              <a:t>make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appropriate</a:t>
            </a:r>
            <a:r>
              <a:rPr sz="1050" spc="9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greetings.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050" spc="20" dirty="0">
                <a:latin typeface="Verdana"/>
                <a:cs typeface="Verdana"/>
              </a:rPr>
              <a:t>1.	you,  </a:t>
            </a:r>
            <a:r>
              <a:rPr sz="1050" spc="10" dirty="0">
                <a:latin typeface="Verdana"/>
                <a:cs typeface="Verdana"/>
              </a:rPr>
              <a:t>/  </a:t>
            </a:r>
            <a:r>
              <a:rPr sz="1050" spc="25" dirty="0">
                <a:latin typeface="Verdana"/>
                <a:cs typeface="Verdana"/>
              </a:rPr>
              <a:t>meet  </a:t>
            </a:r>
            <a:r>
              <a:rPr sz="1050" spc="10" dirty="0">
                <a:latin typeface="Verdana"/>
                <a:cs typeface="Verdana"/>
              </a:rPr>
              <a:t>/  </a:t>
            </a:r>
            <a:r>
              <a:rPr sz="1050" spc="20" dirty="0">
                <a:latin typeface="Verdana"/>
                <a:cs typeface="Verdana"/>
              </a:rPr>
              <a:t>nice  </a:t>
            </a:r>
            <a:r>
              <a:rPr sz="1050" spc="10" dirty="0">
                <a:latin typeface="Verdana"/>
                <a:cs typeface="Verdana"/>
              </a:rPr>
              <a:t>/  </a:t>
            </a:r>
            <a:r>
              <a:rPr sz="1050" spc="20" dirty="0">
                <a:latin typeface="Verdana"/>
                <a:cs typeface="Verdana"/>
              </a:rPr>
              <a:t>I’m  </a:t>
            </a:r>
            <a:r>
              <a:rPr sz="1050" spc="10" dirty="0">
                <a:latin typeface="Verdana"/>
                <a:cs typeface="Verdana"/>
              </a:rPr>
              <a:t>/  </a:t>
            </a:r>
            <a:r>
              <a:rPr sz="1050" spc="15" dirty="0">
                <a:latin typeface="Verdana"/>
                <a:cs typeface="Verdana"/>
              </a:rPr>
              <a:t>to  </a:t>
            </a:r>
            <a:r>
              <a:rPr sz="1050" spc="10" dirty="0">
                <a:latin typeface="Verdana"/>
                <a:cs typeface="Verdana"/>
              </a:rPr>
              <a:t>/ </a:t>
            </a:r>
            <a:r>
              <a:rPr sz="1050" spc="100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Ryan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______________________________________________________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174" y="2497073"/>
            <a:ext cx="16573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2.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7374" y="2497073"/>
            <a:ext cx="296354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0" dirty="0">
                <a:latin typeface="Verdana"/>
                <a:cs typeface="Verdana"/>
              </a:rPr>
              <a:t>it  /  </a:t>
            </a:r>
            <a:r>
              <a:rPr sz="1050" spc="25" dirty="0">
                <a:latin typeface="Verdana"/>
                <a:cs typeface="Verdana"/>
              </a:rPr>
              <a:t>morning  </a:t>
            </a:r>
            <a:r>
              <a:rPr sz="1050" spc="10" dirty="0">
                <a:latin typeface="Verdana"/>
                <a:cs typeface="Verdana"/>
              </a:rPr>
              <a:t>/  </a:t>
            </a:r>
            <a:r>
              <a:rPr sz="1050" spc="25" dirty="0">
                <a:latin typeface="Verdana"/>
                <a:cs typeface="Verdana"/>
              </a:rPr>
              <a:t>how’s  </a:t>
            </a:r>
            <a:r>
              <a:rPr sz="1050" spc="10" dirty="0">
                <a:latin typeface="Verdana"/>
                <a:cs typeface="Verdana"/>
              </a:rPr>
              <a:t>/  </a:t>
            </a:r>
            <a:r>
              <a:rPr sz="1050" spc="20" dirty="0">
                <a:latin typeface="Verdana"/>
                <a:cs typeface="Verdana"/>
              </a:rPr>
              <a:t>Kevin,  </a:t>
            </a:r>
            <a:r>
              <a:rPr sz="1050" spc="10" dirty="0">
                <a:latin typeface="Verdana"/>
                <a:cs typeface="Verdana"/>
              </a:rPr>
              <a:t>/ </a:t>
            </a:r>
            <a:r>
              <a:rPr sz="1050" spc="7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going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7374" y="2835402"/>
            <a:ext cx="482155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______________________________________________________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74" y="3173730"/>
            <a:ext cx="16573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3.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7374" y="3173730"/>
            <a:ext cx="351091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meeting  </a:t>
            </a:r>
            <a:r>
              <a:rPr sz="1050" spc="10" dirty="0">
                <a:latin typeface="Verdana"/>
                <a:cs typeface="Verdana"/>
              </a:rPr>
              <a:t>/  </a:t>
            </a:r>
            <a:r>
              <a:rPr sz="1050" spc="20" dirty="0">
                <a:latin typeface="Verdana"/>
                <a:cs typeface="Verdana"/>
              </a:rPr>
              <a:t>you.  </a:t>
            </a:r>
            <a:r>
              <a:rPr sz="1050" spc="10" dirty="0">
                <a:latin typeface="Verdana"/>
                <a:cs typeface="Verdana"/>
              </a:rPr>
              <a:t>/  </a:t>
            </a:r>
            <a:r>
              <a:rPr sz="1050" spc="20" dirty="0">
                <a:latin typeface="Verdana"/>
                <a:cs typeface="Verdana"/>
              </a:rPr>
              <a:t>sales  </a:t>
            </a:r>
            <a:r>
              <a:rPr sz="1050" spc="10" dirty="0">
                <a:latin typeface="Verdana"/>
                <a:cs typeface="Verdana"/>
              </a:rPr>
              <a:t>/  </a:t>
            </a:r>
            <a:r>
              <a:rPr sz="1050" spc="25" dirty="0">
                <a:latin typeface="Verdana"/>
                <a:cs typeface="Verdana"/>
              </a:rPr>
              <a:t>good  </a:t>
            </a:r>
            <a:r>
              <a:rPr sz="1050" spc="10" dirty="0">
                <a:latin typeface="Verdana"/>
                <a:cs typeface="Verdana"/>
              </a:rPr>
              <a:t>/  </a:t>
            </a:r>
            <a:r>
              <a:rPr sz="1050" spc="25" dirty="0">
                <a:latin typeface="Verdana"/>
                <a:cs typeface="Verdana"/>
              </a:rPr>
              <a:t>Tom </a:t>
            </a:r>
            <a:r>
              <a:rPr sz="1050" spc="65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Hardy,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7374" y="3515105"/>
            <a:ext cx="482155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______________________________________________________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174" y="3853434"/>
            <a:ext cx="16573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4.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7374" y="3853434"/>
            <a:ext cx="255968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0" dirty="0">
                <a:latin typeface="Verdana"/>
                <a:cs typeface="Verdana"/>
              </a:rPr>
              <a:t>Vera  </a:t>
            </a:r>
            <a:r>
              <a:rPr sz="1050" spc="10" dirty="0">
                <a:latin typeface="Verdana"/>
                <a:cs typeface="Verdana"/>
              </a:rPr>
              <a:t>/ </a:t>
            </a:r>
            <a:r>
              <a:rPr sz="1050" spc="25" dirty="0">
                <a:latin typeface="Verdana"/>
                <a:cs typeface="Verdana"/>
              </a:rPr>
              <a:t>RBM  </a:t>
            </a:r>
            <a:r>
              <a:rPr sz="1050" spc="10" dirty="0">
                <a:latin typeface="Verdana"/>
                <a:cs typeface="Verdana"/>
              </a:rPr>
              <a:t>/  </a:t>
            </a:r>
            <a:r>
              <a:rPr sz="1050" spc="20" dirty="0">
                <a:latin typeface="Verdana"/>
                <a:cs typeface="Verdana"/>
              </a:rPr>
              <a:t>hello,  </a:t>
            </a:r>
            <a:r>
              <a:rPr sz="1050" spc="10" dirty="0">
                <a:latin typeface="Verdana"/>
                <a:cs typeface="Verdana"/>
              </a:rPr>
              <a:t>/  </a:t>
            </a:r>
            <a:r>
              <a:rPr sz="1050" spc="20" dirty="0">
                <a:latin typeface="Verdana"/>
                <a:cs typeface="Verdana"/>
              </a:rPr>
              <a:t>I’m  </a:t>
            </a:r>
            <a:r>
              <a:rPr sz="1050" spc="10" dirty="0">
                <a:latin typeface="Verdana"/>
                <a:cs typeface="Verdana"/>
              </a:rPr>
              <a:t>/ </a:t>
            </a:r>
            <a:r>
              <a:rPr sz="1050" spc="5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with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7374" y="4194809"/>
            <a:ext cx="482155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______________________________________________________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0174" y="4533138"/>
            <a:ext cx="16573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5.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7374" y="4533138"/>
            <a:ext cx="321119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0" dirty="0">
                <a:latin typeface="Verdana"/>
                <a:cs typeface="Verdana"/>
              </a:rPr>
              <a:t>there  </a:t>
            </a:r>
            <a:r>
              <a:rPr sz="1050" spc="10" dirty="0">
                <a:latin typeface="Verdana"/>
                <a:cs typeface="Verdana"/>
              </a:rPr>
              <a:t>/  </a:t>
            </a:r>
            <a:r>
              <a:rPr sz="1050" spc="20" dirty="0">
                <a:latin typeface="Verdana"/>
                <a:cs typeface="Verdana"/>
              </a:rPr>
              <a:t>up  </a:t>
            </a:r>
            <a:r>
              <a:rPr sz="1050" spc="10" dirty="0">
                <a:latin typeface="Verdana"/>
                <a:cs typeface="Verdana"/>
              </a:rPr>
              <a:t>/  </a:t>
            </a:r>
            <a:r>
              <a:rPr sz="1050" spc="20" dirty="0">
                <a:latin typeface="Verdana"/>
                <a:cs typeface="Verdana"/>
              </a:rPr>
              <a:t>oh  </a:t>
            </a:r>
            <a:r>
              <a:rPr sz="1050" spc="10" dirty="0">
                <a:latin typeface="Verdana"/>
                <a:cs typeface="Verdana"/>
              </a:rPr>
              <a:t>/  </a:t>
            </a:r>
            <a:r>
              <a:rPr sz="1050" spc="20" dirty="0">
                <a:latin typeface="Verdana"/>
                <a:cs typeface="Verdana"/>
              </a:rPr>
              <a:t>Aaron,  </a:t>
            </a:r>
            <a:r>
              <a:rPr sz="1050" spc="10" dirty="0">
                <a:latin typeface="Verdana"/>
                <a:cs typeface="Verdana"/>
              </a:rPr>
              <a:t>/  </a:t>
            </a:r>
            <a:r>
              <a:rPr sz="1050" spc="20" dirty="0">
                <a:latin typeface="Verdana"/>
                <a:cs typeface="Verdana"/>
              </a:rPr>
              <a:t>hey  </a:t>
            </a:r>
            <a:r>
              <a:rPr sz="1050" spc="10" dirty="0">
                <a:latin typeface="Verdana"/>
                <a:cs typeface="Verdana"/>
              </a:rPr>
              <a:t>/ </a:t>
            </a:r>
            <a:r>
              <a:rPr sz="1050" spc="13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what’s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7374" y="4871465"/>
            <a:ext cx="482155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______________________________________________________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Lesson </a:t>
            </a:r>
            <a:r>
              <a:rPr spc="20" dirty="0"/>
              <a:t>001 </a:t>
            </a:r>
            <a:r>
              <a:rPr spc="15" dirty="0"/>
              <a:t>– </a:t>
            </a:r>
            <a:r>
              <a:rPr spc="25" dirty="0"/>
              <a:t>How </a:t>
            </a:r>
            <a:r>
              <a:rPr spc="15" dirty="0"/>
              <a:t>to Say</a:t>
            </a:r>
            <a:r>
              <a:rPr spc="-30" dirty="0"/>
              <a:t> </a:t>
            </a:r>
            <a:r>
              <a:rPr spc="15" dirty="0"/>
              <a:t>Hello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15" dirty="0"/>
              <a:t>6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900174" y="917447"/>
            <a:ext cx="1433195" cy="56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Verdana"/>
                <a:cs typeface="Verdana"/>
              </a:rPr>
              <a:t>Review</a:t>
            </a:r>
            <a:r>
              <a:rPr sz="1200" b="1" spc="-9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Answers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Verdana"/>
                <a:cs typeface="Verdana"/>
              </a:rPr>
              <a:t>A.  Review</a:t>
            </a:r>
            <a:r>
              <a:rPr sz="1200" b="1" spc="-60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Quiz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174" y="1661921"/>
            <a:ext cx="16573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1.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7374" y="1661921"/>
            <a:ext cx="466407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What would you </a:t>
            </a:r>
            <a:r>
              <a:rPr sz="1050" spc="20" dirty="0">
                <a:latin typeface="Verdana"/>
                <a:cs typeface="Verdana"/>
              </a:rPr>
              <a:t>say </a:t>
            </a:r>
            <a:r>
              <a:rPr sz="1050" spc="25" dirty="0">
                <a:latin typeface="Verdana"/>
                <a:cs typeface="Verdana"/>
              </a:rPr>
              <a:t>when you </a:t>
            </a:r>
            <a:r>
              <a:rPr sz="1050" spc="20" dirty="0">
                <a:latin typeface="Verdana"/>
                <a:cs typeface="Verdana"/>
              </a:rPr>
              <a:t>run </a:t>
            </a:r>
            <a:r>
              <a:rPr sz="1050" spc="15" dirty="0">
                <a:latin typeface="Verdana"/>
                <a:cs typeface="Verdana"/>
              </a:rPr>
              <a:t>into a </a:t>
            </a:r>
            <a:r>
              <a:rPr sz="1050" spc="20" dirty="0">
                <a:latin typeface="Verdana"/>
                <a:cs typeface="Verdana"/>
              </a:rPr>
              <a:t>friend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the </a:t>
            </a:r>
            <a:r>
              <a:rPr sz="1050" spc="15" dirty="0">
                <a:latin typeface="Verdana"/>
                <a:cs typeface="Verdana"/>
              </a:rPr>
              <a:t>staff</a:t>
            </a:r>
            <a:r>
              <a:rPr sz="1050" spc="120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room?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0174" y="2000250"/>
            <a:ext cx="4251325" cy="869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050" b="1" spc="20" dirty="0">
                <a:solidFill>
                  <a:srgbClr val="008000"/>
                </a:solidFill>
                <a:latin typeface="Verdana"/>
                <a:cs typeface="Verdana"/>
              </a:rPr>
              <a:t>b)	</a:t>
            </a:r>
            <a:r>
              <a:rPr sz="1050" b="1" spc="30" dirty="0">
                <a:solidFill>
                  <a:srgbClr val="008000"/>
                </a:solidFill>
                <a:latin typeface="Verdana"/>
                <a:cs typeface="Verdana"/>
              </a:rPr>
              <a:t>Oh </a:t>
            </a: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hey Joan. What’s</a:t>
            </a:r>
            <a:r>
              <a:rPr sz="1050" b="1" spc="-50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up?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050" spc="10" dirty="0">
                <a:latin typeface="Verdana"/>
                <a:cs typeface="Verdana"/>
              </a:rPr>
              <a:t>2</a:t>
            </a:r>
            <a:r>
              <a:rPr sz="1200" spc="10" dirty="0">
                <a:latin typeface="Verdana"/>
                <a:cs typeface="Verdana"/>
              </a:rPr>
              <a:t>.	</a:t>
            </a:r>
            <a:r>
              <a:rPr sz="1050" spc="25" dirty="0">
                <a:latin typeface="Verdana"/>
                <a:cs typeface="Verdana"/>
              </a:rPr>
              <a:t>Complete </a:t>
            </a:r>
            <a:r>
              <a:rPr sz="1050" spc="20" dirty="0">
                <a:latin typeface="Verdana"/>
                <a:cs typeface="Verdana"/>
              </a:rPr>
              <a:t>the following dialog with the correct</a:t>
            </a:r>
            <a:r>
              <a:rPr sz="1050" spc="25" dirty="0">
                <a:latin typeface="Verdana"/>
                <a:cs typeface="Verdana"/>
              </a:rPr>
              <a:t> words: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050" b="1" spc="20" dirty="0">
                <a:solidFill>
                  <a:srgbClr val="008000"/>
                </a:solidFill>
                <a:latin typeface="Verdana"/>
                <a:cs typeface="Verdana"/>
              </a:rPr>
              <a:t>c)	</a:t>
            </a: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going…</a:t>
            </a:r>
            <a:r>
              <a:rPr sz="1050" b="1" spc="-35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1050" b="1" spc="30" dirty="0">
                <a:solidFill>
                  <a:srgbClr val="008000"/>
                </a:solidFill>
                <a:latin typeface="Verdana"/>
                <a:cs typeface="Verdana"/>
              </a:rPr>
              <a:t>bad…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74" y="3036569"/>
            <a:ext cx="16573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3.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7374" y="3028888"/>
            <a:ext cx="550100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800"/>
              </a:lnSpc>
            </a:pPr>
            <a:r>
              <a:rPr sz="1050" spc="25" dirty="0">
                <a:latin typeface="Verdana"/>
                <a:cs typeface="Verdana"/>
              </a:rPr>
              <a:t>Which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0" dirty="0">
                <a:latin typeface="Verdana"/>
                <a:cs typeface="Verdana"/>
              </a:rPr>
              <a:t>these sentences </a:t>
            </a:r>
            <a:r>
              <a:rPr sz="1050" spc="25" dirty="0">
                <a:latin typeface="Verdana"/>
                <a:cs typeface="Verdana"/>
              </a:rPr>
              <a:t>might you </a:t>
            </a:r>
            <a:r>
              <a:rPr sz="1050" spc="20" dirty="0">
                <a:latin typeface="Verdana"/>
                <a:cs typeface="Verdana"/>
              </a:rPr>
              <a:t>say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someone you </a:t>
            </a:r>
            <a:r>
              <a:rPr sz="1050" spc="20" dirty="0">
                <a:latin typeface="Verdana"/>
                <a:cs typeface="Verdana"/>
              </a:rPr>
              <a:t>haven’t </a:t>
            </a:r>
            <a:r>
              <a:rPr sz="1050" spc="25" dirty="0">
                <a:latin typeface="Verdana"/>
                <a:cs typeface="Verdana"/>
              </a:rPr>
              <a:t>met </a:t>
            </a:r>
            <a:r>
              <a:rPr sz="1050" spc="20" dirty="0">
                <a:latin typeface="Verdana"/>
                <a:cs typeface="Verdana"/>
              </a:rPr>
              <a:t>before?  [choose </a:t>
            </a:r>
            <a:r>
              <a:rPr sz="1050" spc="15" dirty="0">
                <a:latin typeface="Verdana"/>
                <a:cs typeface="Verdana"/>
              </a:rPr>
              <a:t>all </a:t>
            </a:r>
            <a:r>
              <a:rPr sz="1050" spc="20" dirty="0">
                <a:latin typeface="Verdana"/>
                <a:cs typeface="Verdana"/>
              </a:rPr>
              <a:t>that</a:t>
            </a:r>
            <a:r>
              <a:rPr sz="1050" spc="-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apply]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0174" y="3545585"/>
            <a:ext cx="3922395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050" b="1" spc="20" dirty="0">
                <a:solidFill>
                  <a:srgbClr val="008000"/>
                </a:solidFill>
                <a:latin typeface="Verdana"/>
                <a:cs typeface="Verdana"/>
              </a:rPr>
              <a:t>a)	</a:t>
            </a: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Nice </a:t>
            </a:r>
            <a:r>
              <a:rPr sz="1050" b="1" spc="15" dirty="0">
                <a:solidFill>
                  <a:srgbClr val="008000"/>
                </a:solidFill>
                <a:latin typeface="Verdana"/>
                <a:cs typeface="Verdana"/>
              </a:rPr>
              <a:t>to </a:t>
            </a:r>
            <a:r>
              <a:rPr sz="1050" b="1" spc="30" dirty="0">
                <a:solidFill>
                  <a:srgbClr val="008000"/>
                </a:solidFill>
                <a:latin typeface="Verdana"/>
                <a:cs typeface="Verdana"/>
              </a:rPr>
              <a:t>meet </a:t>
            </a: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you. </a:t>
            </a:r>
            <a:r>
              <a:rPr sz="1050" b="1" spc="30" dirty="0">
                <a:solidFill>
                  <a:srgbClr val="008000"/>
                </a:solidFill>
                <a:latin typeface="Verdana"/>
                <a:cs typeface="Verdana"/>
              </a:rPr>
              <a:t>My </a:t>
            </a: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name’s David Murphy.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  <a:tabLst>
                <a:tab pos="469265" algn="l"/>
              </a:tabLst>
            </a:pPr>
            <a:r>
              <a:rPr sz="1050" b="1" spc="20" dirty="0">
                <a:solidFill>
                  <a:srgbClr val="008000"/>
                </a:solidFill>
                <a:latin typeface="Verdana"/>
                <a:cs typeface="Verdana"/>
              </a:rPr>
              <a:t>c)	</a:t>
            </a:r>
            <a:r>
              <a:rPr sz="1050" b="1" spc="15" dirty="0">
                <a:solidFill>
                  <a:srgbClr val="008000"/>
                </a:solidFill>
                <a:latin typeface="Verdana"/>
                <a:cs typeface="Verdana"/>
              </a:rPr>
              <a:t>It’s </a:t>
            </a:r>
            <a:r>
              <a:rPr sz="1050" b="1" spc="20" dirty="0">
                <a:solidFill>
                  <a:srgbClr val="008000"/>
                </a:solidFill>
                <a:latin typeface="Verdana"/>
                <a:cs typeface="Verdana"/>
              </a:rPr>
              <a:t>a </a:t>
            </a: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pleasure. </a:t>
            </a:r>
            <a:r>
              <a:rPr sz="1050" b="1" spc="20" dirty="0">
                <a:solidFill>
                  <a:srgbClr val="008000"/>
                </a:solidFill>
                <a:latin typeface="Verdana"/>
                <a:cs typeface="Verdana"/>
              </a:rPr>
              <a:t>I’m</a:t>
            </a:r>
            <a:r>
              <a:rPr sz="1050" b="1" spc="-5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1050" b="1" spc="20" dirty="0">
                <a:solidFill>
                  <a:srgbClr val="008000"/>
                </a:solidFill>
                <a:latin typeface="Verdana"/>
                <a:cs typeface="Verdana"/>
              </a:rPr>
              <a:t>Neil.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469265" algn="l"/>
              </a:tabLst>
            </a:pPr>
            <a:r>
              <a:rPr sz="1050" b="1" spc="20" dirty="0">
                <a:solidFill>
                  <a:srgbClr val="008000"/>
                </a:solidFill>
                <a:latin typeface="Verdana"/>
                <a:cs typeface="Verdana"/>
              </a:rPr>
              <a:t>e)	</a:t>
            </a:r>
            <a:r>
              <a:rPr sz="1050" b="1" spc="30" dirty="0">
                <a:solidFill>
                  <a:srgbClr val="008000"/>
                </a:solidFill>
                <a:latin typeface="Verdana"/>
                <a:cs typeface="Verdana"/>
              </a:rPr>
              <a:t>Good </a:t>
            </a: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afternoon. </a:t>
            </a:r>
            <a:r>
              <a:rPr sz="1050" b="1" spc="30" dirty="0">
                <a:solidFill>
                  <a:srgbClr val="008000"/>
                </a:solidFill>
                <a:latin typeface="Verdana"/>
                <a:cs typeface="Verdana"/>
              </a:rPr>
              <a:t>How </a:t>
            </a: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do you</a:t>
            </a:r>
            <a:r>
              <a:rPr sz="1050" b="1" spc="-45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do?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174" y="4225290"/>
            <a:ext cx="16573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4.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7374" y="4225290"/>
            <a:ext cx="379412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Complete </a:t>
            </a:r>
            <a:r>
              <a:rPr sz="1050" spc="20" dirty="0">
                <a:latin typeface="Verdana"/>
                <a:cs typeface="Verdana"/>
              </a:rPr>
              <a:t>the following dialog with the correct</a:t>
            </a:r>
            <a:r>
              <a:rPr sz="1050" spc="25" dirty="0">
                <a:latin typeface="Verdana"/>
                <a:cs typeface="Verdana"/>
              </a:rPr>
              <a:t> words: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0174" y="4563617"/>
            <a:ext cx="1620520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050" b="1" spc="20" dirty="0">
                <a:solidFill>
                  <a:srgbClr val="008000"/>
                </a:solidFill>
                <a:latin typeface="Verdana"/>
                <a:cs typeface="Verdana"/>
              </a:rPr>
              <a:t>b)	</a:t>
            </a:r>
            <a:r>
              <a:rPr sz="1050" b="1" spc="30" dirty="0">
                <a:solidFill>
                  <a:srgbClr val="008000"/>
                </a:solidFill>
                <a:latin typeface="Verdana"/>
                <a:cs typeface="Verdana"/>
              </a:rPr>
              <a:t>Good…</a:t>
            </a:r>
            <a:r>
              <a:rPr sz="1050" b="1" spc="-45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1050" b="1" spc="30" dirty="0">
                <a:solidFill>
                  <a:srgbClr val="008000"/>
                </a:solidFill>
                <a:latin typeface="Verdana"/>
                <a:cs typeface="Verdana"/>
              </a:rPr>
              <a:t>meet…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0174" y="4901946"/>
            <a:ext cx="16573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5.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7374" y="4901946"/>
            <a:ext cx="536257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Which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0" dirty="0">
                <a:latin typeface="Verdana"/>
                <a:cs typeface="Verdana"/>
              </a:rPr>
              <a:t>the following </a:t>
            </a:r>
            <a:r>
              <a:rPr sz="1050" spc="10" dirty="0">
                <a:latin typeface="Verdana"/>
                <a:cs typeface="Verdana"/>
              </a:rPr>
              <a:t>is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correct </a:t>
            </a:r>
            <a:r>
              <a:rPr sz="1050" spc="25" dirty="0">
                <a:latin typeface="Verdana"/>
                <a:cs typeface="Verdana"/>
              </a:rPr>
              <a:t>answer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“What’s up?” or “What’s</a:t>
            </a:r>
            <a:r>
              <a:rPr sz="1050" spc="145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new?”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0174" y="5243321"/>
            <a:ext cx="1952625" cy="71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050" b="1" spc="20" dirty="0">
                <a:solidFill>
                  <a:srgbClr val="008000"/>
                </a:solidFill>
                <a:latin typeface="Verdana"/>
                <a:cs typeface="Verdana"/>
              </a:rPr>
              <a:t>a)	</a:t>
            </a: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Not </a:t>
            </a:r>
            <a:r>
              <a:rPr sz="1050" b="1" spc="20" dirty="0">
                <a:solidFill>
                  <a:srgbClr val="008000"/>
                </a:solidFill>
                <a:latin typeface="Verdana"/>
                <a:cs typeface="Verdana"/>
              </a:rPr>
              <a:t>too</a:t>
            </a:r>
            <a:r>
              <a:rPr sz="1050" b="1" spc="-50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1050" b="1" spc="30" dirty="0">
                <a:solidFill>
                  <a:srgbClr val="008000"/>
                </a:solidFill>
                <a:latin typeface="Verdana"/>
                <a:cs typeface="Verdana"/>
              </a:rPr>
              <a:t>much.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Verdana"/>
                <a:cs typeface="Verdana"/>
              </a:rPr>
              <a:t>B.  </a:t>
            </a:r>
            <a:r>
              <a:rPr sz="1200" b="1" spc="-5" dirty="0">
                <a:latin typeface="Verdana"/>
                <a:cs typeface="Verdana"/>
              </a:rPr>
              <a:t>Jumbled</a:t>
            </a:r>
            <a:r>
              <a:rPr sz="1200" b="1" spc="-6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Sentences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0174" y="6124194"/>
            <a:ext cx="176530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1.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7374" y="6124194"/>
            <a:ext cx="221170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Nice </a:t>
            </a:r>
            <a:r>
              <a:rPr sz="1050" b="1" spc="15" dirty="0">
                <a:solidFill>
                  <a:srgbClr val="008000"/>
                </a:solidFill>
                <a:latin typeface="Verdana"/>
                <a:cs typeface="Verdana"/>
              </a:rPr>
              <a:t>to </a:t>
            </a:r>
            <a:r>
              <a:rPr sz="1050" b="1" spc="30" dirty="0">
                <a:solidFill>
                  <a:srgbClr val="008000"/>
                </a:solidFill>
                <a:latin typeface="Verdana"/>
                <a:cs typeface="Verdana"/>
              </a:rPr>
              <a:t>meet </a:t>
            </a: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you, </a:t>
            </a:r>
            <a:r>
              <a:rPr sz="1050" b="1" spc="20" dirty="0">
                <a:solidFill>
                  <a:srgbClr val="008000"/>
                </a:solidFill>
                <a:latin typeface="Verdana"/>
                <a:cs typeface="Verdana"/>
              </a:rPr>
              <a:t>I’m</a:t>
            </a:r>
            <a:r>
              <a:rPr sz="1050" b="1" spc="-10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Ryan.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0174" y="6462521"/>
            <a:ext cx="176530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2.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7374" y="6462521"/>
            <a:ext cx="244411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Morning Kevin, how’s </a:t>
            </a:r>
            <a:r>
              <a:rPr sz="1050" b="1" spc="10" dirty="0">
                <a:solidFill>
                  <a:srgbClr val="008000"/>
                </a:solidFill>
                <a:latin typeface="Verdana"/>
                <a:cs typeface="Verdana"/>
              </a:rPr>
              <a:t>it</a:t>
            </a:r>
            <a:r>
              <a:rPr sz="1050" b="1" spc="-20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going?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0174" y="6800850"/>
            <a:ext cx="176530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3.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57374" y="6800850"/>
            <a:ext cx="2952750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30" dirty="0">
                <a:solidFill>
                  <a:srgbClr val="008000"/>
                </a:solidFill>
                <a:latin typeface="Verdana"/>
                <a:cs typeface="Verdana"/>
              </a:rPr>
              <a:t>Good </a:t>
            </a: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meeting you. </a:t>
            </a:r>
            <a:r>
              <a:rPr sz="1050" b="1" spc="30" dirty="0">
                <a:solidFill>
                  <a:srgbClr val="008000"/>
                </a:solidFill>
                <a:latin typeface="Verdana"/>
                <a:cs typeface="Verdana"/>
              </a:rPr>
              <a:t>Tom </a:t>
            </a: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Hardy,</a:t>
            </a:r>
            <a:r>
              <a:rPr sz="1050" b="1" spc="-10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1050" b="1" spc="20" dirty="0">
                <a:solidFill>
                  <a:srgbClr val="008000"/>
                </a:solidFill>
                <a:latin typeface="Verdana"/>
                <a:cs typeface="Verdana"/>
              </a:rPr>
              <a:t>sales.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0174" y="7142226"/>
            <a:ext cx="17462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4</a:t>
            </a:r>
            <a:r>
              <a:rPr sz="1050" b="1" spc="10" dirty="0">
                <a:solidFill>
                  <a:srgbClr val="008000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7374" y="7142226"/>
            <a:ext cx="204660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20" dirty="0">
                <a:solidFill>
                  <a:srgbClr val="008000"/>
                </a:solidFill>
                <a:latin typeface="Verdana"/>
                <a:cs typeface="Verdana"/>
              </a:rPr>
              <a:t>Hello, I’m </a:t>
            </a: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Vera with</a:t>
            </a:r>
            <a:r>
              <a:rPr sz="1050" b="1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1050" b="1" spc="30" dirty="0">
                <a:solidFill>
                  <a:srgbClr val="008000"/>
                </a:solidFill>
                <a:latin typeface="Verdana"/>
                <a:cs typeface="Verdana"/>
              </a:rPr>
              <a:t>RBM.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0174" y="7480554"/>
            <a:ext cx="176530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5.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57374" y="7480554"/>
            <a:ext cx="2505710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30" dirty="0">
                <a:solidFill>
                  <a:srgbClr val="008000"/>
                </a:solidFill>
                <a:latin typeface="Verdana"/>
                <a:cs typeface="Verdana"/>
              </a:rPr>
              <a:t>Oh </a:t>
            </a: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hey there Aaron, what’s</a:t>
            </a:r>
            <a:r>
              <a:rPr sz="1050" b="1" spc="-35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up?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2057</Words>
  <Application>Microsoft Office PowerPoint</Application>
  <PresentationFormat>Custom</PresentationFormat>
  <Paragraphs>185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Malgun Gothic</vt:lpstr>
      <vt:lpstr>Calibri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Eman Magdoub</cp:lastModifiedBy>
  <cp:revision>2</cp:revision>
  <dcterms:created xsi:type="dcterms:W3CDTF">2022-04-24T07:56:21Z</dcterms:created>
  <dcterms:modified xsi:type="dcterms:W3CDTF">2022-04-24T05:58:27Z</dcterms:modified>
</cp:coreProperties>
</file>