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0" r:id="rId5"/>
    <p:sldId id="257" r:id="rId6"/>
    <p:sldId id="258" r:id="rId7"/>
    <p:sldId id="259" r:id="rId8"/>
    <p:sldId id="260" r:id="rId9"/>
    <p:sldId id="261" r:id="rId10"/>
    <p:sldId id="268" r:id="rId11"/>
    <p:sldId id="269" r:id="rId12"/>
    <p:sldId id="331" r:id="rId13"/>
    <p:sldId id="273" r:id="rId14"/>
    <p:sldId id="332" r:id="rId15"/>
    <p:sldId id="333" r:id="rId16"/>
    <p:sldId id="271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1-IntRoducing Yourself &amp; Meeting New People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1-IntRoducing Yourself &amp; Meeting New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English Greetings And Goodbyes - Formal And Informal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1️⃣ For friends and family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 you can choose from :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👧 Hi.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👨‍🦰 Hi. How are you?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👧 Nice to see you.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👨‍🦰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Nice to see you also.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or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👱‍♀️ How are you getting on?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👩‍🦰 Fine (great), thanks.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👱‍♀️ Great to see you again.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👩‍🦰 Yeah and you.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or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👨‍🦰 How’s it going? </a:t>
            </a:r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(Irish)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🧔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Pretty good, and you?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or simply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👧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Hello.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👨‍🦱 Hello, Hi.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2️⃣ For more formal occasions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you should use: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🤴 Good morning.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👸 Good morning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56398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1-IntRoducing Yourself &amp; Meeting New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English Greetings And Goodbyes - Formal And Informal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1️⃣ For friends and family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 you can choose from :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or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👳 Good Day (depending on the time of day) or May I help you? How do you do?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👳‍♀️ I am well thank you. And you?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👳 Pleased to meet you.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👳‍♀️ Pleased to meet you also.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55645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1-IntRoducing Yourself &amp; Meeting New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1-IntRoducing Yourself &amp; Meeting New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How often do you meet new people? How do you usually meet the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When you meet someone for the first time, how do you feel?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How long does it take you to feel comfortable with a new person?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R="3543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What is the first </a:t>
            </a:r>
            <a:r>
              <a:rPr lang="en-US" sz="1800" b="0" i="0" u="none" strike="noStrike" baseline="0" dirty="0" err="1">
                <a:solidFill>
                  <a:srgbClr val="010101"/>
                </a:solidFill>
                <a:latin typeface="Arial" panose="020B0604020202020204" pitchFamily="34" charset="0"/>
              </a:rPr>
              <a:t>thingyou</a:t>
            </a:r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 usually do or say when you meet a </a:t>
            </a:r>
            <a:r>
              <a:rPr lang="en-US" sz="1800" b="0" i="0" u="none" strike="noStrike" baseline="0" dirty="0" err="1">
                <a:solidFill>
                  <a:srgbClr val="010101"/>
                </a:solidFill>
                <a:latin typeface="Arial" panose="020B0604020202020204" pitchFamily="34" charset="0"/>
              </a:rPr>
              <a:t>perso</a:t>
            </a:r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 for the first time?</a:t>
            </a: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know any good </a:t>
            </a:r>
            <a:r>
              <a:rPr lang="en-US" sz="18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ice-breaker </a:t>
            </a:r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questions?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R="3535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Which topics do you avoid when you talk with someone for the first time? Which topics are safe?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1-IntRoducing Yourself &amp; Meeting New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5" y="772356"/>
            <a:ext cx="10970218" cy="5344359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US" sz="7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What does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'first impressions matter',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mean? Do you agree?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think you make a good first impression?</a:t>
            </a:r>
          </a:p>
          <a:p>
            <a:endParaRPr lang="en-US" sz="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ever met a boyfriend or girlfriend's parents? What kind of impression did you make?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pPr marR="2060"/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When you meet someone and hear their name, do you remember it easily? Do you have any tricks to remember names well?</a:t>
            </a:r>
          </a:p>
          <a:p>
            <a:pPr marR="2060"/>
            <a:endParaRPr lang="en-US" sz="900" b="0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ever introduced yourself to a stranger in public? Why? What did you say?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Is it more comfortable for you to meet men or women? Why?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ever met somebody and immediately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hit it </a:t>
            </a:r>
            <a:r>
              <a:rPr lang="en-US" sz="900" b="0" i="0" u="none" strike="noStrike" baseline="0" err="1">
                <a:solidFill>
                  <a:srgbClr val="010101"/>
                </a:solidFill>
                <a:latin typeface="Arial" panose="020B0604020202020204" pitchFamily="34" charset="0"/>
              </a:rPr>
              <a:t>off</a:t>
            </a:r>
            <a:r>
              <a:rPr lang="en-US" sz="900" b="0" i="0" u="none" strike="noStrike" baseline="0">
                <a:solidFill>
                  <a:srgbClr val="010101"/>
                </a:solidFill>
                <a:latin typeface="Arial" panose="020B0604020202020204" pitchFamily="34" charset="0"/>
              </a:rPr>
              <a:t>? What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made you get along so quickly?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ever been to a party where people were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mingling?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How good are you at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circulating?</a:t>
            </a:r>
          </a:p>
          <a:p>
            <a:endParaRPr lang="en-US" sz="900" b="0" i="1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remember faces? If you have met a person, do you easily recognize them later?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pPr marR="1340" lvl="1"/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If you are walking down a street and see someone you think you know</a:t>
            </a:r>
            <a:r>
              <a:rPr lang="en-US" sz="900" b="0" i="0" u="none" strike="noStrike" baseline="0" dirty="0">
                <a:solidFill>
                  <a:srgbClr val="282828"/>
                </a:solidFill>
                <a:latin typeface="Arial" panose="020B0604020202020204" pitchFamily="34" charset="0"/>
              </a:rPr>
              <a:t>,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always stop and say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hello?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Why or why not?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29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1-IntRoducing Yourself &amp; Meeting New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1-IntRoducing Yourself &amp; Meeting New People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How to Say Hello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How to Say Hello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1-IntRoducing Yourself &amp; Meeting New People</a:t>
            </a:r>
            <a:endParaRPr lang="en-US" sz="20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29087D1-B02D-476A-8AD4-F1145A5B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0073" y="6393353"/>
            <a:ext cx="2434503" cy="99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48" i="1" spc="14" dirty="0">
                <a:latin typeface="Verdana"/>
                <a:cs typeface="Verdana"/>
              </a:rPr>
              <a:t>Copyright Business English Pod Ltd. </a:t>
            </a:r>
            <a:r>
              <a:rPr sz="648" i="1" spc="10" dirty="0">
                <a:latin typeface="Verdana"/>
                <a:cs typeface="Verdana"/>
              </a:rPr>
              <a:t>All </a:t>
            </a:r>
            <a:r>
              <a:rPr sz="648" i="1" spc="14" dirty="0">
                <a:latin typeface="Verdana"/>
                <a:cs typeface="Verdana"/>
              </a:rPr>
              <a:t>rights</a:t>
            </a:r>
            <a:r>
              <a:rPr sz="648" i="1" spc="37" dirty="0">
                <a:latin typeface="Verdana"/>
                <a:cs typeface="Verdana"/>
              </a:rPr>
              <a:t> </a:t>
            </a:r>
            <a:r>
              <a:rPr sz="648" i="1" spc="14" dirty="0">
                <a:latin typeface="Verdana"/>
                <a:cs typeface="Verdana"/>
              </a:rPr>
              <a:t>reserved.</a:t>
            </a:r>
            <a:endParaRPr sz="648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4255" y="6393353"/>
            <a:ext cx="71870" cy="99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48" i="1" spc="14" dirty="0">
                <a:latin typeface="Verdana"/>
                <a:cs typeface="Verdana"/>
              </a:rPr>
              <a:t>1</a:t>
            </a:r>
            <a:endParaRPr sz="648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1643" y="1051862"/>
            <a:ext cx="6060850" cy="438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algn="just"/>
            <a:r>
              <a:rPr sz="955" b="1" spc="-3" dirty="0">
                <a:latin typeface="Verdana"/>
                <a:cs typeface="Verdana"/>
              </a:rPr>
              <a:t>How to Say</a:t>
            </a:r>
            <a:r>
              <a:rPr sz="955" b="1" spc="20" dirty="0">
                <a:latin typeface="Verdana"/>
                <a:cs typeface="Verdana"/>
              </a:rPr>
              <a:t> </a:t>
            </a:r>
            <a:r>
              <a:rPr sz="955" b="1" spc="-3" dirty="0">
                <a:latin typeface="Verdana"/>
                <a:cs typeface="Verdana"/>
              </a:rPr>
              <a:t>Hello</a:t>
            </a:r>
            <a:endParaRPr sz="955" dirty="0">
              <a:latin typeface="Verdana"/>
              <a:cs typeface="Verdana"/>
            </a:endParaRPr>
          </a:p>
          <a:p>
            <a:pPr marL="8659" marR="6494" algn="just">
              <a:lnSpc>
                <a:spcPct val="106700"/>
              </a:lnSpc>
              <a:spcBef>
                <a:spcPts val="883"/>
              </a:spcBef>
            </a:pPr>
            <a:r>
              <a:rPr lang="en-US" sz="716" spc="14" dirty="0">
                <a:latin typeface="Verdana"/>
                <a:cs typeface="Verdana"/>
              </a:rPr>
              <a:t>W</a:t>
            </a:r>
            <a:r>
              <a:rPr sz="716" spc="14" dirty="0">
                <a:latin typeface="Verdana"/>
                <a:cs typeface="Verdana"/>
              </a:rPr>
              <a:t>e’re kicking  </a:t>
            </a:r>
            <a:r>
              <a:rPr sz="716" spc="10" dirty="0">
                <a:latin typeface="Verdana"/>
                <a:cs typeface="Verdana"/>
              </a:rPr>
              <a:t>off </a:t>
            </a:r>
            <a:r>
              <a:rPr sz="716" spc="14" dirty="0">
                <a:latin typeface="Verdana"/>
                <a:cs typeface="Verdana"/>
              </a:rPr>
              <a:t>with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lesson on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say hello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colleagues </a:t>
            </a:r>
            <a:r>
              <a:rPr sz="716" spc="17" dirty="0">
                <a:latin typeface="Verdana"/>
                <a:cs typeface="Verdana"/>
              </a:rPr>
              <a:t>and customers </a:t>
            </a:r>
            <a:r>
              <a:rPr sz="716" spc="10" dirty="0">
                <a:latin typeface="Verdana"/>
                <a:cs typeface="Verdana"/>
              </a:rPr>
              <a:t>in</a:t>
            </a:r>
            <a:r>
              <a:rPr sz="716" spc="119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English.</a:t>
            </a:r>
            <a:endParaRPr sz="716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84" dirty="0">
              <a:latin typeface="Times New Roman"/>
              <a:cs typeface="Times New Roman"/>
            </a:endParaRPr>
          </a:p>
          <a:p>
            <a:pPr marL="8659" marR="3464" algn="just">
              <a:lnSpc>
                <a:spcPct val="106200"/>
              </a:lnSpc>
            </a:pPr>
            <a:r>
              <a:rPr sz="716" spc="3" dirty="0">
                <a:latin typeface="Verdana"/>
                <a:cs typeface="Verdana"/>
              </a:rPr>
              <a:t>Before </a:t>
            </a:r>
            <a:r>
              <a:rPr sz="716" spc="10" dirty="0">
                <a:latin typeface="Verdana"/>
                <a:cs typeface="Verdana"/>
              </a:rPr>
              <a:t>we </a:t>
            </a:r>
            <a:r>
              <a:rPr sz="716" spc="3" dirty="0">
                <a:latin typeface="Verdana"/>
                <a:cs typeface="Verdana"/>
              </a:rPr>
              <a:t>get </a:t>
            </a:r>
            <a:r>
              <a:rPr sz="716" dirty="0">
                <a:latin typeface="Verdana"/>
                <a:cs typeface="Verdana"/>
              </a:rPr>
              <a:t>into </a:t>
            </a:r>
            <a:r>
              <a:rPr sz="716" spc="3" dirty="0">
                <a:latin typeface="Verdana"/>
                <a:cs typeface="Verdana"/>
              </a:rPr>
              <a:t>the lesson, </a:t>
            </a:r>
            <a:r>
              <a:rPr sz="716" dirty="0">
                <a:latin typeface="Verdana"/>
                <a:cs typeface="Verdana"/>
              </a:rPr>
              <a:t>let </a:t>
            </a:r>
            <a:r>
              <a:rPr sz="716" spc="14" dirty="0">
                <a:latin typeface="Verdana"/>
                <a:cs typeface="Verdana"/>
              </a:rPr>
              <a:t>me </a:t>
            </a:r>
            <a:r>
              <a:rPr sz="716" spc="3" dirty="0">
                <a:latin typeface="Verdana"/>
                <a:cs typeface="Verdana"/>
              </a:rPr>
              <a:t>take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3" dirty="0">
                <a:latin typeface="Verdana"/>
                <a:cs typeface="Verdana"/>
              </a:rPr>
              <a:t>second to </a:t>
            </a:r>
            <a:r>
              <a:rPr sz="716" dirty="0">
                <a:latin typeface="Verdana"/>
                <a:cs typeface="Verdana"/>
              </a:rPr>
              <a:t>tell </a:t>
            </a:r>
            <a:r>
              <a:rPr sz="716" spc="7" dirty="0">
                <a:latin typeface="Verdana"/>
                <a:cs typeface="Verdana"/>
              </a:rPr>
              <a:t>you what </a:t>
            </a:r>
            <a:r>
              <a:rPr sz="716" spc="3" dirty="0">
                <a:latin typeface="Verdana"/>
                <a:cs typeface="Verdana"/>
              </a:rPr>
              <a:t>925English </a:t>
            </a:r>
            <a:r>
              <a:rPr sz="716" dirty="0">
                <a:latin typeface="Verdana"/>
                <a:cs typeface="Verdana"/>
              </a:rPr>
              <a:t>is all  </a:t>
            </a:r>
            <a:r>
              <a:rPr sz="716" spc="3" dirty="0">
                <a:latin typeface="Verdana"/>
                <a:cs typeface="Verdana"/>
              </a:rPr>
              <a:t>about </a:t>
            </a:r>
            <a:r>
              <a:rPr sz="716" spc="7" dirty="0">
                <a:latin typeface="Verdana"/>
                <a:cs typeface="Verdana"/>
              </a:rPr>
              <a:t>and how you can use </a:t>
            </a:r>
            <a:r>
              <a:rPr sz="716" dirty="0">
                <a:latin typeface="Verdana"/>
                <a:cs typeface="Verdana"/>
              </a:rPr>
              <a:t>it. </a:t>
            </a:r>
            <a:r>
              <a:rPr sz="716" spc="3" dirty="0">
                <a:latin typeface="Verdana"/>
                <a:cs typeface="Verdana"/>
              </a:rPr>
              <a:t>925English lessons give </a:t>
            </a:r>
            <a:r>
              <a:rPr sz="716" spc="7" dirty="0">
                <a:latin typeface="Verdana"/>
                <a:cs typeface="Verdana"/>
              </a:rPr>
              <a:t>you </a:t>
            </a:r>
            <a:r>
              <a:rPr sz="716" spc="3" dirty="0">
                <a:latin typeface="Verdana"/>
                <a:cs typeface="Verdana"/>
              </a:rPr>
              <a:t>chunks of language </a:t>
            </a:r>
            <a:r>
              <a:rPr sz="716" spc="7" dirty="0">
                <a:latin typeface="Verdana"/>
                <a:cs typeface="Verdana"/>
              </a:rPr>
              <a:t>and  </a:t>
            </a:r>
            <a:r>
              <a:rPr sz="716" spc="3" dirty="0">
                <a:latin typeface="Verdana"/>
                <a:cs typeface="Verdana"/>
              </a:rPr>
              <a:t>English expressions that </a:t>
            </a:r>
            <a:r>
              <a:rPr sz="716" spc="7" dirty="0">
                <a:latin typeface="Verdana"/>
                <a:cs typeface="Verdana"/>
              </a:rPr>
              <a:t>you can use </a:t>
            </a:r>
            <a:r>
              <a:rPr sz="716" spc="3" dirty="0">
                <a:latin typeface="Verdana"/>
                <a:cs typeface="Verdana"/>
              </a:rPr>
              <a:t>in </a:t>
            </a:r>
            <a:r>
              <a:rPr sz="716" spc="7" dirty="0">
                <a:latin typeface="Verdana"/>
                <a:cs typeface="Verdana"/>
              </a:rPr>
              <a:t>work and </a:t>
            </a:r>
            <a:r>
              <a:rPr sz="716" spc="3" dirty="0">
                <a:latin typeface="Verdana"/>
                <a:cs typeface="Verdana"/>
              </a:rPr>
              <a:t>business. </a:t>
            </a:r>
            <a:r>
              <a:rPr sz="716" spc="14" dirty="0">
                <a:latin typeface="Verdana"/>
                <a:cs typeface="Verdana"/>
              </a:rPr>
              <a:t>We </a:t>
            </a:r>
            <a:r>
              <a:rPr sz="716" spc="3" dirty="0">
                <a:latin typeface="Verdana"/>
                <a:cs typeface="Verdana"/>
              </a:rPr>
              <a:t>get </a:t>
            </a:r>
            <a:r>
              <a:rPr sz="716" dirty="0">
                <a:latin typeface="Verdana"/>
                <a:cs typeface="Verdana"/>
              </a:rPr>
              <a:t>straight </a:t>
            </a:r>
            <a:r>
              <a:rPr sz="716" spc="3" dirty="0">
                <a:latin typeface="Verdana"/>
                <a:cs typeface="Verdana"/>
              </a:rPr>
              <a:t>to the </a:t>
            </a:r>
            <a:r>
              <a:rPr sz="716" spc="256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point with </a:t>
            </a:r>
            <a:r>
              <a:rPr sz="716" dirty="0">
                <a:latin typeface="Verdana"/>
                <a:cs typeface="Verdana"/>
              </a:rPr>
              <a:t>lots </a:t>
            </a:r>
            <a:r>
              <a:rPr sz="716" spc="3" dirty="0">
                <a:latin typeface="Verdana"/>
                <a:cs typeface="Verdana"/>
              </a:rPr>
              <a:t>of examples. </a:t>
            </a:r>
            <a:r>
              <a:rPr sz="716" spc="14" dirty="0">
                <a:latin typeface="Verdana"/>
                <a:cs typeface="Verdana"/>
              </a:rPr>
              <a:t>We </a:t>
            </a:r>
            <a:r>
              <a:rPr sz="716" spc="3" dirty="0">
                <a:latin typeface="Verdana"/>
                <a:cs typeface="Verdana"/>
              </a:rPr>
              <a:t>give </a:t>
            </a:r>
            <a:r>
              <a:rPr sz="716" spc="7" dirty="0">
                <a:latin typeface="Verdana"/>
                <a:cs typeface="Verdana"/>
              </a:rPr>
              <a:t>you </a:t>
            </a:r>
            <a:r>
              <a:rPr sz="716" spc="3" dirty="0">
                <a:latin typeface="Verdana"/>
                <a:cs typeface="Verdana"/>
              </a:rPr>
              <a:t>phrases </a:t>
            </a:r>
            <a:r>
              <a:rPr sz="716" spc="7" dirty="0">
                <a:latin typeface="Verdana"/>
                <a:cs typeface="Verdana"/>
              </a:rPr>
              <a:t>you can say </a:t>
            </a:r>
            <a:r>
              <a:rPr sz="716" spc="3" dirty="0">
                <a:latin typeface="Verdana"/>
                <a:cs typeface="Verdana"/>
              </a:rPr>
              <a:t>in </a:t>
            </a:r>
            <a:r>
              <a:rPr sz="716" dirty="0">
                <a:latin typeface="Verdana"/>
                <a:cs typeface="Verdana"/>
              </a:rPr>
              <a:t>different situations  </a:t>
            </a:r>
            <a:r>
              <a:rPr sz="716" spc="7" dirty="0">
                <a:latin typeface="Verdana"/>
                <a:cs typeface="Verdana"/>
              </a:rPr>
              <a:t>and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advice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on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why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and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how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we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use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them.</a:t>
            </a:r>
            <a:r>
              <a:rPr sz="716" spc="-14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Sound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good?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dirty="0">
                <a:latin typeface="Verdana"/>
                <a:cs typeface="Verdana"/>
              </a:rPr>
              <a:t>All</a:t>
            </a:r>
            <a:r>
              <a:rPr sz="716" spc="-14" dirty="0">
                <a:latin typeface="Verdana"/>
                <a:cs typeface="Verdana"/>
              </a:rPr>
              <a:t> </a:t>
            </a:r>
            <a:r>
              <a:rPr sz="716" dirty="0">
                <a:latin typeface="Verdana"/>
                <a:cs typeface="Verdana"/>
              </a:rPr>
              <a:t>right,</a:t>
            </a:r>
            <a:r>
              <a:rPr sz="716" spc="-14" dirty="0">
                <a:latin typeface="Verdana"/>
                <a:cs typeface="Verdana"/>
              </a:rPr>
              <a:t> </a:t>
            </a:r>
            <a:r>
              <a:rPr sz="716" dirty="0">
                <a:latin typeface="Verdana"/>
                <a:cs typeface="Verdana"/>
              </a:rPr>
              <a:t>let’s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get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going.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784" dirty="0">
              <a:latin typeface="Times New Roman"/>
              <a:cs typeface="Times New Roman"/>
            </a:endParaRPr>
          </a:p>
          <a:p>
            <a:pPr marL="8659" marR="6061" algn="just">
              <a:lnSpc>
                <a:spcPct val="105700"/>
              </a:lnSpc>
            </a:pPr>
            <a:r>
              <a:rPr sz="716" spc="14" dirty="0">
                <a:latin typeface="Verdana"/>
                <a:cs typeface="Verdana"/>
              </a:rPr>
              <a:t>So, </a:t>
            </a:r>
            <a:r>
              <a:rPr sz="716" spc="7" dirty="0">
                <a:latin typeface="Verdana"/>
                <a:cs typeface="Verdana"/>
              </a:rPr>
              <a:t>it’s </a:t>
            </a:r>
            <a:r>
              <a:rPr sz="716" spc="14" dirty="0">
                <a:latin typeface="Verdana"/>
                <a:cs typeface="Verdana"/>
              </a:rPr>
              <a:t>pretty easy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greet </a:t>
            </a:r>
            <a:r>
              <a:rPr sz="716" spc="17" dirty="0">
                <a:latin typeface="Verdana"/>
                <a:cs typeface="Verdana"/>
              </a:rPr>
              <a:t>someone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English, </a:t>
            </a:r>
            <a:r>
              <a:rPr sz="716" spc="10" dirty="0">
                <a:latin typeface="Verdana"/>
                <a:cs typeface="Verdana"/>
              </a:rPr>
              <a:t>isn’t it? </a:t>
            </a:r>
            <a:r>
              <a:rPr sz="716" spc="20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can say “good  </a:t>
            </a:r>
            <a:r>
              <a:rPr sz="716" spc="17" dirty="0">
                <a:latin typeface="Verdana"/>
                <a:cs typeface="Verdana"/>
              </a:rPr>
              <a:t>morning” </a:t>
            </a:r>
            <a:r>
              <a:rPr sz="716" spc="14" dirty="0">
                <a:latin typeface="Verdana"/>
                <a:cs typeface="Verdana"/>
              </a:rPr>
              <a:t>or “hello” or just </a:t>
            </a:r>
            <a:r>
              <a:rPr sz="716" spc="10" dirty="0">
                <a:latin typeface="Verdana"/>
                <a:cs typeface="Verdana"/>
              </a:rPr>
              <a:t>“hi.” </a:t>
            </a:r>
            <a:r>
              <a:rPr sz="716" spc="17" dirty="0">
                <a:latin typeface="Verdana"/>
                <a:cs typeface="Verdana"/>
              </a:rPr>
              <a:t>And we might add something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7" dirty="0">
                <a:latin typeface="Verdana"/>
                <a:cs typeface="Verdana"/>
              </a:rPr>
              <a:t>“my name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7" dirty="0">
                <a:latin typeface="Verdana"/>
                <a:cs typeface="Verdana"/>
              </a:rPr>
              <a:t>Tim  </a:t>
            </a:r>
            <a:r>
              <a:rPr sz="716" spc="14" dirty="0">
                <a:latin typeface="Verdana"/>
                <a:cs typeface="Verdana"/>
              </a:rPr>
              <a:t>Smith,” or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question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“how’s </a:t>
            </a:r>
            <a:r>
              <a:rPr sz="716" spc="7" dirty="0">
                <a:latin typeface="Verdana"/>
                <a:cs typeface="Verdana"/>
              </a:rPr>
              <a:t>it</a:t>
            </a:r>
            <a:r>
              <a:rPr sz="716" spc="6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going?”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8659" marR="6061" algn="just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But what’s the difference?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do </a:t>
            </a:r>
            <a:r>
              <a:rPr sz="716" spc="17" dirty="0">
                <a:latin typeface="Verdana"/>
                <a:cs typeface="Verdana"/>
              </a:rPr>
              <a:t>we choose which </a:t>
            </a:r>
            <a:r>
              <a:rPr sz="716" spc="14" dirty="0">
                <a:latin typeface="Verdana"/>
                <a:cs typeface="Verdana"/>
              </a:rPr>
              <a:t>greeting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use? Well, </a:t>
            </a:r>
            <a:r>
              <a:rPr sz="716" spc="10" dirty="0">
                <a:latin typeface="Verdana"/>
                <a:cs typeface="Verdana"/>
              </a:rPr>
              <a:t>in  </a:t>
            </a:r>
            <a:r>
              <a:rPr sz="716" spc="14" dirty="0">
                <a:latin typeface="Verdana"/>
                <a:cs typeface="Verdana"/>
              </a:rPr>
              <a:t>business, </a:t>
            </a:r>
            <a:r>
              <a:rPr sz="716" spc="10" dirty="0">
                <a:latin typeface="Verdana"/>
                <a:cs typeface="Verdana"/>
              </a:rPr>
              <a:t>like in life,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7" dirty="0">
                <a:latin typeface="Verdana"/>
                <a:cs typeface="Verdana"/>
              </a:rPr>
              <a:t>depends </a:t>
            </a:r>
            <a:r>
              <a:rPr sz="716" spc="14" dirty="0">
                <a:latin typeface="Verdana"/>
                <a:cs typeface="Verdana"/>
              </a:rPr>
              <a:t>on the situation. That includes </a:t>
            </a:r>
            <a:r>
              <a:rPr sz="716" i="1" spc="17" dirty="0">
                <a:latin typeface="Verdana"/>
                <a:cs typeface="Verdana"/>
              </a:rPr>
              <a:t>who </a:t>
            </a:r>
            <a:r>
              <a:rPr sz="716" spc="14" dirty="0">
                <a:latin typeface="Verdana"/>
                <a:cs typeface="Verdana"/>
              </a:rPr>
              <a:t>we’re talking </a:t>
            </a:r>
            <a:r>
              <a:rPr sz="716" spc="10" dirty="0">
                <a:latin typeface="Verdana"/>
                <a:cs typeface="Verdana"/>
              </a:rPr>
              <a:t>to 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i="1" spc="17" dirty="0">
                <a:latin typeface="Verdana"/>
                <a:cs typeface="Verdana"/>
              </a:rPr>
              <a:t>where </a:t>
            </a:r>
            <a:r>
              <a:rPr sz="716" spc="14" dirty="0">
                <a:latin typeface="Verdana"/>
                <a:cs typeface="Verdana"/>
              </a:rPr>
              <a:t>we’re having the conversation. So </a:t>
            </a:r>
            <a:r>
              <a:rPr sz="716" spc="10" dirty="0">
                <a:latin typeface="Verdana"/>
                <a:cs typeface="Verdana"/>
              </a:rPr>
              <a:t>let’s </a:t>
            </a:r>
            <a:r>
              <a:rPr sz="716" spc="14" dirty="0">
                <a:latin typeface="Verdana"/>
                <a:cs typeface="Verdana"/>
              </a:rPr>
              <a:t>go through three situations </a:t>
            </a:r>
            <a:r>
              <a:rPr sz="716" spc="17" dirty="0">
                <a:latin typeface="Verdana"/>
                <a:cs typeface="Verdana"/>
              </a:rPr>
              <a:t>and  </a:t>
            </a:r>
            <a:r>
              <a:rPr sz="716" spc="14" dirty="0">
                <a:latin typeface="Verdana"/>
                <a:cs typeface="Verdana"/>
              </a:rPr>
              <a:t>practice </a:t>
            </a:r>
            <a:r>
              <a:rPr sz="716" spc="17" dirty="0">
                <a:latin typeface="Verdana"/>
                <a:cs typeface="Verdana"/>
              </a:rPr>
              <a:t>some </a:t>
            </a:r>
            <a:r>
              <a:rPr sz="716" spc="14" dirty="0">
                <a:latin typeface="Verdana"/>
                <a:cs typeface="Verdana"/>
              </a:rPr>
              <a:t>appropriate </a:t>
            </a:r>
            <a:r>
              <a:rPr sz="716" spc="17" dirty="0">
                <a:latin typeface="Verdana"/>
                <a:cs typeface="Verdana"/>
              </a:rPr>
              <a:t>ways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saying</a:t>
            </a:r>
            <a:r>
              <a:rPr sz="716" spc="3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hello.</a:t>
            </a:r>
            <a:endParaRPr sz="716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84" dirty="0">
              <a:latin typeface="Times New Roman"/>
              <a:cs typeface="Times New Roman"/>
            </a:endParaRPr>
          </a:p>
          <a:p>
            <a:pPr marL="8659" marR="5628" algn="just">
              <a:lnSpc>
                <a:spcPct val="106000"/>
              </a:lnSpc>
              <a:spcBef>
                <a:spcPts val="3"/>
              </a:spcBef>
            </a:pPr>
            <a:r>
              <a:rPr sz="716" spc="17" dirty="0">
                <a:latin typeface="Verdana"/>
                <a:cs typeface="Verdana"/>
              </a:rPr>
              <a:t>The </a:t>
            </a:r>
            <a:r>
              <a:rPr sz="716" spc="10" dirty="0">
                <a:latin typeface="Verdana"/>
                <a:cs typeface="Verdana"/>
              </a:rPr>
              <a:t>first </a:t>
            </a:r>
            <a:r>
              <a:rPr sz="716" spc="14" dirty="0">
                <a:latin typeface="Verdana"/>
                <a:cs typeface="Verdana"/>
              </a:rPr>
              <a:t>situation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want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practice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4" dirty="0">
                <a:latin typeface="Verdana"/>
                <a:cs typeface="Verdana"/>
              </a:rPr>
              <a:t>greeting </a:t>
            </a:r>
            <a:r>
              <a:rPr sz="716" spc="17" dirty="0">
                <a:latin typeface="Verdana"/>
                <a:cs typeface="Verdana"/>
              </a:rPr>
              <a:t>someone you have never met  </a:t>
            </a:r>
            <a:r>
              <a:rPr sz="716" spc="14" dirty="0">
                <a:latin typeface="Verdana"/>
                <a:cs typeface="Verdana"/>
              </a:rPr>
              <a:t>before. </a:t>
            </a:r>
            <a:r>
              <a:rPr sz="716" spc="17" dirty="0">
                <a:latin typeface="Verdana"/>
                <a:cs typeface="Verdana"/>
              </a:rPr>
              <a:t>Maybe </a:t>
            </a:r>
            <a:r>
              <a:rPr sz="716" spc="14" dirty="0">
                <a:latin typeface="Verdana"/>
                <a:cs typeface="Verdana"/>
              </a:rPr>
              <a:t>you’re at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conference, or on </a:t>
            </a:r>
            <a:r>
              <a:rPr sz="716" spc="10" dirty="0">
                <a:latin typeface="Verdana"/>
                <a:cs typeface="Verdana"/>
              </a:rPr>
              <a:t>a flight, </a:t>
            </a:r>
            <a:r>
              <a:rPr sz="716" spc="14" dirty="0">
                <a:latin typeface="Verdana"/>
                <a:cs typeface="Verdana"/>
              </a:rPr>
              <a:t>or walking </a:t>
            </a:r>
            <a:r>
              <a:rPr sz="716" spc="10" dirty="0">
                <a:latin typeface="Verdana"/>
                <a:cs typeface="Verdana"/>
              </a:rPr>
              <a:t>into a </a:t>
            </a:r>
            <a:r>
              <a:rPr sz="716" spc="17" dirty="0">
                <a:latin typeface="Verdana"/>
                <a:cs typeface="Verdana"/>
              </a:rPr>
              <a:t>meeting </a:t>
            </a:r>
            <a:r>
              <a:rPr sz="716" spc="14" dirty="0">
                <a:latin typeface="Verdana"/>
                <a:cs typeface="Verdana"/>
              </a:rPr>
              <a:t>with 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new customer. </a:t>
            </a:r>
            <a:r>
              <a:rPr sz="716" spc="20" dirty="0">
                <a:latin typeface="Verdana"/>
                <a:cs typeface="Verdana"/>
              </a:rPr>
              <a:t>We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be friendly but professional, right? So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do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do  that?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7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8659" marR="4329" algn="just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Well, </a:t>
            </a:r>
            <a:r>
              <a:rPr sz="716" spc="17" dirty="0">
                <a:latin typeface="Verdana"/>
                <a:cs typeface="Verdana"/>
              </a:rPr>
              <a:t>we 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start with </a:t>
            </a:r>
            <a:r>
              <a:rPr sz="716" spc="17" dirty="0">
                <a:latin typeface="Verdana"/>
                <a:cs typeface="Verdana"/>
              </a:rPr>
              <a:t>something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“hello,” </a:t>
            </a:r>
            <a:r>
              <a:rPr sz="716" spc="10" dirty="0">
                <a:latin typeface="Verdana"/>
                <a:cs typeface="Verdana"/>
              </a:rPr>
              <a:t>“hi,” </a:t>
            </a:r>
            <a:r>
              <a:rPr sz="716" spc="14" dirty="0">
                <a:latin typeface="Verdana"/>
                <a:cs typeface="Verdana"/>
              </a:rPr>
              <a:t>or “good morning.” That’s  the actual “hello” part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the greeting. But then </a:t>
            </a:r>
            <a:r>
              <a:rPr sz="716" spc="17" dirty="0">
                <a:latin typeface="Verdana"/>
                <a:cs typeface="Verdana"/>
              </a:rPr>
              <a:t>we 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add something more.  You </a:t>
            </a:r>
            <a:r>
              <a:rPr sz="716" spc="14" dirty="0">
                <a:latin typeface="Verdana"/>
                <a:cs typeface="Verdana"/>
              </a:rPr>
              <a:t>can either introduce yourself, including your </a:t>
            </a:r>
            <a:r>
              <a:rPr sz="716" spc="17" dirty="0">
                <a:latin typeface="Verdana"/>
                <a:cs typeface="Verdana"/>
              </a:rPr>
              <a:t>name and maybe </a:t>
            </a:r>
            <a:r>
              <a:rPr sz="716" spc="14" dirty="0">
                <a:latin typeface="Verdana"/>
                <a:cs typeface="Verdana"/>
              </a:rPr>
              <a:t>your job </a:t>
            </a:r>
            <a:r>
              <a:rPr sz="716" spc="17" dirty="0">
                <a:latin typeface="Verdana"/>
                <a:cs typeface="Verdana"/>
              </a:rPr>
              <a:t>or  company. Or you </a:t>
            </a:r>
            <a:r>
              <a:rPr sz="716" spc="14" dirty="0">
                <a:latin typeface="Verdana"/>
                <a:cs typeface="Verdana"/>
              </a:rPr>
              <a:t>could get the conversation started with </a:t>
            </a:r>
            <a:r>
              <a:rPr sz="716" spc="10" dirty="0">
                <a:latin typeface="Verdana"/>
                <a:cs typeface="Verdana"/>
              </a:rPr>
              <a:t>a</a:t>
            </a:r>
            <a:r>
              <a:rPr sz="716" spc="6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question.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8659" marR="6494" algn="just">
              <a:lnSpc>
                <a:spcPct val="106700"/>
              </a:lnSpc>
              <a:spcBef>
                <a:spcPts val="3"/>
              </a:spcBef>
            </a:pPr>
            <a:r>
              <a:rPr sz="716" spc="17" dirty="0">
                <a:latin typeface="Verdana"/>
                <a:cs typeface="Verdana"/>
              </a:rPr>
              <a:t>And because </a:t>
            </a:r>
            <a:r>
              <a:rPr sz="716" spc="7" dirty="0">
                <a:latin typeface="Verdana"/>
                <a:cs typeface="Verdana"/>
              </a:rPr>
              <a:t>it’s </a:t>
            </a:r>
            <a:r>
              <a:rPr sz="716" spc="17" dirty="0">
                <a:latin typeface="Verdana"/>
                <a:cs typeface="Verdana"/>
              </a:rPr>
              <a:t>someone </a:t>
            </a:r>
            <a:r>
              <a:rPr sz="716" spc="14" dirty="0">
                <a:latin typeface="Verdana"/>
                <a:cs typeface="Verdana"/>
              </a:rPr>
              <a:t>you’ve just </a:t>
            </a:r>
            <a:r>
              <a:rPr sz="716" spc="17" dirty="0">
                <a:latin typeface="Verdana"/>
                <a:cs typeface="Verdana"/>
              </a:rPr>
              <a:t>met, we </a:t>
            </a:r>
            <a:r>
              <a:rPr sz="716" spc="14" dirty="0">
                <a:latin typeface="Verdana"/>
                <a:cs typeface="Verdana"/>
              </a:rPr>
              <a:t>avoid informal expressions. That  </a:t>
            </a:r>
            <a:r>
              <a:rPr sz="716" spc="17" dirty="0">
                <a:latin typeface="Verdana"/>
                <a:cs typeface="Verdana"/>
              </a:rPr>
              <a:t>means </a:t>
            </a:r>
            <a:r>
              <a:rPr sz="716" spc="14" dirty="0">
                <a:latin typeface="Verdana"/>
                <a:cs typeface="Verdana"/>
              </a:rPr>
              <a:t>saying </a:t>
            </a:r>
            <a:r>
              <a:rPr sz="716" spc="17" dirty="0">
                <a:latin typeface="Verdana"/>
                <a:cs typeface="Verdana"/>
              </a:rPr>
              <a:t>something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7" dirty="0">
                <a:latin typeface="Verdana"/>
                <a:cs typeface="Verdana"/>
              </a:rPr>
              <a:t>“how </a:t>
            </a:r>
            <a:r>
              <a:rPr sz="716" spc="14" dirty="0">
                <a:latin typeface="Verdana"/>
                <a:cs typeface="Verdana"/>
              </a:rPr>
              <a:t>are you” instead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“how’s </a:t>
            </a:r>
            <a:r>
              <a:rPr sz="716" spc="7" dirty="0">
                <a:latin typeface="Verdana"/>
                <a:cs typeface="Verdana"/>
              </a:rPr>
              <a:t>it</a:t>
            </a:r>
            <a:r>
              <a:rPr sz="716" spc="92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going.”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7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8659" marR="5628" algn="just">
              <a:lnSpc>
                <a:spcPct val="106700"/>
              </a:lnSpc>
            </a:pPr>
            <a:r>
              <a:rPr sz="716" spc="10" dirty="0">
                <a:latin typeface="Verdana"/>
                <a:cs typeface="Verdana"/>
              </a:rPr>
              <a:t>All right, let’s </a:t>
            </a:r>
            <a:r>
              <a:rPr sz="716" spc="14" dirty="0">
                <a:latin typeface="Verdana"/>
                <a:cs typeface="Verdana"/>
              </a:rPr>
              <a:t>give </a:t>
            </a:r>
            <a:r>
              <a:rPr sz="716" spc="10" dirty="0">
                <a:latin typeface="Verdana"/>
                <a:cs typeface="Verdana"/>
              </a:rPr>
              <a:t>this a try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practice </a:t>
            </a:r>
            <a:r>
              <a:rPr sz="716" spc="17" dirty="0">
                <a:latin typeface="Verdana"/>
                <a:cs typeface="Verdana"/>
              </a:rPr>
              <a:t>some examples! </a:t>
            </a:r>
            <a:r>
              <a:rPr sz="716" spc="14" dirty="0">
                <a:latin typeface="Verdana"/>
                <a:cs typeface="Verdana"/>
              </a:rPr>
              <a:t>Listen carefully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each  example, </a:t>
            </a:r>
            <a:r>
              <a:rPr sz="716" spc="14" dirty="0">
                <a:latin typeface="Verdana"/>
                <a:cs typeface="Verdana"/>
              </a:rPr>
              <a:t>then repeat the greeting yourself. </a:t>
            </a:r>
            <a:r>
              <a:rPr sz="716" spc="17" dirty="0">
                <a:latin typeface="Verdana"/>
                <a:cs typeface="Verdana"/>
              </a:rPr>
              <a:t>Ready? </a:t>
            </a:r>
            <a:r>
              <a:rPr sz="716" spc="14" dirty="0">
                <a:latin typeface="Verdana"/>
                <a:cs typeface="Verdana"/>
              </a:rPr>
              <a:t>Let’s get</a:t>
            </a:r>
            <a:r>
              <a:rPr sz="716" spc="4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started.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164518" indent="-155859" algn="just">
              <a:buFont typeface="Malgun Gothic"/>
              <a:buChar char="▪"/>
              <a:tabLst>
                <a:tab pos="164518" algn="l"/>
              </a:tabLst>
            </a:pP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Hello there. I’m Paul</a:t>
            </a:r>
            <a:r>
              <a:rPr sz="716" spc="-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Fulton.</a:t>
            </a:r>
            <a:endParaRPr sz="716" dirty="0">
              <a:latin typeface="Verdana"/>
              <a:cs typeface="Verdana"/>
            </a:endParaRPr>
          </a:p>
          <a:p>
            <a:pPr marL="164518" indent="-155859" algn="just">
              <a:spcBef>
                <a:spcPts val="55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Good morning! My name’s</a:t>
            </a:r>
            <a:r>
              <a:rPr sz="716" spc="-27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Shelly.</a:t>
            </a:r>
            <a:endParaRPr sz="716" dirty="0">
              <a:latin typeface="Verdana"/>
              <a:cs typeface="Verdana"/>
            </a:endParaRPr>
          </a:p>
          <a:p>
            <a:pPr marL="164518" indent="-155859" algn="just">
              <a:spcBef>
                <a:spcPts val="55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Hi. I’m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Dave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Hall, from Delta</a:t>
            </a:r>
            <a:r>
              <a:rPr sz="716" spc="2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Enterprises.</a:t>
            </a:r>
            <a:endParaRPr sz="716" dirty="0">
              <a:latin typeface="Verdana"/>
              <a:cs typeface="Verdana"/>
            </a:endParaRPr>
          </a:p>
          <a:p>
            <a:pPr marL="164518" indent="-155859" algn="just">
              <a:spcBef>
                <a:spcPts val="37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Good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afternoon.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Liz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Howard. </a:t>
            </a:r>
            <a:r>
              <a:rPr sz="716" spc="20" dirty="0">
                <a:solidFill>
                  <a:srgbClr val="FF0000"/>
                </a:solidFill>
                <a:latin typeface="Verdana"/>
                <a:cs typeface="Verdana"/>
              </a:rPr>
              <a:t>How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are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you</a:t>
            </a:r>
            <a:r>
              <a:rPr sz="716" spc="2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today?</a:t>
            </a:r>
            <a:endParaRPr sz="716" dirty="0">
              <a:latin typeface="Verdana"/>
              <a:cs typeface="Verdana"/>
            </a:endParaRPr>
          </a:p>
          <a:p>
            <a:pPr marL="164518" indent="-155859" algn="just">
              <a:spcBef>
                <a:spcPts val="55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20" dirty="0">
                <a:solidFill>
                  <a:srgbClr val="FF0000"/>
                </a:solidFill>
                <a:latin typeface="Verdana"/>
                <a:cs typeface="Verdana"/>
              </a:rPr>
              <a:t>How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do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do?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Ron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Little,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VP regional</a:t>
            </a:r>
            <a:r>
              <a:rPr sz="716" spc="3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sales.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7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 marR="5628" algn="just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Great! Did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hear </a:t>
            </a:r>
            <a:r>
              <a:rPr sz="716" spc="17" dirty="0">
                <a:latin typeface="Verdana"/>
                <a:cs typeface="Verdana"/>
              </a:rPr>
              <a:t>how we </a:t>
            </a:r>
            <a:r>
              <a:rPr sz="716" spc="14" dirty="0">
                <a:latin typeface="Verdana"/>
                <a:cs typeface="Verdana"/>
              </a:rPr>
              <a:t>start with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greeting, then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give our </a:t>
            </a:r>
            <a:r>
              <a:rPr sz="716" spc="17" dirty="0">
                <a:latin typeface="Verdana"/>
                <a:cs typeface="Verdana"/>
              </a:rPr>
              <a:t>name </a:t>
            </a:r>
            <a:r>
              <a:rPr sz="716" spc="14" dirty="0">
                <a:latin typeface="Verdana"/>
                <a:cs typeface="Verdana"/>
              </a:rPr>
              <a:t>or ask </a:t>
            </a:r>
            <a:r>
              <a:rPr sz="716" spc="10" dirty="0">
                <a:latin typeface="Verdana"/>
                <a:cs typeface="Verdana"/>
              </a:rPr>
              <a:t>a  </a:t>
            </a:r>
            <a:r>
              <a:rPr sz="716" spc="14" dirty="0">
                <a:latin typeface="Verdana"/>
                <a:cs typeface="Verdana"/>
              </a:rPr>
              <a:t>question? </a:t>
            </a:r>
            <a:r>
              <a:rPr sz="716" spc="17" dirty="0">
                <a:latin typeface="Verdana"/>
                <a:cs typeface="Verdana"/>
              </a:rPr>
              <a:t>And sometimes we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7" dirty="0">
                <a:latin typeface="Verdana"/>
                <a:cs typeface="Verdana"/>
              </a:rPr>
              <a:t>who we work </a:t>
            </a:r>
            <a:r>
              <a:rPr sz="716" spc="10" dirty="0">
                <a:latin typeface="Verdana"/>
                <a:cs typeface="Verdana"/>
              </a:rPr>
              <a:t>for </a:t>
            </a:r>
            <a:r>
              <a:rPr sz="716" spc="14" dirty="0">
                <a:latin typeface="Verdana"/>
                <a:cs typeface="Verdana"/>
              </a:rPr>
              <a:t>or our job</a:t>
            </a:r>
            <a:r>
              <a:rPr sz="716" spc="58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title.</a:t>
            </a:r>
            <a:endParaRPr sz="71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158242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Lesson </a:t>
            </a:r>
            <a:r>
              <a:rPr lang="en-US" spc="20"/>
              <a:t>001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Say</a:t>
            </a:r>
            <a:r>
              <a:rPr lang="en-US" spc="-30"/>
              <a:t> </a:t>
            </a:r>
            <a:r>
              <a:rPr lang="en-US" spc="15"/>
              <a:t>Hello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766706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18">
              <a:spcBef>
                <a:spcPts val="58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5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3" y="620820"/>
            <a:ext cx="4070639" cy="5540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4762" algn="just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So, </a:t>
            </a:r>
            <a:r>
              <a:rPr sz="716" spc="10" dirty="0">
                <a:latin typeface="Verdana"/>
                <a:cs typeface="Verdana"/>
              </a:rPr>
              <a:t>that’s </a:t>
            </a:r>
            <a:r>
              <a:rPr sz="716" spc="17" dirty="0">
                <a:latin typeface="Verdana"/>
                <a:cs typeface="Verdana"/>
              </a:rPr>
              <a:t>how we </a:t>
            </a:r>
            <a:r>
              <a:rPr sz="716" spc="14" dirty="0">
                <a:latin typeface="Verdana"/>
                <a:cs typeface="Verdana"/>
              </a:rPr>
              <a:t>say hello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someone. </a:t>
            </a:r>
            <a:r>
              <a:rPr sz="716" spc="20" dirty="0">
                <a:latin typeface="Verdana"/>
                <a:cs typeface="Verdana"/>
              </a:rPr>
              <a:t>Now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can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i="1" spc="17" dirty="0">
                <a:latin typeface="Verdana"/>
                <a:cs typeface="Verdana"/>
              </a:rPr>
              <a:t>respond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someone  we’ve </a:t>
            </a:r>
            <a:r>
              <a:rPr sz="716" spc="14" dirty="0">
                <a:latin typeface="Verdana"/>
                <a:cs typeface="Verdana"/>
              </a:rPr>
              <a:t>just </a:t>
            </a:r>
            <a:r>
              <a:rPr sz="716" spc="17" dirty="0">
                <a:latin typeface="Verdana"/>
                <a:cs typeface="Verdana"/>
              </a:rPr>
              <a:t>met when </a:t>
            </a:r>
            <a:r>
              <a:rPr sz="716" spc="14" dirty="0">
                <a:latin typeface="Verdana"/>
                <a:cs typeface="Verdana"/>
              </a:rPr>
              <a:t>they’ve said hello </a:t>
            </a:r>
            <a:r>
              <a:rPr sz="716" spc="10" dirty="0">
                <a:latin typeface="Verdana"/>
                <a:cs typeface="Verdana"/>
              </a:rPr>
              <a:t>to</a:t>
            </a:r>
            <a:r>
              <a:rPr sz="716" spc="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us?</a:t>
            </a:r>
            <a:endParaRPr sz="716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84">
              <a:latin typeface="Times New Roman"/>
              <a:cs typeface="Times New Roman"/>
            </a:endParaRPr>
          </a:p>
          <a:p>
            <a:pPr marL="8659" marR="3464" algn="just">
              <a:lnSpc>
                <a:spcPct val="106200"/>
              </a:lnSpc>
            </a:pPr>
            <a:r>
              <a:rPr sz="716" spc="14" dirty="0">
                <a:latin typeface="Verdana"/>
                <a:cs typeface="Verdana"/>
              </a:rPr>
              <a:t>Well,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can begin by saying “hello,” or </a:t>
            </a:r>
            <a:r>
              <a:rPr sz="716" spc="17" dirty="0">
                <a:latin typeface="Verdana"/>
                <a:cs typeface="Verdana"/>
              </a:rPr>
              <a:t>something </a:t>
            </a:r>
            <a:r>
              <a:rPr sz="716" spc="14" dirty="0">
                <a:latin typeface="Verdana"/>
                <a:cs typeface="Verdana"/>
              </a:rPr>
              <a:t>similar. Or, instead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hello,  </a:t>
            </a:r>
            <a:r>
              <a:rPr sz="716" spc="17" dirty="0">
                <a:latin typeface="Verdana"/>
                <a:cs typeface="Verdana"/>
              </a:rPr>
              <a:t>you might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7" dirty="0">
                <a:latin typeface="Verdana"/>
                <a:cs typeface="Verdana"/>
              </a:rPr>
              <a:t>something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“nice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meet </a:t>
            </a:r>
            <a:r>
              <a:rPr sz="716" spc="14" dirty="0">
                <a:latin typeface="Verdana"/>
                <a:cs typeface="Verdana"/>
              </a:rPr>
              <a:t>you.”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7" dirty="0">
                <a:latin typeface="Verdana"/>
                <a:cs typeface="Verdana"/>
              </a:rPr>
              <a:t>it’s </a:t>
            </a:r>
            <a:r>
              <a:rPr sz="716" spc="17" dirty="0">
                <a:latin typeface="Verdana"/>
                <a:cs typeface="Verdana"/>
              </a:rPr>
              <a:t>always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good </a:t>
            </a:r>
            <a:r>
              <a:rPr sz="716" spc="14" dirty="0">
                <a:latin typeface="Verdana"/>
                <a:cs typeface="Verdana"/>
              </a:rPr>
              <a:t>idea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use  the other person’s </a:t>
            </a:r>
            <a:r>
              <a:rPr sz="716" spc="17" dirty="0">
                <a:latin typeface="Verdana"/>
                <a:cs typeface="Verdana"/>
              </a:rPr>
              <a:t>name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your response,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“Nice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meet you Dave.” </a:t>
            </a:r>
            <a:r>
              <a:rPr sz="716" spc="14" dirty="0">
                <a:latin typeface="Verdana"/>
                <a:cs typeface="Verdana"/>
              </a:rPr>
              <a:t>After your  </a:t>
            </a:r>
            <a:r>
              <a:rPr sz="716" spc="10" dirty="0">
                <a:latin typeface="Verdana"/>
                <a:cs typeface="Verdana"/>
              </a:rPr>
              <a:t>initial </a:t>
            </a:r>
            <a:r>
              <a:rPr sz="716" spc="14" dirty="0">
                <a:latin typeface="Verdana"/>
                <a:cs typeface="Verdana"/>
              </a:rPr>
              <a:t>greeting, then </a:t>
            </a:r>
            <a:r>
              <a:rPr sz="716" spc="17" dirty="0">
                <a:latin typeface="Verdana"/>
                <a:cs typeface="Verdana"/>
              </a:rPr>
              <a:t>you 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introduce </a:t>
            </a:r>
            <a:r>
              <a:rPr sz="716" i="1" spc="14" dirty="0">
                <a:latin typeface="Verdana"/>
                <a:cs typeface="Verdana"/>
              </a:rPr>
              <a:t>yourself </a:t>
            </a:r>
            <a:r>
              <a:rPr sz="716" spc="14" dirty="0">
                <a:latin typeface="Verdana"/>
                <a:cs typeface="Verdana"/>
              </a:rPr>
              <a:t>with </a:t>
            </a:r>
            <a:r>
              <a:rPr sz="716" spc="17" dirty="0">
                <a:latin typeface="Verdana"/>
                <a:cs typeface="Verdana"/>
              </a:rPr>
              <a:t>“my name </a:t>
            </a:r>
            <a:r>
              <a:rPr sz="716" spc="10" dirty="0">
                <a:latin typeface="Verdana"/>
                <a:cs typeface="Verdana"/>
              </a:rPr>
              <a:t>is” </a:t>
            </a:r>
            <a:r>
              <a:rPr sz="716" spc="14" dirty="0">
                <a:latin typeface="Verdana"/>
                <a:cs typeface="Verdana"/>
              </a:rPr>
              <a:t>or just “I’m,”  </a:t>
            </a:r>
            <a:r>
              <a:rPr sz="716" spc="17" dirty="0">
                <a:latin typeface="Verdana"/>
                <a:cs typeface="Verdana"/>
              </a:rPr>
              <a:t>meaning </a:t>
            </a:r>
            <a:r>
              <a:rPr sz="716" spc="10" dirty="0">
                <a:latin typeface="Verdana"/>
                <a:cs typeface="Verdana"/>
              </a:rPr>
              <a:t>“I</a:t>
            </a:r>
            <a:r>
              <a:rPr sz="716" spc="-41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am.”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>
              <a:latin typeface="Times New Roman"/>
              <a:cs typeface="Times New Roman"/>
            </a:endParaRPr>
          </a:p>
          <a:p>
            <a:pPr marL="8659" marR="5628" algn="just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Let’s practice </a:t>
            </a:r>
            <a:r>
              <a:rPr sz="716" spc="10" dirty="0">
                <a:latin typeface="Verdana"/>
                <a:cs typeface="Verdana"/>
              </a:rPr>
              <a:t>this </a:t>
            </a:r>
            <a:r>
              <a:rPr sz="716" spc="14" dirty="0">
                <a:latin typeface="Verdana"/>
                <a:cs typeface="Verdana"/>
              </a:rPr>
              <a:t>kind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greeting! We’ll play an </a:t>
            </a:r>
            <a:r>
              <a:rPr sz="716" spc="17" dirty="0">
                <a:latin typeface="Verdana"/>
                <a:cs typeface="Verdana"/>
              </a:rPr>
              <a:t>example, </a:t>
            </a:r>
            <a:r>
              <a:rPr sz="716" spc="14" dirty="0">
                <a:latin typeface="Verdana"/>
                <a:cs typeface="Verdana"/>
              </a:rPr>
              <a:t>then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can repeat the  greeting yourself. </a:t>
            </a:r>
            <a:r>
              <a:rPr sz="716" spc="17" dirty="0">
                <a:latin typeface="Verdana"/>
                <a:cs typeface="Verdana"/>
              </a:rPr>
              <a:t>Ready? </a:t>
            </a:r>
            <a:r>
              <a:rPr sz="716" spc="14" dirty="0">
                <a:latin typeface="Verdana"/>
                <a:cs typeface="Verdana"/>
              </a:rPr>
              <a:t>Let’s get</a:t>
            </a:r>
            <a:r>
              <a:rPr sz="716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started: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320378" indent="-155859">
              <a:buFont typeface="Malgun Gothic"/>
              <a:buChar char="▪"/>
              <a:tabLst>
                <a:tab pos="319945" algn="l"/>
                <a:tab pos="320378" algn="l"/>
              </a:tabLst>
            </a:pP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Nice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meet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you, Tony.  I’m Carolyn</a:t>
            </a:r>
            <a:r>
              <a:rPr sz="716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Summers.</a:t>
            </a:r>
            <a:endParaRPr sz="716">
              <a:latin typeface="Verdana"/>
              <a:cs typeface="Verdana"/>
            </a:endParaRPr>
          </a:p>
          <a:p>
            <a:pPr marL="320378" indent="-155859">
              <a:spcBef>
                <a:spcPts val="55"/>
              </a:spcBef>
              <a:buFont typeface="Malgun Gothic"/>
              <a:buChar char="▪"/>
              <a:tabLst>
                <a:tab pos="319945" algn="l"/>
                <a:tab pos="320378" algn="l"/>
              </a:tabLst>
            </a:pP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Hi Peg. 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My name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Kurt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Lang.</a:t>
            </a:r>
            <a:endParaRPr sz="716">
              <a:latin typeface="Verdana"/>
              <a:cs typeface="Verdana"/>
            </a:endParaRPr>
          </a:p>
          <a:p>
            <a:pPr marL="320378" indent="-155859">
              <a:spcBef>
                <a:spcPts val="55"/>
              </a:spcBef>
              <a:buFont typeface="Malgun Gothic"/>
              <a:buChar char="▪"/>
              <a:tabLst>
                <a:tab pos="319945" algn="l"/>
                <a:tab pos="32037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Good meeting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you, Paul.  I’m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Gene</a:t>
            </a:r>
            <a:r>
              <a:rPr sz="716" spc="-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Dupont.</a:t>
            </a:r>
            <a:endParaRPr sz="716">
              <a:latin typeface="Verdana"/>
              <a:cs typeface="Verdana"/>
            </a:endParaRPr>
          </a:p>
          <a:p>
            <a:pPr marL="320378" indent="-155859">
              <a:spcBef>
                <a:spcPts val="55"/>
              </a:spcBef>
              <a:buFont typeface="Malgun Gothic"/>
              <a:buChar char="▪"/>
              <a:tabLst>
                <a:tab pos="319945" algn="l"/>
                <a:tab pos="320378" algn="l"/>
              </a:tabLst>
            </a:pP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Pleasure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meet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you, Frank. 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My name’s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Laura</a:t>
            </a:r>
            <a:r>
              <a:rPr sz="716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Chang.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7"/>
              </a:spcBef>
            </a:pPr>
            <a:endParaRPr sz="852">
              <a:latin typeface="Times New Roman"/>
              <a:cs typeface="Times New Roman"/>
            </a:endParaRPr>
          </a:p>
          <a:p>
            <a:pPr marL="8659" marR="4762" algn="just">
              <a:lnSpc>
                <a:spcPct val="106000"/>
              </a:lnSpc>
            </a:pPr>
            <a:r>
              <a:rPr sz="716" spc="14" dirty="0">
                <a:latin typeface="Verdana"/>
                <a:cs typeface="Verdana"/>
              </a:rPr>
              <a:t>Nice </a:t>
            </a:r>
            <a:r>
              <a:rPr sz="716" spc="17" dirty="0">
                <a:latin typeface="Verdana"/>
                <a:cs typeface="Verdana"/>
              </a:rPr>
              <a:t>work! </a:t>
            </a:r>
            <a:r>
              <a:rPr sz="716" spc="14" dirty="0">
                <a:latin typeface="Verdana"/>
                <a:cs typeface="Verdana"/>
              </a:rPr>
              <a:t>But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do these introductions </a:t>
            </a:r>
            <a:r>
              <a:rPr sz="716" spc="17" dirty="0">
                <a:latin typeface="Verdana"/>
                <a:cs typeface="Verdana"/>
              </a:rPr>
              <a:t>sound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real </a:t>
            </a:r>
            <a:r>
              <a:rPr sz="716" spc="10" dirty="0">
                <a:latin typeface="Verdana"/>
                <a:cs typeface="Verdana"/>
              </a:rPr>
              <a:t>life? </a:t>
            </a:r>
            <a:r>
              <a:rPr sz="716" spc="14" dirty="0">
                <a:latin typeface="Verdana"/>
                <a:cs typeface="Verdana"/>
              </a:rPr>
              <a:t>Well, </a:t>
            </a:r>
            <a:r>
              <a:rPr sz="716" spc="10" dirty="0">
                <a:latin typeface="Verdana"/>
                <a:cs typeface="Verdana"/>
              </a:rPr>
              <a:t>let’s listen to a  </a:t>
            </a:r>
            <a:r>
              <a:rPr sz="716" spc="14" dirty="0">
                <a:latin typeface="Verdana"/>
                <a:cs typeface="Verdana"/>
              </a:rPr>
              <a:t>short dialog </a:t>
            </a:r>
            <a:r>
              <a:rPr sz="716" spc="10" dirty="0">
                <a:latin typeface="Verdana"/>
                <a:cs typeface="Verdana"/>
              </a:rPr>
              <a:t>to find </a:t>
            </a:r>
            <a:r>
              <a:rPr sz="716" spc="14" dirty="0">
                <a:latin typeface="Verdana"/>
                <a:cs typeface="Verdana"/>
              </a:rPr>
              <a:t>out. </a:t>
            </a:r>
            <a:r>
              <a:rPr sz="716" spc="10" dirty="0">
                <a:latin typeface="Verdana"/>
                <a:cs typeface="Verdana"/>
              </a:rPr>
              <a:t>You’ll </a:t>
            </a:r>
            <a:r>
              <a:rPr sz="716" spc="14" dirty="0">
                <a:latin typeface="Verdana"/>
                <a:cs typeface="Verdana"/>
              </a:rPr>
              <a:t>hear </a:t>
            </a:r>
            <a:r>
              <a:rPr sz="716" spc="17" dirty="0">
                <a:latin typeface="Verdana"/>
                <a:cs typeface="Verdana"/>
              </a:rPr>
              <a:t>Amber and </a:t>
            </a:r>
            <a:r>
              <a:rPr sz="716" spc="14" dirty="0">
                <a:latin typeface="Verdana"/>
                <a:cs typeface="Verdana"/>
              </a:rPr>
              <a:t>Shelly, two </a:t>
            </a:r>
            <a:r>
              <a:rPr sz="716" spc="20" dirty="0">
                <a:latin typeface="Verdana"/>
                <a:cs typeface="Verdana"/>
              </a:rPr>
              <a:t>women </a:t>
            </a:r>
            <a:r>
              <a:rPr sz="716" spc="14" dirty="0">
                <a:latin typeface="Verdana"/>
                <a:cs typeface="Verdana"/>
              </a:rPr>
              <a:t>at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company  </a:t>
            </a:r>
            <a:r>
              <a:rPr sz="716" spc="14" dirty="0">
                <a:latin typeface="Verdana"/>
                <a:cs typeface="Verdana"/>
              </a:rPr>
              <a:t>party. They’ve </a:t>
            </a:r>
            <a:r>
              <a:rPr sz="716" spc="17" dirty="0">
                <a:latin typeface="Verdana"/>
                <a:cs typeface="Verdana"/>
              </a:rPr>
              <a:t>never met </a:t>
            </a:r>
            <a:r>
              <a:rPr sz="716" spc="14" dirty="0">
                <a:latin typeface="Verdana"/>
                <a:cs typeface="Verdana"/>
              </a:rPr>
              <a:t>before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they </a:t>
            </a:r>
            <a:r>
              <a:rPr sz="716" spc="17" dirty="0">
                <a:latin typeface="Verdana"/>
                <a:cs typeface="Verdana"/>
              </a:rPr>
              <a:t>want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start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conversation. So they  start with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greeting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response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that greeting. Let’s </a:t>
            </a:r>
            <a:r>
              <a:rPr sz="716" spc="17" dirty="0">
                <a:latin typeface="Verdana"/>
                <a:cs typeface="Verdana"/>
              </a:rPr>
              <a:t>have </a:t>
            </a:r>
            <a:r>
              <a:rPr sz="716" spc="10" dirty="0">
                <a:latin typeface="Verdana"/>
                <a:cs typeface="Verdana"/>
              </a:rPr>
              <a:t>a</a:t>
            </a:r>
            <a:r>
              <a:rPr sz="716" spc="4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listen!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20" dirty="0">
                <a:latin typeface="Verdana"/>
                <a:cs typeface="Verdana"/>
              </a:rPr>
              <a:t>Amber: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Hi there. </a:t>
            </a:r>
            <a:r>
              <a:rPr sz="716" spc="7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don’t think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we’ve met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before. I’m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Amber…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from</a:t>
            </a:r>
            <a:r>
              <a:rPr sz="716" spc="9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marketing.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Shelly: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Oh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hi,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nice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meet you Amber.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Shelly Davis.</a:t>
            </a:r>
            <a:r>
              <a:rPr sz="716" spc="58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Sales.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20" dirty="0">
                <a:latin typeface="Verdana"/>
                <a:cs typeface="Verdana"/>
              </a:rPr>
              <a:t>Amber: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A pleasure, Shelly… Quite the set-up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here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isn’t</a:t>
            </a:r>
            <a:r>
              <a:rPr sz="716" spc="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it?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762" algn="just">
              <a:lnSpc>
                <a:spcPct val="105700"/>
              </a:lnSpc>
            </a:pPr>
            <a:r>
              <a:rPr sz="716" spc="14" dirty="0">
                <a:latin typeface="Verdana"/>
                <a:cs typeface="Verdana"/>
              </a:rPr>
              <a:t>So, did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hear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that </a:t>
            </a:r>
            <a:r>
              <a:rPr sz="716" spc="17" dirty="0">
                <a:latin typeface="Verdana"/>
                <a:cs typeface="Verdana"/>
              </a:rPr>
              <a:t>worked? The </a:t>
            </a:r>
            <a:r>
              <a:rPr sz="716" spc="10" dirty="0">
                <a:latin typeface="Verdana"/>
                <a:cs typeface="Verdana"/>
              </a:rPr>
              <a:t>first </a:t>
            </a:r>
            <a:r>
              <a:rPr sz="716" spc="14" dirty="0">
                <a:latin typeface="Verdana"/>
                <a:cs typeface="Verdana"/>
              </a:rPr>
              <a:t>person started by saying </a:t>
            </a:r>
            <a:r>
              <a:rPr sz="716" spc="10" dirty="0">
                <a:latin typeface="Verdana"/>
                <a:cs typeface="Verdana"/>
              </a:rPr>
              <a:t>hi, </a:t>
            </a:r>
            <a:r>
              <a:rPr sz="716" spc="14" dirty="0">
                <a:latin typeface="Verdana"/>
                <a:cs typeface="Verdana"/>
              </a:rPr>
              <a:t>then she  introduced herself.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7" dirty="0">
                <a:latin typeface="Verdana"/>
                <a:cs typeface="Verdana"/>
              </a:rPr>
              <a:t>second </a:t>
            </a:r>
            <a:r>
              <a:rPr sz="716" spc="14" dirty="0">
                <a:latin typeface="Verdana"/>
                <a:cs typeface="Verdana"/>
              </a:rPr>
              <a:t>person followed the </a:t>
            </a:r>
            <a:r>
              <a:rPr sz="716" spc="17" dirty="0">
                <a:latin typeface="Verdana"/>
                <a:cs typeface="Verdana"/>
              </a:rPr>
              <a:t>same </a:t>
            </a:r>
            <a:r>
              <a:rPr sz="716" spc="14" dirty="0">
                <a:latin typeface="Verdana"/>
                <a:cs typeface="Verdana"/>
              </a:rPr>
              <a:t>pattern. </a:t>
            </a:r>
            <a:r>
              <a:rPr sz="716" spc="10" dirty="0">
                <a:latin typeface="Verdana"/>
                <a:cs typeface="Verdana"/>
              </a:rPr>
              <a:t>It’s </a:t>
            </a:r>
            <a:r>
              <a:rPr sz="716" spc="14" dirty="0">
                <a:latin typeface="Verdana"/>
                <a:cs typeface="Verdana"/>
              </a:rPr>
              <a:t>friendly 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professional. </a:t>
            </a:r>
            <a:r>
              <a:rPr sz="716" spc="17" dirty="0">
                <a:latin typeface="Verdana"/>
                <a:cs typeface="Verdana"/>
              </a:rPr>
              <a:t>And once </a:t>
            </a:r>
            <a:r>
              <a:rPr sz="716" spc="14" dirty="0">
                <a:latin typeface="Verdana"/>
                <a:cs typeface="Verdana"/>
              </a:rPr>
              <a:t>they’ve </a:t>
            </a:r>
            <a:r>
              <a:rPr sz="716" spc="17" dirty="0">
                <a:latin typeface="Verdana"/>
                <a:cs typeface="Verdana"/>
              </a:rPr>
              <a:t>done </a:t>
            </a:r>
            <a:r>
              <a:rPr sz="716" spc="10" dirty="0">
                <a:latin typeface="Verdana"/>
                <a:cs typeface="Verdana"/>
              </a:rPr>
              <a:t>this, </a:t>
            </a:r>
            <a:r>
              <a:rPr sz="716" spc="14" dirty="0">
                <a:latin typeface="Verdana"/>
                <a:cs typeface="Verdana"/>
              </a:rPr>
              <a:t>they can start </a:t>
            </a:r>
            <a:r>
              <a:rPr sz="716" spc="10" dirty="0">
                <a:latin typeface="Verdana"/>
                <a:cs typeface="Verdana"/>
              </a:rPr>
              <a:t>a</a:t>
            </a:r>
            <a:r>
              <a:rPr sz="716" spc="65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conversation.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7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329" algn="just">
              <a:lnSpc>
                <a:spcPct val="106000"/>
              </a:lnSpc>
              <a:spcBef>
                <a:spcPts val="3"/>
              </a:spcBef>
            </a:pPr>
            <a:r>
              <a:rPr sz="716" spc="20" dirty="0">
                <a:latin typeface="Verdana"/>
                <a:cs typeface="Verdana"/>
              </a:rPr>
              <a:t>Now </a:t>
            </a:r>
            <a:r>
              <a:rPr sz="716" spc="7" dirty="0">
                <a:latin typeface="Verdana"/>
                <a:cs typeface="Verdana"/>
              </a:rPr>
              <a:t>it’s </a:t>
            </a:r>
            <a:r>
              <a:rPr sz="716" spc="14" dirty="0">
                <a:latin typeface="Verdana"/>
                <a:cs typeface="Verdana"/>
              </a:rPr>
              <a:t>your turn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practice. We’ll repeat the dialog, but </a:t>
            </a:r>
            <a:r>
              <a:rPr sz="716" spc="10" dirty="0">
                <a:latin typeface="Verdana"/>
                <a:cs typeface="Verdana"/>
              </a:rPr>
              <a:t>this </a:t>
            </a:r>
            <a:r>
              <a:rPr sz="716" spc="14" dirty="0">
                <a:latin typeface="Verdana"/>
                <a:cs typeface="Verdana"/>
              </a:rPr>
              <a:t>time we’re going </a:t>
            </a:r>
            <a:r>
              <a:rPr sz="716" spc="10" dirty="0">
                <a:latin typeface="Verdana"/>
                <a:cs typeface="Verdana"/>
              </a:rPr>
              <a:t>to  </a:t>
            </a:r>
            <a:r>
              <a:rPr sz="716" spc="17" dirty="0">
                <a:latin typeface="Verdana"/>
                <a:cs typeface="Verdana"/>
              </a:rPr>
              <a:t>beep </a:t>
            </a:r>
            <a:r>
              <a:rPr sz="716" spc="14" dirty="0">
                <a:latin typeface="Verdana"/>
                <a:cs typeface="Verdana"/>
              </a:rPr>
              <a:t>out the </a:t>
            </a:r>
            <a:r>
              <a:rPr sz="716" spc="17" dirty="0">
                <a:latin typeface="Verdana"/>
                <a:cs typeface="Verdana"/>
              </a:rPr>
              <a:t>response and you </a:t>
            </a:r>
            <a:r>
              <a:rPr sz="716" spc="14" dirty="0">
                <a:latin typeface="Verdana"/>
                <a:cs typeface="Verdana"/>
              </a:rPr>
              <a:t>can play the </a:t>
            </a:r>
            <a:r>
              <a:rPr sz="716" spc="10" dirty="0">
                <a:latin typeface="Verdana"/>
                <a:cs typeface="Verdana"/>
              </a:rPr>
              <a:t>role of </a:t>
            </a:r>
            <a:r>
              <a:rPr sz="716" spc="14" dirty="0">
                <a:latin typeface="Verdana"/>
                <a:cs typeface="Verdana"/>
              </a:rPr>
              <a:t>Shelly. You’ll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0" dirty="0">
                <a:latin typeface="Verdana"/>
                <a:cs typeface="Verdana"/>
              </a:rPr>
              <a:t>“hi,  </a:t>
            </a:r>
            <a:r>
              <a:rPr sz="716" spc="14" dirty="0">
                <a:latin typeface="Verdana"/>
                <a:cs typeface="Verdana"/>
              </a:rPr>
              <a:t>nice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meet </a:t>
            </a:r>
            <a:r>
              <a:rPr sz="716" spc="14" dirty="0">
                <a:latin typeface="Verdana"/>
                <a:cs typeface="Verdana"/>
              </a:rPr>
              <a:t>you,”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your </a:t>
            </a:r>
            <a:r>
              <a:rPr sz="716" spc="17" dirty="0">
                <a:latin typeface="Verdana"/>
                <a:cs typeface="Verdana"/>
              </a:rPr>
              <a:t>name. </a:t>
            </a:r>
            <a:r>
              <a:rPr sz="716" spc="7" dirty="0">
                <a:latin typeface="Verdana"/>
                <a:cs typeface="Verdana"/>
              </a:rPr>
              <a:t>If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want,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can </a:t>
            </a:r>
            <a:r>
              <a:rPr sz="716" spc="17" dirty="0">
                <a:latin typeface="Verdana"/>
                <a:cs typeface="Verdana"/>
              </a:rPr>
              <a:t>add what department you  work </a:t>
            </a:r>
            <a:r>
              <a:rPr sz="716" spc="10" dirty="0">
                <a:latin typeface="Verdana"/>
                <a:cs typeface="Verdana"/>
              </a:rPr>
              <a:t>in. </a:t>
            </a:r>
            <a:r>
              <a:rPr sz="716" spc="17" dirty="0">
                <a:latin typeface="Verdana"/>
                <a:cs typeface="Verdana"/>
              </a:rPr>
              <a:t>Here we</a:t>
            </a:r>
            <a:r>
              <a:rPr sz="716" spc="-2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go: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>
              <a:spcBef>
                <a:spcPts val="3"/>
              </a:spcBef>
            </a:pPr>
            <a:r>
              <a:rPr sz="716" b="1" spc="20" dirty="0">
                <a:latin typeface="Verdana"/>
                <a:cs typeface="Verdana"/>
              </a:rPr>
              <a:t>Amber: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Hi there. </a:t>
            </a:r>
            <a:r>
              <a:rPr sz="716" spc="7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don’t think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we’ve met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before. I’m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Amber…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from</a:t>
            </a:r>
            <a:r>
              <a:rPr sz="716" spc="9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marketing.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>
              <a:spcBef>
                <a:spcPts val="3"/>
              </a:spcBef>
            </a:pPr>
            <a:r>
              <a:rPr sz="716" b="1" spc="17" dirty="0">
                <a:solidFill>
                  <a:srgbClr val="808080"/>
                </a:solidFill>
                <a:latin typeface="Verdana"/>
                <a:cs typeface="Verdana"/>
              </a:rPr>
              <a:t>You: </a:t>
            </a:r>
            <a:r>
              <a:rPr sz="716" spc="17" dirty="0">
                <a:solidFill>
                  <a:srgbClr val="808080"/>
                </a:solidFill>
                <a:latin typeface="Verdana"/>
                <a:cs typeface="Verdana"/>
              </a:rPr>
              <a:t>Oh </a:t>
            </a:r>
            <a:r>
              <a:rPr sz="716" spc="10" dirty="0">
                <a:solidFill>
                  <a:srgbClr val="808080"/>
                </a:solidFill>
                <a:latin typeface="Verdana"/>
                <a:cs typeface="Verdana"/>
              </a:rPr>
              <a:t>hi,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nice </a:t>
            </a:r>
            <a:r>
              <a:rPr sz="716" spc="10" dirty="0">
                <a:solidFill>
                  <a:srgbClr val="808080"/>
                </a:solidFill>
                <a:latin typeface="Verdana"/>
                <a:cs typeface="Verdana"/>
              </a:rPr>
              <a:t>to </a:t>
            </a:r>
            <a:r>
              <a:rPr sz="716" spc="17" dirty="0">
                <a:solidFill>
                  <a:srgbClr val="808080"/>
                </a:solidFill>
                <a:latin typeface="Verdana"/>
                <a:cs typeface="Verdana"/>
              </a:rPr>
              <a:t>meet you Amber.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Shelly Davis.</a:t>
            </a:r>
            <a:r>
              <a:rPr sz="716" spc="41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Sales.</a:t>
            </a:r>
            <a:endParaRPr sz="716">
              <a:latin typeface="Verdana"/>
              <a:cs typeface="Verdana"/>
            </a:endParaRPr>
          </a:p>
          <a:p>
            <a:pPr marL="8659" marR="1123920">
              <a:lnSpc>
                <a:spcPct val="211400"/>
              </a:lnSpc>
              <a:spcBef>
                <a:spcPts val="17"/>
              </a:spcBef>
            </a:pPr>
            <a:r>
              <a:rPr sz="716" b="1" spc="20" dirty="0">
                <a:latin typeface="Verdana"/>
                <a:cs typeface="Verdana"/>
              </a:rPr>
              <a:t>Amber: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A pleasure, Shelly… Quite the set-up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here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isn’t it?  </a:t>
            </a:r>
            <a:r>
              <a:rPr sz="716" spc="14" dirty="0">
                <a:latin typeface="Verdana"/>
                <a:cs typeface="Verdana"/>
              </a:rPr>
              <a:t>Great</a:t>
            </a:r>
            <a:r>
              <a:rPr sz="716" spc="-37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work!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329" algn="just">
              <a:lnSpc>
                <a:spcPct val="104800"/>
              </a:lnSpc>
            </a:pPr>
            <a:r>
              <a:rPr sz="716" spc="20" dirty="0">
                <a:latin typeface="Verdana"/>
                <a:cs typeface="Verdana"/>
              </a:rPr>
              <a:t>Now </a:t>
            </a:r>
            <a:r>
              <a:rPr sz="716" spc="17" dirty="0">
                <a:latin typeface="Verdana"/>
                <a:cs typeface="Verdana"/>
              </a:rPr>
              <a:t>what </a:t>
            </a:r>
            <a:r>
              <a:rPr sz="716" spc="7" dirty="0">
                <a:latin typeface="Verdana"/>
                <a:cs typeface="Verdana"/>
              </a:rPr>
              <a:t>if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already </a:t>
            </a:r>
            <a:r>
              <a:rPr sz="716" spc="17" dirty="0">
                <a:latin typeface="Verdana"/>
                <a:cs typeface="Verdana"/>
              </a:rPr>
              <a:t>know </a:t>
            </a:r>
            <a:r>
              <a:rPr sz="716" spc="14" dirty="0">
                <a:latin typeface="Verdana"/>
                <a:cs typeface="Verdana"/>
              </a:rPr>
              <a:t>the person? For </a:t>
            </a:r>
            <a:r>
              <a:rPr sz="716" spc="17" dirty="0">
                <a:latin typeface="Verdana"/>
                <a:cs typeface="Verdana"/>
              </a:rPr>
              <a:t>example, </a:t>
            </a:r>
            <a:r>
              <a:rPr sz="716" spc="7" dirty="0">
                <a:latin typeface="Verdana"/>
                <a:cs typeface="Verdana"/>
              </a:rPr>
              <a:t>if </a:t>
            </a:r>
            <a:r>
              <a:rPr sz="716" spc="17" dirty="0">
                <a:latin typeface="Verdana"/>
                <a:cs typeface="Verdana"/>
              </a:rPr>
              <a:t>you want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greet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work  </a:t>
            </a:r>
            <a:r>
              <a:rPr sz="716" spc="14" dirty="0">
                <a:latin typeface="Verdana"/>
                <a:cs typeface="Verdana"/>
              </a:rPr>
              <a:t>colleague or </a:t>
            </a:r>
            <a:r>
              <a:rPr sz="716" spc="10" dirty="0">
                <a:latin typeface="Verdana"/>
                <a:cs typeface="Verdana"/>
              </a:rPr>
              <a:t>a</a:t>
            </a:r>
            <a:r>
              <a:rPr sz="716" spc="-1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friend?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158242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Lesson </a:t>
            </a:r>
            <a:r>
              <a:rPr lang="en-US" spc="20"/>
              <a:t>001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Say</a:t>
            </a:r>
            <a:r>
              <a:rPr lang="en-US" spc="-30"/>
              <a:t> </a:t>
            </a:r>
            <a:r>
              <a:rPr lang="en-US" spc="15"/>
              <a:t>Hello</a:t>
            </a:r>
            <a:endParaRPr spc="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766706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18">
              <a:spcBef>
                <a:spcPts val="58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6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3" y="621583"/>
            <a:ext cx="4070639" cy="5494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06000"/>
              </a:lnSpc>
            </a:pPr>
            <a:r>
              <a:rPr sz="716" spc="14" dirty="0">
                <a:latin typeface="Verdana"/>
                <a:cs typeface="Verdana"/>
              </a:rPr>
              <a:t>Well, </a:t>
            </a:r>
            <a:r>
              <a:rPr sz="716" spc="10" dirty="0">
                <a:latin typeface="Verdana"/>
                <a:cs typeface="Verdana"/>
              </a:rPr>
              <a:t>this </a:t>
            </a:r>
            <a:r>
              <a:rPr sz="716" spc="14" dirty="0">
                <a:latin typeface="Verdana"/>
                <a:cs typeface="Verdana"/>
              </a:rPr>
              <a:t>time,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can be </a:t>
            </a:r>
            <a:r>
              <a:rPr sz="716" spc="10" dirty="0">
                <a:latin typeface="Verdana"/>
                <a:cs typeface="Verdana"/>
              </a:rPr>
              <a:t>a bit </a:t>
            </a:r>
            <a:r>
              <a:rPr sz="716" spc="17" dirty="0">
                <a:latin typeface="Verdana"/>
                <a:cs typeface="Verdana"/>
              </a:rPr>
              <a:t>more </a:t>
            </a:r>
            <a:r>
              <a:rPr sz="716" spc="14" dirty="0">
                <a:latin typeface="Verdana"/>
                <a:cs typeface="Verdana"/>
              </a:rPr>
              <a:t>informal. That </a:t>
            </a:r>
            <a:r>
              <a:rPr sz="716" spc="17" dirty="0">
                <a:latin typeface="Verdana"/>
                <a:cs typeface="Verdana"/>
              </a:rPr>
              <a:t>means </a:t>
            </a:r>
            <a:r>
              <a:rPr sz="716" spc="14" dirty="0">
                <a:latin typeface="Verdana"/>
                <a:cs typeface="Verdana"/>
              </a:rPr>
              <a:t>instead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“hello” </a:t>
            </a:r>
            <a:r>
              <a:rPr sz="716" spc="17" dirty="0">
                <a:latin typeface="Verdana"/>
                <a:cs typeface="Verdana"/>
              </a:rPr>
              <a:t>or  </a:t>
            </a:r>
            <a:r>
              <a:rPr sz="716" spc="14" dirty="0">
                <a:latin typeface="Verdana"/>
                <a:cs typeface="Verdana"/>
              </a:rPr>
              <a:t>“good morning,” </a:t>
            </a:r>
            <a:r>
              <a:rPr sz="716" spc="17" dirty="0">
                <a:latin typeface="Verdana"/>
                <a:cs typeface="Verdana"/>
              </a:rPr>
              <a:t>we might </a:t>
            </a:r>
            <a:r>
              <a:rPr sz="716" spc="14" dirty="0">
                <a:latin typeface="Verdana"/>
                <a:cs typeface="Verdana"/>
              </a:rPr>
              <a:t>use </a:t>
            </a:r>
            <a:r>
              <a:rPr sz="716" spc="10" dirty="0">
                <a:latin typeface="Verdana"/>
                <a:cs typeface="Verdana"/>
              </a:rPr>
              <a:t>“hi” </a:t>
            </a:r>
            <a:r>
              <a:rPr sz="716" spc="14" dirty="0">
                <a:latin typeface="Verdana"/>
                <a:cs typeface="Verdana"/>
              </a:rPr>
              <a:t>or “hey.” </a:t>
            </a:r>
            <a:r>
              <a:rPr sz="716" spc="17" dirty="0">
                <a:latin typeface="Verdana"/>
                <a:cs typeface="Verdana"/>
              </a:rPr>
              <a:t>And because </a:t>
            </a:r>
            <a:r>
              <a:rPr sz="716" spc="14" dirty="0">
                <a:latin typeface="Verdana"/>
                <a:cs typeface="Verdana"/>
              </a:rPr>
              <a:t>we’re talking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someone  we know, we </a:t>
            </a:r>
            <a:r>
              <a:rPr sz="716" spc="14" dirty="0">
                <a:latin typeface="Verdana"/>
                <a:cs typeface="Verdana"/>
              </a:rPr>
              <a:t>don’t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say our </a:t>
            </a:r>
            <a:r>
              <a:rPr sz="716" spc="17" dirty="0">
                <a:latin typeface="Verdana"/>
                <a:cs typeface="Verdana"/>
              </a:rPr>
              <a:t>name. </a:t>
            </a:r>
            <a:r>
              <a:rPr sz="716" spc="14" dirty="0">
                <a:latin typeface="Verdana"/>
                <a:cs typeface="Verdana"/>
              </a:rPr>
              <a:t>Instead,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ask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friendly </a:t>
            </a:r>
            <a:r>
              <a:rPr sz="716" spc="10" dirty="0">
                <a:latin typeface="Verdana"/>
                <a:cs typeface="Verdana"/>
              </a:rPr>
              <a:t>little </a:t>
            </a:r>
            <a:r>
              <a:rPr sz="716" spc="14" dirty="0">
                <a:latin typeface="Verdana"/>
                <a:cs typeface="Verdana"/>
              </a:rPr>
              <a:t>question  that </a:t>
            </a:r>
            <a:r>
              <a:rPr sz="716" spc="17" dirty="0">
                <a:latin typeface="Verdana"/>
                <a:cs typeface="Verdana"/>
              </a:rPr>
              <a:t>means something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7" dirty="0">
                <a:latin typeface="Verdana"/>
                <a:cs typeface="Verdana"/>
              </a:rPr>
              <a:t>“how </a:t>
            </a:r>
            <a:r>
              <a:rPr sz="716" spc="14" dirty="0">
                <a:latin typeface="Verdana"/>
                <a:cs typeface="Verdana"/>
              </a:rPr>
              <a:t>are</a:t>
            </a:r>
            <a:r>
              <a:rPr sz="716" spc="-3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you?”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762" algn="just">
              <a:lnSpc>
                <a:spcPct val="104800"/>
              </a:lnSpc>
            </a:pPr>
            <a:r>
              <a:rPr sz="716" spc="14" dirty="0">
                <a:latin typeface="Verdana"/>
                <a:cs typeface="Verdana"/>
              </a:rPr>
              <a:t>Let’s give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0" dirty="0">
                <a:latin typeface="Verdana"/>
                <a:cs typeface="Verdana"/>
              </a:rPr>
              <a:t>a try! </a:t>
            </a:r>
            <a:r>
              <a:rPr sz="716" spc="14" dirty="0">
                <a:latin typeface="Verdana"/>
                <a:cs typeface="Verdana"/>
              </a:rPr>
              <a:t>We’ll provide </a:t>
            </a:r>
            <a:r>
              <a:rPr sz="716" spc="17" dirty="0">
                <a:latin typeface="Verdana"/>
                <a:cs typeface="Verdana"/>
              </a:rPr>
              <a:t>some examples. </a:t>
            </a:r>
            <a:r>
              <a:rPr sz="716" spc="14" dirty="0">
                <a:latin typeface="Verdana"/>
                <a:cs typeface="Verdana"/>
              </a:rPr>
              <a:t>Listen carefully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repeat </a:t>
            </a:r>
            <a:r>
              <a:rPr sz="716" spc="10" dirty="0">
                <a:latin typeface="Verdana"/>
                <a:cs typeface="Verdana"/>
              </a:rPr>
              <a:t>for  </a:t>
            </a:r>
            <a:r>
              <a:rPr sz="716" spc="14" dirty="0">
                <a:latin typeface="Verdana"/>
                <a:cs typeface="Verdana"/>
              </a:rPr>
              <a:t>yourself. </a:t>
            </a:r>
            <a:r>
              <a:rPr sz="716" spc="17" dirty="0">
                <a:latin typeface="Verdana"/>
                <a:cs typeface="Verdana"/>
              </a:rPr>
              <a:t>Ready? </a:t>
            </a:r>
            <a:r>
              <a:rPr sz="716" spc="14" dirty="0">
                <a:latin typeface="Verdana"/>
                <a:cs typeface="Verdana"/>
              </a:rPr>
              <a:t>Let’s</a:t>
            </a:r>
            <a:r>
              <a:rPr sz="716" spc="-24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begin.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320378" indent="-155859">
              <a:buFont typeface="Malgun Gothic"/>
              <a:buChar char="▪"/>
              <a:tabLst>
                <a:tab pos="319945" algn="l"/>
                <a:tab pos="32037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Hey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there Bob.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How’s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it</a:t>
            </a:r>
            <a:r>
              <a:rPr sz="716" spc="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going?</a:t>
            </a:r>
            <a:endParaRPr sz="716">
              <a:latin typeface="Verdana"/>
              <a:cs typeface="Verdana"/>
            </a:endParaRPr>
          </a:p>
          <a:p>
            <a:pPr marL="320378" indent="-155859">
              <a:spcBef>
                <a:spcPts val="37"/>
              </a:spcBef>
              <a:buFont typeface="Malgun Gothic"/>
              <a:buChar char="▪"/>
              <a:tabLst>
                <a:tab pos="319945" algn="l"/>
                <a:tab pos="32037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Good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see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you</a:t>
            </a:r>
            <a:r>
              <a:rPr sz="716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June.</a:t>
            </a:r>
            <a:endParaRPr sz="716">
              <a:latin typeface="Verdana"/>
              <a:cs typeface="Verdana"/>
            </a:endParaRPr>
          </a:p>
          <a:p>
            <a:pPr marL="320378" indent="-155859">
              <a:spcBef>
                <a:spcPts val="55"/>
              </a:spcBef>
              <a:buFont typeface="Malgun Gothic"/>
              <a:buChar char="▪"/>
              <a:tabLst>
                <a:tab pos="319945" algn="l"/>
                <a:tab pos="32037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Morning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Lana.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What’s</a:t>
            </a:r>
            <a:r>
              <a:rPr sz="716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up?</a:t>
            </a:r>
            <a:endParaRPr sz="716">
              <a:latin typeface="Verdana"/>
              <a:cs typeface="Verdana"/>
            </a:endParaRPr>
          </a:p>
          <a:p>
            <a:pPr marL="320378" indent="-155859">
              <a:spcBef>
                <a:spcPts val="55"/>
              </a:spcBef>
              <a:buFont typeface="Malgun Gothic"/>
              <a:buChar char="▪"/>
              <a:tabLst>
                <a:tab pos="319945" algn="l"/>
                <a:tab pos="32037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Oh,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hi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Chuck.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What’s</a:t>
            </a:r>
            <a:r>
              <a:rPr sz="716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new?</a:t>
            </a:r>
            <a:endParaRPr sz="716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784">
              <a:latin typeface="Times New Roman"/>
              <a:cs typeface="Times New Roman"/>
            </a:endParaRPr>
          </a:p>
          <a:p>
            <a:pPr marL="8659" marR="3464" algn="just">
              <a:lnSpc>
                <a:spcPct val="106000"/>
              </a:lnSpc>
            </a:pPr>
            <a:r>
              <a:rPr sz="716" spc="17" dirty="0">
                <a:latin typeface="Verdana"/>
                <a:cs typeface="Verdana"/>
              </a:rPr>
              <a:t>Okay, </a:t>
            </a:r>
            <a:r>
              <a:rPr sz="716" spc="14" dirty="0">
                <a:latin typeface="Verdana"/>
                <a:cs typeface="Verdana"/>
              </a:rPr>
              <a:t>just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note here on </a:t>
            </a:r>
            <a:r>
              <a:rPr sz="716" spc="17" dirty="0">
                <a:latin typeface="Verdana"/>
                <a:cs typeface="Verdana"/>
              </a:rPr>
              <a:t>answering </a:t>
            </a:r>
            <a:r>
              <a:rPr sz="716" spc="14" dirty="0">
                <a:latin typeface="Verdana"/>
                <a:cs typeface="Verdana"/>
              </a:rPr>
              <a:t>questions. </a:t>
            </a:r>
            <a:r>
              <a:rPr sz="716" spc="7" dirty="0">
                <a:latin typeface="Verdana"/>
                <a:cs typeface="Verdana"/>
              </a:rPr>
              <a:t>If it’s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“how” </a:t>
            </a:r>
            <a:r>
              <a:rPr sz="716" spc="14" dirty="0">
                <a:latin typeface="Verdana"/>
                <a:cs typeface="Verdana"/>
              </a:rPr>
              <a:t>question,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“how’s 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4" dirty="0">
                <a:latin typeface="Verdana"/>
                <a:cs typeface="Verdana"/>
              </a:rPr>
              <a:t>going,”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can say “good” or “not too bad.” But </a:t>
            </a:r>
            <a:r>
              <a:rPr sz="716" spc="7" dirty="0">
                <a:latin typeface="Verdana"/>
                <a:cs typeface="Verdana"/>
              </a:rPr>
              <a:t>if </a:t>
            </a:r>
            <a:r>
              <a:rPr sz="716" spc="17" dirty="0">
                <a:latin typeface="Verdana"/>
                <a:cs typeface="Verdana"/>
              </a:rPr>
              <a:t>someone </a:t>
            </a:r>
            <a:r>
              <a:rPr sz="716" spc="14" dirty="0">
                <a:latin typeface="Verdana"/>
                <a:cs typeface="Verdana"/>
              </a:rPr>
              <a:t>uses </a:t>
            </a:r>
            <a:r>
              <a:rPr sz="716" i="1" spc="17" dirty="0">
                <a:latin typeface="Verdana"/>
                <a:cs typeface="Verdana"/>
              </a:rPr>
              <a:t>what </a:t>
            </a:r>
            <a:r>
              <a:rPr sz="716" spc="10" dirty="0">
                <a:latin typeface="Verdana"/>
                <a:cs typeface="Verdana"/>
              </a:rPr>
              <a:t>in a  </a:t>
            </a:r>
            <a:r>
              <a:rPr sz="716" spc="14" dirty="0">
                <a:latin typeface="Verdana"/>
                <a:cs typeface="Verdana"/>
              </a:rPr>
              <a:t>question, </a:t>
            </a:r>
            <a:r>
              <a:rPr sz="716" spc="17" dirty="0">
                <a:latin typeface="Verdana"/>
                <a:cs typeface="Verdana"/>
              </a:rPr>
              <a:t>we 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7" dirty="0">
                <a:latin typeface="Verdana"/>
                <a:cs typeface="Verdana"/>
              </a:rPr>
              <a:t>something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“not </a:t>
            </a:r>
            <a:r>
              <a:rPr sz="716" spc="17" dirty="0">
                <a:latin typeface="Verdana"/>
                <a:cs typeface="Verdana"/>
              </a:rPr>
              <a:t>much” </a:t>
            </a:r>
            <a:r>
              <a:rPr sz="716" spc="14" dirty="0">
                <a:latin typeface="Verdana"/>
                <a:cs typeface="Verdana"/>
              </a:rPr>
              <a:t>or give </a:t>
            </a:r>
            <a:r>
              <a:rPr sz="716" spc="17" dirty="0">
                <a:latin typeface="Verdana"/>
                <a:cs typeface="Verdana"/>
              </a:rPr>
              <a:t>them some </a:t>
            </a:r>
            <a:r>
              <a:rPr sz="716" spc="14" dirty="0">
                <a:latin typeface="Verdana"/>
                <a:cs typeface="Verdana"/>
              </a:rPr>
              <a:t>actual  information. </a:t>
            </a:r>
            <a:r>
              <a:rPr sz="716" spc="10" dirty="0">
                <a:latin typeface="Verdana"/>
                <a:cs typeface="Verdana"/>
              </a:rPr>
              <a:t>All</a:t>
            </a:r>
            <a:r>
              <a:rPr sz="716" spc="-24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right?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27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329" algn="just">
              <a:lnSpc>
                <a:spcPct val="104800"/>
              </a:lnSpc>
            </a:pPr>
            <a:r>
              <a:rPr sz="716" spc="20" dirty="0">
                <a:latin typeface="Verdana"/>
                <a:cs typeface="Verdana"/>
              </a:rPr>
              <a:t>How </a:t>
            </a:r>
            <a:r>
              <a:rPr sz="716" spc="17" dirty="0">
                <a:latin typeface="Verdana"/>
                <a:cs typeface="Verdana"/>
              </a:rPr>
              <a:t>about </a:t>
            </a:r>
            <a:r>
              <a:rPr sz="716" spc="10" dirty="0">
                <a:latin typeface="Verdana"/>
                <a:cs typeface="Verdana"/>
              </a:rPr>
              <a:t>a little </a:t>
            </a:r>
            <a:r>
              <a:rPr sz="716" spc="14" dirty="0">
                <a:latin typeface="Verdana"/>
                <a:cs typeface="Verdana"/>
              </a:rPr>
              <a:t>dialog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show </a:t>
            </a:r>
            <a:r>
              <a:rPr sz="716" spc="14" dirty="0">
                <a:latin typeface="Verdana"/>
                <a:cs typeface="Verdana"/>
              </a:rPr>
              <a:t>us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0" dirty="0">
                <a:latin typeface="Verdana"/>
                <a:cs typeface="Verdana"/>
              </a:rPr>
              <a:t>this </a:t>
            </a:r>
            <a:r>
              <a:rPr sz="716" spc="17" dirty="0">
                <a:latin typeface="Verdana"/>
                <a:cs typeface="Verdana"/>
              </a:rPr>
              <a:t>more </a:t>
            </a:r>
            <a:r>
              <a:rPr sz="716" spc="14" dirty="0">
                <a:latin typeface="Verdana"/>
                <a:cs typeface="Verdana"/>
              </a:rPr>
              <a:t>informal greeting </a:t>
            </a:r>
            <a:r>
              <a:rPr sz="716" spc="17" dirty="0">
                <a:latin typeface="Verdana"/>
                <a:cs typeface="Verdana"/>
              </a:rPr>
              <a:t>sounds. </a:t>
            </a:r>
            <a:r>
              <a:rPr sz="716" spc="14" dirty="0">
                <a:latin typeface="Verdana"/>
                <a:cs typeface="Verdana"/>
              </a:rPr>
              <a:t>We’ll  hear </a:t>
            </a:r>
            <a:r>
              <a:rPr sz="716" spc="17" dirty="0">
                <a:latin typeface="Verdana"/>
                <a:cs typeface="Verdana"/>
              </a:rPr>
              <a:t>Coby and </a:t>
            </a:r>
            <a:r>
              <a:rPr sz="716" spc="10" dirty="0">
                <a:latin typeface="Verdana"/>
                <a:cs typeface="Verdana"/>
              </a:rPr>
              <a:t>Liz, </a:t>
            </a:r>
            <a:r>
              <a:rPr sz="716" spc="14" dirty="0">
                <a:latin typeface="Verdana"/>
                <a:cs typeface="Verdana"/>
              </a:rPr>
              <a:t>two co-workers </a:t>
            </a:r>
            <a:r>
              <a:rPr sz="716" spc="17" dirty="0">
                <a:latin typeface="Verdana"/>
                <a:cs typeface="Verdana"/>
              </a:rPr>
              <a:t>making </a:t>
            </a:r>
            <a:r>
              <a:rPr sz="716" spc="14" dirty="0">
                <a:latin typeface="Verdana"/>
                <a:cs typeface="Verdana"/>
              </a:rPr>
              <a:t>small </a:t>
            </a:r>
            <a:r>
              <a:rPr sz="716" spc="10" dirty="0">
                <a:latin typeface="Verdana"/>
                <a:cs typeface="Verdana"/>
              </a:rPr>
              <a:t>talk </a:t>
            </a:r>
            <a:r>
              <a:rPr sz="716" spc="14" dirty="0">
                <a:latin typeface="Verdana"/>
                <a:cs typeface="Verdana"/>
              </a:rPr>
              <a:t>before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meeting.</a:t>
            </a:r>
            <a:r>
              <a:rPr sz="716" spc="133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Ready?</a:t>
            </a:r>
            <a:endParaRPr sz="716">
              <a:latin typeface="Verdana"/>
              <a:cs typeface="Verdana"/>
            </a:endParaRPr>
          </a:p>
          <a:p>
            <a:pPr marL="8659" marR="2321007">
              <a:lnSpc>
                <a:spcPct val="182900"/>
              </a:lnSpc>
              <a:spcBef>
                <a:spcPts val="259"/>
              </a:spcBef>
            </a:pPr>
            <a:r>
              <a:rPr sz="716" b="1" spc="17" dirty="0">
                <a:latin typeface="Verdana"/>
                <a:cs typeface="Verdana"/>
              </a:rPr>
              <a:t>Coby: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Oh,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hey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Liz.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How’s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things?  </a:t>
            </a:r>
            <a:r>
              <a:rPr sz="716" b="1" spc="14" dirty="0">
                <a:latin typeface="Verdana"/>
                <a:cs typeface="Verdana"/>
              </a:rPr>
              <a:t>Liz: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Hi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Coby.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Not too bad.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And you?  </a:t>
            </a:r>
            <a:r>
              <a:rPr sz="716" b="1" spc="17" dirty="0">
                <a:latin typeface="Verdana"/>
                <a:cs typeface="Verdana"/>
              </a:rPr>
              <a:t>Coby: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Hangin’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716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there.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7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329" algn="just">
              <a:lnSpc>
                <a:spcPct val="106000"/>
              </a:lnSpc>
            </a:pPr>
            <a:r>
              <a:rPr sz="716" spc="14" dirty="0">
                <a:latin typeface="Verdana"/>
                <a:cs typeface="Verdana"/>
              </a:rPr>
              <a:t>So, did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hear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that </a:t>
            </a:r>
            <a:r>
              <a:rPr sz="716" spc="17" dirty="0">
                <a:latin typeface="Verdana"/>
                <a:cs typeface="Verdana"/>
              </a:rPr>
              <a:t>was more </a:t>
            </a:r>
            <a:r>
              <a:rPr sz="716" spc="14" dirty="0">
                <a:latin typeface="Verdana"/>
                <a:cs typeface="Verdana"/>
              </a:rPr>
              <a:t>informal? </a:t>
            </a:r>
            <a:r>
              <a:rPr sz="716" spc="17" dirty="0">
                <a:latin typeface="Verdana"/>
                <a:cs typeface="Verdana"/>
              </a:rPr>
              <a:t>The speakers used </a:t>
            </a:r>
            <a:r>
              <a:rPr sz="716" spc="14" dirty="0">
                <a:latin typeface="Verdana"/>
                <a:cs typeface="Verdana"/>
              </a:rPr>
              <a:t>“hey”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0" dirty="0">
                <a:latin typeface="Verdana"/>
                <a:cs typeface="Verdana"/>
              </a:rPr>
              <a:t>“hi” 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short, simple, expressions. But </a:t>
            </a:r>
            <a:r>
              <a:rPr sz="716" spc="17" dirty="0">
                <a:latin typeface="Verdana"/>
                <a:cs typeface="Verdana"/>
              </a:rPr>
              <a:t>what does </a:t>
            </a:r>
            <a:r>
              <a:rPr sz="716" spc="14" dirty="0">
                <a:latin typeface="Verdana"/>
                <a:cs typeface="Verdana"/>
              </a:rPr>
              <a:t>“hangin’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there” </a:t>
            </a:r>
            <a:r>
              <a:rPr sz="716" spc="17" dirty="0">
                <a:latin typeface="Verdana"/>
                <a:cs typeface="Verdana"/>
              </a:rPr>
              <a:t>mean? </a:t>
            </a:r>
            <a:r>
              <a:rPr sz="716" spc="14" dirty="0">
                <a:latin typeface="Verdana"/>
                <a:cs typeface="Verdana"/>
              </a:rPr>
              <a:t>Well, </a:t>
            </a:r>
            <a:r>
              <a:rPr sz="716" spc="7" dirty="0">
                <a:latin typeface="Verdana"/>
                <a:cs typeface="Verdana"/>
              </a:rPr>
              <a:t>it’s 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7" dirty="0">
                <a:latin typeface="Verdana"/>
                <a:cs typeface="Verdana"/>
              </a:rPr>
              <a:t>same </a:t>
            </a:r>
            <a:r>
              <a:rPr sz="716" spc="14" dirty="0">
                <a:latin typeface="Verdana"/>
                <a:cs typeface="Verdana"/>
              </a:rPr>
              <a:t>as “not too bad.”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0" dirty="0">
                <a:latin typeface="Verdana"/>
                <a:cs typeface="Verdana"/>
              </a:rPr>
              <a:t>that’s a </a:t>
            </a:r>
            <a:r>
              <a:rPr sz="716" spc="17" dirty="0">
                <a:latin typeface="Verdana"/>
                <a:cs typeface="Verdana"/>
              </a:rPr>
              <a:t>good way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answer </a:t>
            </a:r>
            <a:r>
              <a:rPr sz="716" spc="14" dirty="0">
                <a:latin typeface="Verdana"/>
                <a:cs typeface="Verdana"/>
              </a:rPr>
              <a:t>the informal question  “how’s</a:t>
            </a:r>
            <a:r>
              <a:rPr sz="716" spc="-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things?”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>
              <a:latin typeface="Times New Roman"/>
              <a:cs typeface="Times New Roman"/>
            </a:endParaRPr>
          </a:p>
          <a:p>
            <a:pPr marL="8659" marR="4329" algn="just">
              <a:lnSpc>
                <a:spcPct val="106700"/>
              </a:lnSpc>
            </a:pPr>
            <a:r>
              <a:rPr sz="716" spc="20" dirty="0">
                <a:latin typeface="Verdana"/>
                <a:cs typeface="Verdana"/>
              </a:rPr>
              <a:t>Now </a:t>
            </a:r>
            <a:r>
              <a:rPr sz="716" spc="7" dirty="0">
                <a:latin typeface="Verdana"/>
                <a:cs typeface="Verdana"/>
              </a:rPr>
              <a:t>it’s </a:t>
            </a:r>
            <a:r>
              <a:rPr sz="716" spc="14" dirty="0">
                <a:latin typeface="Verdana"/>
                <a:cs typeface="Verdana"/>
              </a:rPr>
              <a:t>your turn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practice. We’ll repeat the dialog, but </a:t>
            </a:r>
            <a:r>
              <a:rPr sz="716" spc="10" dirty="0">
                <a:latin typeface="Verdana"/>
                <a:cs typeface="Verdana"/>
              </a:rPr>
              <a:t>this </a:t>
            </a:r>
            <a:r>
              <a:rPr sz="716" spc="14" dirty="0">
                <a:latin typeface="Verdana"/>
                <a:cs typeface="Verdana"/>
              </a:rPr>
              <a:t>time we’re going </a:t>
            </a:r>
            <a:r>
              <a:rPr sz="716" spc="10" dirty="0">
                <a:latin typeface="Verdana"/>
                <a:cs typeface="Verdana"/>
              </a:rPr>
              <a:t>to  </a:t>
            </a:r>
            <a:r>
              <a:rPr sz="716" spc="17" dirty="0">
                <a:latin typeface="Verdana"/>
                <a:cs typeface="Verdana"/>
              </a:rPr>
              <a:t>beep </a:t>
            </a:r>
            <a:r>
              <a:rPr sz="716" spc="14" dirty="0">
                <a:latin typeface="Verdana"/>
                <a:cs typeface="Verdana"/>
              </a:rPr>
              <a:t>out the </a:t>
            </a:r>
            <a:r>
              <a:rPr sz="716" spc="17" dirty="0">
                <a:latin typeface="Verdana"/>
                <a:cs typeface="Verdana"/>
              </a:rPr>
              <a:t>response and you </a:t>
            </a:r>
            <a:r>
              <a:rPr sz="716" spc="14" dirty="0">
                <a:latin typeface="Verdana"/>
                <a:cs typeface="Verdana"/>
              </a:rPr>
              <a:t>can play the </a:t>
            </a:r>
            <a:r>
              <a:rPr sz="716" spc="10" dirty="0">
                <a:latin typeface="Verdana"/>
                <a:cs typeface="Verdana"/>
              </a:rPr>
              <a:t>role of Liz. </a:t>
            </a:r>
            <a:r>
              <a:rPr sz="716" spc="14" dirty="0">
                <a:latin typeface="Verdana"/>
                <a:cs typeface="Verdana"/>
              </a:rPr>
              <a:t>You’ll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0" dirty="0">
                <a:latin typeface="Verdana"/>
                <a:cs typeface="Verdana"/>
              </a:rPr>
              <a:t>hi,  </a:t>
            </a:r>
            <a:r>
              <a:rPr sz="716" spc="17" dirty="0">
                <a:latin typeface="Verdana"/>
                <a:cs typeface="Verdana"/>
              </a:rPr>
              <a:t>answer </a:t>
            </a:r>
            <a:r>
              <a:rPr sz="716" spc="14" dirty="0">
                <a:latin typeface="Verdana"/>
                <a:cs typeface="Verdana"/>
              </a:rPr>
              <a:t>the question “how’s things,”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ask </a:t>
            </a:r>
            <a:r>
              <a:rPr sz="716" spc="17" dirty="0">
                <a:latin typeface="Verdana"/>
                <a:cs typeface="Verdana"/>
              </a:rPr>
              <a:t>Coby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similar question. </a:t>
            </a:r>
            <a:r>
              <a:rPr sz="716" spc="17" dirty="0">
                <a:latin typeface="Verdana"/>
                <a:cs typeface="Verdana"/>
              </a:rPr>
              <a:t>Here we</a:t>
            </a:r>
            <a:r>
              <a:rPr sz="716" spc="85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go:</a:t>
            </a:r>
            <a:endParaRPr sz="716">
              <a:latin typeface="Verdana"/>
              <a:cs typeface="Verdana"/>
            </a:endParaRPr>
          </a:p>
          <a:p>
            <a:pPr marL="8659" marR="2268188">
              <a:lnSpc>
                <a:spcPct val="182900"/>
              </a:lnSpc>
              <a:spcBef>
                <a:spcPts val="242"/>
              </a:spcBef>
            </a:pPr>
            <a:r>
              <a:rPr sz="716" b="1" spc="17" dirty="0">
                <a:latin typeface="Verdana"/>
                <a:cs typeface="Verdana"/>
              </a:rPr>
              <a:t>Coby: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Oh,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hey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Liz.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How’s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things?  </a:t>
            </a:r>
            <a:r>
              <a:rPr sz="716" b="1" spc="17" dirty="0">
                <a:solidFill>
                  <a:srgbClr val="808080"/>
                </a:solidFill>
                <a:latin typeface="Verdana"/>
                <a:cs typeface="Verdana"/>
              </a:rPr>
              <a:t>You: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Hi </a:t>
            </a:r>
            <a:r>
              <a:rPr sz="716" spc="17" dirty="0">
                <a:solidFill>
                  <a:srgbClr val="808080"/>
                </a:solidFill>
                <a:latin typeface="Verdana"/>
                <a:cs typeface="Verdana"/>
              </a:rPr>
              <a:t>Coby.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Not too bad. </a:t>
            </a:r>
            <a:r>
              <a:rPr sz="716" spc="17" dirty="0">
                <a:solidFill>
                  <a:srgbClr val="808080"/>
                </a:solidFill>
                <a:latin typeface="Verdana"/>
                <a:cs typeface="Verdana"/>
              </a:rPr>
              <a:t>And you?  </a:t>
            </a:r>
            <a:r>
              <a:rPr sz="716" b="1" spc="17" dirty="0">
                <a:latin typeface="Verdana"/>
                <a:cs typeface="Verdana"/>
              </a:rPr>
              <a:t>Coby: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Hangin’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716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there.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762" algn="just">
              <a:lnSpc>
                <a:spcPct val="105700"/>
              </a:lnSpc>
            </a:pPr>
            <a:r>
              <a:rPr sz="716" spc="14" dirty="0">
                <a:latin typeface="Verdana"/>
                <a:cs typeface="Verdana"/>
              </a:rPr>
              <a:t>Great! That </a:t>
            </a:r>
            <a:r>
              <a:rPr sz="716" spc="17" dirty="0">
                <a:latin typeface="Verdana"/>
                <a:cs typeface="Verdana"/>
              </a:rPr>
              <a:t>was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packed </a:t>
            </a:r>
            <a:r>
              <a:rPr sz="716" spc="10" dirty="0">
                <a:latin typeface="Verdana"/>
                <a:cs typeface="Verdana"/>
              </a:rPr>
              <a:t>little </a:t>
            </a:r>
            <a:r>
              <a:rPr sz="716" spc="14" dirty="0">
                <a:latin typeface="Verdana"/>
                <a:cs typeface="Verdana"/>
              </a:rPr>
              <a:t>lesson, wasn’t </a:t>
            </a:r>
            <a:r>
              <a:rPr sz="716" spc="10" dirty="0">
                <a:latin typeface="Verdana"/>
                <a:cs typeface="Verdana"/>
              </a:rPr>
              <a:t>it? </a:t>
            </a:r>
            <a:r>
              <a:rPr sz="716" spc="17" dirty="0">
                <a:latin typeface="Verdana"/>
                <a:cs typeface="Verdana"/>
              </a:rPr>
              <a:t>We’ve </a:t>
            </a:r>
            <a:r>
              <a:rPr sz="716" spc="14" dirty="0">
                <a:latin typeface="Verdana"/>
                <a:cs typeface="Verdana"/>
              </a:rPr>
              <a:t>practiced different </a:t>
            </a:r>
            <a:r>
              <a:rPr sz="716" spc="17" dirty="0">
                <a:latin typeface="Verdana"/>
                <a:cs typeface="Verdana"/>
              </a:rPr>
              <a:t>ways </a:t>
            </a:r>
            <a:r>
              <a:rPr sz="716" spc="10" dirty="0">
                <a:latin typeface="Verdana"/>
                <a:cs typeface="Verdana"/>
              </a:rPr>
              <a:t>to  </a:t>
            </a:r>
            <a:r>
              <a:rPr sz="716" spc="14" dirty="0">
                <a:latin typeface="Verdana"/>
                <a:cs typeface="Verdana"/>
              </a:rPr>
              <a:t>greet </a:t>
            </a:r>
            <a:r>
              <a:rPr sz="716" spc="17" dirty="0">
                <a:latin typeface="Verdana"/>
                <a:cs typeface="Verdana"/>
              </a:rPr>
              <a:t>new </a:t>
            </a:r>
            <a:r>
              <a:rPr sz="716" spc="14" dirty="0">
                <a:latin typeface="Verdana"/>
                <a:cs typeface="Verdana"/>
              </a:rPr>
              <a:t>people, introduce yourself, </a:t>
            </a:r>
            <a:r>
              <a:rPr sz="716" spc="17" dirty="0">
                <a:latin typeface="Verdana"/>
                <a:cs typeface="Verdana"/>
              </a:rPr>
              <a:t>and respond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introductions. </a:t>
            </a:r>
            <a:r>
              <a:rPr sz="716" spc="17" dirty="0">
                <a:latin typeface="Verdana"/>
                <a:cs typeface="Verdana"/>
              </a:rPr>
              <a:t>We’ve </a:t>
            </a:r>
            <a:r>
              <a:rPr sz="716" spc="14" dirty="0">
                <a:latin typeface="Verdana"/>
                <a:cs typeface="Verdana"/>
              </a:rPr>
              <a:t>also  practiced greeting friends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colleagues.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27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6494" algn="just">
              <a:lnSpc>
                <a:spcPct val="104800"/>
              </a:lnSpc>
            </a:pPr>
            <a:r>
              <a:rPr sz="716" spc="14" dirty="0">
                <a:latin typeface="Verdana"/>
                <a:cs typeface="Verdana"/>
              </a:rPr>
              <a:t>We’ll be back soon with another 925English lesson. </a:t>
            </a:r>
            <a:r>
              <a:rPr sz="716" spc="10" dirty="0">
                <a:latin typeface="Verdana"/>
                <a:cs typeface="Verdana"/>
              </a:rPr>
              <a:t>Until </a:t>
            </a:r>
            <a:r>
              <a:rPr sz="716" spc="14" dirty="0">
                <a:latin typeface="Verdana"/>
                <a:cs typeface="Verdana"/>
              </a:rPr>
              <a:t>then, </a:t>
            </a:r>
            <a:r>
              <a:rPr sz="716" spc="10" dirty="0">
                <a:latin typeface="Verdana"/>
                <a:cs typeface="Verdana"/>
              </a:rPr>
              <a:t>so </a:t>
            </a:r>
            <a:r>
              <a:rPr sz="716" spc="14" dirty="0">
                <a:latin typeface="Verdana"/>
                <a:cs typeface="Verdana"/>
              </a:rPr>
              <a:t>long </a:t>
            </a:r>
            <a:r>
              <a:rPr sz="716" spc="17" dirty="0">
                <a:latin typeface="Verdana"/>
                <a:cs typeface="Verdana"/>
              </a:rPr>
              <a:t>and happy  </a:t>
            </a:r>
            <a:r>
              <a:rPr sz="716" spc="14" dirty="0">
                <a:latin typeface="Verdana"/>
                <a:cs typeface="Verdana"/>
              </a:rPr>
              <a:t>learning!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158242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Lesson </a:t>
            </a:r>
            <a:r>
              <a:rPr lang="en-US" spc="20"/>
              <a:t>001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Say</a:t>
            </a:r>
            <a:r>
              <a:rPr lang="en-US" spc="-30"/>
              <a:t> </a:t>
            </a:r>
            <a:r>
              <a:rPr lang="en-US" spc="15"/>
              <a:t>Hello</a:t>
            </a:r>
            <a:endParaRPr spc="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766706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18">
              <a:spcBef>
                <a:spcPts val="58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7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4" y="625532"/>
            <a:ext cx="1044719" cy="38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latin typeface="Verdana"/>
                <a:cs typeface="Verdana"/>
              </a:rPr>
              <a:t>Language</a:t>
            </a:r>
            <a:r>
              <a:rPr sz="818" b="1" spc="-68" dirty="0">
                <a:latin typeface="Verdana"/>
                <a:cs typeface="Verdana"/>
              </a:rPr>
              <a:t> </a:t>
            </a:r>
            <a:r>
              <a:rPr sz="818" b="1" dirty="0">
                <a:latin typeface="Verdana"/>
                <a:cs typeface="Verdana"/>
              </a:rPr>
              <a:t>Review</a:t>
            </a:r>
            <a:endParaRPr sz="818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852">
              <a:latin typeface="Times New Roman"/>
              <a:cs typeface="Times New Roman"/>
            </a:endParaRPr>
          </a:p>
          <a:p>
            <a:pPr marL="8659"/>
            <a:r>
              <a:rPr sz="818" b="1" spc="-3" dirty="0">
                <a:latin typeface="Verdana"/>
                <a:cs typeface="Verdana"/>
              </a:rPr>
              <a:t>A.  Review</a:t>
            </a:r>
            <a:r>
              <a:rPr sz="818" b="1" spc="-41" dirty="0">
                <a:latin typeface="Verdana"/>
                <a:cs typeface="Verdana"/>
              </a:rPr>
              <a:t> </a:t>
            </a:r>
            <a:r>
              <a:rPr sz="818" b="1" spc="-3" dirty="0">
                <a:latin typeface="Verdana"/>
                <a:cs typeface="Verdana"/>
              </a:rPr>
              <a:t>Quiz</a:t>
            </a:r>
            <a:endParaRPr sz="818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0074" y="1133128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1.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801" y="1133128"/>
            <a:ext cx="318005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What would you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7" dirty="0">
                <a:latin typeface="Verdana"/>
                <a:cs typeface="Verdana"/>
              </a:rPr>
              <a:t>when you </a:t>
            </a:r>
            <a:r>
              <a:rPr sz="716" spc="14" dirty="0">
                <a:latin typeface="Verdana"/>
                <a:cs typeface="Verdana"/>
              </a:rPr>
              <a:t>run </a:t>
            </a:r>
            <a:r>
              <a:rPr sz="716" spc="10" dirty="0">
                <a:latin typeface="Verdana"/>
                <a:cs typeface="Verdana"/>
              </a:rPr>
              <a:t>into a </a:t>
            </a:r>
            <a:r>
              <a:rPr sz="716" spc="14" dirty="0">
                <a:latin typeface="Verdana"/>
                <a:cs typeface="Verdana"/>
              </a:rPr>
              <a:t>friend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0" dirty="0">
                <a:latin typeface="Verdana"/>
                <a:cs typeface="Verdana"/>
              </a:rPr>
              <a:t>staff</a:t>
            </a:r>
            <a:r>
              <a:rPr sz="716" spc="82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room?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073" y="1363807"/>
            <a:ext cx="120361" cy="479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1801" y="1356496"/>
            <a:ext cx="2510703" cy="46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834281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Hello Theo. </a:t>
            </a:r>
            <a:r>
              <a:rPr sz="716" spc="17" dirty="0">
                <a:latin typeface="Verdana"/>
                <a:cs typeface="Verdana"/>
              </a:rPr>
              <a:t>My name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4" dirty="0">
                <a:latin typeface="Verdana"/>
                <a:cs typeface="Verdana"/>
              </a:rPr>
              <a:t>Jim Byrne.  </a:t>
            </a:r>
            <a:r>
              <a:rPr sz="716" spc="17" dirty="0">
                <a:latin typeface="Verdana"/>
                <a:cs typeface="Verdana"/>
              </a:rPr>
              <a:t>Oh </a:t>
            </a:r>
            <a:r>
              <a:rPr sz="716" spc="14" dirty="0">
                <a:latin typeface="Verdana"/>
                <a:cs typeface="Verdana"/>
              </a:rPr>
              <a:t>hey Joan. What’s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up?</a:t>
            </a:r>
            <a:endParaRPr sz="716">
              <a:latin typeface="Verdana"/>
              <a:cs typeface="Verdana"/>
            </a:endParaRPr>
          </a:p>
          <a:p>
            <a:pPr marL="8659" marR="3464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Hello there? I’m </a:t>
            </a:r>
            <a:r>
              <a:rPr sz="716" spc="17" dirty="0">
                <a:latin typeface="Verdana"/>
                <a:cs typeface="Verdana"/>
              </a:rPr>
              <a:t>George </a:t>
            </a:r>
            <a:r>
              <a:rPr sz="716" spc="14" dirty="0">
                <a:latin typeface="Verdana"/>
                <a:cs typeface="Verdana"/>
              </a:rPr>
              <a:t>Small, marketing </a:t>
            </a:r>
            <a:r>
              <a:rPr sz="716" spc="17" dirty="0">
                <a:latin typeface="Verdana"/>
                <a:cs typeface="Verdana"/>
              </a:rPr>
              <a:t>manager.  </a:t>
            </a:r>
            <a:r>
              <a:rPr sz="716" spc="14" dirty="0">
                <a:latin typeface="Verdana"/>
                <a:cs typeface="Verdana"/>
              </a:rPr>
              <a:t>Daniel! </a:t>
            </a:r>
            <a:r>
              <a:rPr sz="716" spc="17" dirty="0">
                <a:latin typeface="Verdana"/>
                <a:cs typeface="Verdana"/>
              </a:rPr>
              <a:t>Good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see you. </a:t>
            </a:r>
            <a:r>
              <a:rPr sz="716" spc="17" dirty="0">
                <a:latin typeface="Verdana"/>
                <a:cs typeface="Verdana"/>
              </a:rPr>
              <a:t>How’s</a:t>
            </a:r>
            <a:r>
              <a:rPr sz="716" spc="2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things?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0073" y="1941022"/>
            <a:ext cx="2898631" cy="466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spc="7" dirty="0">
                <a:latin typeface="Verdana"/>
                <a:cs typeface="Verdana"/>
              </a:rPr>
              <a:t>2</a:t>
            </a:r>
            <a:r>
              <a:rPr sz="818" spc="7" dirty="0">
                <a:latin typeface="Verdana"/>
                <a:cs typeface="Verdana"/>
              </a:rPr>
              <a:t>.	</a:t>
            </a:r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dialog with the correct</a:t>
            </a:r>
            <a:r>
              <a:rPr sz="716" spc="17" dirty="0">
                <a:latin typeface="Verdana"/>
                <a:cs typeface="Verdana"/>
              </a:rPr>
              <a:t> words: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750">
              <a:latin typeface="Times New Roman"/>
              <a:cs typeface="Times New Roman"/>
            </a:endParaRPr>
          </a:p>
          <a:p>
            <a:pPr marL="8659" marR="953773">
              <a:lnSpc>
                <a:spcPct val="106700"/>
              </a:lnSpc>
              <a:spcBef>
                <a:spcPts val="3"/>
              </a:spcBef>
              <a:tabLst>
                <a:tab pos="319945" algn="l"/>
              </a:tabLst>
            </a:pPr>
            <a:r>
              <a:rPr sz="716" spc="14" dirty="0">
                <a:latin typeface="Verdana"/>
                <a:cs typeface="Verdana"/>
              </a:rPr>
              <a:t>A:	Hi Ronaldo! </a:t>
            </a:r>
            <a:r>
              <a:rPr sz="716" spc="17" dirty="0">
                <a:latin typeface="Verdana"/>
                <a:cs typeface="Verdana"/>
              </a:rPr>
              <a:t>How’s</a:t>
            </a:r>
            <a:r>
              <a:rPr sz="716" spc="10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it</a:t>
            </a:r>
            <a:r>
              <a:rPr sz="716" spc="14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_________? 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B:	</a:t>
            </a:r>
            <a:r>
              <a:rPr sz="716" spc="17" dirty="0">
                <a:latin typeface="Verdana"/>
                <a:cs typeface="Verdana"/>
              </a:rPr>
              <a:t>Not </a:t>
            </a:r>
            <a:r>
              <a:rPr sz="716" spc="14" dirty="0">
                <a:latin typeface="Verdana"/>
                <a:cs typeface="Verdana"/>
              </a:rPr>
              <a:t>too </a:t>
            </a:r>
            <a:r>
              <a:rPr sz="716" spc="17" dirty="0">
                <a:latin typeface="Verdana"/>
                <a:cs typeface="Verdana"/>
              </a:rPr>
              <a:t>________ </a:t>
            </a:r>
            <a:r>
              <a:rPr sz="716" spc="14" dirty="0">
                <a:latin typeface="Verdana"/>
                <a:cs typeface="Verdana"/>
              </a:rPr>
              <a:t>Tina. </a:t>
            </a:r>
            <a:r>
              <a:rPr sz="716" spc="17" dirty="0">
                <a:latin typeface="Verdana"/>
                <a:cs typeface="Verdana"/>
              </a:rPr>
              <a:t>And</a:t>
            </a:r>
            <a:r>
              <a:rPr sz="716" spc="-14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you?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073" y="2533823"/>
            <a:ext cx="120361" cy="466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1801" y="2527276"/>
            <a:ext cx="875001" cy="4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000"/>
              </a:lnSpc>
            </a:pPr>
            <a:r>
              <a:rPr sz="716" spc="17" dirty="0">
                <a:latin typeface="Verdana"/>
                <a:cs typeface="Verdana"/>
              </a:rPr>
              <a:t>doing…</a:t>
            </a:r>
            <a:r>
              <a:rPr sz="716" spc="-1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pleasure…  </a:t>
            </a:r>
            <a:r>
              <a:rPr sz="716" spc="17" dirty="0">
                <a:latin typeface="Verdana"/>
                <a:cs typeface="Verdana"/>
              </a:rPr>
              <a:t>up… good…  going… </a:t>
            </a:r>
            <a:r>
              <a:rPr sz="716" spc="20" dirty="0">
                <a:latin typeface="Verdana"/>
                <a:cs typeface="Verdana"/>
              </a:rPr>
              <a:t>bad…  </a:t>
            </a:r>
            <a:r>
              <a:rPr sz="716" spc="14" dirty="0">
                <a:latin typeface="Verdana"/>
                <a:cs typeface="Verdana"/>
              </a:rPr>
              <a:t>things…</a:t>
            </a:r>
            <a:r>
              <a:rPr sz="716" spc="-24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fine…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0074" y="3111557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3.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1801" y="3104247"/>
            <a:ext cx="3750685" cy="225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700"/>
              </a:lnSpc>
            </a:pPr>
            <a:r>
              <a:rPr sz="716" spc="17" dirty="0">
                <a:latin typeface="Verdana"/>
                <a:cs typeface="Verdana"/>
              </a:rPr>
              <a:t>Which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these sentences </a:t>
            </a:r>
            <a:r>
              <a:rPr sz="716" spc="17" dirty="0">
                <a:latin typeface="Verdana"/>
                <a:cs typeface="Verdana"/>
              </a:rPr>
              <a:t>might you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someone you </a:t>
            </a:r>
            <a:r>
              <a:rPr sz="716" spc="14" dirty="0">
                <a:latin typeface="Verdana"/>
                <a:cs typeface="Verdana"/>
              </a:rPr>
              <a:t>haven’t </a:t>
            </a:r>
            <a:r>
              <a:rPr sz="716" spc="17" dirty="0">
                <a:latin typeface="Verdana"/>
                <a:cs typeface="Verdana"/>
              </a:rPr>
              <a:t>met </a:t>
            </a:r>
            <a:r>
              <a:rPr sz="716" spc="14" dirty="0">
                <a:latin typeface="Verdana"/>
                <a:cs typeface="Verdana"/>
              </a:rPr>
              <a:t>before?  [choose </a:t>
            </a:r>
            <a:r>
              <a:rPr sz="716" spc="10" dirty="0">
                <a:latin typeface="Verdana"/>
                <a:cs typeface="Verdana"/>
              </a:rPr>
              <a:t>all </a:t>
            </a:r>
            <a:r>
              <a:rPr sz="716" spc="14" dirty="0">
                <a:latin typeface="Verdana"/>
                <a:cs typeface="Verdana"/>
              </a:rPr>
              <a:t>that</a:t>
            </a:r>
            <a:r>
              <a:rPr sz="716" spc="-3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apply]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073" y="3458614"/>
            <a:ext cx="120361" cy="58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e)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1800" y="3451304"/>
            <a:ext cx="2146589" cy="57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Nice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meet </a:t>
            </a:r>
            <a:r>
              <a:rPr sz="716" spc="14" dirty="0">
                <a:latin typeface="Verdana"/>
                <a:cs typeface="Verdana"/>
              </a:rPr>
              <a:t>you. </a:t>
            </a:r>
            <a:r>
              <a:rPr sz="716" spc="17" dirty="0">
                <a:latin typeface="Verdana"/>
                <a:cs typeface="Verdana"/>
              </a:rPr>
              <a:t>My name’s David Murphy.  Morning Amy. How’s</a:t>
            </a:r>
            <a:r>
              <a:rPr sz="716" spc="-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things?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0" dirty="0">
                <a:latin typeface="Verdana"/>
                <a:cs typeface="Verdana"/>
              </a:rPr>
              <a:t>It’s a </a:t>
            </a:r>
            <a:r>
              <a:rPr sz="716" spc="14" dirty="0">
                <a:latin typeface="Verdana"/>
                <a:cs typeface="Verdana"/>
              </a:rPr>
              <a:t>pleasure. I’m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Neil.</a:t>
            </a:r>
            <a:endParaRPr sz="716">
              <a:latin typeface="Verdana"/>
              <a:cs typeface="Verdana"/>
            </a:endParaRPr>
          </a:p>
          <a:p>
            <a:pPr marL="8659" marR="505244">
              <a:lnSpc>
                <a:spcPts val="914"/>
              </a:lnSpc>
              <a:spcBef>
                <a:spcPts val="27"/>
              </a:spcBef>
            </a:pPr>
            <a:r>
              <a:rPr sz="716" spc="17" dirty="0">
                <a:latin typeface="Verdana"/>
                <a:cs typeface="Verdana"/>
              </a:rPr>
              <a:t>Good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see </a:t>
            </a:r>
            <a:r>
              <a:rPr sz="716" spc="17" dirty="0">
                <a:latin typeface="Verdana"/>
                <a:cs typeface="Verdana"/>
              </a:rPr>
              <a:t>you Sam. </a:t>
            </a:r>
            <a:r>
              <a:rPr sz="716" spc="14" dirty="0">
                <a:latin typeface="Verdana"/>
                <a:cs typeface="Verdana"/>
              </a:rPr>
              <a:t>What’s up?  </a:t>
            </a:r>
            <a:r>
              <a:rPr sz="716" spc="17" dirty="0">
                <a:latin typeface="Verdana"/>
                <a:cs typeface="Verdana"/>
              </a:rPr>
              <a:t>Good </a:t>
            </a:r>
            <a:r>
              <a:rPr sz="716" spc="14" dirty="0">
                <a:latin typeface="Verdana"/>
                <a:cs typeface="Verdana"/>
              </a:rPr>
              <a:t>afternoon. </a:t>
            </a:r>
            <a:r>
              <a:rPr sz="716" spc="20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do </a:t>
            </a:r>
            <a:r>
              <a:rPr sz="716" spc="17" dirty="0">
                <a:latin typeface="Verdana"/>
                <a:cs typeface="Verdana"/>
              </a:rPr>
              <a:t>you</a:t>
            </a:r>
            <a:r>
              <a:rPr sz="716" spc="-3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do?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074" y="4152726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4.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1801" y="4152726"/>
            <a:ext cx="2587769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dialog with the correct</a:t>
            </a:r>
            <a:r>
              <a:rPr sz="716" spc="24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words: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074" y="4378173"/>
            <a:ext cx="2276042" cy="225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700"/>
              </a:lnSpc>
              <a:tabLst>
                <a:tab pos="319945" algn="l"/>
              </a:tabLst>
            </a:pPr>
            <a:r>
              <a:rPr sz="716" spc="14" dirty="0">
                <a:latin typeface="Verdana"/>
                <a:cs typeface="Verdana"/>
              </a:rPr>
              <a:t>A:	</a:t>
            </a:r>
            <a:r>
              <a:rPr sz="716" spc="17" dirty="0">
                <a:latin typeface="Verdana"/>
                <a:cs typeface="Verdana"/>
              </a:rPr>
              <a:t>_______ morning. </a:t>
            </a:r>
            <a:r>
              <a:rPr sz="716" spc="14" dirty="0">
                <a:latin typeface="Verdana"/>
                <a:cs typeface="Verdana"/>
              </a:rPr>
              <a:t>I’m Maurice,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in</a:t>
            </a:r>
            <a:r>
              <a:rPr sz="716" spc="14" dirty="0">
                <a:latin typeface="Verdana"/>
                <a:cs typeface="Verdana"/>
              </a:rPr>
              <a:t> sales. 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B:	Pleasure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_______ </a:t>
            </a:r>
            <a:r>
              <a:rPr sz="716" spc="14" dirty="0">
                <a:latin typeface="Verdana"/>
                <a:cs typeface="Verdana"/>
              </a:rPr>
              <a:t>you. I’m</a:t>
            </a:r>
            <a:r>
              <a:rPr sz="716" spc="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Tanis.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073" y="4732539"/>
            <a:ext cx="120361" cy="466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71800" y="4725993"/>
            <a:ext cx="858116" cy="4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000"/>
              </a:lnSpc>
            </a:pPr>
            <a:r>
              <a:rPr sz="716" spc="14" dirty="0">
                <a:latin typeface="Verdana"/>
                <a:cs typeface="Verdana"/>
              </a:rPr>
              <a:t>Hello… </a:t>
            </a:r>
            <a:r>
              <a:rPr sz="716" spc="17" dirty="0">
                <a:latin typeface="Verdana"/>
                <a:cs typeface="Verdana"/>
              </a:rPr>
              <a:t>see…  Good… meet…  Nice… have…  Hey… work</a:t>
            </a:r>
            <a:r>
              <a:rPr sz="716" spc="-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with…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0074" y="5310274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5.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71801" y="5310274"/>
            <a:ext cx="36563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Which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the following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correct </a:t>
            </a:r>
            <a:r>
              <a:rPr sz="716" spc="17" dirty="0">
                <a:latin typeface="Verdana"/>
                <a:cs typeface="Verdana"/>
              </a:rPr>
              <a:t>answer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“What’s up?” or “What’s</a:t>
            </a:r>
            <a:r>
              <a:rPr sz="716" spc="99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new?”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0073" y="5543031"/>
            <a:ext cx="120361" cy="466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1800" y="5536811"/>
            <a:ext cx="994930" cy="47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5700"/>
              </a:lnSpc>
            </a:pPr>
            <a:r>
              <a:rPr sz="716" spc="17" dirty="0">
                <a:latin typeface="Verdana"/>
                <a:cs typeface="Verdana"/>
              </a:rPr>
              <a:t>Not </a:t>
            </a:r>
            <a:r>
              <a:rPr sz="716" spc="14" dirty="0">
                <a:latin typeface="Verdana"/>
                <a:cs typeface="Verdana"/>
              </a:rPr>
              <a:t>too </a:t>
            </a:r>
            <a:r>
              <a:rPr sz="716" spc="17" dirty="0">
                <a:latin typeface="Verdana"/>
                <a:cs typeface="Verdana"/>
              </a:rPr>
              <a:t>much.  </a:t>
            </a:r>
            <a:r>
              <a:rPr sz="716" spc="14" dirty="0">
                <a:latin typeface="Verdana"/>
                <a:cs typeface="Verdana"/>
              </a:rPr>
              <a:t>Pretty </a:t>
            </a:r>
            <a:r>
              <a:rPr sz="716" spc="17" dirty="0">
                <a:latin typeface="Verdana"/>
                <a:cs typeface="Verdana"/>
              </a:rPr>
              <a:t>good,</a:t>
            </a:r>
            <a:r>
              <a:rPr sz="716" spc="-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thanks.  </a:t>
            </a:r>
            <a:r>
              <a:rPr sz="716" spc="17" dirty="0">
                <a:latin typeface="Verdana"/>
                <a:cs typeface="Verdana"/>
              </a:rPr>
              <a:t>Not</a:t>
            </a:r>
            <a:r>
              <a:rPr sz="716" spc="-4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bad!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4" dirty="0">
                <a:latin typeface="Verdana"/>
                <a:cs typeface="Verdana"/>
              </a:rPr>
              <a:t>Fine</a:t>
            </a:r>
            <a:r>
              <a:rPr sz="716" spc="-3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thanks.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158242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Lesson </a:t>
            </a:r>
            <a:r>
              <a:rPr lang="en-US" spc="20"/>
              <a:t>001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Say</a:t>
            </a:r>
            <a:r>
              <a:rPr lang="en-US" spc="-30"/>
              <a:t> </a:t>
            </a:r>
            <a:r>
              <a:rPr lang="en-US" spc="15"/>
              <a:t>Hello</a:t>
            </a:r>
            <a:endParaRPr spc="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766706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18">
              <a:spcBef>
                <a:spcPts val="58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8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4" y="752302"/>
            <a:ext cx="3599151" cy="839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latin typeface="Verdana"/>
                <a:cs typeface="Verdana"/>
              </a:rPr>
              <a:t>B.  </a:t>
            </a:r>
            <a:r>
              <a:rPr sz="818" b="1" spc="-3" dirty="0">
                <a:latin typeface="Verdana"/>
                <a:cs typeface="Verdana"/>
              </a:rPr>
              <a:t>Jumbled</a:t>
            </a:r>
            <a:r>
              <a:rPr sz="818" b="1" spc="-44" dirty="0">
                <a:latin typeface="Verdana"/>
                <a:cs typeface="Verdana"/>
              </a:rPr>
              <a:t> </a:t>
            </a:r>
            <a:r>
              <a:rPr sz="818" b="1" spc="-3" dirty="0">
                <a:latin typeface="Verdana"/>
                <a:cs typeface="Verdana"/>
              </a:rPr>
              <a:t>Sentences</a:t>
            </a:r>
            <a:endParaRPr sz="818">
              <a:latin typeface="Verdana"/>
              <a:cs typeface="Verdana"/>
            </a:endParaRPr>
          </a:p>
          <a:p>
            <a:pPr>
              <a:spcBef>
                <a:spcPts val="37"/>
              </a:spcBef>
            </a:pPr>
            <a:endParaRPr sz="852">
              <a:latin typeface="Times New Roman"/>
              <a:cs typeface="Times New Roman"/>
            </a:endParaRPr>
          </a:p>
          <a:p>
            <a:pPr marL="8659"/>
            <a:r>
              <a:rPr sz="716" spc="14" dirty="0">
                <a:latin typeface="Verdana"/>
                <a:cs typeface="Verdana"/>
              </a:rPr>
              <a:t>Put the </a:t>
            </a:r>
            <a:r>
              <a:rPr sz="716" spc="17" dirty="0">
                <a:latin typeface="Verdana"/>
                <a:cs typeface="Verdana"/>
              </a:rPr>
              <a:t>words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the correct order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20" dirty="0">
                <a:latin typeface="Verdana"/>
                <a:cs typeface="Verdana"/>
              </a:rPr>
              <a:t>make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appropriate</a:t>
            </a:r>
            <a:r>
              <a:rPr sz="716" spc="65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greetings.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8659">
              <a:tabLst>
                <a:tab pos="319945" algn="l"/>
              </a:tabLst>
            </a:pPr>
            <a:r>
              <a:rPr sz="716" spc="14" dirty="0">
                <a:latin typeface="Verdana"/>
                <a:cs typeface="Verdana"/>
              </a:rPr>
              <a:t>1.	you,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7" dirty="0">
                <a:latin typeface="Verdana"/>
                <a:cs typeface="Verdana"/>
              </a:rPr>
              <a:t>meet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nice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I’m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0" dirty="0">
                <a:latin typeface="Verdana"/>
                <a:cs typeface="Verdana"/>
              </a:rPr>
              <a:t>to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68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Ryan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320378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0074" y="1702550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2.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801" y="1702550"/>
            <a:ext cx="2020599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7" dirty="0">
                <a:latin typeface="Verdana"/>
                <a:cs typeface="Verdana"/>
              </a:rPr>
              <a:t>it  /  </a:t>
            </a:r>
            <a:r>
              <a:rPr sz="716" spc="17" dirty="0">
                <a:latin typeface="Verdana"/>
                <a:cs typeface="Verdana"/>
              </a:rPr>
              <a:t>morning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7" dirty="0">
                <a:latin typeface="Verdana"/>
                <a:cs typeface="Verdana"/>
              </a:rPr>
              <a:t>how’s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Kevin,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5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going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1801" y="1933229"/>
            <a:ext cx="3287424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0074" y="2163907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3.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1801" y="2163907"/>
            <a:ext cx="2393806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meeting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you.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sales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7" dirty="0">
                <a:latin typeface="Verdana"/>
                <a:cs typeface="Verdana"/>
              </a:rPr>
              <a:t>good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7" dirty="0">
                <a:latin typeface="Verdana"/>
                <a:cs typeface="Verdana"/>
              </a:rPr>
              <a:t>Tom </a:t>
            </a:r>
            <a:r>
              <a:rPr sz="716" spc="44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Hardy,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1801" y="2396662"/>
            <a:ext cx="3287424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0074" y="2627341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4.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1801" y="2627341"/>
            <a:ext cx="1745240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4" dirty="0">
                <a:latin typeface="Verdana"/>
                <a:cs typeface="Verdana"/>
              </a:rPr>
              <a:t>Vera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17" dirty="0">
                <a:latin typeface="Verdana"/>
                <a:cs typeface="Verdana"/>
              </a:rPr>
              <a:t>RBM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hello,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I’m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34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with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1801" y="2860097"/>
            <a:ext cx="3287424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074" y="3090776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5.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1801" y="3090776"/>
            <a:ext cx="218945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4" dirty="0">
                <a:latin typeface="Verdana"/>
                <a:cs typeface="Verdana"/>
              </a:rPr>
              <a:t>there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up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oh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Aaron,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hey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89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what’s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1801" y="3321453"/>
            <a:ext cx="3287424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158242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Lesson </a:t>
            </a:r>
            <a:r>
              <a:rPr lang="en-US" spc="20"/>
              <a:t>001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Say</a:t>
            </a:r>
            <a:r>
              <a:rPr lang="en-US" spc="-30"/>
              <a:t> </a:t>
            </a:r>
            <a:r>
              <a:rPr lang="en-US" spc="15"/>
              <a:t>Hello</a:t>
            </a:r>
            <a:endParaRPr spc="1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6766706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18">
              <a:spcBef>
                <a:spcPts val="58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9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4" y="625532"/>
            <a:ext cx="977178" cy="38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latin typeface="Verdana"/>
                <a:cs typeface="Verdana"/>
              </a:rPr>
              <a:t>Review</a:t>
            </a:r>
            <a:r>
              <a:rPr sz="818" b="1" spc="-65" dirty="0">
                <a:latin typeface="Verdana"/>
                <a:cs typeface="Verdana"/>
              </a:rPr>
              <a:t> </a:t>
            </a:r>
            <a:r>
              <a:rPr sz="818" b="1" spc="-3" dirty="0">
                <a:latin typeface="Verdana"/>
                <a:cs typeface="Verdana"/>
              </a:rPr>
              <a:t>Answers</a:t>
            </a:r>
            <a:endParaRPr sz="818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852">
              <a:latin typeface="Times New Roman"/>
              <a:cs typeface="Times New Roman"/>
            </a:endParaRPr>
          </a:p>
          <a:p>
            <a:pPr marL="8659"/>
            <a:r>
              <a:rPr sz="818" b="1" spc="-3" dirty="0">
                <a:latin typeface="Verdana"/>
                <a:cs typeface="Verdana"/>
              </a:rPr>
              <a:t>A.  Review</a:t>
            </a:r>
            <a:r>
              <a:rPr sz="818" b="1" spc="-41" dirty="0">
                <a:latin typeface="Verdana"/>
                <a:cs typeface="Verdana"/>
              </a:rPr>
              <a:t> </a:t>
            </a:r>
            <a:r>
              <a:rPr sz="818" b="1" spc="-3" dirty="0">
                <a:latin typeface="Verdana"/>
                <a:cs typeface="Verdana"/>
              </a:rPr>
              <a:t>Quiz</a:t>
            </a:r>
            <a:endParaRPr sz="818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0074" y="1133128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1.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801" y="1133128"/>
            <a:ext cx="318005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What would you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7" dirty="0">
                <a:latin typeface="Verdana"/>
                <a:cs typeface="Verdana"/>
              </a:rPr>
              <a:t>when you </a:t>
            </a:r>
            <a:r>
              <a:rPr sz="716" spc="14" dirty="0">
                <a:latin typeface="Verdana"/>
                <a:cs typeface="Verdana"/>
              </a:rPr>
              <a:t>run </a:t>
            </a:r>
            <a:r>
              <a:rPr sz="716" spc="10" dirty="0">
                <a:latin typeface="Verdana"/>
                <a:cs typeface="Verdana"/>
              </a:rPr>
              <a:t>into a </a:t>
            </a:r>
            <a:r>
              <a:rPr sz="716" spc="14" dirty="0">
                <a:latin typeface="Verdana"/>
                <a:cs typeface="Verdana"/>
              </a:rPr>
              <a:t>friend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0" dirty="0">
                <a:latin typeface="Verdana"/>
                <a:cs typeface="Verdana"/>
              </a:rPr>
              <a:t>staff</a:t>
            </a:r>
            <a:r>
              <a:rPr sz="716" spc="82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room?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073" y="1363807"/>
            <a:ext cx="2898631" cy="592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b)	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Oh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hey Joan. What’s</a:t>
            </a:r>
            <a:r>
              <a:rPr sz="716" b="1" spc="-3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up?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0"/>
              </a:spcBef>
            </a:pPr>
            <a:endParaRPr sz="818">
              <a:latin typeface="Times New Roman"/>
              <a:cs typeface="Times New Roman"/>
            </a:endParaRPr>
          </a:p>
          <a:p>
            <a:pPr marL="8659">
              <a:tabLst>
                <a:tab pos="319945" algn="l"/>
              </a:tabLst>
            </a:pPr>
            <a:r>
              <a:rPr sz="716" spc="7" dirty="0">
                <a:latin typeface="Verdana"/>
                <a:cs typeface="Verdana"/>
              </a:rPr>
              <a:t>2</a:t>
            </a:r>
            <a:r>
              <a:rPr sz="818" spc="7" dirty="0">
                <a:latin typeface="Verdana"/>
                <a:cs typeface="Verdana"/>
              </a:rPr>
              <a:t>.	</a:t>
            </a:r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dialog with the correct</a:t>
            </a:r>
            <a:r>
              <a:rPr sz="716" spc="17" dirty="0">
                <a:latin typeface="Verdana"/>
                <a:cs typeface="Verdana"/>
              </a:rPr>
              <a:t> words: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784">
              <a:latin typeface="Times New Roman"/>
              <a:cs typeface="Times New Roman"/>
            </a:endParaRPr>
          </a:p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c)	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going…</a:t>
            </a:r>
            <a:r>
              <a:rPr sz="716" b="1" spc="-2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bad…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0074" y="2070388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3.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1801" y="2065151"/>
            <a:ext cx="3750685" cy="221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4800"/>
              </a:lnSpc>
            </a:pPr>
            <a:r>
              <a:rPr sz="716" spc="17" dirty="0">
                <a:latin typeface="Verdana"/>
                <a:cs typeface="Verdana"/>
              </a:rPr>
              <a:t>Which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these sentences </a:t>
            </a:r>
            <a:r>
              <a:rPr sz="716" spc="17" dirty="0">
                <a:latin typeface="Verdana"/>
                <a:cs typeface="Verdana"/>
              </a:rPr>
              <a:t>might you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someone you </a:t>
            </a:r>
            <a:r>
              <a:rPr sz="716" spc="14" dirty="0">
                <a:latin typeface="Verdana"/>
                <a:cs typeface="Verdana"/>
              </a:rPr>
              <a:t>haven’t </a:t>
            </a:r>
            <a:r>
              <a:rPr sz="716" spc="17" dirty="0">
                <a:latin typeface="Verdana"/>
                <a:cs typeface="Verdana"/>
              </a:rPr>
              <a:t>met </a:t>
            </a:r>
            <a:r>
              <a:rPr sz="716" spc="14" dirty="0">
                <a:latin typeface="Verdana"/>
                <a:cs typeface="Verdana"/>
              </a:rPr>
              <a:t>before?  [choose </a:t>
            </a:r>
            <a:r>
              <a:rPr sz="716" spc="10" dirty="0">
                <a:latin typeface="Verdana"/>
                <a:cs typeface="Verdana"/>
              </a:rPr>
              <a:t>all </a:t>
            </a:r>
            <a:r>
              <a:rPr sz="716" spc="14" dirty="0">
                <a:latin typeface="Verdana"/>
                <a:cs typeface="Verdana"/>
              </a:rPr>
              <a:t>that</a:t>
            </a:r>
            <a:r>
              <a:rPr sz="716" spc="-3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apply]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074" y="2417444"/>
            <a:ext cx="2674360" cy="343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a)	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Nice </a:t>
            </a: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to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meet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you.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My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name’s David Murphy.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c)	</a:t>
            </a: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It’s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a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pleasure.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I’m</a:t>
            </a:r>
            <a:r>
              <a:rPr sz="716" b="1" spc="-3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Neil.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e)	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Good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afternoon.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How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do you</a:t>
            </a:r>
            <a:r>
              <a:rPr sz="716" b="1" spc="-31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do?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0074" y="2880879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4.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1801" y="2880879"/>
            <a:ext cx="2586903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dialog with the correct</a:t>
            </a:r>
            <a:r>
              <a:rPr sz="716" spc="17" dirty="0">
                <a:latin typeface="Verdana"/>
                <a:cs typeface="Verdana"/>
              </a:rPr>
              <a:t> words: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0073" y="3111557"/>
            <a:ext cx="1104900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b)	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Good…</a:t>
            </a:r>
            <a:r>
              <a:rPr sz="716" b="1" spc="-31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meet…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074" y="3342236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5.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1801" y="3342236"/>
            <a:ext cx="36563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Which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the following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correct </a:t>
            </a:r>
            <a:r>
              <a:rPr sz="716" spc="17" dirty="0">
                <a:latin typeface="Verdana"/>
                <a:cs typeface="Verdana"/>
              </a:rPr>
              <a:t>answer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“What’s up?” or “What’s</a:t>
            </a:r>
            <a:r>
              <a:rPr sz="716" spc="99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new?”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074" y="3574992"/>
            <a:ext cx="1331335" cy="49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a)	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Not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too</a:t>
            </a:r>
            <a:r>
              <a:rPr sz="716" b="1" spc="-3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much.</a:t>
            </a:r>
            <a:endParaRPr sz="716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86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784">
              <a:latin typeface="Times New Roman"/>
              <a:cs typeface="Times New Roman"/>
            </a:endParaRPr>
          </a:p>
          <a:p>
            <a:pPr marL="8659"/>
            <a:r>
              <a:rPr sz="818" b="1" dirty="0">
                <a:latin typeface="Verdana"/>
                <a:cs typeface="Verdana"/>
              </a:rPr>
              <a:t>B.  </a:t>
            </a:r>
            <a:r>
              <a:rPr sz="818" b="1" spc="-3" dirty="0">
                <a:latin typeface="Verdana"/>
                <a:cs typeface="Verdana"/>
              </a:rPr>
              <a:t>Jumbled</a:t>
            </a:r>
            <a:r>
              <a:rPr sz="818" b="1" spc="-44" dirty="0">
                <a:latin typeface="Verdana"/>
                <a:cs typeface="Verdana"/>
              </a:rPr>
              <a:t> </a:t>
            </a:r>
            <a:r>
              <a:rPr sz="818" b="1" spc="-3" dirty="0">
                <a:latin typeface="Verdana"/>
                <a:cs typeface="Verdana"/>
              </a:rPr>
              <a:t>Sentences</a:t>
            </a:r>
            <a:endParaRPr sz="818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073" y="4175587"/>
            <a:ext cx="12036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1.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1801" y="4175587"/>
            <a:ext cx="150798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Nice </a:t>
            </a: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to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meet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you,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I’m</a:t>
            </a:r>
            <a:r>
              <a:rPr sz="716" b="1" spc="-7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Ryan.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073" y="4406264"/>
            <a:ext cx="12036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2.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71801" y="4406264"/>
            <a:ext cx="1666442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Morning Kevin, how’s </a:t>
            </a:r>
            <a:r>
              <a:rPr sz="716" b="1" spc="7" dirty="0">
                <a:solidFill>
                  <a:srgbClr val="008000"/>
                </a:solidFill>
                <a:latin typeface="Verdana"/>
                <a:cs typeface="Verdana"/>
              </a:rPr>
              <a:t>it</a:t>
            </a:r>
            <a:r>
              <a:rPr sz="716" b="1" spc="-1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going?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0073" y="4636943"/>
            <a:ext cx="12036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3.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71800" y="4636943"/>
            <a:ext cx="2013239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Good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meeting you.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Tom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Hardy,</a:t>
            </a:r>
            <a:r>
              <a:rPr sz="716" b="1" spc="-7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sales.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0073" y="4869699"/>
            <a:ext cx="119063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4</a:t>
            </a:r>
            <a:r>
              <a:rPr sz="716" b="1" spc="7" dirty="0">
                <a:solidFill>
                  <a:srgbClr val="008000"/>
                </a:solidFill>
                <a:latin typeface="Verdana"/>
                <a:cs typeface="Verdana"/>
              </a:rPr>
              <a:t>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1801" y="4869699"/>
            <a:ext cx="1395413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Hello, I’m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Vera with</a:t>
            </a:r>
            <a:r>
              <a:rPr sz="716" b="1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RBM.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0073" y="5100378"/>
            <a:ext cx="12036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5.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1800" y="5100378"/>
            <a:ext cx="1708439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Oh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hey there Aaron, what’s</a:t>
            </a:r>
            <a:r>
              <a:rPr sz="716" b="1" spc="-2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up?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1859</TotalTime>
  <Words>2718</Words>
  <Application>Microsoft Office PowerPoint</Application>
  <PresentationFormat>Widescreen</PresentationFormat>
  <Paragraphs>269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Malgun Gothic</vt:lpstr>
      <vt:lpstr>Arial</vt:lpstr>
      <vt:lpstr>Calibri</vt:lpstr>
      <vt:lpstr>Cambria</vt:lpstr>
      <vt:lpstr>Century Gothic</vt:lpstr>
      <vt:lpstr>Comic Sans MS</vt:lpstr>
      <vt:lpstr>inherit</vt:lpstr>
      <vt:lpstr>Lato</vt:lpstr>
      <vt:lpstr>Playfair Display</vt:lpstr>
      <vt:lpstr>Times New Roman</vt:lpstr>
      <vt:lpstr>Verdana</vt:lpstr>
      <vt:lpstr>Wingdings 3</vt:lpstr>
      <vt:lpstr>Slice</vt:lpstr>
      <vt:lpstr> Speak Fluently &amp; Confidently  A2- Course  1</vt:lpstr>
      <vt:lpstr>Session 1-IntRoducing Yourself &amp; Meeting New People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1-IntRoducing Yourself &amp; Meeting New People</vt:lpstr>
      <vt:lpstr>1-IntRoducing Yourself &amp; Meeting New People</vt:lpstr>
      <vt:lpstr>1-IntRoducing Yourself &amp; Meeting New People</vt:lpstr>
      <vt:lpstr>1-IntRoducing Yourself &amp; Meeting New People</vt:lpstr>
      <vt:lpstr>1-IntRoducing Yourself &amp; Meeting New People</vt:lpstr>
      <vt:lpstr>1-IntRoducing Yourself &amp; Meeting New People</vt:lpstr>
      <vt:lpstr>1-IntRoducing Yourself &amp; Meeting New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102</cp:revision>
  <cp:lastPrinted>2021-05-18T05:21:02Z</cp:lastPrinted>
  <dcterms:created xsi:type="dcterms:W3CDTF">2020-10-01T06:52:49Z</dcterms:created>
  <dcterms:modified xsi:type="dcterms:W3CDTF">2022-04-25T06:34:19Z</dcterms:modified>
</cp:coreProperties>
</file>