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335" r:id="rId5"/>
    <p:sldId id="257" r:id="rId6"/>
    <p:sldId id="258" r:id="rId7"/>
    <p:sldId id="259" r:id="rId8"/>
    <p:sldId id="260" r:id="rId9"/>
    <p:sldId id="268" r:id="rId10"/>
    <p:sldId id="269" r:id="rId11"/>
    <p:sldId id="273" r:id="rId12"/>
    <p:sldId id="334" r:id="rId13"/>
    <p:sldId id="271" r:id="rId1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2- Keeping a Conversation Going &amp; Ending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04AD0-94A8-4215-BF4B-035BAD38630A}"/>
              </a:ext>
            </a:extLst>
          </p:cNvPr>
          <p:cNvSpPr txBox="1"/>
          <p:nvPr/>
        </p:nvSpPr>
        <p:spPr>
          <a:xfrm>
            <a:off x="98067" y="741285"/>
            <a:ext cx="1209393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i="0" dirty="0">
                <a:solidFill>
                  <a:srgbClr val="212122"/>
                </a:solidFill>
                <a:effectLst/>
                <a:latin typeface="Playfair Display" panose="00000500000000000000" pitchFamily="2" charset="0"/>
              </a:rPr>
              <a:t>More English Greetings And Goodbyes - Formal And Informal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When leaving somebody again you have many choices and you can choose formal or informal farewells depending on the relationship with the person or people.</a:t>
            </a:r>
          </a:p>
          <a:p>
            <a:pPr algn="l" fontAlgn="base"/>
            <a:r>
              <a:rPr lang="en-US" b="0" i="0" u="sng" dirty="0">
                <a:solidFill>
                  <a:srgbClr val="444444"/>
                </a:solidFill>
                <a:effectLst/>
                <a:latin typeface="inherit"/>
              </a:rPr>
              <a:t>📌</a:t>
            </a:r>
            <a:r>
              <a:rPr lang="en-US" b="0" i="1" u="sng" dirty="0">
                <a:solidFill>
                  <a:srgbClr val="444444"/>
                </a:solidFill>
                <a:effectLst/>
                <a:latin typeface="inherit"/>
              </a:rPr>
              <a:t>Informal: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Bye-bye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or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Bye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or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See you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or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Cheers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or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Thanks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or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Catch up soon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Replies to all of these can be varied: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Bye, Cheers, See you, Take care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0" i="0" u="sng" dirty="0">
                <a:solidFill>
                  <a:srgbClr val="444444"/>
                </a:solidFill>
                <a:effectLst/>
                <a:latin typeface="inherit"/>
              </a:rPr>
              <a:t>📌</a:t>
            </a:r>
            <a:r>
              <a:rPr lang="en-US" b="0" i="1" u="sng" dirty="0">
                <a:solidFill>
                  <a:srgbClr val="444444"/>
                </a:solidFill>
                <a:effectLst/>
                <a:latin typeface="inherit"/>
              </a:rPr>
              <a:t>Formal :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👱‍♀️ Goodbye.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🧓 Goodbye.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👵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Thank you.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👨 Thank you also.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👴 Nice to have met you.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👩‍💼 It was nice to meet you also.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On Friday afternoon we usually say: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🧝 Have a nice weekend.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🧝‍♂️ Yeah, same to you.</a:t>
            </a:r>
          </a:p>
        </p:txBody>
      </p:sp>
    </p:spTree>
    <p:extLst>
      <p:ext uri="{BB962C8B-B14F-4D97-AF65-F5344CB8AC3E}">
        <p14:creationId xmlns:p14="http://schemas.microsoft.com/office/powerpoint/2010/main" val="156398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2- Keeping a Conversation Going &amp; Ending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2- Keeping a Conversation Going &amp; Ending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04AD0-94A8-4215-BF4B-035BAD38630A}"/>
              </a:ext>
            </a:extLst>
          </p:cNvPr>
          <p:cNvSpPr txBox="1"/>
          <p:nvPr/>
        </p:nvSpPr>
        <p:spPr>
          <a:xfrm>
            <a:off x="98067" y="741285"/>
            <a:ext cx="120939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i="0" dirty="0">
                <a:solidFill>
                  <a:srgbClr val="212122"/>
                </a:solidFill>
                <a:effectLst/>
                <a:latin typeface="Playfair Display" panose="00000500000000000000" pitchFamily="2" charset="0"/>
              </a:rPr>
              <a:t>More English Greetings And Goodbyes - Formal And Informal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Try to complete the following dialogues: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A: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How are you getting on?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B: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__________ thanks.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A: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How’s it going? </a:t>
            </a:r>
            <a:br>
              <a:rPr lang="en-US" b="0" i="1" dirty="0">
                <a:solidFill>
                  <a:srgbClr val="444444"/>
                </a:solidFill>
                <a:effectLst/>
                <a:latin typeface="inherit"/>
              </a:rPr>
            </a:b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B: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____________, and you?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A: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Pleased to meet you.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B: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______________also.</a:t>
            </a:r>
          </a:p>
          <a:p>
            <a:pPr algn="l" fontAlgn="base"/>
            <a:endParaRPr lang="en-US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Can you keep the conversation going?</a:t>
            </a:r>
            <a:r>
              <a:rPr lang="en-US" dirty="0">
                <a:solidFill>
                  <a:srgbClr val="444444"/>
                </a:solidFill>
                <a:latin typeface="inherit"/>
              </a:rPr>
              <a:t>  Show us how to do it, please.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endParaRPr lang="en-US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Please end the conversation</a:t>
            </a:r>
          </a:p>
        </p:txBody>
      </p:sp>
    </p:spTree>
    <p:extLst>
      <p:ext uri="{BB962C8B-B14F-4D97-AF65-F5344CB8AC3E}">
        <p14:creationId xmlns:p14="http://schemas.microsoft.com/office/powerpoint/2010/main" val="201868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2- Keeping a Conversation Going &amp; Ending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2- Keeping a Conversation Going &amp; Ending it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How to Keep a Conversation Going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&amp; End it     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1-How to Keep a Conversation Going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&amp; End it     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B4855-0A43-4456-97FA-F2634431DA8F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/>
              <a:t>2- Keeping a Conversation Going &amp; Ending it</a:t>
            </a:r>
            <a:endParaRPr lang="en-US" sz="2000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29087D1-B02D-476A-8AD4-F1145A5B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0073" y="6393354"/>
            <a:ext cx="2434070" cy="99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48" i="1" spc="14" dirty="0">
                <a:latin typeface="Verdana"/>
                <a:cs typeface="Verdana"/>
              </a:rPr>
              <a:t>Copyright Business English Pod Ltd. </a:t>
            </a:r>
            <a:r>
              <a:rPr sz="648" i="1" spc="10" dirty="0">
                <a:latin typeface="Verdana"/>
                <a:cs typeface="Verdana"/>
              </a:rPr>
              <a:t>All rights</a:t>
            </a:r>
            <a:r>
              <a:rPr sz="648" i="1" spc="55" dirty="0">
                <a:latin typeface="Verdana"/>
                <a:cs typeface="Verdana"/>
              </a:rPr>
              <a:t> </a:t>
            </a:r>
            <a:r>
              <a:rPr sz="648" i="1" spc="14" dirty="0">
                <a:latin typeface="Verdana"/>
                <a:cs typeface="Verdana"/>
              </a:rPr>
              <a:t>reserved.</a:t>
            </a:r>
            <a:endParaRPr sz="648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4257" y="6393354"/>
            <a:ext cx="71870" cy="99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648" i="1" spc="14" dirty="0">
                <a:latin typeface="Verdana"/>
                <a:cs typeface="Verdana"/>
              </a:rPr>
              <a:t>1</a:t>
            </a:r>
            <a:endParaRPr sz="648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0073" y="1067493"/>
            <a:ext cx="4071072" cy="4882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algn="just"/>
            <a:r>
              <a:rPr sz="716" spc="3" dirty="0">
                <a:latin typeface="Verdana"/>
                <a:cs typeface="Verdana"/>
              </a:rPr>
              <a:t>Last time, </a:t>
            </a:r>
            <a:r>
              <a:rPr sz="716" spc="10" dirty="0">
                <a:latin typeface="Verdana"/>
                <a:cs typeface="Verdana"/>
              </a:rPr>
              <a:t>we </a:t>
            </a:r>
            <a:r>
              <a:rPr sz="716" spc="7" dirty="0">
                <a:latin typeface="Verdana"/>
                <a:cs typeface="Verdana"/>
              </a:rPr>
              <a:t>had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3" dirty="0">
                <a:latin typeface="Verdana"/>
                <a:cs typeface="Verdana"/>
              </a:rPr>
              <a:t>look </a:t>
            </a:r>
            <a:r>
              <a:rPr sz="716" spc="7" dirty="0">
                <a:latin typeface="Verdana"/>
                <a:cs typeface="Verdana"/>
              </a:rPr>
              <a:t>at how </a:t>
            </a:r>
            <a:r>
              <a:rPr sz="716" spc="3" dirty="0">
                <a:latin typeface="Verdana"/>
                <a:cs typeface="Verdana"/>
              </a:rPr>
              <a:t>to </a:t>
            </a:r>
            <a:r>
              <a:rPr sz="716" dirty="0">
                <a:latin typeface="Verdana"/>
                <a:cs typeface="Verdana"/>
              </a:rPr>
              <a:t>start  </a:t>
            </a:r>
            <a:r>
              <a:rPr sz="716" spc="10" dirty="0">
                <a:latin typeface="Verdana"/>
                <a:cs typeface="Verdana"/>
              </a:rPr>
              <a:t>a</a:t>
            </a:r>
            <a:r>
              <a:rPr sz="716" spc="-10" dirty="0">
                <a:latin typeface="Verdana"/>
                <a:cs typeface="Verdana"/>
              </a:rPr>
              <a:t> </a:t>
            </a:r>
            <a:r>
              <a:rPr sz="716" spc="3" dirty="0">
                <a:latin typeface="Verdana"/>
                <a:cs typeface="Verdana"/>
              </a:rPr>
              <a:t>conversation.</a:t>
            </a:r>
            <a:r>
              <a:rPr sz="716" spc="-14" dirty="0">
                <a:latin typeface="Verdana"/>
                <a:cs typeface="Verdana"/>
              </a:rPr>
              <a:t> </a:t>
            </a:r>
            <a:r>
              <a:rPr sz="716" spc="3" dirty="0">
                <a:latin typeface="Verdana"/>
                <a:cs typeface="Verdana"/>
              </a:rPr>
              <a:t>In</a:t>
            </a:r>
            <a:r>
              <a:rPr sz="716" spc="-7" dirty="0">
                <a:latin typeface="Verdana"/>
                <a:cs typeface="Verdana"/>
              </a:rPr>
              <a:t> </a:t>
            </a:r>
            <a:r>
              <a:rPr sz="716" dirty="0">
                <a:latin typeface="Verdana"/>
                <a:cs typeface="Verdana"/>
              </a:rPr>
              <a:t>this</a:t>
            </a:r>
            <a:r>
              <a:rPr sz="716" spc="-10" dirty="0">
                <a:latin typeface="Verdana"/>
                <a:cs typeface="Verdana"/>
              </a:rPr>
              <a:t> </a:t>
            </a:r>
            <a:r>
              <a:rPr sz="716" spc="3" dirty="0">
                <a:latin typeface="Verdana"/>
                <a:cs typeface="Verdana"/>
              </a:rPr>
              <a:t>lesson,</a:t>
            </a:r>
            <a:r>
              <a:rPr sz="716" spc="-14" dirty="0">
                <a:latin typeface="Verdana"/>
                <a:cs typeface="Verdana"/>
              </a:rPr>
              <a:t> </a:t>
            </a:r>
            <a:r>
              <a:rPr sz="716" spc="3" dirty="0">
                <a:latin typeface="Verdana"/>
                <a:cs typeface="Verdana"/>
              </a:rPr>
              <a:t>we’re</a:t>
            </a:r>
            <a:r>
              <a:rPr sz="716" spc="-10" dirty="0">
                <a:latin typeface="Verdana"/>
                <a:cs typeface="Verdana"/>
              </a:rPr>
              <a:t> </a:t>
            </a:r>
            <a:r>
              <a:rPr sz="716" spc="3" dirty="0">
                <a:latin typeface="Verdana"/>
                <a:cs typeface="Verdana"/>
              </a:rPr>
              <a:t>going</a:t>
            </a:r>
            <a:r>
              <a:rPr sz="716" spc="-10" dirty="0">
                <a:latin typeface="Verdana"/>
                <a:cs typeface="Verdana"/>
              </a:rPr>
              <a:t> </a:t>
            </a:r>
            <a:r>
              <a:rPr sz="716" spc="3" dirty="0">
                <a:latin typeface="Verdana"/>
                <a:cs typeface="Verdana"/>
              </a:rPr>
              <a:t>to</a:t>
            </a:r>
            <a:r>
              <a:rPr sz="716" spc="-7" dirty="0">
                <a:latin typeface="Verdana"/>
                <a:cs typeface="Verdana"/>
              </a:rPr>
              <a:t> </a:t>
            </a:r>
            <a:r>
              <a:rPr sz="716" spc="3" dirty="0">
                <a:latin typeface="Verdana"/>
                <a:cs typeface="Verdana"/>
              </a:rPr>
              <a:t>learn</a:t>
            </a:r>
            <a:r>
              <a:rPr sz="716" spc="-7" dirty="0">
                <a:latin typeface="Verdana"/>
                <a:cs typeface="Verdana"/>
              </a:rPr>
              <a:t> </a:t>
            </a:r>
            <a:r>
              <a:rPr sz="716" spc="7" dirty="0">
                <a:latin typeface="Verdana"/>
                <a:cs typeface="Verdana"/>
              </a:rPr>
              <a:t>how</a:t>
            </a:r>
            <a:r>
              <a:rPr sz="716" spc="-7" dirty="0">
                <a:latin typeface="Verdana"/>
                <a:cs typeface="Verdana"/>
              </a:rPr>
              <a:t> </a:t>
            </a:r>
            <a:r>
              <a:rPr sz="716" spc="3" dirty="0">
                <a:latin typeface="Verdana"/>
                <a:cs typeface="Verdana"/>
              </a:rPr>
              <a:t>to</a:t>
            </a:r>
            <a:r>
              <a:rPr sz="716" spc="-7" dirty="0">
                <a:latin typeface="Verdana"/>
                <a:cs typeface="Verdana"/>
              </a:rPr>
              <a:t> </a:t>
            </a:r>
            <a:r>
              <a:rPr sz="716" spc="7" dirty="0">
                <a:latin typeface="Verdana"/>
                <a:cs typeface="Verdana"/>
              </a:rPr>
              <a:t>keep</a:t>
            </a:r>
            <a:r>
              <a:rPr sz="716" spc="-7" dirty="0">
                <a:latin typeface="Verdana"/>
                <a:cs typeface="Verdana"/>
              </a:rPr>
              <a:t> </a:t>
            </a:r>
            <a:r>
              <a:rPr sz="716" spc="10" dirty="0">
                <a:latin typeface="Verdana"/>
                <a:cs typeface="Verdana"/>
              </a:rPr>
              <a:t>a</a:t>
            </a:r>
            <a:r>
              <a:rPr sz="716" spc="-10" dirty="0">
                <a:latin typeface="Verdana"/>
                <a:cs typeface="Verdana"/>
              </a:rPr>
              <a:t> </a:t>
            </a:r>
            <a:r>
              <a:rPr sz="716" spc="3" dirty="0">
                <a:latin typeface="Verdana"/>
                <a:cs typeface="Verdana"/>
              </a:rPr>
              <a:t>conversation</a:t>
            </a:r>
            <a:r>
              <a:rPr sz="716" spc="-7" dirty="0">
                <a:latin typeface="Verdana"/>
                <a:cs typeface="Verdana"/>
              </a:rPr>
              <a:t> </a:t>
            </a:r>
            <a:r>
              <a:rPr sz="716" spc="3" dirty="0">
                <a:latin typeface="Verdana"/>
                <a:cs typeface="Verdana"/>
              </a:rPr>
              <a:t>going.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8659" marR="4329" algn="just">
              <a:lnSpc>
                <a:spcPct val="106700"/>
              </a:lnSpc>
            </a:pPr>
            <a:r>
              <a:rPr sz="716" spc="14" dirty="0">
                <a:latin typeface="Verdana"/>
                <a:cs typeface="Verdana"/>
              </a:rPr>
              <a:t>After </a:t>
            </a:r>
            <a:r>
              <a:rPr sz="716" spc="10" dirty="0">
                <a:latin typeface="Verdana"/>
                <a:cs typeface="Verdana"/>
              </a:rPr>
              <a:t>all, </a:t>
            </a:r>
            <a:r>
              <a:rPr sz="716" spc="14" dirty="0">
                <a:latin typeface="Verdana"/>
                <a:cs typeface="Verdana"/>
              </a:rPr>
              <a:t>there’s no point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striking up conversation with </a:t>
            </a:r>
            <a:r>
              <a:rPr sz="716" spc="17" dirty="0">
                <a:latin typeface="Verdana"/>
                <a:cs typeface="Verdana"/>
              </a:rPr>
              <a:t>someone </a:t>
            </a:r>
            <a:r>
              <a:rPr sz="716" spc="7" dirty="0">
                <a:latin typeface="Verdana"/>
                <a:cs typeface="Verdana"/>
              </a:rPr>
              <a:t>if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can’t </a:t>
            </a:r>
            <a:r>
              <a:rPr sz="716" spc="17" dirty="0">
                <a:latin typeface="Verdana"/>
                <a:cs typeface="Verdana"/>
              </a:rPr>
              <a:t>keep  </a:t>
            </a:r>
            <a:r>
              <a:rPr sz="716" spc="7" dirty="0">
                <a:latin typeface="Verdana"/>
                <a:cs typeface="Verdana"/>
              </a:rPr>
              <a:t>it </a:t>
            </a:r>
            <a:r>
              <a:rPr sz="716" spc="14" dirty="0">
                <a:latin typeface="Verdana"/>
                <a:cs typeface="Verdana"/>
              </a:rPr>
              <a:t>going. But </a:t>
            </a:r>
            <a:r>
              <a:rPr sz="716" spc="17" dirty="0">
                <a:latin typeface="Verdana"/>
                <a:cs typeface="Verdana"/>
              </a:rPr>
              <a:t>what does </a:t>
            </a:r>
            <a:r>
              <a:rPr sz="716" spc="14" dirty="0">
                <a:latin typeface="Verdana"/>
                <a:cs typeface="Verdana"/>
              </a:rPr>
              <a:t>that involve? </a:t>
            </a:r>
            <a:r>
              <a:rPr sz="716" spc="7" dirty="0">
                <a:latin typeface="Verdana"/>
                <a:cs typeface="Verdana"/>
              </a:rPr>
              <a:t>I </a:t>
            </a:r>
            <a:r>
              <a:rPr sz="716" spc="17" dirty="0">
                <a:latin typeface="Verdana"/>
                <a:cs typeface="Verdana"/>
              </a:rPr>
              <a:t>mean, </a:t>
            </a:r>
            <a:r>
              <a:rPr sz="716" spc="7" dirty="0">
                <a:latin typeface="Verdana"/>
                <a:cs typeface="Verdana"/>
              </a:rPr>
              <a:t>it’s </a:t>
            </a:r>
            <a:r>
              <a:rPr sz="716" spc="17" dirty="0">
                <a:latin typeface="Verdana"/>
                <a:cs typeface="Verdana"/>
              </a:rPr>
              <a:t>more </a:t>
            </a:r>
            <a:r>
              <a:rPr sz="716" spc="14" dirty="0">
                <a:latin typeface="Verdana"/>
                <a:cs typeface="Verdana"/>
              </a:rPr>
              <a:t>than just asking </a:t>
            </a:r>
            <a:r>
              <a:rPr sz="716" spc="17" dirty="0">
                <a:latin typeface="Verdana"/>
                <a:cs typeface="Verdana"/>
              </a:rPr>
              <a:t>and  answering </a:t>
            </a:r>
            <a:r>
              <a:rPr sz="716" spc="14" dirty="0">
                <a:latin typeface="Verdana"/>
                <a:cs typeface="Verdana"/>
              </a:rPr>
              <a:t>questions, right? So, </a:t>
            </a:r>
            <a:r>
              <a:rPr sz="716" spc="17" dirty="0">
                <a:latin typeface="Verdana"/>
                <a:cs typeface="Verdana"/>
              </a:rPr>
              <a:t>what </a:t>
            </a:r>
            <a:r>
              <a:rPr sz="716" spc="14" dirty="0">
                <a:latin typeface="Verdana"/>
                <a:cs typeface="Verdana"/>
              </a:rPr>
              <a:t>kinds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things can </a:t>
            </a:r>
            <a:r>
              <a:rPr sz="716" spc="17" dirty="0">
                <a:latin typeface="Verdana"/>
                <a:cs typeface="Verdana"/>
              </a:rPr>
              <a:t>we </a:t>
            </a:r>
            <a:r>
              <a:rPr sz="716" spc="14" dirty="0">
                <a:latin typeface="Verdana"/>
                <a:cs typeface="Verdana"/>
              </a:rPr>
              <a:t>say or do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make </a:t>
            </a:r>
            <a:r>
              <a:rPr sz="716" spc="14" dirty="0">
                <a:latin typeface="Verdana"/>
                <a:cs typeface="Verdana"/>
              </a:rPr>
              <a:t>the  conversation flow</a:t>
            </a:r>
            <a:r>
              <a:rPr sz="716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naturally?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"/>
              </a:spcBef>
            </a:pPr>
            <a:endParaRPr sz="784" dirty="0">
              <a:latin typeface="Times New Roman"/>
              <a:cs typeface="Times New Roman"/>
            </a:endParaRPr>
          </a:p>
          <a:p>
            <a:pPr marL="8659" marR="5628" algn="just">
              <a:lnSpc>
                <a:spcPct val="105700"/>
              </a:lnSpc>
            </a:pPr>
            <a:r>
              <a:rPr sz="716" spc="14" dirty="0">
                <a:latin typeface="Verdana"/>
                <a:cs typeface="Verdana"/>
              </a:rPr>
              <a:t>Well, </a:t>
            </a:r>
            <a:r>
              <a:rPr sz="716" spc="17" dirty="0">
                <a:latin typeface="Verdana"/>
                <a:cs typeface="Verdana"/>
              </a:rPr>
              <a:t>one </a:t>
            </a:r>
            <a:r>
              <a:rPr sz="716" spc="14" dirty="0">
                <a:latin typeface="Verdana"/>
                <a:cs typeface="Verdana"/>
              </a:rPr>
              <a:t>important </a:t>
            </a:r>
            <a:r>
              <a:rPr sz="716" spc="17" dirty="0">
                <a:latin typeface="Verdana"/>
                <a:cs typeface="Verdana"/>
              </a:rPr>
              <a:t>way </a:t>
            </a:r>
            <a:r>
              <a:rPr sz="716" spc="14" dirty="0">
                <a:latin typeface="Verdana"/>
                <a:cs typeface="Verdana"/>
              </a:rPr>
              <a:t>that </a:t>
            </a:r>
            <a:r>
              <a:rPr sz="716" spc="17" dirty="0">
                <a:latin typeface="Verdana"/>
                <a:cs typeface="Verdana"/>
              </a:rPr>
              <a:t>we keep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conversation going </a:t>
            </a:r>
            <a:r>
              <a:rPr sz="716" spc="7" dirty="0">
                <a:latin typeface="Verdana"/>
                <a:cs typeface="Verdana"/>
              </a:rPr>
              <a:t>is </a:t>
            </a:r>
            <a:r>
              <a:rPr sz="716" spc="14" dirty="0">
                <a:latin typeface="Verdana"/>
                <a:cs typeface="Verdana"/>
              </a:rPr>
              <a:t>by </a:t>
            </a:r>
            <a:r>
              <a:rPr sz="716" spc="17" dirty="0">
                <a:latin typeface="Verdana"/>
                <a:cs typeface="Verdana"/>
              </a:rPr>
              <a:t>showing </a:t>
            </a:r>
            <a:r>
              <a:rPr sz="716" spc="14" dirty="0">
                <a:latin typeface="Verdana"/>
                <a:cs typeface="Verdana"/>
              </a:rPr>
              <a:t>interest 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7" dirty="0">
                <a:latin typeface="Verdana"/>
                <a:cs typeface="Verdana"/>
              </a:rPr>
              <a:t>what someone </a:t>
            </a:r>
            <a:r>
              <a:rPr sz="716" spc="14" dirty="0">
                <a:latin typeface="Verdana"/>
                <a:cs typeface="Verdana"/>
              </a:rPr>
              <a:t>says. </a:t>
            </a:r>
            <a:r>
              <a:rPr sz="716" spc="7" dirty="0">
                <a:latin typeface="Verdana"/>
                <a:cs typeface="Verdana"/>
              </a:rPr>
              <a:t>If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person </a:t>
            </a:r>
            <a:r>
              <a:rPr sz="716" spc="17" dirty="0">
                <a:latin typeface="Verdana"/>
                <a:cs typeface="Verdana"/>
              </a:rPr>
              <a:t>makes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20" dirty="0">
                <a:latin typeface="Verdana"/>
                <a:cs typeface="Verdana"/>
              </a:rPr>
              <a:t>comment </a:t>
            </a:r>
            <a:r>
              <a:rPr sz="716" spc="17" dirty="0">
                <a:latin typeface="Verdana"/>
                <a:cs typeface="Verdana"/>
              </a:rPr>
              <a:t>about something, </a:t>
            </a:r>
            <a:r>
              <a:rPr sz="716" spc="10" dirty="0">
                <a:latin typeface="Verdana"/>
                <a:cs typeface="Verdana"/>
              </a:rPr>
              <a:t>like </a:t>
            </a:r>
            <a:r>
              <a:rPr sz="716" spc="14" dirty="0">
                <a:latin typeface="Verdana"/>
                <a:cs typeface="Verdana"/>
              </a:rPr>
              <a:t>the  weather, or work, </a:t>
            </a:r>
            <a:r>
              <a:rPr sz="716" spc="17" dirty="0">
                <a:latin typeface="Verdana"/>
                <a:cs typeface="Verdana"/>
              </a:rPr>
              <a:t>you 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respond </a:t>
            </a:r>
            <a:r>
              <a:rPr sz="716" spc="14" dirty="0">
                <a:latin typeface="Verdana"/>
                <a:cs typeface="Verdana"/>
              </a:rPr>
              <a:t>with</a:t>
            </a:r>
            <a:r>
              <a:rPr sz="716" spc="41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interest.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7"/>
              </a:spcBef>
            </a:pPr>
            <a:endParaRPr sz="784" dirty="0">
              <a:latin typeface="Times New Roman"/>
              <a:cs typeface="Times New Roman"/>
            </a:endParaRPr>
          </a:p>
          <a:p>
            <a:pPr marL="8659" marR="3464" algn="just">
              <a:lnSpc>
                <a:spcPct val="106000"/>
              </a:lnSpc>
            </a:pPr>
            <a:r>
              <a:rPr sz="716" spc="14" dirty="0">
                <a:latin typeface="Verdana"/>
                <a:cs typeface="Verdana"/>
              </a:rPr>
              <a:t>So </a:t>
            </a:r>
            <a:r>
              <a:rPr sz="716" spc="17" dirty="0">
                <a:latin typeface="Verdana"/>
                <a:cs typeface="Verdana"/>
              </a:rPr>
              <a:t>what </a:t>
            </a:r>
            <a:r>
              <a:rPr sz="716" spc="14" dirty="0">
                <a:latin typeface="Verdana"/>
                <a:cs typeface="Verdana"/>
              </a:rPr>
              <a:t>can </a:t>
            </a:r>
            <a:r>
              <a:rPr sz="716" spc="17" dirty="0">
                <a:latin typeface="Verdana"/>
                <a:cs typeface="Verdana"/>
              </a:rPr>
              <a:t>we </a:t>
            </a:r>
            <a:r>
              <a:rPr sz="716" spc="14" dirty="0">
                <a:latin typeface="Verdana"/>
                <a:cs typeface="Verdana"/>
              </a:rPr>
              <a:t>say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show </a:t>
            </a:r>
            <a:r>
              <a:rPr sz="716" spc="14" dirty="0">
                <a:latin typeface="Verdana"/>
                <a:cs typeface="Verdana"/>
              </a:rPr>
              <a:t>we’re interested? </a:t>
            </a:r>
            <a:r>
              <a:rPr sz="716" spc="17" dirty="0">
                <a:latin typeface="Verdana"/>
                <a:cs typeface="Verdana"/>
              </a:rPr>
              <a:t>Well, </a:t>
            </a:r>
            <a:r>
              <a:rPr sz="716" spc="14" dirty="0">
                <a:latin typeface="Verdana"/>
                <a:cs typeface="Verdana"/>
              </a:rPr>
              <a:t>there are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few </a:t>
            </a:r>
            <a:r>
              <a:rPr sz="716" spc="17" dirty="0">
                <a:latin typeface="Verdana"/>
                <a:cs typeface="Verdana"/>
              </a:rPr>
              <a:t>ways we </a:t>
            </a:r>
            <a:r>
              <a:rPr sz="716" spc="14" dirty="0">
                <a:latin typeface="Verdana"/>
                <a:cs typeface="Verdana"/>
              </a:rPr>
              <a:t>can do  </a:t>
            </a:r>
            <a:r>
              <a:rPr sz="716" spc="10" dirty="0">
                <a:latin typeface="Verdana"/>
                <a:cs typeface="Verdana"/>
              </a:rPr>
              <a:t>this. First,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can give an expression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interest, </a:t>
            </a:r>
            <a:r>
              <a:rPr sz="716" spc="10" dirty="0">
                <a:latin typeface="Verdana"/>
                <a:cs typeface="Verdana"/>
              </a:rPr>
              <a:t>like </a:t>
            </a:r>
            <a:r>
              <a:rPr sz="716" spc="14" dirty="0">
                <a:latin typeface="Verdana"/>
                <a:cs typeface="Verdana"/>
              </a:rPr>
              <a:t>“really?” or </a:t>
            </a:r>
            <a:r>
              <a:rPr sz="716" spc="10" dirty="0">
                <a:latin typeface="Verdana"/>
                <a:cs typeface="Verdana"/>
              </a:rPr>
              <a:t>“is </a:t>
            </a:r>
            <a:r>
              <a:rPr sz="716" spc="14" dirty="0">
                <a:latin typeface="Verdana"/>
                <a:cs typeface="Verdana"/>
              </a:rPr>
              <a:t>that right?”  </a:t>
            </a:r>
            <a:r>
              <a:rPr sz="716" spc="17" dirty="0">
                <a:latin typeface="Verdana"/>
                <a:cs typeface="Verdana"/>
              </a:rPr>
              <a:t>Then you </a:t>
            </a:r>
            <a:r>
              <a:rPr sz="716" spc="14" dirty="0">
                <a:latin typeface="Verdana"/>
                <a:cs typeface="Verdana"/>
              </a:rPr>
              <a:t>can </a:t>
            </a:r>
            <a:r>
              <a:rPr sz="716" spc="17" dirty="0">
                <a:latin typeface="Verdana"/>
                <a:cs typeface="Verdana"/>
              </a:rPr>
              <a:t>make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20" dirty="0">
                <a:latin typeface="Verdana"/>
                <a:cs typeface="Verdana"/>
              </a:rPr>
              <a:t>comment </a:t>
            </a:r>
            <a:r>
              <a:rPr sz="716" spc="14" dirty="0">
                <a:latin typeface="Verdana"/>
                <a:cs typeface="Verdana"/>
              </a:rPr>
              <a:t>or question </a:t>
            </a:r>
            <a:r>
              <a:rPr sz="716" spc="17" dirty="0">
                <a:latin typeface="Verdana"/>
                <a:cs typeface="Verdana"/>
              </a:rPr>
              <a:t>about </a:t>
            </a:r>
            <a:r>
              <a:rPr sz="716" spc="7" dirty="0">
                <a:latin typeface="Verdana"/>
                <a:cs typeface="Verdana"/>
              </a:rPr>
              <a:t>it. </a:t>
            </a:r>
            <a:r>
              <a:rPr sz="716" spc="17" dirty="0">
                <a:latin typeface="Verdana"/>
                <a:cs typeface="Verdana"/>
              </a:rPr>
              <a:t>You might </a:t>
            </a:r>
            <a:r>
              <a:rPr sz="716" spc="14" dirty="0">
                <a:latin typeface="Verdana"/>
                <a:cs typeface="Verdana"/>
              </a:rPr>
              <a:t>also just pick </a:t>
            </a:r>
            <a:r>
              <a:rPr sz="716" spc="17" dirty="0">
                <a:latin typeface="Verdana"/>
                <a:cs typeface="Verdana"/>
              </a:rPr>
              <a:t>out  one </a:t>
            </a:r>
            <a:r>
              <a:rPr sz="716" spc="14" dirty="0">
                <a:latin typeface="Verdana"/>
                <a:cs typeface="Verdana"/>
              </a:rPr>
              <a:t>idea that the person </a:t>
            </a:r>
            <a:r>
              <a:rPr sz="716" spc="17" dirty="0">
                <a:latin typeface="Verdana"/>
                <a:cs typeface="Verdana"/>
              </a:rPr>
              <a:t>mentioned and </a:t>
            </a:r>
            <a:r>
              <a:rPr sz="716" spc="20" dirty="0">
                <a:latin typeface="Verdana"/>
                <a:cs typeface="Verdana"/>
              </a:rPr>
              <a:t>make </a:t>
            </a:r>
            <a:r>
              <a:rPr sz="716" spc="10" dirty="0">
                <a:latin typeface="Verdana"/>
                <a:cs typeface="Verdana"/>
              </a:rPr>
              <a:t>a little </a:t>
            </a:r>
            <a:r>
              <a:rPr sz="716" spc="17" dirty="0">
                <a:latin typeface="Verdana"/>
                <a:cs typeface="Verdana"/>
              </a:rPr>
              <a:t>question about</a:t>
            </a:r>
            <a:r>
              <a:rPr sz="716" spc="34" dirty="0">
                <a:latin typeface="Verdana"/>
                <a:cs typeface="Verdana"/>
              </a:rPr>
              <a:t> </a:t>
            </a:r>
            <a:r>
              <a:rPr sz="716" spc="7" dirty="0">
                <a:latin typeface="Verdana"/>
                <a:cs typeface="Verdana"/>
              </a:rPr>
              <a:t>it.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8659" marR="3896" algn="just">
              <a:lnSpc>
                <a:spcPct val="106700"/>
              </a:lnSpc>
            </a:pPr>
            <a:r>
              <a:rPr sz="716" spc="14" dirty="0">
                <a:latin typeface="Verdana"/>
                <a:cs typeface="Verdana"/>
              </a:rPr>
              <a:t>Let’s practice </a:t>
            </a:r>
            <a:r>
              <a:rPr sz="716" spc="17" dirty="0">
                <a:latin typeface="Verdana"/>
                <a:cs typeface="Verdana"/>
              </a:rPr>
              <a:t>some examples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7" dirty="0">
                <a:latin typeface="Verdana"/>
                <a:cs typeface="Verdana"/>
              </a:rPr>
              <a:t>showing </a:t>
            </a:r>
            <a:r>
              <a:rPr sz="716" spc="14" dirty="0">
                <a:latin typeface="Verdana"/>
                <a:cs typeface="Verdana"/>
              </a:rPr>
              <a:t>interest </a:t>
            </a:r>
            <a:r>
              <a:rPr sz="716" spc="10" dirty="0">
                <a:latin typeface="Verdana"/>
                <a:cs typeface="Verdana"/>
              </a:rPr>
              <a:t>in this </a:t>
            </a:r>
            <a:r>
              <a:rPr sz="716" spc="17" dirty="0">
                <a:latin typeface="Verdana"/>
                <a:cs typeface="Verdana"/>
              </a:rPr>
              <a:t>way. </a:t>
            </a:r>
            <a:r>
              <a:rPr sz="716" spc="14" dirty="0">
                <a:latin typeface="Verdana"/>
                <a:cs typeface="Verdana"/>
              </a:rPr>
              <a:t>Listen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each  example, </a:t>
            </a:r>
            <a:r>
              <a:rPr sz="716" spc="14" dirty="0">
                <a:latin typeface="Verdana"/>
                <a:cs typeface="Verdana"/>
              </a:rPr>
              <a:t>then repeat </a:t>
            </a:r>
            <a:r>
              <a:rPr sz="716" spc="7" dirty="0">
                <a:latin typeface="Verdana"/>
                <a:cs typeface="Verdana"/>
              </a:rPr>
              <a:t>it </a:t>
            </a:r>
            <a:r>
              <a:rPr sz="716" spc="14" dirty="0">
                <a:latin typeface="Verdana"/>
                <a:cs typeface="Verdana"/>
              </a:rPr>
              <a:t>yourself. </a:t>
            </a:r>
            <a:r>
              <a:rPr sz="716" spc="17" dirty="0">
                <a:latin typeface="Verdana"/>
                <a:cs typeface="Verdana"/>
              </a:rPr>
              <a:t>Ready? </a:t>
            </a:r>
            <a:r>
              <a:rPr sz="716" spc="14" dirty="0">
                <a:latin typeface="Verdana"/>
                <a:cs typeface="Verdana"/>
              </a:rPr>
              <a:t>Let’s get</a:t>
            </a:r>
            <a:r>
              <a:rPr sz="716" spc="31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started.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20"/>
              </a:spcBef>
            </a:pPr>
            <a:endParaRPr sz="955" dirty="0">
              <a:latin typeface="Times New Roman"/>
              <a:cs typeface="Times New Roman"/>
            </a:endParaRPr>
          </a:p>
          <a:p>
            <a:pPr marL="164518" indent="-155859" algn="just">
              <a:buFont typeface="Malgun Gothic"/>
              <a:buChar char="▪"/>
              <a:tabLst>
                <a:tab pos="164518" algn="l"/>
              </a:tabLst>
            </a:pP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Is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that right? </a:t>
            </a:r>
            <a:r>
              <a:rPr sz="716" spc="20" dirty="0">
                <a:solidFill>
                  <a:srgbClr val="FF0000"/>
                </a:solidFill>
                <a:latin typeface="Verdana"/>
                <a:cs typeface="Verdana"/>
              </a:rPr>
              <a:t>Wow, </a:t>
            </a:r>
            <a:r>
              <a:rPr sz="716" spc="7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hear </a:t>
            </a:r>
            <a:r>
              <a:rPr sz="716" spc="7" dirty="0">
                <a:solidFill>
                  <a:srgbClr val="FF0000"/>
                </a:solidFill>
                <a:latin typeface="Verdana"/>
                <a:cs typeface="Verdana"/>
              </a:rPr>
              <a:t>it’s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beautiful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this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time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sz="716" spc="68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year.</a:t>
            </a:r>
            <a:endParaRPr sz="716" dirty="0">
              <a:latin typeface="Verdana"/>
              <a:cs typeface="Verdana"/>
            </a:endParaRPr>
          </a:p>
          <a:p>
            <a:pPr marL="164518" indent="-155859" algn="just">
              <a:spcBef>
                <a:spcPts val="187"/>
              </a:spcBef>
              <a:buFont typeface="Malgun Gothic"/>
              <a:buChar char="▪"/>
              <a:tabLst>
                <a:tab pos="164518" algn="l"/>
              </a:tabLst>
            </a:pP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No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kidding! That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must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be such an exciting</a:t>
            </a:r>
            <a:r>
              <a:rPr sz="716" spc="3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job.</a:t>
            </a:r>
            <a:endParaRPr sz="716" dirty="0">
              <a:latin typeface="Verdana"/>
              <a:cs typeface="Verdana"/>
            </a:endParaRPr>
          </a:p>
          <a:p>
            <a:pPr marL="164518" indent="-155859" algn="just">
              <a:spcBef>
                <a:spcPts val="170"/>
              </a:spcBef>
              <a:buFont typeface="Malgun Gothic"/>
              <a:buChar char="▪"/>
              <a:tabLst>
                <a:tab pos="164518" algn="l"/>
              </a:tabLst>
            </a:pP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Oh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really? That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must have been</a:t>
            </a:r>
            <a:r>
              <a:rPr sz="716" spc="-3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amazing.</a:t>
            </a:r>
            <a:endParaRPr sz="716" dirty="0">
              <a:latin typeface="Verdana"/>
              <a:cs typeface="Verdana"/>
            </a:endParaRPr>
          </a:p>
          <a:p>
            <a:pPr marL="164518" indent="-155859" algn="just">
              <a:spcBef>
                <a:spcPts val="55"/>
              </a:spcBef>
              <a:buFont typeface="Malgun Gothic"/>
              <a:buChar char="▪"/>
              <a:tabLst>
                <a:tab pos="164518" algn="l"/>
              </a:tabLst>
            </a:pP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Is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that right? So then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what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did he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say?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"/>
              </a:spcBef>
            </a:pPr>
            <a:endParaRPr sz="784" dirty="0">
              <a:latin typeface="Times New Roman"/>
              <a:cs typeface="Times New Roman"/>
            </a:endParaRPr>
          </a:p>
          <a:p>
            <a:pPr marL="8659" marR="5195" algn="just">
              <a:lnSpc>
                <a:spcPct val="105700"/>
              </a:lnSpc>
            </a:pPr>
            <a:r>
              <a:rPr sz="716" spc="17" dirty="0">
                <a:latin typeface="Verdana"/>
                <a:cs typeface="Verdana"/>
              </a:rPr>
              <a:t>Okay, </a:t>
            </a:r>
            <a:r>
              <a:rPr sz="716" spc="14" dirty="0">
                <a:latin typeface="Verdana"/>
                <a:cs typeface="Verdana"/>
              </a:rPr>
              <a:t>so </a:t>
            </a:r>
            <a:r>
              <a:rPr sz="716" spc="17" dirty="0">
                <a:latin typeface="Verdana"/>
                <a:cs typeface="Verdana"/>
              </a:rPr>
              <a:t>showing </a:t>
            </a:r>
            <a:r>
              <a:rPr sz="716" spc="14" dirty="0">
                <a:latin typeface="Verdana"/>
                <a:cs typeface="Verdana"/>
              </a:rPr>
              <a:t>interest </a:t>
            </a:r>
            <a:r>
              <a:rPr sz="716" spc="7" dirty="0">
                <a:latin typeface="Verdana"/>
                <a:cs typeface="Verdana"/>
              </a:rPr>
              <a:t>is </a:t>
            </a:r>
            <a:r>
              <a:rPr sz="716" spc="14" dirty="0">
                <a:latin typeface="Verdana"/>
                <a:cs typeface="Verdana"/>
              </a:rPr>
              <a:t>important, but </a:t>
            </a:r>
            <a:r>
              <a:rPr sz="716" spc="17" dirty="0">
                <a:latin typeface="Verdana"/>
                <a:cs typeface="Verdana"/>
              </a:rPr>
              <a:t>how does </a:t>
            </a:r>
            <a:r>
              <a:rPr sz="716" spc="7" dirty="0">
                <a:latin typeface="Verdana"/>
                <a:cs typeface="Verdana"/>
              </a:rPr>
              <a:t>it </a:t>
            </a:r>
            <a:r>
              <a:rPr sz="716" spc="17" dirty="0">
                <a:latin typeface="Verdana"/>
                <a:cs typeface="Verdana"/>
              </a:rPr>
              <a:t>sound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real </a:t>
            </a:r>
            <a:r>
              <a:rPr sz="716" spc="10" dirty="0">
                <a:latin typeface="Verdana"/>
                <a:cs typeface="Verdana"/>
              </a:rPr>
              <a:t>life? </a:t>
            </a:r>
            <a:r>
              <a:rPr sz="716" spc="14" dirty="0">
                <a:latin typeface="Verdana"/>
                <a:cs typeface="Verdana"/>
              </a:rPr>
              <a:t>Let’s  </a:t>
            </a:r>
            <a:r>
              <a:rPr sz="716" spc="10" dirty="0">
                <a:latin typeface="Verdana"/>
                <a:cs typeface="Verdana"/>
              </a:rPr>
              <a:t>listen to a </a:t>
            </a:r>
            <a:r>
              <a:rPr sz="716" spc="14" dirty="0">
                <a:latin typeface="Verdana"/>
                <a:cs typeface="Verdana"/>
              </a:rPr>
              <a:t>short dialog </a:t>
            </a:r>
            <a:r>
              <a:rPr sz="716" spc="17" dirty="0">
                <a:latin typeface="Verdana"/>
                <a:cs typeface="Verdana"/>
              </a:rPr>
              <a:t>between </a:t>
            </a:r>
            <a:r>
              <a:rPr sz="716" spc="14" dirty="0">
                <a:latin typeface="Verdana"/>
                <a:cs typeface="Verdana"/>
              </a:rPr>
              <a:t>two travelers. They’re talking </a:t>
            </a:r>
            <a:r>
              <a:rPr sz="716" spc="17" dirty="0">
                <a:latin typeface="Verdana"/>
                <a:cs typeface="Verdana"/>
              </a:rPr>
              <a:t>about where </a:t>
            </a:r>
            <a:r>
              <a:rPr sz="716" spc="14" dirty="0">
                <a:latin typeface="Verdana"/>
                <a:cs typeface="Verdana"/>
              </a:rPr>
              <a:t>they are  “headed,” or traveling</a:t>
            </a:r>
            <a:r>
              <a:rPr sz="716" dirty="0">
                <a:latin typeface="Verdana"/>
                <a:cs typeface="Verdana"/>
              </a:rPr>
              <a:t> </a:t>
            </a:r>
            <a:r>
              <a:rPr sz="716" spc="10" dirty="0">
                <a:latin typeface="Verdana"/>
                <a:cs typeface="Verdana"/>
              </a:rPr>
              <a:t>to.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27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8659" algn="just">
              <a:spcBef>
                <a:spcPts val="3"/>
              </a:spcBef>
            </a:pPr>
            <a:r>
              <a:rPr sz="716" b="1" spc="14" dirty="0">
                <a:latin typeface="Verdana"/>
                <a:cs typeface="Verdana"/>
              </a:rPr>
              <a:t>Scott: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And where you</a:t>
            </a:r>
            <a:r>
              <a:rPr sz="716" spc="-17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headed?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8659" algn="just">
              <a:spcBef>
                <a:spcPts val="3"/>
              </a:spcBef>
            </a:pPr>
            <a:r>
              <a:rPr sz="716" b="1" spc="14" dirty="0">
                <a:latin typeface="Verdana"/>
                <a:cs typeface="Verdana"/>
              </a:rPr>
              <a:t>Joe: </a:t>
            </a:r>
            <a:r>
              <a:rPr sz="716" spc="20" dirty="0">
                <a:solidFill>
                  <a:srgbClr val="0000FF"/>
                </a:solidFill>
                <a:latin typeface="Verdana"/>
                <a:cs typeface="Verdana"/>
              </a:rPr>
              <a:t>Home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to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Seoul, </a:t>
            </a:r>
            <a:r>
              <a:rPr sz="716" spc="7" dirty="0">
                <a:solidFill>
                  <a:srgbClr val="0000FF"/>
                </a:solidFill>
                <a:latin typeface="Verdana"/>
                <a:cs typeface="Verdana"/>
              </a:rPr>
              <a:t>if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we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ever get out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716" spc="58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here.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8659" algn="just"/>
            <a:r>
              <a:rPr sz="716" b="1" spc="14" dirty="0">
                <a:latin typeface="Verdana"/>
                <a:cs typeface="Verdana"/>
              </a:rPr>
              <a:t>Scott: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South Korea,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hey? Never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been, but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I’ve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heard great things.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You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like </a:t>
            </a:r>
            <a:r>
              <a:rPr sz="716" spc="7" dirty="0">
                <a:solidFill>
                  <a:srgbClr val="0000FF"/>
                </a:solidFill>
                <a:latin typeface="Verdana"/>
                <a:cs typeface="Verdana"/>
              </a:rPr>
              <a:t>it</a:t>
            </a:r>
            <a:r>
              <a:rPr sz="716" spc="1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there?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7"/>
              </a:spcBef>
            </a:pPr>
            <a:endParaRPr sz="886" dirty="0">
              <a:latin typeface="Times New Roman"/>
              <a:cs typeface="Times New Roman"/>
            </a:endParaRPr>
          </a:p>
          <a:p>
            <a:pPr marL="8659" algn="just"/>
            <a:r>
              <a:rPr sz="716" b="1" spc="14" dirty="0">
                <a:latin typeface="Verdana"/>
                <a:cs typeface="Verdana"/>
              </a:rPr>
              <a:t>Joe: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Yeah,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for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sure.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You know, </a:t>
            </a:r>
            <a:r>
              <a:rPr sz="716" spc="7" dirty="0">
                <a:solidFill>
                  <a:srgbClr val="0000FF"/>
                </a:solidFill>
                <a:latin typeface="Verdana"/>
                <a:cs typeface="Verdana"/>
              </a:rPr>
              <a:t>it’s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a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big crazy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city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with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lot’s</a:t>
            </a:r>
            <a:r>
              <a:rPr sz="716" spc="92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happening.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20"/>
              </a:spcBef>
            </a:pPr>
            <a:endParaRPr sz="852" dirty="0">
              <a:latin typeface="Times New Roman"/>
              <a:cs typeface="Times New Roman"/>
            </a:endParaRPr>
          </a:p>
          <a:p>
            <a:pPr marL="8659" marR="4762" algn="just">
              <a:lnSpc>
                <a:spcPct val="106000"/>
              </a:lnSpc>
              <a:spcBef>
                <a:spcPts val="3"/>
              </a:spcBef>
            </a:pPr>
            <a:r>
              <a:rPr sz="716" spc="14" dirty="0">
                <a:latin typeface="Verdana"/>
                <a:cs typeface="Verdana"/>
              </a:rPr>
              <a:t>Did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hear the expression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interest there? </a:t>
            </a:r>
            <a:r>
              <a:rPr sz="716" spc="17" dirty="0">
                <a:latin typeface="Verdana"/>
                <a:cs typeface="Verdana"/>
              </a:rPr>
              <a:t>One </a:t>
            </a:r>
            <a:r>
              <a:rPr sz="716" spc="14" dirty="0">
                <a:latin typeface="Verdana"/>
                <a:cs typeface="Verdana"/>
              </a:rPr>
              <a:t>person </a:t>
            </a:r>
            <a:r>
              <a:rPr sz="716" spc="17" dirty="0">
                <a:latin typeface="Verdana"/>
                <a:cs typeface="Verdana"/>
              </a:rPr>
              <a:t>mentioned </a:t>
            </a:r>
            <a:r>
              <a:rPr sz="716" spc="14" dirty="0">
                <a:latin typeface="Verdana"/>
                <a:cs typeface="Verdana"/>
              </a:rPr>
              <a:t>he </a:t>
            </a:r>
            <a:r>
              <a:rPr sz="716" spc="7" dirty="0">
                <a:latin typeface="Verdana"/>
                <a:cs typeface="Verdana"/>
              </a:rPr>
              <a:t>is </a:t>
            </a:r>
            <a:r>
              <a:rPr sz="716" spc="14" dirty="0">
                <a:latin typeface="Verdana"/>
                <a:cs typeface="Verdana"/>
              </a:rPr>
              <a:t>going </a:t>
            </a:r>
            <a:r>
              <a:rPr sz="716" spc="10" dirty="0">
                <a:latin typeface="Verdana"/>
                <a:cs typeface="Verdana"/>
              </a:rPr>
              <a:t>to  </a:t>
            </a:r>
            <a:r>
              <a:rPr sz="716" spc="14" dirty="0">
                <a:latin typeface="Verdana"/>
                <a:cs typeface="Verdana"/>
              </a:rPr>
              <a:t>Seoul,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spc="14" dirty="0">
                <a:latin typeface="Verdana"/>
                <a:cs typeface="Verdana"/>
              </a:rPr>
              <a:t>the other person invited </a:t>
            </a:r>
            <a:r>
              <a:rPr sz="716" spc="17" dirty="0">
                <a:latin typeface="Verdana"/>
                <a:cs typeface="Verdana"/>
              </a:rPr>
              <a:t>more </a:t>
            </a:r>
            <a:r>
              <a:rPr sz="716" spc="14" dirty="0">
                <a:latin typeface="Verdana"/>
                <a:cs typeface="Verdana"/>
              </a:rPr>
              <a:t>information </a:t>
            </a:r>
            <a:r>
              <a:rPr sz="716" spc="17" dirty="0">
                <a:latin typeface="Verdana"/>
                <a:cs typeface="Verdana"/>
              </a:rPr>
              <a:t>about </a:t>
            </a:r>
            <a:r>
              <a:rPr sz="716" spc="14" dirty="0">
                <a:latin typeface="Verdana"/>
                <a:cs typeface="Verdana"/>
              </a:rPr>
              <a:t>that topic. </a:t>
            </a:r>
            <a:r>
              <a:rPr sz="716" spc="17" dirty="0">
                <a:latin typeface="Verdana"/>
                <a:cs typeface="Verdana"/>
              </a:rPr>
              <a:t>And you  might </a:t>
            </a:r>
            <a:r>
              <a:rPr sz="716" spc="14" dirty="0">
                <a:latin typeface="Verdana"/>
                <a:cs typeface="Verdana"/>
              </a:rPr>
              <a:t>notice that </a:t>
            </a:r>
            <a:r>
              <a:rPr sz="716" spc="10" dirty="0">
                <a:latin typeface="Verdana"/>
                <a:cs typeface="Verdana"/>
              </a:rPr>
              <a:t>in a </a:t>
            </a:r>
            <a:r>
              <a:rPr sz="716" spc="14" dirty="0">
                <a:latin typeface="Verdana"/>
                <a:cs typeface="Verdana"/>
              </a:rPr>
              <a:t>casual conversation </a:t>
            </a:r>
            <a:r>
              <a:rPr sz="716" spc="10" dirty="0">
                <a:latin typeface="Verdana"/>
                <a:cs typeface="Verdana"/>
              </a:rPr>
              <a:t>like this </a:t>
            </a:r>
            <a:r>
              <a:rPr sz="716" spc="17" dirty="0">
                <a:latin typeface="Verdana"/>
                <a:cs typeface="Verdana"/>
              </a:rPr>
              <a:t>we </a:t>
            </a:r>
            <a:r>
              <a:rPr sz="716" spc="14" dirty="0">
                <a:latin typeface="Verdana"/>
                <a:cs typeface="Verdana"/>
              </a:rPr>
              <a:t>don’t </a:t>
            </a:r>
            <a:r>
              <a:rPr sz="716" spc="10" dirty="0">
                <a:latin typeface="Verdana"/>
                <a:cs typeface="Verdana"/>
              </a:rPr>
              <a:t>talk for </a:t>
            </a:r>
            <a:r>
              <a:rPr sz="716" spc="14" dirty="0">
                <a:latin typeface="Verdana"/>
                <a:cs typeface="Verdana"/>
              </a:rPr>
              <a:t>too long </a:t>
            </a:r>
            <a:r>
              <a:rPr sz="716" spc="17" dirty="0">
                <a:latin typeface="Verdana"/>
                <a:cs typeface="Verdana"/>
              </a:rPr>
              <a:t>about  one </a:t>
            </a:r>
            <a:r>
              <a:rPr sz="716" spc="14" dirty="0">
                <a:latin typeface="Verdana"/>
                <a:cs typeface="Verdana"/>
              </a:rPr>
              <a:t>thing before giving the other person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7" dirty="0">
                <a:latin typeface="Verdana"/>
                <a:cs typeface="Verdana"/>
              </a:rPr>
              <a:t>chance </a:t>
            </a:r>
            <a:r>
              <a:rPr sz="716" spc="10" dirty="0">
                <a:latin typeface="Verdana"/>
                <a:cs typeface="Verdana"/>
              </a:rPr>
              <a:t>to</a:t>
            </a:r>
            <a:r>
              <a:rPr sz="716" spc="44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talk.</a:t>
            </a:r>
            <a:endParaRPr sz="716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0174" y="9359783"/>
            <a:ext cx="311022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59">
              <a:spcBef>
                <a:spcPts val="58"/>
              </a:spcBef>
            </a:pPr>
            <a:r>
              <a:rPr lang="en-US" spc="15"/>
              <a:t>925English Lesson </a:t>
            </a:r>
            <a:r>
              <a:rPr lang="en-US" spc="20"/>
              <a:t>003  </a:t>
            </a:r>
            <a:r>
              <a:rPr lang="en-US" spc="15"/>
              <a:t>– </a:t>
            </a:r>
            <a:r>
              <a:rPr lang="en-US" spc="25"/>
              <a:t>How </a:t>
            </a:r>
            <a:r>
              <a:rPr lang="en-US" spc="15"/>
              <a:t>to </a:t>
            </a:r>
            <a:r>
              <a:rPr lang="en-US" spc="20"/>
              <a:t>Keep </a:t>
            </a:r>
            <a:r>
              <a:rPr lang="en-US" spc="15"/>
              <a:t>a Conversation</a:t>
            </a:r>
            <a:r>
              <a:rPr lang="en-US" spc="25"/>
              <a:t> </a:t>
            </a:r>
            <a:r>
              <a:rPr lang="en-US" spc="20"/>
              <a:t>Going</a:t>
            </a:r>
            <a:endParaRPr spc="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766699" y="9359783"/>
            <a:ext cx="11430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18">
              <a:spcBef>
                <a:spcPts val="58"/>
              </a:spcBef>
            </a:pPr>
            <a:fld id="{81D60167-4931-47E6-BA6A-407CBD079E47}" type="slidenum">
              <a:rPr lang="en-US" spc="15" smtClean="0"/>
              <a:pPr marL="25400">
                <a:spcBef>
                  <a:spcPts val="85"/>
                </a:spcBef>
              </a:pPr>
              <a:t>5</a:t>
            </a:fld>
            <a:endParaRPr spc="10" dirty="0"/>
          </a:p>
        </p:txBody>
      </p:sp>
      <p:sp>
        <p:nvSpPr>
          <p:cNvPr id="2" name="object 2"/>
          <p:cNvSpPr txBox="1"/>
          <p:nvPr/>
        </p:nvSpPr>
        <p:spPr>
          <a:xfrm>
            <a:off x="4060073" y="621584"/>
            <a:ext cx="4070639" cy="5578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06000"/>
              </a:lnSpc>
            </a:pPr>
            <a:r>
              <a:rPr sz="716" spc="17" dirty="0">
                <a:latin typeface="Verdana"/>
                <a:cs typeface="Verdana"/>
              </a:rPr>
              <a:t>And now’s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7" dirty="0">
                <a:latin typeface="Verdana"/>
                <a:cs typeface="Verdana"/>
              </a:rPr>
              <a:t>good </a:t>
            </a:r>
            <a:r>
              <a:rPr sz="716" spc="14" dirty="0">
                <a:latin typeface="Verdana"/>
                <a:cs typeface="Verdana"/>
              </a:rPr>
              <a:t>time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give </a:t>
            </a:r>
            <a:r>
              <a:rPr sz="716" i="1" spc="17" dirty="0">
                <a:latin typeface="Verdana"/>
                <a:cs typeface="Verdana"/>
              </a:rPr>
              <a:t>you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7" dirty="0">
                <a:latin typeface="Verdana"/>
                <a:cs typeface="Verdana"/>
              </a:rPr>
              <a:t>chance </a:t>
            </a:r>
            <a:r>
              <a:rPr sz="716" spc="10" dirty="0">
                <a:latin typeface="Verdana"/>
                <a:cs typeface="Verdana"/>
              </a:rPr>
              <a:t>to talk. </a:t>
            </a:r>
            <a:r>
              <a:rPr sz="716" spc="14" dirty="0">
                <a:latin typeface="Verdana"/>
                <a:cs typeface="Verdana"/>
              </a:rPr>
              <a:t>So </a:t>
            </a:r>
            <a:r>
              <a:rPr sz="716" spc="10" dirty="0">
                <a:latin typeface="Verdana"/>
                <a:cs typeface="Verdana"/>
              </a:rPr>
              <a:t>let’s try a little </a:t>
            </a:r>
            <a:r>
              <a:rPr sz="716" spc="14" dirty="0">
                <a:latin typeface="Verdana"/>
                <a:cs typeface="Verdana"/>
              </a:rPr>
              <a:t>practice.  We’ll repeat the dialog, but </a:t>
            </a:r>
            <a:r>
              <a:rPr sz="716" spc="10" dirty="0">
                <a:latin typeface="Verdana"/>
                <a:cs typeface="Verdana"/>
              </a:rPr>
              <a:t>this </a:t>
            </a:r>
            <a:r>
              <a:rPr sz="716" spc="14" dirty="0">
                <a:latin typeface="Verdana"/>
                <a:cs typeface="Verdana"/>
              </a:rPr>
              <a:t>time we’re going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beep </a:t>
            </a:r>
            <a:r>
              <a:rPr sz="716" spc="14" dirty="0">
                <a:latin typeface="Verdana"/>
                <a:cs typeface="Verdana"/>
              </a:rPr>
              <a:t>out the response that  </a:t>
            </a:r>
            <a:r>
              <a:rPr sz="716" spc="17" dirty="0">
                <a:latin typeface="Verdana"/>
                <a:cs typeface="Verdana"/>
              </a:rPr>
              <a:t>shows </a:t>
            </a:r>
            <a:r>
              <a:rPr sz="716" spc="14" dirty="0">
                <a:latin typeface="Verdana"/>
                <a:cs typeface="Verdana"/>
              </a:rPr>
              <a:t>interest.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0" dirty="0">
                <a:latin typeface="Verdana"/>
                <a:cs typeface="Verdana"/>
              </a:rPr>
              <a:t>will </a:t>
            </a:r>
            <a:r>
              <a:rPr sz="716" spc="17" dirty="0">
                <a:latin typeface="Verdana"/>
                <a:cs typeface="Verdana"/>
              </a:rPr>
              <a:t>have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say that part. </a:t>
            </a:r>
            <a:r>
              <a:rPr sz="716" spc="20" dirty="0">
                <a:latin typeface="Verdana"/>
                <a:cs typeface="Verdana"/>
              </a:rPr>
              <a:t>Remember </a:t>
            </a:r>
            <a:r>
              <a:rPr sz="716" spc="14" dirty="0">
                <a:latin typeface="Verdana"/>
                <a:cs typeface="Verdana"/>
              </a:rPr>
              <a:t>that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show </a:t>
            </a:r>
            <a:r>
              <a:rPr sz="716" spc="14" dirty="0">
                <a:latin typeface="Verdana"/>
                <a:cs typeface="Verdana"/>
              </a:rPr>
              <a:t>interest, </a:t>
            </a:r>
            <a:r>
              <a:rPr sz="716" spc="17" dirty="0">
                <a:latin typeface="Verdana"/>
                <a:cs typeface="Verdana"/>
              </a:rPr>
              <a:t>we  make </a:t>
            </a:r>
            <a:r>
              <a:rPr sz="716" spc="10" dirty="0">
                <a:latin typeface="Verdana"/>
                <a:cs typeface="Verdana"/>
              </a:rPr>
              <a:t>a little </a:t>
            </a:r>
            <a:r>
              <a:rPr sz="716" spc="17" dirty="0">
                <a:latin typeface="Verdana"/>
                <a:cs typeface="Verdana"/>
              </a:rPr>
              <a:t>comment, and </a:t>
            </a:r>
            <a:r>
              <a:rPr sz="716" spc="14" dirty="0">
                <a:latin typeface="Verdana"/>
                <a:cs typeface="Verdana"/>
              </a:rPr>
              <a:t>then ask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question. </a:t>
            </a:r>
            <a:r>
              <a:rPr sz="716" spc="17" dirty="0">
                <a:latin typeface="Verdana"/>
                <a:cs typeface="Verdana"/>
              </a:rPr>
              <a:t>Here we</a:t>
            </a:r>
            <a:r>
              <a:rPr sz="716" spc="58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go: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886">
              <a:latin typeface="Times New Roman"/>
              <a:cs typeface="Times New Roman"/>
            </a:endParaRPr>
          </a:p>
          <a:p>
            <a:pPr marL="8659" algn="just"/>
            <a:r>
              <a:rPr sz="716" b="1" spc="14" dirty="0">
                <a:latin typeface="Verdana"/>
                <a:cs typeface="Verdana"/>
              </a:rPr>
              <a:t>Scott: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And where you</a:t>
            </a:r>
            <a:r>
              <a:rPr sz="716" spc="-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headed?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>
              <a:latin typeface="Times New Roman"/>
              <a:cs typeface="Times New Roman"/>
            </a:endParaRPr>
          </a:p>
          <a:p>
            <a:pPr marL="8659" algn="just"/>
            <a:r>
              <a:rPr sz="716" b="1" spc="14" dirty="0">
                <a:latin typeface="Verdana"/>
                <a:cs typeface="Verdana"/>
              </a:rPr>
              <a:t>Joe: </a:t>
            </a:r>
            <a:r>
              <a:rPr sz="716" spc="20" dirty="0">
                <a:solidFill>
                  <a:srgbClr val="0000FF"/>
                </a:solidFill>
                <a:latin typeface="Verdana"/>
                <a:cs typeface="Verdana"/>
              </a:rPr>
              <a:t>Home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to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Seoul, </a:t>
            </a:r>
            <a:r>
              <a:rPr sz="716" spc="7" dirty="0">
                <a:solidFill>
                  <a:srgbClr val="0000FF"/>
                </a:solidFill>
                <a:latin typeface="Verdana"/>
                <a:cs typeface="Verdana"/>
              </a:rPr>
              <a:t>if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we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ever get out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716" spc="58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here.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>
              <a:latin typeface="Times New Roman"/>
              <a:cs typeface="Times New Roman"/>
            </a:endParaRPr>
          </a:p>
          <a:p>
            <a:pPr marL="8659" algn="just"/>
            <a:r>
              <a:rPr sz="716" b="1" spc="14" dirty="0">
                <a:latin typeface="Verdana"/>
                <a:cs typeface="Verdana"/>
              </a:rPr>
              <a:t>Scott: </a:t>
            </a:r>
            <a:r>
              <a:rPr sz="716" spc="14" dirty="0">
                <a:solidFill>
                  <a:srgbClr val="A6A6A6"/>
                </a:solidFill>
                <a:latin typeface="Verdana"/>
                <a:cs typeface="Verdana"/>
              </a:rPr>
              <a:t>South Korea, </a:t>
            </a:r>
            <a:r>
              <a:rPr sz="716" spc="17" dirty="0">
                <a:solidFill>
                  <a:srgbClr val="A6A6A6"/>
                </a:solidFill>
                <a:latin typeface="Verdana"/>
                <a:cs typeface="Verdana"/>
              </a:rPr>
              <a:t>hey? Never </a:t>
            </a:r>
            <a:r>
              <a:rPr sz="716" spc="14" dirty="0">
                <a:solidFill>
                  <a:srgbClr val="A6A6A6"/>
                </a:solidFill>
                <a:latin typeface="Verdana"/>
                <a:cs typeface="Verdana"/>
              </a:rPr>
              <a:t>been, but </a:t>
            </a:r>
            <a:r>
              <a:rPr sz="716" spc="10" dirty="0">
                <a:solidFill>
                  <a:srgbClr val="A6A6A6"/>
                </a:solidFill>
                <a:latin typeface="Verdana"/>
                <a:cs typeface="Verdana"/>
              </a:rPr>
              <a:t>I’ve </a:t>
            </a:r>
            <a:r>
              <a:rPr sz="716" spc="14" dirty="0">
                <a:solidFill>
                  <a:srgbClr val="A6A6A6"/>
                </a:solidFill>
                <a:latin typeface="Verdana"/>
                <a:cs typeface="Verdana"/>
              </a:rPr>
              <a:t>heard great things. </a:t>
            </a:r>
            <a:r>
              <a:rPr sz="716" spc="17" dirty="0">
                <a:solidFill>
                  <a:srgbClr val="A6A6A6"/>
                </a:solidFill>
                <a:latin typeface="Verdana"/>
                <a:cs typeface="Verdana"/>
              </a:rPr>
              <a:t>You </a:t>
            </a:r>
            <a:r>
              <a:rPr sz="716" spc="10" dirty="0">
                <a:solidFill>
                  <a:srgbClr val="A6A6A6"/>
                </a:solidFill>
                <a:latin typeface="Verdana"/>
                <a:cs typeface="Verdana"/>
              </a:rPr>
              <a:t>like </a:t>
            </a:r>
            <a:r>
              <a:rPr sz="716" spc="7" dirty="0">
                <a:solidFill>
                  <a:srgbClr val="A6A6A6"/>
                </a:solidFill>
                <a:latin typeface="Verdana"/>
                <a:cs typeface="Verdana"/>
              </a:rPr>
              <a:t>it</a:t>
            </a:r>
            <a:r>
              <a:rPr sz="716" spc="143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A6A6A6"/>
                </a:solidFill>
                <a:latin typeface="Verdana"/>
                <a:cs typeface="Verdana"/>
              </a:rPr>
              <a:t>there?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886">
              <a:latin typeface="Times New Roman"/>
              <a:cs typeface="Times New Roman"/>
            </a:endParaRPr>
          </a:p>
          <a:p>
            <a:pPr marL="8659" algn="just"/>
            <a:r>
              <a:rPr sz="716" b="1" spc="14" dirty="0">
                <a:latin typeface="Verdana"/>
                <a:cs typeface="Verdana"/>
              </a:rPr>
              <a:t>Joe: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Yeah,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for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sure.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You know, </a:t>
            </a:r>
            <a:r>
              <a:rPr sz="716" spc="7" dirty="0">
                <a:solidFill>
                  <a:srgbClr val="0000FF"/>
                </a:solidFill>
                <a:latin typeface="Verdana"/>
                <a:cs typeface="Verdana"/>
              </a:rPr>
              <a:t>it’s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a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big crazy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city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with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lot’s</a:t>
            </a:r>
            <a:r>
              <a:rPr sz="716" spc="9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happening.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7"/>
              </a:spcBef>
            </a:pPr>
            <a:endParaRPr sz="852">
              <a:latin typeface="Times New Roman"/>
              <a:cs typeface="Times New Roman"/>
            </a:endParaRPr>
          </a:p>
          <a:p>
            <a:pPr marL="8659" marR="3464" algn="just">
              <a:lnSpc>
                <a:spcPct val="106000"/>
              </a:lnSpc>
            </a:pPr>
            <a:r>
              <a:rPr sz="716" spc="14" dirty="0">
                <a:latin typeface="Verdana"/>
                <a:cs typeface="Verdana"/>
              </a:rPr>
              <a:t>Nice work. </a:t>
            </a:r>
            <a:r>
              <a:rPr sz="716" spc="17" dirty="0">
                <a:latin typeface="Verdana"/>
                <a:cs typeface="Verdana"/>
              </a:rPr>
              <a:t>Now,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conversation doesn’t just continue on </a:t>
            </a:r>
            <a:r>
              <a:rPr sz="716" spc="17" dirty="0">
                <a:latin typeface="Verdana"/>
                <a:cs typeface="Verdana"/>
              </a:rPr>
              <a:t>one </a:t>
            </a:r>
            <a:r>
              <a:rPr sz="716" spc="14" dirty="0">
                <a:latin typeface="Verdana"/>
                <a:cs typeface="Verdana"/>
              </a:rPr>
              <a:t>topic forever, right? At  </a:t>
            </a:r>
            <a:r>
              <a:rPr sz="716" spc="17" dirty="0">
                <a:latin typeface="Verdana"/>
                <a:cs typeface="Verdana"/>
              </a:rPr>
              <a:t>some </a:t>
            </a:r>
            <a:r>
              <a:rPr sz="716" spc="14" dirty="0">
                <a:latin typeface="Verdana"/>
                <a:cs typeface="Verdana"/>
              </a:rPr>
              <a:t>point, the </a:t>
            </a:r>
            <a:r>
              <a:rPr sz="716" spc="17" dirty="0">
                <a:latin typeface="Verdana"/>
                <a:cs typeface="Verdana"/>
              </a:rPr>
              <a:t>speakers change </a:t>
            </a:r>
            <a:r>
              <a:rPr sz="716" spc="14" dirty="0">
                <a:latin typeface="Verdana"/>
                <a:cs typeface="Verdana"/>
              </a:rPr>
              <a:t>the subject. But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can’t just </a:t>
            </a:r>
            <a:r>
              <a:rPr sz="716" spc="17" dirty="0">
                <a:latin typeface="Verdana"/>
                <a:cs typeface="Verdana"/>
              </a:rPr>
              <a:t>suddenly </a:t>
            </a:r>
            <a:r>
              <a:rPr sz="716" spc="14" dirty="0">
                <a:latin typeface="Verdana"/>
                <a:cs typeface="Verdana"/>
              </a:rPr>
              <a:t>start  talking </a:t>
            </a:r>
            <a:r>
              <a:rPr sz="716" spc="17" dirty="0">
                <a:latin typeface="Verdana"/>
                <a:cs typeface="Verdana"/>
              </a:rPr>
              <a:t>about something </a:t>
            </a:r>
            <a:r>
              <a:rPr sz="716" spc="14" dirty="0">
                <a:latin typeface="Verdana"/>
                <a:cs typeface="Verdana"/>
              </a:rPr>
              <a:t>different. That </a:t>
            </a:r>
            <a:r>
              <a:rPr sz="716" spc="17" dirty="0">
                <a:latin typeface="Verdana"/>
                <a:cs typeface="Verdana"/>
              </a:rPr>
              <a:t>would </a:t>
            </a:r>
            <a:r>
              <a:rPr sz="716" spc="14" dirty="0">
                <a:latin typeface="Verdana"/>
                <a:cs typeface="Verdana"/>
              </a:rPr>
              <a:t>be strange, </a:t>
            </a:r>
            <a:r>
              <a:rPr sz="716" spc="17" dirty="0">
                <a:latin typeface="Verdana"/>
                <a:cs typeface="Verdana"/>
              </a:rPr>
              <a:t>because </a:t>
            </a:r>
            <a:r>
              <a:rPr sz="716" spc="14" dirty="0">
                <a:latin typeface="Verdana"/>
                <a:cs typeface="Verdana"/>
              </a:rPr>
              <a:t>natural  conversation </a:t>
            </a:r>
            <a:r>
              <a:rPr sz="716" i="1" spc="14" dirty="0">
                <a:latin typeface="Verdana"/>
                <a:cs typeface="Verdana"/>
              </a:rPr>
              <a:t>flows</a:t>
            </a:r>
            <a:r>
              <a:rPr sz="716" spc="14" dirty="0">
                <a:latin typeface="Verdana"/>
                <a:cs typeface="Verdana"/>
              </a:rPr>
              <a:t>; </a:t>
            </a:r>
            <a:r>
              <a:rPr sz="716" spc="7" dirty="0">
                <a:latin typeface="Verdana"/>
                <a:cs typeface="Verdana"/>
              </a:rPr>
              <a:t>it </a:t>
            </a:r>
            <a:r>
              <a:rPr sz="716" spc="14" dirty="0">
                <a:latin typeface="Verdana"/>
                <a:cs typeface="Verdana"/>
              </a:rPr>
              <a:t>doesn’t </a:t>
            </a:r>
            <a:r>
              <a:rPr sz="716" spc="17" dirty="0">
                <a:latin typeface="Verdana"/>
                <a:cs typeface="Verdana"/>
              </a:rPr>
              <a:t>jump</a:t>
            </a:r>
            <a:r>
              <a:rPr sz="716" spc="58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around.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20"/>
              </a:spcBef>
            </a:pPr>
            <a:endParaRPr sz="784">
              <a:latin typeface="Times New Roman"/>
              <a:cs typeface="Times New Roman"/>
            </a:endParaRPr>
          </a:p>
          <a:p>
            <a:pPr marL="8659" marR="4329" algn="just">
              <a:lnSpc>
                <a:spcPct val="105700"/>
              </a:lnSpc>
            </a:pPr>
            <a:r>
              <a:rPr sz="716" spc="14" dirty="0">
                <a:latin typeface="Verdana"/>
                <a:cs typeface="Verdana"/>
              </a:rPr>
              <a:t>So exactly </a:t>
            </a:r>
            <a:r>
              <a:rPr sz="716" spc="17" dirty="0">
                <a:latin typeface="Verdana"/>
                <a:cs typeface="Verdana"/>
              </a:rPr>
              <a:t>how </a:t>
            </a:r>
            <a:r>
              <a:rPr sz="716" spc="14" dirty="0">
                <a:latin typeface="Verdana"/>
                <a:cs typeface="Verdana"/>
              </a:rPr>
              <a:t>do </a:t>
            </a:r>
            <a:r>
              <a:rPr sz="716" spc="17" dirty="0">
                <a:latin typeface="Verdana"/>
                <a:cs typeface="Verdana"/>
              </a:rPr>
              <a:t>we change </a:t>
            </a:r>
            <a:r>
              <a:rPr sz="716" spc="14" dirty="0">
                <a:latin typeface="Verdana"/>
                <a:cs typeface="Verdana"/>
              </a:rPr>
              <a:t>the subject? Well, </a:t>
            </a:r>
            <a:r>
              <a:rPr sz="716" spc="17" dirty="0">
                <a:latin typeface="Verdana"/>
                <a:cs typeface="Verdana"/>
              </a:rPr>
              <a:t>you need </a:t>
            </a:r>
            <a:r>
              <a:rPr sz="716" spc="10" dirty="0">
                <a:latin typeface="Verdana"/>
                <a:cs typeface="Verdana"/>
              </a:rPr>
              <a:t>a little </a:t>
            </a:r>
            <a:r>
              <a:rPr sz="716" spc="14" dirty="0">
                <a:latin typeface="Verdana"/>
                <a:cs typeface="Verdana"/>
              </a:rPr>
              <a:t>transition. Just </a:t>
            </a:r>
            <a:r>
              <a:rPr sz="716" spc="10" dirty="0">
                <a:latin typeface="Verdana"/>
                <a:cs typeface="Verdana"/>
              </a:rPr>
              <a:t>a  little </a:t>
            </a:r>
            <a:r>
              <a:rPr sz="716" spc="17" dirty="0">
                <a:latin typeface="Verdana"/>
                <a:cs typeface="Verdana"/>
              </a:rPr>
              <a:t>word </a:t>
            </a:r>
            <a:r>
              <a:rPr sz="716" spc="14" dirty="0">
                <a:latin typeface="Verdana"/>
                <a:cs typeface="Verdana"/>
              </a:rPr>
              <a:t>or expression that </a:t>
            </a:r>
            <a:r>
              <a:rPr sz="716" spc="17" dirty="0">
                <a:latin typeface="Verdana"/>
                <a:cs typeface="Verdana"/>
              </a:rPr>
              <a:t>means </a:t>
            </a:r>
            <a:r>
              <a:rPr sz="716" spc="14" dirty="0">
                <a:latin typeface="Verdana"/>
                <a:cs typeface="Verdana"/>
              </a:rPr>
              <a:t>“hey, </a:t>
            </a:r>
            <a:r>
              <a:rPr sz="716" spc="10" dirty="0">
                <a:latin typeface="Verdana"/>
                <a:cs typeface="Verdana"/>
              </a:rPr>
              <a:t>let’s talk </a:t>
            </a:r>
            <a:r>
              <a:rPr sz="716" spc="17" dirty="0">
                <a:latin typeface="Verdana"/>
                <a:cs typeface="Verdana"/>
              </a:rPr>
              <a:t>about something </a:t>
            </a:r>
            <a:r>
              <a:rPr sz="716" spc="14" dirty="0">
                <a:latin typeface="Verdana"/>
                <a:cs typeface="Verdana"/>
              </a:rPr>
              <a:t>different </a:t>
            </a:r>
            <a:r>
              <a:rPr sz="716" spc="17" dirty="0">
                <a:latin typeface="Verdana"/>
                <a:cs typeface="Verdana"/>
              </a:rPr>
              <a:t>now.”  </a:t>
            </a:r>
            <a:r>
              <a:rPr sz="716" spc="14" dirty="0">
                <a:latin typeface="Verdana"/>
                <a:cs typeface="Verdana"/>
              </a:rPr>
              <a:t>That </a:t>
            </a:r>
            <a:r>
              <a:rPr sz="716" spc="17" dirty="0">
                <a:latin typeface="Verdana"/>
                <a:cs typeface="Verdana"/>
              </a:rPr>
              <a:t>might </a:t>
            </a:r>
            <a:r>
              <a:rPr sz="716" spc="14" dirty="0">
                <a:latin typeface="Verdana"/>
                <a:cs typeface="Verdana"/>
              </a:rPr>
              <a:t>be just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7" dirty="0">
                <a:latin typeface="Verdana"/>
                <a:cs typeface="Verdana"/>
              </a:rPr>
              <a:t>word, </a:t>
            </a:r>
            <a:r>
              <a:rPr sz="716" spc="10" dirty="0">
                <a:latin typeface="Verdana"/>
                <a:cs typeface="Verdana"/>
              </a:rPr>
              <a:t>like </a:t>
            </a:r>
            <a:r>
              <a:rPr sz="716" spc="14" dirty="0">
                <a:latin typeface="Verdana"/>
                <a:cs typeface="Verdana"/>
              </a:rPr>
              <a:t>“now,” or </a:t>
            </a:r>
            <a:r>
              <a:rPr sz="716" spc="7" dirty="0">
                <a:latin typeface="Verdana"/>
                <a:cs typeface="Verdana"/>
              </a:rPr>
              <a:t>it </a:t>
            </a:r>
            <a:r>
              <a:rPr sz="716" spc="17" dirty="0">
                <a:latin typeface="Verdana"/>
                <a:cs typeface="Verdana"/>
              </a:rPr>
              <a:t>might </a:t>
            </a:r>
            <a:r>
              <a:rPr sz="716" spc="14" dirty="0">
                <a:latin typeface="Verdana"/>
                <a:cs typeface="Verdana"/>
              </a:rPr>
              <a:t>be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phrase, </a:t>
            </a:r>
            <a:r>
              <a:rPr sz="716" spc="10" dirty="0">
                <a:latin typeface="Verdana"/>
                <a:cs typeface="Verdana"/>
              </a:rPr>
              <a:t>like </a:t>
            </a:r>
            <a:r>
              <a:rPr sz="716" spc="14" dirty="0">
                <a:latin typeface="Verdana"/>
                <a:cs typeface="Verdana"/>
              </a:rPr>
              <a:t>“by the</a:t>
            </a:r>
            <a:r>
              <a:rPr sz="716" spc="95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way.”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27"/>
              </a:spcBef>
            </a:pPr>
            <a:endParaRPr sz="784">
              <a:latin typeface="Times New Roman"/>
              <a:cs typeface="Times New Roman"/>
            </a:endParaRPr>
          </a:p>
          <a:p>
            <a:pPr marL="8659" marR="4762" algn="just">
              <a:lnSpc>
                <a:spcPct val="104800"/>
              </a:lnSpc>
            </a:pPr>
            <a:r>
              <a:rPr sz="716" spc="14" dirty="0">
                <a:latin typeface="Verdana"/>
                <a:cs typeface="Verdana"/>
              </a:rPr>
              <a:t>Let’s practice </a:t>
            </a:r>
            <a:r>
              <a:rPr sz="716" spc="17" dirty="0">
                <a:latin typeface="Verdana"/>
                <a:cs typeface="Verdana"/>
              </a:rPr>
              <a:t>changing </a:t>
            </a:r>
            <a:r>
              <a:rPr sz="716" spc="14" dirty="0">
                <a:latin typeface="Verdana"/>
                <a:cs typeface="Verdana"/>
              </a:rPr>
              <a:t>the subject with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few </a:t>
            </a:r>
            <a:r>
              <a:rPr sz="716" spc="17" dirty="0">
                <a:latin typeface="Verdana"/>
                <a:cs typeface="Verdana"/>
              </a:rPr>
              <a:t>examples. </a:t>
            </a:r>
            <a:r>
              <a:rPr sz="716" spc="20" dirty="0">
                <a:latin typeface="Verdana"/>
                <a:cs typeface="Verdana"/>
              </a:rPr>
              <a:t>Remember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repeat </a:t>
            </a:r>
            <a:r>
              <a:rPr sz="716" spc="17" dirty="0">
                <a:latin typeface="Verdana"/>
                <a:cs typeface="Verdana"/>
              </a:rPr>
              <a:t>what  you </a:t>
            </a:r>
            <a:r>
              <a:rPr sz="716" spc="14" dirty="0">
                <a:latin typeface="Verdana"/>
                <a:cs typeface="Verdana"/>
              </a:rPr>
              <a:t>hear. </a:t>
            </a:r>
            <a:r>
              <a:rPr sz="716" spc="17" dirty="0">
                <a:latin typeface="Verdana"/>
                <a:cs typeface="Verdana"/>
              </a:rPr>
              <a:t>Ready? </a:t>
            </a:r>
            <a:r>
              <a:rPr sz="716" spc="14" dirty="0">
                <a:latin typeface="Verdana"/>
                <a:cs typeface="Verdana"/>
              </a:rPr>
              <a:t>Let’s give </a:t>
            </a:r>
            <a:r>
              <a:rPr sz="716" spc="7" dirty="0">
                <a:latin typeface="Verdana"/>
                <a:cs typeface="Verdana"/>
              </a:rPr>
              <a:t>it </a:t>
            </a:r>
            <a:r>
              <a:rPr sz="716" spc="10" dirty="0">
                <a:latin typeface="Verdana"/>
                <a:cs typeface="Verdana"/>
              </a:rPr>
              <a:t>a</a:t>
            </a:r>
            <a:r>
              <a:rPr sz="716" spc="-7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try.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886">
              <a:latin typeface="Times New Roman"/>
              <a:cs typeface="Times New Roman"/>
            </a:endParaRPr>
          </a:p>
          <a:p>
            <a:pPr marL="164518" indent="-155859" algn="just">
              <a:buFont typeface="Malgun Gothic"/>
              <a:buChar char="▪"/>
              <a:tabLst>
                <a:tab pos="164518" algn="l"/>
              </a:tabLst>
            </a:pP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Oh,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before </a:t>
            </a:r>
            <a:r>
              <a:rPr sz="716" spc="7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forget, are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you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going on the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trip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next</a:t>
            </a:r>
            <a:r>
              <a:rPr sz="716" spc="5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month?</a:t>
            </a:r>
            <a:endParaRPr sz="716">
              <a:latin typeface="Verdana"/>
              <a:cs typeface="Verdana"/>
            </a:endParaRPr>
          </a:p>
          <a:p>
            <a:pPr marL="164518" indent="-155859" algn="just">
              <a:spcBef>
                <a:spcPts val="55"/>
              </a:spcBef>
              <a:buFont typeface="Malgun Gothic"/>
              <a:buChar char="▪"/>
              <a:tabLst>
                <a:tab pos="164518" algn="l"/>
              </a:tabLst>
            </a:pP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By the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way,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did </a:t>
            </a:r>
            <a:r>
              <a:rPr sz="716" spc="7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tell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you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that we’re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headed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to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Hawaii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at</a:t>
            </a:r>
            <a:r>
              <a:rPr sz="716" spc="27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Christmas?</a:t>
            </a:r>
            <a:endParaRPr sz="716">
              <a:latin typeface="Verdana"/>
              <a:cs typeface="Verdana"/>
            </a:endParaRPr>
          </a:p>
          <a:p>
            <a:pPr marL="193093" indent="-184434" algn="just">
              <a:spcBef>
                <a:spcPts val="37"/>
              </a:spcBef>
              <a:buFont typeface="Malgun Gothic"/>
              <a:buChar char="▪"/>
              <a:tabLst>
                <a:tab pos="193093" algn="l"/>
              </a:tabLst>
            </a:pP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And you? Has </a:t>
            </a:r>
            <a:r>
              <a:rPr sz="716" spc="7" dirty="0">
                <a:solidFill>
                  <a:srgbClr val="FF0000"/>
                </a:solidFill>
                <a:latin typeface="Verdana"/>
                <a:cs typeface="Verdana"/>
              </a:rPr>
              <a:t>it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been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a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good</a:t>
            </a:r>
            <a:r>
              <a:rPr sz="716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month?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7"/>
              </a:spcBef>
              <a:buClr>
                <a:srgbClr val="FF0000"/>
              </a:buClr>
              <a:buFont typeface="Malgun Gothic"/>
              <a:buChar char="▪"/>
            </a:pPr>
            <a:endParaRPr sz="784">
              <a:latin typeface="Times New Roman"/>
              <a:cs typeface="Times New Roman"/>
            </a:endParaRPr>
          </a:p>
          <a:p>
            <a:pPr marL="8659" marR="5195" algn="just">
              <a:lnSpc>
                <a:spcPct val="106000"/>
              </a:lnSpc>
            </a:pPr>
            <a:r>
              <a:rPr sz="716" spc="14" dirty="0">
                <a:latin typeface="Verdana"/>
                <a:cs typeface="Verdana"/>
              </a:rPr>
              <a:t>As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can see,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can </a:t>
            </a:r>
            <a:r>
              <a:rPr sz="716" spc="17" dirty="0">
                <a:latin typeface="Verdana"/>
                <a:cs typeface="Verdana"/>
              </a:rPr>
              <a:t>change </a:t>
            </a:r>
            <a:r>
              <a:rPr sz="716" spc="14" dirty="0">
                <a:latin typeface="Verdana"/>
                <a:cs typeface="Verdana"/>
              </a:rPr>
              <a:t>the subject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several different topics. </a:t>
            </a:r>
            <a:r>
              <a:rPr sz="716" spc="17" dirty="0">
                <a:latin typeface="Verdana"/>
                <a:cs typeface="Verdana"/>
              </a:rPr>
              <a:t>You might  want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move </a:t>
            </a:r>
            <a:r>
              <a:rPr sz="716" spc="14" dirty="0">
                <a:latin typeface="Verdana"/>
                <a:cs typeface="Verdana"/>
              </a:rPr>
              <a:t>the conversation toward </a:t>
            </a:r>
            <a:r>
              <a:rPr sz="716" spc="17" dirty="0">
                <a:latin typeface="Verdana"/>
                <a:cs typeface="Verdana"/>
              </a:rPr>
              <a:t>work </a:t>
            </a:r>
            <a:r>
              <a:rPr sz="716" spc="14" dirty="0">
                <a:latin typeface="Verdana"/>
                <a:cs typeface="Verdana"/>
              </a:rPr>
              <a:t>or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recent events or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travel plans.  Or, </a:t>
            </a:r>
            <a:r>
              <a:rPr sz="716" spc="7" dirty="0">
                <a:latin typeface="Verdana"/>
                <a:cs typeface="Verdana"/>
              </a:rPr>
              <a:t>if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think you’ve talked </a:t>
            </a:r>
            <a:r>
              <a:rPr sz="716" spc="10" dirty="0">
                <a:latin typeface="Verdana"/>
                <a:cs typeface="Verdana"/>
              </a:rPr>
              <a:t>a lot </a:t>
            </a:r>
            <a:r>
              <a:rPr sz="716" spc="17" dirty="0">
                <a:latin typeface="Verdana"/>
                <a:cs typeface="Verdana"/>
              </a:rPr>
              <a:t>about </a:t>
            </a:r>
            <a:r>
              <a:rPr sz="716" spc="14" dirty="0">
                <a:latin typeface="Verdana"/>
                <a:cs typeface="Verdana"/>
              </a:rPr>
              <a:t>yourself, </a:t>
            </a:r>
            <a:r>
              <a:rPr sz="716" spc="17" dirty="0">
                <a:latin typeface="Verdana"/>
                <a:cs typeface="Verdana"/>
              </a:rPr>
              <a:t>you might want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change </a:t>
            </a:r>
            <a:r>
              <a:rPr sz="716" spc="14" dirty="0">
                <a:latin typeface="Verdana"/>
                <a:cs typeface="Verdana"/>
              </a:rPr>
              <a:t>the  topic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the other</a:t>
            </a:r>
            <a:r>
              <a:rPr sz="716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person.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"/>
              </a:spcBef>
            </a:pPr>
            <a:endParaRPr sz="852">
              <a:latin typeface="Times New Roman"/>
              <a:cs typeface="Times New Roman"/>
            </a:endParaRPr>
          </a:p>
          <a:p>
            <a:pPr marL="8659" marR="3896" algn="just">
              <a:lnSpc>
                <a:spcPct val="106200"/>
              </a:lnSpc>
            </a:pPr>
            <a:r>
              <a:rPr sz="716" spc="14" dirty="0">
                <a:latin typeface="Verdana"/>
                <a:cs typeface="Verdana"/>
              </a:rPr>
              <a:t>So, as </a:t>
            </a:r>
            <a:r>
              <a:rPr sz="716" spc="17" dirty="0">
                <a:latin typeface="Verdana"/>
                <a:cs typeface="Verdana"/>
              </a:rPr>
              <a:t>we’ve </a:t>
            </a:r>
            <a:r>
              <a:rPr sz="716" spc="14" dirty="0">
                <a:latin typeface="Verdana"/>
                <a:cs typeface="Verdana"/>
              </a:rPr>
              <a:t>seen, conversation flows from topic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topic </a:t>
            </a:r>
            <a:r>
              <a:rPr sz="716" spc="17" dirty="0">
                <a:latin typeface="Verdana"/>
                <a:cs typeface="Verdana"/>
              </a:rPr>
              <a:t>and back and </a:t>
            </a:r>
            <a:r>
              <a:rPr sz="716" spc="10" dirty="0">
                <a:latin typeface="Verdana"/>
                <a:cs typeface="Verdana"/>
              </a:rPr>
              <a:t>forth  </a:t>
            </a:r>
            <a:r>
              <a:rPr sz="716" spc="17" dirty="0">
                <a:latin typeface="Verdana"/>
                <a:cs typeface="Verdana"/>
              </a:rPr>
              <a:t>between </a:t>
            </a:r>
            <a:r>
              <a:rPr sz="716" spc="14" dirty="0">
                <a:latin typeface="Verdana"/>
                <a:cs typeface="Verdana"/>
              </a:rPr>
              <a:t>people. But </a:t>
            </a:r>
            <a:r>
              <a:rPr sz="716" spc="17" dirty="0">
                <a:latin typeface="Verdana"/>
                <a:cs typeface="Verdana"/>
              </a:rPr>
              <a:t>what about </a:t>
            </a:r>
            <a:r>
              <a:rPr sz="716" i="1" spc="14" dirty="0">
                <a:latin typeface="Verdana"/>
                <a:cs typeface="Verdana"/>
              </a:rPr>
              <a:t>ending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conversation? </a:t>
            </a:r>
            <a:r>
              <a:rPr sz="716" spc="17" dirty="0">
                <a:latin typeface="Verdana"/>
                <a:cs typeface="Verdana"/>
              </a:rPr>
              <a:t>What </a:t>
            </a:r>
            <a:r>
              <a:rPr sz="716" spc="14" dirty="0">
                <a:latin typeface="Verdana"/>
                <a:cs typeface="Verdana"/>
              </a:rPr>
              <a:t>do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say </a:t>
            </a:r>
            <a:r>
              <a:rPr sz="716" spc="17" dirty="0">
                <a:latin typeface="Verdana"/>
                <a:cs typeface="Verdana"/>
              </a:rPr>
              <a:t>when you  want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draw </a:t>
            </a:r>
            <a:r>
              <a:rPr sz="716" spc="7" dirty="0">
                <a:latin typeface="Verdana"/>
                <a:cs typeface="Verdana"/>
              </a:rPr>
              <a:t>it </a:t>
            </a:r>
            <a:r>
              <a:rPr sz="716" spc="10" dirty="0">
                <a:latin typeface="Verdana"/>
                <a:cs typeface="Verdana"/>
              </a:rPr>
              <a:t>to a </a:t>
            </a:r>
            <a:r>
              <a:rPr sz="716" spc="14" dirty="0">
                <a:latin typeface="Verdana"/>
                <a:cs typeface="Verdana"/>
              </a:rPr>
              <a:t>close? Well, </a:t>
            </a:r>
            <a:r>
              <a:rPr sz="716" spc="10" dirty="0">
                <a:latin typeface="Verdana"/>
                <a:cs typeface="Verdana"/>
              </a:rPr>
              <a:t>all </a:t>
            </a:r>
            <a:r>
              <a:rPr sz="716" spc="17" dirty="0">
                <a:latin typeface="Verdana"/>
                <a:cs typeface="Verdana"/>
              </a:rPr>
              <a:t>you need </a:t>
            </a:r>
            <a:r>
              <a:rPr sz="716" spc="7" dirty="0">
                <a:latin typeface="Verdana"/>
                <a:cs typeface="Verdana"/>
              </a:rPr>
              <a:t>is </a:t>
            </a:r>
            <a:r>
              <a:rPr sz="716" spc="17" dirty="0">
                <a:latin typeface="Verdana"/>
                <a:cs typeface="Verdana"/>
              </a:rPr>
              <a:t>some </a:t>
            </a:r>
            <a:r>
              <a:rPr sz="716" spc="14" dirty="0">
                <a:latin typeface="Verdana"/>
                <a:cs typeface="Verdana"/>
              </a:rPr>
              <a:t>kind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7" dirty="0">
                <a:latin typeface="Verdana"/>
                <a:cs typeface="Verdana"/>
              </a:rPr>
              <a:t>excuse </a:t>
            </a:r>
            <a:r>
              <a:rPr sz="716" spc="14" dirty="0">
                <a:latin typeface="Verdana"/>
                <a:cs typeface="Verdana"/>
              </a:rPr>
              <a:t>or reason </a:t>
            </a:r>
            <a:r>
              <a:rPr sz="716" spc="10" dirty="0">
                <a:latin typeface="Verdana"/>
                <a:cs typeface="Verdana"/>
              </a:rPr>
              <a:t>for  </a:t>
            </a:r>
            <a:r>
              <a:rPr sz="716" spc="14" dirty="0">
                <a:latin typeface="Verdana"/>
                <a:cs typeface="Verdana"/>
              </a:rPr>
              <a:t>leaving. </a:t>
            </a:r>
            <a:r>
              <a:rPr sz="716" spc="17" dirty="0">
                <a:latin typeface="Verdana"/>
                <a:cs typeface="Verdana"/>
              </a:rPr>
              <a:t>Maybe you 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use the restroom or </a:t>
            </a:r>
            <a:r>
              <a:rPr sz="716" spc="17" dirty="0">
                <a:latin typeface="Verdana"/>
                <a:cs typeface="Verdana"/>
              </a:rPr>
              <a:t>make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7" dirty="0">
                <a:latin typeface="Verdana"/>
                <a:cs typeface="Verdana"/>
              </a:rPr>
              <a:t>phone </a:t>
            </a:r>
            <a:r>
              <a:rPr sz="716" spc="10" dirty="0">
                <a:latin typeface="Verdana"/>
                <a:cs typeface="Verdana"/>
              </a:rPr>
              <a:t>call. </a:t>
            </a:r>
            <a:r>
              <a:rPr sz="716" spc="17" dirty="0">
                <a:latin typeface="Verdana"/>
                <a:cs typeface="Verdana"/>
              </a:rPr>
              <a:t>And when you  </a:t>
            </a:r>
            <a:r>
              <a:rPr sz="716" spc="14" dirty="0">
                <a:latin typeface="Verdana"/>
                <a:cs typeface="Verdana"/>
              </a:rPr>
              <a:t>give your </a:t>
            </a:r>
            <a:r>
              <a:rPr sz="716" spc="17" dirty="0">
                <a:latin typeface="Verdana"/>
                <a:cs typeface="Verdana"/>
              </a:rPr>
              <a:t>excuse, you </a:t>
            </a:r>
            <a:r>
              <a:rPr sz="716" spc="14" dirty="0">
                <a:latin typeface="Verdana"/>
                <a:cs typeface="Verdana"/>
              </a:rPr>
              <a:t>can introduce </a:t>
            </a:r>
            <a:r>
              <a:rPr sz="716" spc="7" dirty="0">
                <a:latin typeface="Verdana"/>
                <a:cs typeface="Verdana"/>
              </a:rPr>
              <a:t>it </a:t>
            </a:r>
            <a:r>
              <a:rPr sz="716" spc="14" dirty="0">
                <a:latin typeface="Verdana"/>
                <a:cs typeface="Verdana"/>
              </a:rPr>
              <a:t>with </a:t>
            </a:r>
            <a:r>
              <a:rPr sz="716" spc="17" dirty="0">
                <a:latin typeface="Verdana"/>
                <a:cs typeface="Verdana"/>
              </a:rPr>
              <a:t>something </a:t>
            </a:r>
            <a:r>
              <a:rPr sz="716" spc="10" dirty="0">
                <a:latin typeface="Verdana"/>
                <a:cs typeface="Verdana"/>
              </a:rPr>
              <a:t>like “I </a:t>
            </a:r>
            <a:r>
              <a:rPr sz="716" spc="14" dirty="0">
                <a:latin typeface="Verdana"/>
                <a:cs typeface="Verdana"/>
              </a:rPr>
              <a:t>should” or </a:t>
            </a:r>
            <a:r>
              <a:rPr sz="716" spc="10" dirty="0">
                <a:latin typeface="Verdana"/>
                <a:cs typeface="Verdana"/>
              </a:rPr>
              <a:t>“I </a:t>
            </a:r>
            <a:r>
              <a:rPr sz="716" spc="17" dirty="0">
                <a:latin typeface="Verdana"/>
                <a:cs typeface="Verdana"/>
              </a:rPr>
              <a:t>need</a:t>
            </a:r>
            <a:r>
              <a:rPr sz="716" spc="106" dirty="0">
                <a:latin typeface="Verdana"/>
                <a:cs typeface="Verdana"/>
              </a:rPr>
              <a:t> </a:t>
            </a:r>
            <a:r>
              <a:rPr sz="716" spc="10" dirty="0">
                <a:latin typeface="Verdana"/>
                <a:cs typeface="Verdana"/>
              </a:rPr>
              <a:t>to.”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750">
              <a:latin typeface="Times New Roman"/>
              <a:cs typeface="Times New Roman"/>
            </a:endParaRPr>
          </a:p>
          <a:p>
            <a:pPr marL="8659" marR="4762" algn="just">
              <a:lnSpc>
                <a:spcPct val="106700"/>
              </a:lnSpc>
              <a:spcBef>
                <a:spcPts val="3"/>
              </a:spcBef>
            </a:pPr>
            <a:r>
              <a:rPr sz="716" spc="14" dirty="0">
                <a:latin typeface="Verdana"/>
                <a:cs typeface="Verdana"/>
              </a:rPr>
              <a:t>Let’s practice </a:t>
            </a:r>
            <a:r>
              <a:rPr sz="716" spc="17" dirty="0">
                <a:latin typeface="Verdana"/>
                <a:cs typeface="Verdana"/>
              </a:rPr>
              <a:t>some examples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ending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conversation. </a:t>
            </a:r>
            <a:r>
              <a:rPr sz="716" spc="17" dirty="0">
                <a:latin typeface="Verdana"/>
                <a:cs typeface="Verdana"/>
              </a:rPr>
              <a:t>Once </a:t>
            </a:r>
            <a:r>
              <a:rPr sz="716" spc="14" dirty="0">
                <a:latin typeface="Verdana"/>
                <a:cs typeface="Verdana"/>
              </a:rPr>
              <a:t>again, repeat the  </a:t>
            </a:r>
            <a:r>
              <a:rPr sz="716" spc="17" dirty="0">
                <a:latin typeface="Verdana"/>
                <a:cs typeface="Verdana"/>
              </a:rPr>
              <a:t>examples </a:t>
            </a:r>
            <a:r>
              <a:rPr sz="716" spc="14" dirty="0">
                <a:latin typeface="Verdana"/>
                <a:cs typeface="Verdana"/>
              </a:rPr>
              <a:t>after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hear </a:t>
            </a:r>
            <a:r>
              <a:rPr sz="716" spc="17" dirty="0">
                <a:latin typeface="Verdana"/>
                <a:cs typeface="Verdana"/>
              </a:rPr>
              <a:t>them.</a:t>
            </a:r>
            <a:r>
              <a:rPr sz="716" spc="-17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Ready?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18">
              <a:latin typeface="Times New Roman"/>
              <a:cs typeface="Times New Roman"/>
            </a:endParaRPr>
          </a:p>
          <a:p>
            <a:pPr marL="164518" indent="-155859" algn="just">
              <a:buFont typeface="Malgun Gothic"/>
              <a:buChar char="▪"/>
              <a:tabLst>
                <a:tab pos="164518" algn="l"/>
              </a:tabLst>
            </a:pP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It’s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been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nice chatting, but </a:t>
            </a:r>
            <a:r>
              <a:rPr sz="716" spc="7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suppose </a:t>
            </a:r>
            <a:r>
              <a:rPr sz="716" spc="7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should go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find </a:t>
            </a:r>
            <a:r>
              <a:rPr sz="716" spc="20" dirty="0">
                <a:solidFill>
                  <a:srgbClr val="FF0000"/>
                </a:solidFill>
                <a:latin typeface="Verdana"/>
                <a:cs typeface="Verdana"/>
              </a:rPr>
              <a:t>my</a:t>
            </a:r>
            <a:r>
              <a:rPr sz="716" spc="72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seat.</a:t>
            </a:r>
            <a:endParaRPr sz="716">
              <a:latin typeface="Verdana"/>
              <a:cs typeface="Verdana"/>
            </a:endParaRPr>
          </a:p>
          <a:p>
            <a:pPr marL="164518" indent="-155859" algn="just">
              <a:spcBef>
                <a:spcPts val="37"/>
              </a:spcBef>
              <a:buFont typeface="Malgun Gothic"/>
              <a:buChar char="▪"/>
              <a:tabLst>
                <a:tab pos="164518" algn="l"/>
              </a:tabLst>
            </a:pP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It’s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getting pretty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late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and </a:t>
            </a:r>
            <a:r>
              <a:rPr sz="716" spc="7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should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really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be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heading</a:t>
            </a:r>
            <a:r>
              <a:rPr sz="716" spc="68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home.</a:t>
            </a:r>
            <a:endParaRPr sz="716">
              <a:latin typeface="Verdana"/>
              <a:cs typeface="Verdana"/>
            </a:endParaRPr>
          </a:p>
          <a:p>
            <a:pPr marL="164518" indent="-155859" algn="just">
              <a:spcBef>
                <a:spcPts val="55"/>
              </a:spcBef>
              <a:buFont typeface="Malgun Gothic"/>
              <a:buChar char="▪"/>
              <a:tabLst>
                <a:tab pos="164518" algn="l"/>
              </a:tabLst>
            </a:pPr>
            <a:r>
              <a:rPr sz="716" spc="7" dirty="0">
                <a:solidFill>
                  <a:srgbClr val="FF0000"/>
                </a:solidFill>
                <a:latin typeface="Verdana"/>
                <a:cs typeface="Verdana"/>
              </a:rPr>
              <a:t>If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you’ll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excuse me, </a:t>
            </a:r>
            <a:r>
              <a:rPr sz="716" spc="7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just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need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to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make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a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quick</a:t>
            </a:r>
            <a:r>
              <a:rPr sz="716" spc="3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call.</a:t>
            </a:r>
            <a:endParaRPr sz="716">
              <a:latin typeface="Verdana"/>
              <a:cs typeface="Verdana"/>
            </a:endParaRPr>
          </a:p>
          <a:p>
            <a:pPr marL="164518" indent="-155859" algn="just">
              <a:spcBef>
                <a:spcPts val="55"/>
              </a:spcBef>
              <a:buFont typeface="Malgun Gothic"/>
              <a:buChar char="▪"/>
              <a:tabLst>
                <a:tab pos="164518" algn="l"/>
              </a:tabLst>
            </a:pP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Well, </a:t>
            </a:r>
            <a:r>
              <a:rPr sz="716" spc="7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shouldn’t leave </a:t>
            </a:r>
            <a:r>
              <a:rPr sz="716" spc="20" dirty="0">
                <a:solidFill>
                  <a:srgbClr val="FF0000"/>
                </a:solidFill>
                <a:latin typeface="Verdana"/>
                <a:cs typeface="Verdana"/>
              </a:rPr>
              <a:t>my </a:t>
            </a:r>
            <a:r>
              <a:rPr sz="716" spc="17" dirty="0">
                <a:solidFill>
                  <a:srgbClr val="FF0000"/>
                </a:solidFill>
                <a:latin typeface="Verdana"/>
                <a:cs typeface="Verdana"/>
              </a:rPr>
              <a:t>husband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sitting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there alone </a:t>
            </a:r>
            <a:r>
              <a:rPr sz="716" spc="10" dirty="0">
                <a:solidFill>
                  <a:srgbClr val="FF0000"/>
                </a:solidFill>
                <a:latin typeface="Verdana"/>
                <a:cs typeface="Verdana"/>
              </a:rPr>
              <a:t>for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too</a:t>
            </a:r>
            <a:r>
              <a:rPr sz="716" spc="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FF0000"/>
                </a:solidFill>
                <a:latin typeface="Verdana"/>
                <a:cs typeface="Verdana"/>
              </a:rPr>
              <a:t>long.</a:t>
            </a:r>
            <a:endParaRPr sz="716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0174" y="9359783"/>
            <a:ext cx="311022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59">
              <a:spcBef>
                <a:spcPts val="58"/>
              </a:spcBef>
            </a:pPr>
            <a:r>
              <a:rPr lang="en-US" spc="15"/>
              <a:t>925English Lesson </a:t>
            </a:r>
            <a:r>
              <a:rPr lang="en-US" spc="20"/>
              <a:t>003  </a:t>
            </a:r>
            <a:r>
              <a:rPr lang="en-US" spc="15"/>
              <a:t>– </a:t>
            </a:r>
            <a:r>
              <a:rPr lang="en-US" spc="25"/>
              <a:t>How </a:t>
            </a:r>
            <a:r>
              <a:rPr lang="en-US" spc="15"/>
              <a:t>to </a:t>
            </a:r>
            <a:r>
              <a:rPr lang="en-US" spc="20"/>
              <a:t>Keep </a:t>
            </a:r>
            <a:r>
              <a:rPr lang="en-US" spc="15"/>
              <a:t>a Conversation</a:t>
            </a:r>
            <a:r>
              <a:rPr lang="en-US" spc="25"/>
              <a:t> </a:t>
            </a:r>
            <a:r>
              <a:rPr lang="en-US" spc="20"/>
              <a:t>Going</a:t>
            </a:r>
            <a:endParaRPr spc="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766699" y="9359783"/>
            <a:ext cx="11430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18">
              <a:spcBef>
                <a:spcPts val="58"/>
              </a:spcBef>
            </a:pPr>
            <a:fld id="{81D60167-4931-47E6-BA6A-407CBD079E47}" type="slidenum">
              <a:rPr lang="en-US" spc="15" smtClean="0"/>
              <a:pPr marL="25400">
                <a:spcBef>
                  <a:spcPts val="85"/>
                </a:spcBef>
              </a:pPr>
              <a:t>6</a:t>
            </a:fld>
            <a:endParaRPr spc="10" dirty="0"/>
          </a:p>
        </p:txBody>
      </p:sp>
      <p:sp>
        <p:nvSpPr>
          <p:cNvPr id="2" name="object 2"/>
          <p:cNvSpPr txBox="1"/>
          <p:nvPr/>
        </p:nvSpPr>
        <p:spPr>
          <a:xfrm>
            <a:off x="4060073" y="621911"/>
            <a:ext cx="4070206" cy="4364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05700"/>
              </a:lnSpc>
            </a:pPr>
            <a:r>
              <a:rPr sz="716" spc="17" dirty="0">
                <a:latin typeface="Verdana"/>
                <a:cs typeface="Verdana"/>
              </a:rPr>
              <a:t>Okay, now how about </a:t>
            </a:r>
            <a:r>
              <a:rPr sz="716" spc="14" dirty="0">
                <a:latin typeface="Verdana"/>
                <a:cs typeface="Verdana"/>
              </a:rPr>
              <a:t>listening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how </a:t>
            </a:r>
            <a:r>
              <a:rPr sz="716" spc="14" dirty="0">
                <a:latin typeface="Verdana"/>
                <a:cs typeface="Verdana"/>
              </a:rPr>
              <a:t>ending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conversation </a:t>
            </a:r>
            <a:r>
              <a:rPr sz="716" spc="17" dirty="0">
                <a:latin typeface="Verdana"/>
                <a:cs typeface="Verdana"/>
              </a:rPr>
              <a:t>works </a:t>
            </a:r>
            <a:r>
              <a:rPr sz="716" spc="7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real </a:t>
            </a:r>
            <a:r>
              <a:rPr sz="716" spc="10" dirty="0">
                <a:latin typeface="Verdana"/>
                <a:cs typeface="Verdana"/>
              </a:rPr>
              <a:t>life?  </a:t>
            </a:r>
            <a:r>
              <a:rPr sz="716" spc="14" dirty="0">
                <a:latin typeface="Verdana"/>
                <a:cs typeface="Verdana"/>
              </a:rPr>
              <a:t>Let’s </a:t>
            </a:r>
            <a:r>
              <a:rPr sz="716" spc="10" dirty="0">
                <a:latin typeface="Verdana"/>
                <a:cs typeface="Verdana"/>
              </a:rPr>
              <a:t>listen to </a:t>
            </a:r>
            <a:r>
              <a:rPr sz="716" spc="14" dirty="0">
                <a:latin typeface="Verdana"/>
                <a:cs typeface="Verdana"/>
              </a:rPr>
              <a:t>the </a:t>
            </a:r>
            <a:r>
              <a:rPr sz="716" spc="17" dirty="0">
                <a:latin typeface="Verdana"/>
                <a:cs typeface="Verdana"/>
              </a:rPr>
              <a:t>end </a:t>
            </a:r>
            <a:r>
              <a:rPr sz="716" spc="10" dirty="0">
                <a:latin typeface="Verdana"/>
                <a:cs typeface="Verdana"/>
              </a:rPr>
              <a:t>of a </a:t>
            </a:r>
            <a:r>
              <a:rPr sz="716" spc="14" dirty="0">
                <a:latin typeface="Verdana"/>
                <a:cs typeface="Verdana"/>
              </a:rPr>
              <a:t>conversation </a:t>
            </a:r>
            <a:r>
              <a:rPr sz="716" spc="17" dirty="0">
                <a:latin typeface="Verdana"/>
                <a:cs typeface="Verdana"/>
              </a:rPr>
              <a:t>between </a:t>
            </a:r>
            <a:r>
              <a:rPr sz="716" spc="14" dirty="0">
                <a:latin typeface="Verdana"/>
                <a:cs typeface="Verdana"/>
              </a:rPr>
              <a:t>two people chatting at an office  party.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18">
              <a:latin typeface="Times New Roman"/>
              <a:cs typeface="Times New Roman"/>
            </a:endParaRPr>
          </a:p>
          <a:p>
            <a:pPr marL="8659" algn="just"/>
            <a:r>
              <a:rPr sz="716" b="1" spc="20" dirty="0">
                <a:latin typeface="Verdana"/>
                <a:cs typeface="Verdana"/>
              </a:rPr>
              <a:t>Amber: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…So, you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live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here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in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the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city</a:t>
            </a:r>
            <a:r>
              <a:rPr sz="716" spc="2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then?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7"/>
              </a:spcBef>
            </a:pPr>
            <a:endParaRPr sz="886">
              <a:latin typeface="Times New Roman"/>
              <a:cs typeface="Times New Roman"/>
            </a:endParaRPr>
          </a:p>
          <a:p>
            <a:pPr marL="8659" algn="just"/>
            <a:r>
              <a:rPr sz="716" b="1" spc="14" dirty="0">
                <a:latin typeface="Verdana"/>
                <a:cs typeface="Verdana"/>
              </a:rPr>
              <a:t>Shelly: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Yeah,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in</a:t>
            </a:r>
            <a:r>
              <a:rPr sz="716" spc="-7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Delgado.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18">
              <a:latin typeface="Times New Roman"/>
              <a:cs typeface="Times New Roman"/>
            </a:endParaRPr>
          </a:p>
          <a:p>
            <a:pPr marL="8659" algn="just"/>
            <a:r>
              <a:rPr sz="716" b="1" spc="20" dirty="0">
                <a:latin typeface="Verdana"/>
                <a:cs typeface="Verdana"/>
              </a:rPr>
              <a:t>Amber: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Is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that right?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I’ve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got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a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cousin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in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that area. Pretty</a:t>
            </a:r>
            <a:r>
              <a:rPr sz="716" spc="58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nice.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>
              <a:latin typeface="Times New Roman"/>
              <a:cs typeface="Times New Roman"/>
            </a:endParaRPr>
          </a:p>
          <a:p>
            <a:pPr marL="8659" algn="just"/>
            <a:r>
              <a:rPr sz="716" b="1" spc="14" dirty="0">
                <a:latin typeface="Verdana"/>
                <a:cs typeface="Verdana"/>
              </a:rPr>
              <a:t>Shelly: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And</a:t>
            </a:r>
            <a:r>
              <a:rPr sz="716" spc="3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convenient.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750">
              <a:latin typeface="Times New Roman"/>
              <a:cs typeface="Times New Roman"/>
            </a:endParaRPr>
          </a:p>
          <a:p>
            <a:pPr marL="8659" marR="3464" algn="just">
              <a:lnSpc>
                <a:spcPct val="106700"/>
              </a:lnSpc>
            </a:pPr>
            <a:r>
              <a:rPr sz="716" b="1" spc="20" dirty="0">
                <a:latin typeface="Verdana"/>
                <a:cs typeface="Verdana"/>
              </a:rPr>
              <a:t>Amber: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Indeed. Lovely place. Well Shelly, </a:t>
            </a:r>
            <a:r>
              <a:rPr sz="716" spc="7" dirty="0">
                <a:solidFill>
                  <a:srgbClr val="0000FF"/>
                </a:solidFill>
                <a:latin typeface="Verdana"/>
                <a:cs typeface="Verdana"/>
              </a:rPr>
              <a:t>it’s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great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to talk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but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I’ve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got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to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go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and 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freshen up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and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find a</a:t>
            </a:r>
            <a:r>
              <a:rPr sz="716" spc="7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table.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20"/>
              </a:spcBef>
            </a:pPr>
            <a:endParaRPr sz="852">
              <a:latin typeface="Times New Roman"/>
              <a:cs typeface="Times New Roman"/>
            </a:endParaRPr>
          </a:p>
          <a:p>
            <a:pPr marL="8659" marR="3464" algn="just">
              <a:lnSpc>
                <a:spcPct val="106000"/>
              </a:lnSpc>
            </a:pPr>
            <a:r>
              <a:rPr sz="716" spc="14" dirty="0">
                <a:latin typeface="Verdana"/>
                <a:cs typeface="Verdana"/>
              </a:rPr>
              <a:t>So, did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hear </a:t>
            </a:r>
            <a:r>
              <a:rPr sz="716" spc="17" dirty="0">
                <a:latin typeface="Verdana"/>
                <a:cs typeface="Verdana"/>
              </a:rPr>
              <a:t>how </a:t>
            </a:r>
            <a:r>
              <a:rPr sz="716" spc="14" dirty="0">
                <a:latin typeface="Verdana"/>
                <a:cs typeface="Verdana"/>
              </a:rPr>
              <a:t>that </a:t>
            </a:r>
            <a:r>
              <a:rPr sz="716" spc="17" dirty="0">
                <a:latin typeface="Verdana"/>
                <a:cs typeface="Verdana"/>
              </a:rPr>
              <a:t>worked? Amber </a:t>
            </a:r>
            <a:r>
              <a:rPr sz="716" spc="14" dirty="0">
                <a:latin typeface="Verdana"/>
                <a:cs typeface="Verdana"/>
              </a:rPr>
              <a:t>said she </a:t>
            </a:r>
            <a:r>
              <a:rPr sz="716" spc="17" dirty="0">
                <a:latin typeface="Verdana"/>
                <a:cs typeface="Verdana"/>
              </a:rPr>
              <a:t>needed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“freshen up,” </a:t>
            </a:r>
            <a:r>
              <a:rPr sz="716" spc="17" dirty="0">
                <a:latin typeface="Verdana"/>
                <a:cs typeface="Verdana"/>
              </a:rPr>
              <a:t>which </a:t>
            </a:r>
            <a:r>
              <a:rPr sz="716" spc="7" dirty="0">
                <a:latin typeface="Verdana"/>
                <a:cs typeface="Verdana"/>
              </a:rPr>
              <a:t>is 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nice </a:t>
            </a:r>
            <a:r>
              <a:rPr sz="716" spc="17" dirty="0">
                <a:latin typeface="Verdana"/>
                <a:cs typeface="Verdana"/>
              </a:rPr>
              <a:t>way </a:t>
            </a:r>
            <a:r>
              <a:rPr sz="716" spc="10" dirty="0">
                <a:latin typeface="Verdana"/>
                <a:cs typeface="Verdana"/>
              </a:rPr>
              <a:t>for a </a:t>
            </a:r>
            <a:r>
              <a:rPr sz="716" spc="20" dirty="0">
                <a:latin typeface="Verdana"/>
                <a:cs typeface="Verdana"/>
              </a:rPr>
              <a:t>woman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say she </a:t>
            </a:r>
            <a:r>
              <a:rPr sz="716" spc="17" dirty="0">
                <a:latin typeface="Verdana"/>
                <a:cs typeface="Verdana"/>
              </a:rPr>
              <a:t>needs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use the restroom.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spc="14" dirty="0">
                <a:latin typeface="Verdana"/>
                <a:cs typeface="Verdana"/>
              </a:rPr>
              <a:t>she started </a:t>
            </a:r>
            <a:r>
              <a:rPr sz="716" spc="17" dirty="0">
                <a:latin typeface="Verdana"/>
                <a:cs typeface="Verdana"/>
              </a:rPr>
              <a:t>by  </a:t>
            </a:r>
            <a:r>
              <a:rPr sz="716" spc="14" dirty="0">
                <a:latin typeface="Verdana"/>
                <a:cs typeface="Verdana"/>
              </a:rPr>
              <a:t>saying </a:t>
            </a:r>
            <a:r>
              <a:rPr sz="716" spc="10" dirty="0">
                <a:latin typeface="Verdana"/>
                <a:cs typeface="Verdana"/>
              </a:rPr>
              <a:t>“it’s </a:t>
            </a:r>
            <a:r>
              <a:rPr sz="716" spc="14" dirty="0">
                <a:latin typeface="Verdana"/>
                <a:cs typeface="Verdana"/>
              </a:rPr>
              <a:t>great </a:t>
            </a:r>
            <a:r>
              <a:rPr sz="716" spc="10" dirty="0">
                <a:latin typeface="Verdana"/>
                <a:cs typeface="Verdana"/>
              </a:rPr>
              <a:t>to talk,” </a:t>
            </a:r>
            <a:r>
              <a:rPr sz="716" spc="17" dirty="0">
                <a:latin typeface="Verdana"/>
                <a:cs typeface="Verdana"/>
              </a:rPr>
              <a:t>which we </a:t>
            </a:r>
            <a:r>
              <a:rPr sz="716" spc="14" dirty="0">
                <a:latin typeface="Verdana"/>
                <a:cs typeface="Verdana"/>
              </a:rPr>
              <a:t>often use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indicate that the conversation </a:t>
            </a:r>
            <a:r>
              <a:rPr sz="716" spc="10" dirty="0">
                <a:latin typeface="Verdana"/>
                <a:cs typeface="Verdana"/>
              </a:rPr>
              <a:t>is  </a:t>
            </a:r>
            <a:r>
              <a:rPr sz="716" spc="17" dirty="0">
                <a:latin typeface="Verdana"/>
                <a:cs typeface="Verdana"/>
              </a:rPr>
              <a:t>coming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an </a:t>
            </a:r>
            <a:r>
              <a:rPr sz="716" spc="17" dirty="0">
                <a:latin typeface="Verdana"/>
                <a:cs typeface="Verdana"/>
              </a:rPr>
              <a:t>end </a:t>
            </a:r>
            <a:r>
              <a:rPr sz="716" spc="14" dirty="0">
                <a:latin typeface="Verdana"/>
                <a:cs typeface="Verdana"/>
              </a:rPr>
              <a:t>before </a:t>
            </a:r>
            <a:r>
              <a:rPr sz="716" spc="17" dirty="0">
                <a:latin typeface="Verdana"/>
                <a:cs typeface="Verdana"/>
              </a:rPr>
              <a:t>we </a:t>
            </a:r>
            <a:r>
              <a:rPr sz="716" spc="14" dirty="0">
                <a:latin typeface="Verdana"/>
                <a:cs typeface="Verdana"/>
              </a:rPr>
              <a:t>give an </a:t>
            </a:r>
            <a:r>
              <a:rPr sz="716" spc="17" dirty="0">
                <a:latin typeface="Verdana"/>
                <a:cs typeface="Verdana"/>
              </a:rPr>
              <a:t>excuse </a:t>
            </a:r>
            <a:r>
              <a:rPr sz="716" spc="10" dirty="0">
                <a:latin typeface="Verdana"/>
                <a:cs typeface="Verdana"/>
              </a:rPr>
              <a:t>to</a:t>
            </a:r>
            <a:r>
              <a:rPr sz="716" spc="24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leave.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750">
              <a:latin typeface="Times New Roman"/>
              <a:cs typeface="Times New Roman"/>
            </a:endParaRPr>
          </a:p>
          <a:p>
            <a:pPr marL="8659" marR="4329" algn="just">
              <a:lnSpc>
                <a:spcPct val="106700"/>
              </a:lnSpc>
            </a:pPr>
            <a:r>
              <a:rPr sz="716" spc="20" dirty="0">
                <a:latin typeface="Verdana"/>
                <a:cs typeface="Verdana"/>
              </a:rPr>
              <a:t>Now </a:t>
            </a:r>
            <a:r>
              <a:rPr sz="716" spc="7" dirty="0">
                <a:latin typeface="Verdana"/>
                <a:cs typeface="Verdana"/>
              </a:rPr>
              <a:t>it’s </a:t>
            </a:r>
            <a:r>
              <a:rPr sz="716" spc="14" dirty="0">
                <a:latin typeface="Verdana"/>
                <a:cs typeface="Verdana"/>
              </a:rPr>
              <a:t>your turn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practice. We’ll repeat the dialog, but we’ll </a:t>
            </a:r>
            <a:r>
              <a:rPr sz="716" spc="17" dirty="0">
                <a:latin typeface="Verdana"/>
                <a:cs typeface="Verdana"/>
              </a:rPr>
              <a:t>beep </a:t>
            </a:r>
            <a:r>
              <a:rPr sz="716" spc="14" dirty="0">
                <a:latin typeface="Verdana"/>
                <a:cs typeface="Verdana"/>
              </a:rPr>
              <a:t>out the </a:t>
            </a:r>
            <a:r>
              <a:rPr sz="716" spc="17" dirty="0">
                <a:latin typeface="Verdana"/>
                <a:cs typeface="Verdana"/>
              </a:rPr>
              <a:t>end </a:t>
            </a:r>
            <a:r>
              <a:rPr sz="716" spc="10" dirty="0">
                <a:latin typeface="Verdana"/>
                <a:cs typeface="Verdana"/>
              </a:rPr>
              <a:t>of  </a:t>
            </a:r>
            <a:r>
              <a:rPr sz="716" spc="14" dirty="0">
                <a:latin typeface="Verdana"/>
                <a:cs typeface="Verdana"/>
              </a:rPr>
              <a:t>the conversation. </a:t>
            </a:r>
            <a:r>
              <a:rPr sz="716" spc="17" dirty="0">
                <a:latin typeface="Verdana"/>
                <a:cs typeface="Verdana"/>
              </a:rPr>
              <a:t>You </a:t>
            </a:r>
            <a:r>
              <a:rPr sz="716" spc="14" dirty="0">
                <a:latin typeface="Verdana"/>
                <a:cs typeface="Verdana"/>
              </a:rPr>
              <a:t>can </a:t>
            </a:r>
            <a:r>
              <a:rPr sz="716" spc="7" dirty="0">
                <a:latin typeface="Verdana"/>
                <a:cs typeface="Verdana"/>
              </a:rPr>
              <a:t>fill </a:t>
            </a:r>
            <a:r>
              <a:rPr sz="716" spc="14" dirty="0">
                <a:latin typeface="Verdana"/>
                <a:cs typeface="Verdana"/>
              </a:rPr>
              <a:t>that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yourself by saying </a:t>
            </a:r>
            <a:r>
              <a:rPr sz="716" spc="7" dirty="0">
                <a:latin typeface="Verdana"/>
                <a:cs typeface="Verdana"/>
              </a:rPr>
              <a:t>it </a:t>
            </a:r>
            <a:r>
              <a:rPr sz="716" spc="17" dirty="0">
                <a:latin typeface="Verdana"/>
                <a:cs typeface="Verdana"/>
              </a:rPr>
              <a:t>was </a:t>
            </a:r>
            <a:r>
              <a:rPr sz="716" spc="14" dirty="0">
                <a:latin typeface="Verdana"/>
                <a:cs typeface="Verdana"/>
              </a:rPr>
              <a:t>nice </a:t>
            </a:r>
            <a:r>
              <a:rPr sz="716" spc="10" dirty="0">
                <a:latin typeface="Verdana"/>
                <a:cs typeface="Verdana"/>
              </a:rPr>
              <a:t>to talk </a:t>
            </a:r>
            <a:r>
              <a:rPr sz="716" spc="17" dirty="0">
                <a:latin typeface="Verdana"/>
                <a:cs typeface="Verdana"/>
              </a:rPr>
              <a:t>and </a:t>
            </a:r>
            <a:r>
              <a:rPr sz="716" spc="14" dirty="0">
                <a:latin typeface="Verdana"/>
                <a:cs typeface="Verdana"/>
              </a:rPr>
              <a:t>then  giving an </a:t>
            </a:r>
            <a:r>
              <a:rPr sz="716" spc="17" dirty="0">
                <a:latin typeface="Verdana"/>
                <a:cs typeface="Verdana"/>
              </a:rPr>
              <a:t>excuse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leave. </a:t>
            </a:r>
            <a:r>
              <a:rPr sz="716" spc="17" dirty="0">
                <a:latin typeface="Verdana"/>
                <a:cs typeface="Verdana"/>
              </a:rPr>
              <a:t>Ready? Here we</a:t>
            </a:r>
            <a:r>
              <a:rPr sz="716" spc="3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go.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>
              <a:latin typeface="Times New Roman"/>
              <a:cs typeface="Times New Roman"/>
            </a:endParaRPr>
          </a:p>
          <a:p>
            <a:pPr marL="8659" algn="just"/>
            <a:r>
              <a:rPr sz="716" b="1" spc="20" dirty="0">
                <a:latin typeface="Verdana"/>
                <a:cs typeface="Verdana"/>
              </a:rPr>
              <a:t>Amber: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Is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that right?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I’ve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got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a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cousin </a:t>
            </a:r>
            <a:r>
              <a:rPr sz="716" spc="10" dirty="0">
                <a:solidFill>
                  <a:srgbClr val="0000FF"/>
                </a:solidFill>
                <a:latin typeface="Verdana"/>
                <a:cs typeface="Verdana"/>
              </a:rPr>
              <a:t>in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that area. Pretty</a:t>
            </a:r>
            <a:r>
              <a:rPr sz="716" spc="58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nice.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>
              <a:latin typeface="Times New Roman"/>
              <a:cs typeface="Times New Roman"/>
            </a:endParaRPr>
          </a:p>
          <a:p>
            <a:pPr marL="8659" algn="just"/>
            <a:r>
              <a:rPr sz="716" b="1" spc="14" dirty="0">
                <a:latin typeface="Verdana"/>
                <a:cs typeface="Verdana"/>
              </a:rPr>
              <a:t>Shelly: </a:t>
            </a:r>
            <a:r>
              <a:rPr sz="716" spc="17" dirty="0">
                <a:solidFill>
                  <a:srgbClr val="0000FF"/>
                </a:solidFill>
                <a:latin typeface="Verdana"/>
                <a:cs typeface="Verdana"/>
              </a:rPr>
              <a:t>And</a:t>
            </a:r>
            <a:r>
              <a:rPr sz="716" spc="3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716" spc="14" dirty="0">
                <a:solidFill>
                  <a:srgbClr val="0000FF"/>
                </a:solidFill>
                <a:latin typeface="Verdana"/>
                <a:cs typeface="Verdana"/>
              </a:rPr>
              <a:t>convenient.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0"/>
              </a:spcBef>
            </a:pPr>
            <a:endParaRPr sz="784">
              <a:latin typeface="Times New Roman"/>
              <a:cs typeface="Times New Roman"/>
            </a:endParaRPr>
          </a:p>
          <a:p>
            <a:pPr marL="8659" marR="5195" algn="just">
              <a:lnSpc>
                <a:spcPct val="106700"/>
              </a:lnSpc>
            </a:pPr>
            <a:r>
              <a:rPr sz="716" b="1" spc="20" dirty="0">
                <a:solidFill>
                  <a:srgbClr val="808080"/>
                </a:solidFill>
                <a:latin typeface="Verdana"/>
                <a:cs typeface="Verdana"/>
              </a:rPr>
              <a:t>Amber: </a:t>
            </a:r>
            <a:r>
              <a:rPr sz="716" spc="14" dirty="0">
                <a:solidFill>
                  <a:srgbClr val="808080"/>
                </a:solidFill>
                <a:latin typeface="Verdana"/>
                <a:cs typeface="Verdana"/>
              </a:rPr>
              <a:t>Indeed. Lovely place. Well Shelly, </a:t>
            </a:r>
            <a:r>
              <a:rPr sz="716" spc="7" dirty="0">
                <a:solidFill>
                  <a:srgbClr val="808080"/>
                </a:solidFill>
                <a:latin typeface="Verdana"/>
                <a:cs typeface="Verdana"/>
              </a:rPr>
              <a:t>it’s </a:t>
            </a:r>
            <a:r>
              <a:rPr sz="716" spc="14" dirty="0">
                <a:solidFill>
                  <a:srgbClr val="808080"/>
                </a:solidFill>
                <a:latin typeface="Verdana"/>
                <a:cs typeface="Verdana"/>
              </a:rPr>
              <a:t>great </a:t>
            </a:r>
            <a:r>
              <a:rPr sz="716" spc="10" dirty="0">
                <a:solidFill>
                  <a:srgbClr val="808080"/>
                </a:solidFill>
                <a:latin typeface="Verdana"/>
                <a:cs typeface="Verdana"/>
              </a:rPr>
              <a:t>to talk </a:t>
            </a:r>
            <a:r>
              <a:rPr sz="716" spc="14" dirty="0">
                <a:solidFill>
                  <a:srgbClr val="808080"/>
                </a:solidFill>
                <a:latin typeface="Verdana"/>
                <a:cs typeface="Verdana"/>
              </a:rPr>
              <a:t>but </a:t>
            </a:r>
            <a:r>
              <a:rPr sz="716" spc="10" dirty="0">
                <a:solidFill>
                  <a:srgbClr val="808080"/>
                </a:solidFill>
                <a:latin typeface="Verdana"/>
                <a:cs typeface="Verdana"/>
              </a:rPr>
              <a:t>I’ve </a:t>
            </a:r>
            <a:r>
              <a:rPr sz="716" spc="14" dirty="0">
                <a:solidFill>
                  <a:srgbClr val="808080"/>
                </a:solidFill>
                <a:latin typeface="Verdana"/>
                <a:cs typeface="Verdana"/>
              </a:rPr>
              <a:t>got </a:t>
            </a:r>
            <a:r>
              <a:rPr sz="716" spc="10" dirty="0">
                <a:solidFill>
                  <a:srgbClr val="808080"/>
                </a:solidFill>
                <a:latin typeface="Verdana"/>
                <a:cs typeface="Verdana"/>
              </a:rPr>
              <a:t>to </a:t>
            </a:r>
            <a:r>
              <a:rPr sz="716" spc="14" dirty="0">
                <a:solidFill>
                  <a:srgbClr val="808080"/>
                </a:solidFill>
                <a:latin typeface="Verdana"/>
                <a:cs typeface="Verdana"/>
              </a:rPr>
              <a:t>go </a:t>
            </a:r>
            <a:r>
              <a:rPr sz="716" spc="17" dirty="0">
                <a:solidFill>
                  <a:srgbClr val="808080"/>
                </a:solidFill>
                <a:latin typeface="Verdana"/>
                <a:cs typeface="Verdana"/>
              </a:rPr>
              <a:t>and  </a:t>
            </a:r>
            <a:r>
              <a:rPr sz="716" spc="14" dirty="0">
                <a:solidFill>
                  <a:srgbClr val="808080"/>
                </a:solidFill>
                <a:latin typeface="Verdana"/>
                <a:cs typeface="Verdana"/>
              </a:rPr>
              <a:t>freshen up </a:t>
            </a:r>
            <a:r>
              <a:rPr sz="716" spc="17" dirty="0">
                <a:solidFill>
                  <a:srgbClr val="808080"/>
                </a:solidFill>
                <a:latin typeface="Verdana"/>
                <a:cs typeface="Verdana"/>
              </a:rPr>
              <a:t>and </a:t>
            </a:r>
            <a:r>
              <a:rPr sz="716" spc="10" dirty="0">
                <a:solidFill>
                  <a:srgbClr val="808080"/>
                </a:solidFill>
                <a:latin typeface="Verdana"/>
                <a:cs typeface="Verdana"/>
              </a:rPr>
              <a:t>find a </a:t>
            </a:r>
            <a:r>
              <a:rPr sz="716" spc="14" dirty="0">
                <a:solidFill>
                  <a:srgbClr val="808080"/>
                </a:solidFill>
                <a:latin typeface="Verdana"/>
                <a:cs typeface="Verdana"/>
              </a:rPr>
              <a:t>table.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"/>
              </a:spcBef>
            </a:pPr>
            <a:endParaRPr sz="784">
              <a:latin typeface="Times New Roman"/>
              <a:cs typeface="Times New Roman"/>
            </a:endParaRPr>
          </a:p>
          <a:p>
            <a:pPr marL="8659" marR="4762" algn="just">
              <a:lnSpc>
                <a:spcPct val="105700"/>
              </a:lnSpc>
            </a:pPr>
            <a:r>
              <a:rPr sz="716" spc="10" dirty="0">
                <a:latin typeface="Verdana"/>
                <a:cs typeface="Verdana"/>
              </a:rPr>
              <a:t>All right! </a:t>
            </a:r>
            <a:r>
              <a:rPr sz="716" spc="20" dirty="0">
                <a:latin typeface="Verdana"/>
                <a:cs typeface="Verdana"/>
              </a:rPr>
              <a:t>Now </a:t>
            </a:r>
            <a:r>
              <a:rPr sz="716" spc="14" dirty="0">
                <a:latin typeface="Verdana"/>
                <a:cs typeface="Verdana"/>
              </a:rPr>
              <a:t>that </a:t>
            </a:r>
            <a:r>
              <a:rPr sz="716" spc="17" dirty="0">
                <a:latin typeface="Verdana"/>
                <a:cs typeface="Verdana"/>
              </a:rPr>
              <a:t>we’ve </a:t>
            </a:r>
            <a:r>
              <a:rPr sz="716" spc="14" dirty="0">
                <a:latin typeface="Verdana"/>
                <a:cs typeface="Verdana"/>
              </a:rPr>
              <a:t>looked at </a:t>
            </a:r>
            <a:r>
              <a:rPr sz="716" spc="17" dirty="0">
                <a:latin typeface="Verdana"/>
                <a:cs typeface="Verdana"/>
              </a:rPr>
              <a:t>how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end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conversation, </a:t>
            </a:r>
            <a:r>
              <a:rPr sz="716" spc="7" dirty="0">
                <a:latin typeface="Verdana"/>
                <a:cs typeface="Verdana"/>
              </a:rPr>
              <a:t>it’s </a:t>
            </a:r>
            <a:r>
              <a:rPr sz="716" spc="14" dirty="0">
                <a:latin typeface="Verdana"/>
                <a:cs typeface="Verdana"/>
              </a:rPr>
              <a:t>time </a:t>
            </a:r>
            <a:r>
              <a:rPr sz="716" spc="10" dirty="0">
                <a:latin typeface="Verdana"/>
                <a:cs typeface="Verdana"/>
              </a:rPr>
              <a:t>for </a:t>
            </a:r>
            <a:r>
              <a:rPr sz="716" spc="14" dirty="0">
                <a:latin typeface="Verdana"/>
                <a:cs typeface="Verdana"/>
              </a:rPr>
              <a:t>us </a:t>
            </a:r>
            <a:r>
              <a:rPr sz="716" spc="10" dirty="0">
                <a:latin typeface="Verdana"/>
                <a:cs typeface="Verdana"/>
              </a:rPr>
              <a:t>to  </a:t>
            </a:r>
            <a:r>
              <a:rPr sz="716" spc="17" dirty="0">
                <a:latin typeface="Verdana"/>
                <a:cs typeface="Verdana"/>
              </a:rPr>
              <a:t>end </a:t>
            </a:r>
            <a:r>
              <a:rPr sz="716" spc="10" dirty="0">
                <a:latin typeface="Verdana"/>
                <a:cs typeface="Verdana"/>
              </a:rPr>
              <a:t>this </a:t>
            </a:r>
            <a:r>
              <a:rPr sz="716" spc="14" dirty="0">
                <a:latin typeface="Verdana"/>
                <a:cs typeface="Verdana"/>
              </a:rPr>
              <a:t>lesson. Besides learning </a:t>
            </a:r>
            <a:r>
              <a:rPr sz="716" spc="17" dirty="0">
                <a:latin typeface="Verdana"/>
                <a:cs typeface="Verdana"/>
              </a:rPr>
              <a:t>how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end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conversation, </a:t>
            </a:r>
            <a:r>
              <a:rPr sz="716" spc="17" dirty="0">
                <a:latin typeface="Verdana"/>
                <a:cs typeface="Verdana"/>
              </a:rPr>
              <a:t>we’ve </a:t>
            </a:r>
            <a:r>
              <a:rPr sz="716" spc="14" dirty="0">
                <a:latin typeface="Verdana"/>
                <a:cs typeface="Verdana"/>
              </a:rPr>
              <a:t>looked at </a:t>
            </a:r>
            <a:r>
              <a:rPr sz="716" spc="17" dirty="0">
                <a:latin typeface="Verdana"/>
                <a:cs typeface="Verdana"/>
              </a:rPr>
              <a:t>some  ways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keeping </a:t>
            </a:r>
            <a:r>
              <a:rPr sz="716" spc="7" dirty="0">
                <a:latin typeface="Verdana"/>
                <a:cs typeface="Verdana"/>
              </a:rPr>
              <a:t>it </a:t>
            </a:r>
            <a:r>
              <a:rPr sz="716" spc="14" dirty="0">
                <a:latin typeface="Verdana"/>
                <a:cs typeface="Verdana"/>
              </a:rPr>
              <a:t>going by </a:t>
            </a:r>
            <a:r>
              <a:rPr sz="716" spc="17" dirty="0">
                <a:latin typeface="Verdana"/>
                <a:cs typeface="Verdana"/>
              </a:rPr>
              <a:t>showing </a:t>
            </a:r>
            <a:r>
              <a:rPr sz="716" spc="14" dirty="0">
                <a:latin typeface="Verdana"/>
                <a:cs typeface="Verdana"/>
              </a:rPr>
              <a:t>interest or </a:t>
            </a:r>
            <a:r>
              <a:rPr sz="716" spc="17" dirty="0">
                <a:latin typeface="Verdana"/>
                <a:cs typeface="Verdana"/>
              </a:rPr>
              <a:t>changing </a:t>
            </a:r>
            <a:r>
              <a:rPr sz="716" spc="14" dirty="0">
                <a:latin typeface="Verdana"/>
                <a:cs typeface="Verdana"/>
              </a:rPr>
              <a:t>the</a:t>
            </a:r>
            <a:r>
              <a:rPr sz="716" spc="78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subject.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27"/>
              </a:spcBef>
            </a:pPr>
            <a:endParaRPr sz="784">
              <a:latin typeface="Times New Roman"/>
              <a:cs typeface="Times New Roman"/>
            </a:endParaRPr>
          </a:p>
          <a:p>
            <a:pPr marL="8659" marR="6494" algn="just">
              <a:lnSpc>
                <a:spcPct val="104800"/>
              </a:lnSpc>
              <a:spcBef>
                <a:spcPts val="3"/>
              </a:spcBef>
            </a:pPr>
            <a:r>
              <a:rPr sz="716" spc="14" dirty="0">
                <a:latin typeface="Verdana"/>
                <a:cs typeface="Verdana"/>
              </a:rPr>
              <a:t>We’ll be back soon with another 925English lesson. </a:t>
            </a:r>
            <a:r>
              <a:rPr sz="716" spc="10" dirty="0">
                <a:latin typeface="Verdana"/>
                <a:cs typeface="Verdana"/>
              </a:rPr>
              <a:t>Until </a:t>
            </a:r>
            <a:r>
              <a:rPr sz="716" spc="14" dirty="0">
                <a:latin typeface="Verdana"/>
                <a:cs typeface="Verdana"/>
              </a:rPr>
              <a:t>then, </a:t>
            </a:r>
            <a:r>
              <a:rPr sz="716" spc="10" dirty="0">
                <a:latin typeface="Verdana"/>
                <a:cs typeface="Verdana"/>
              </a:rPr>
              <a:t>so </a:t>
            </a:r>
            <a:r>
              <a:rPr sz="716" spc="14" dirty="0">
                <a:latin typeface="Verdana"/>
                <a:cs typeface="Verdana"/>
              </a:rPr>
              <a:t>long </a:t>
            </a:r>
            <a:r>
              <a:rPr sz="716" spc="17" dirty="0">
                <a:latin typeface="Verdana"/>
                <a:cs typeface="Verdana"/>
              </a:rPr>
              <a:t>and happy  </a:t>
            </a:r>
            <a:r>
              <a:rPr sz="716" spc="14" dirty="0">
                <a:latin typeface="Verdana"/>
                <a:cs typeface="Verdana"/>
              </a:rPr>
              <a:t>learning!</a:t>
            </a:r>
            <a:endParaRPr sz="716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0174" y="9359783"/>
            <a:ext cx="311022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59">
              <a:spcBef>
                <a:spcPts val="58"/>
              </a:spcBef>
            </a:pPr>
            <a:r>
              <a:rPr lang="en-US" spc="15"/>
              <a:t>925English Lesson </a:t>
            </a:r>
            <a:r>
              <a:rPr lang="en-US" spc="20"/>
              <a:t>003  </a:t>
            </a:r>
            <a:r>
              <a:rPr lang="en-US" spc="15"/>
              <a:t>– </a:t>
            </a:r>
            <a:r>
              <a:rPr lang="en-US" spc="25"/>
              <a:t>How </a:t>
            </a:r>
            <a:r>
              <a:rPr lang="en-US" spc="15"/>
              <a:t>to </a:t>
            </a:r>
            <a:r>
              <a:rPr lang="en-US" spc="20"/>
              <a:t>Keep </a:t>
            </a:r>
            <a:r>
              <a:rPr lang="en-US" spc="15"/>
              <a:t>a Conversation</a:t>
            </a:r>
            <a:r>
              <a:rPr lang="en-US" spc="25"/>
              <a:t> </a:t>
            </a:r>
            <a:r>
              <a:rPr lang="en-US" spc="20"/>
              <a:t>Going</a:t>
            </a:r>
            <a:endParaRPr spc="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766699" y="9359783"/>
            <a:ext cx="11430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18">
              <a:spcBef>
                <a:spcPts val="58"/>
              </a:spcBef>
            </a:pPr>
            <a:fld id="{81D60167-4931-47E6-BA6A-407CBD079E47}" type="slidenum">
              <a:rPr lang="en-US" spc="15" smtClean="0"/>
              <a:pPr marL="25400">
                <a:spcBef>
                  <a:spcPts val="85"/>
                </a:spcBef>
              </a:pPr>
              <a:t>7</a:t>
            </a:fld>
            <a:endParaRPr spc="10" dirty="0"/>
          </a:p>
        </p:txBody>
      </p:sp>
      <p:sp>
        <p:nvSpPr>
          <p:cNvPr id="2" name="object 2"/>
          <p:cNvSpPr txBox="1"/>
          <p:nvPr/>
        </p:nvSpPr>
        <p:spPr>
          <a:xfrm>
            <a:off x="4060073" y="625532"/>
            <a:ext cx="4069340" cy="4833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dirty="0">
                <a:latin typeface="Verdana"/>
                <a:cs typeface="Verdana"/>
              </a:rPr>
              <a:t>Language</a:t>
            </a:r>
            <a:r>
              <a:rPr sz="818" b="1" spc="-68" dirty="0">
                <a:latin typeface="Verdana"/>
                <a:cs typeface="Verdana"/>
              </a:rPr>
              <a:t> </a:t>
            </a:r>
            <a:r>
              <a:rPr sz="818" b="1" dirty="0">
                <a:latin typeface="Verdana"/>
                <a:cs typeface="Verdana"/>
              </a:rPr>
              <a:t>Review</a:t>
            </a:r>
            <a:endParaRPr sz="818">
              <a:latin typeface="Verdana"/>
              <a:cs typeface="Verdana"/>
            </a:endParaRPr>
          </a:p>
          <a:p>
            <a:pPr marL="8659">
              <a:spcBef>
                <a:spcPts val="770"/>
              </a:spcBef>
            </a:pPr>
            <a:r>
              <a:rPr sz="716" b="1" spc="14" dirty="0">
                <a:latin typeface="Verdana"/>
                <a:cs typeface="Verdana"/>
              </a:rPr>
              <a:t>A.  </a:t>
            </a:r>
            <a:r>
              <a:rPr sz="716" b="1" spc="17" dirty="0">
                <a:latin typeface="Verdana"/>
                <a:cs typeface="Verdana"/>
              </a:rPr>
              <a:t>Jumbled</a:t>
            </a:r>
            <a:r>
              <a:rPr sz="716" b="1" spc="-7" dirty="0">
                <a:latin typeface="Verdana"/>
                <a:cs typeface="Verdana"/>
              </a:rPr>
              <a:t> </a:t>
            </a:r>
            <a:r>
              <a:rPr sz="716" b="1" spc="17" dirty="0">
                <a:latin typeface="Verdana"/>
                <a:cs typeface="Verdana"/>
              </a:rPr>
              <a:t>Sentences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86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716" spc="14" dirty="0">
                <a:latin typeface="Verdana"/>
                <a:cs typeface="Verdana"/>
              </a:rPr>
              <a:t>Put the </a:t>
            </a:r>
            <a:r>
              <a:rPr sz="716" spc="17" dirty="0">
                <a:latin typeface="Verdana"/>
                <a:cs typeface="Verdana"/>
              </a:rPr>
              <a:t>words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the correct order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20" dirty="0">
                <a:latin typeface="Verdana"/>
                <a:cs typeface="Verdana"/>
              </a:rPr>
              <a:t>make </a:t>
            </a:r>
            <a:r>
              <a:rPr sz="716" spc="17" dirty="0">
                <a:latin typeface="Verdana"/>
                <a:cs typeface="Verdana"/>
              </a:rPr>
              <a:t>examples </a:t>
            </a:r>
            <a:r>
              <a:rPr sz="716" spc="14" dirty="0">
                <a:latin typeface="Verdana"/>
                <a:cs typeface="Verdana"/>
              </a:rPr>
              <a:t>featured </a:t>
            </a:r>
            <a:r>
              <a:rPr sz="716" spc="10" dirty="0">
                <a:latin typeface="Verdana"/>
                <a:cs typeface="Verdana"/>
              </a:rPr>
              <a:t>in this</a:t>
            </a:r>
            <a:r>
              <a:rPr sz="716" spc="92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lesson.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7"/>
              </a:spcBef>
            </a:pPr>
            <a:endParaRPr sz="818">
              <a:latin typeface="Times New Roman"/>
              <a:cs typeface="Times New Roman"/>
            </a:endParaRPr>
          </a:p>
          <a:p>
            <a:pPr marL="320378" indent="-311719">
              <a:buAutoNum type="arabicPeriod"/>
              <a:tabLst>
                <a:tab pos="319945" algn="l"/>
                <a:tab pos="320378" algn="l"/>
              </a:tabLst>
            </a:pPr>
            <a:r>
              <a:rPr sz="716" spc="17" dirty="0">
                <a:latin typeface="Verdana"/>
                <a:cs typeface="Verdana"/>
              </a:rPr>
              <a:t>way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4" dirty="0">
                <a:latin typeface="Verdana"/>
                <a:cs typeface="Verdana"/>
              </a:rPr>
              <a:t>the  </a:t>
            </a:r>
            <a:r>
              <a:rPr sz="716" spc="7" dirty="0">
                <a:latin typeface="Verdana"/>
                <a:cs typeface="Verdana"/>
              </a:rPr>
              <a:t>/</a:t>
            </a:r>
            <a:r>
              <a:rPr sz="716" spc="249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by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1"/>
              </a:spcBef>
              <a:buFont typeface="Verdana"/>
              <a:buAutoNum type="arabicPeriod"/>
            </a:pPr>
            <a:endParaRPr sz="818">
              <a:latin typeface="Times New Roman"/>
              <a:cs typeface="Times New Roman"/>
            </a:endParaRPr>
          </a:p>
          <a:p>
            <a:pPr marL="8659"/>
            <a:r>
              <a:rPr sz="716" spc="17" dirty="0">
                <a:latin typeface="Verdana"/>
                <a:cs typeface="Verdana"/>
              </a:rPr>
              <a:t>______________________________________________________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>
              <a:latin typeface="Times New Roman"/>
              <a:cs typeface="Times New Roman"/>
            </a:endParaRPr>
          </a:p>
          <a:p>
            <a:pPr marL="320378" indent="-311719">
              <a:buAutoNum type="arabicPeriod" startAt="2"/>
              <a:tabLst>
                <a:tab pos="319945" algn="l"/>
                <a:tab pos="320378" algn="l"/>
              </a:tabLst>
            </a:pPr>
            <a:r>
              <a:rPr sz="716" spc="14" dirty="0">
                <a:latin typeface="Verdana"/>
                <a:cs typeface="Verdana"/>
              </a:rPr>
              <a:t>right  </a:t>
            </a:r>
            <a:r>
              <a:rPr sz="716" spc="7" dirty="0">
                <a:latin typeface="Verdana"/>
                <a:cs typeface="Verdana"/>
              </a:rPr>
              <a:t>/  is  /  </a:t>
            </a:r>
            <a:r>
              <a:rPr sz="716" spc="14" dirty="0">
                <a:latin typeface="Verdana"/>
                <a:cs typeface="Verdana"/>
              </a:rPr>
              <a:t>that  </a:t>
            </a:r>
            <a:r>
              <a:rPr sz="716" spc="7" dirty="0">
                <a:latin typeface="Verdana"/>
                <a:cs typeface="Verdana"/>
              </a:rPr>
              <a:t>/ </a:t>
            </a:r>
            <a:r>
              <a:rPr sz="716" spc="10" dirty="0">
                <a:latin typeface="Verdana"/>
                <a:cs typeface="Verdana"/>
              </a:rPr>
              <a:t> ?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  <a:buFont typeface="Verdana"/>
              <a:buAutoNum type="arabicPeriod" startAt="2"/>
            </a:pPr>
            <a:endParaRPr sz="818">
              <a:latin typeface="Times New Roman"/>
              <a:cs typeface="Times New Roman"/>
            </a:endParaRPr>
          </a:p>
          <a:p>
            <a:pPr marL="8659"/>
            <a:r>
              <a:rPr sz="716" spc="17" dirty="0">
                <a:latin typeface="Verdana"/>
                <a:cs typeface="Verdana"/>
              </a:rPr>
              <a:t>______________________________________________________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18">
              <a:latin typeface="Times New Roman"/>
              <a:cs typeface="Times New Roman"/>
            </a:endParaRPr>
          </a:p>
          <a:p>
            <a:pPr marL="320378" indent="-311719">
              <a:buAutoNum type="arabicPeriod" startAt="3"/>
              <a:tabLst>
                <a:tab pos="319945" algn="l"/>
                <a:tab pos="320378" algn="l"/>
              </a:tabLst>
            </a:pPr>
            <a:r>
              <a:rPr sz="716" spc="14" dirty="0">
                <a:latin typeface="Verdana"/>
                <a:cs typeface="Verdana"/>
              </a:rPr>
              <a:t>marketing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0" dirty="0">
                <a:latin typeface="Verdana"/>
                <a:cs typeface="Verdana"/>
              </a:rPr>
              <a:t>of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4" dirty="0">
                <a:latin typeface="Verdana"/>
                <a:cs typeface="Verdana"/>
              </a:rPr>
              <a:t>speaking  </a:t>
            </a:r>
            <a:r>
              <a:rPr sz="716" spc="7" dirty="0">
                <a:latin typeface="Verdana"/>
                <a:cs typeface="Verdana"/>
              </a:rPr>
              <a:t>/ </a:t>
            </a:r>
            <a:r>
              <a:rPr sz="716" spc="68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ideas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  <a:buFont typeface="Verdana"/>
              <a:buAutoNum type="arabicPeriod" startAt="3"/>
            </a:pPr>
            <a:endParaRPr sz="818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716" spc="17" dirty="0">
                <a:latin typeface="Verdana"/>
                <a:cs typeface="Verdana"/>
              </a:rPr>
              <a:t>______________________________________________________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18">
              <a:latin typeface="Times New Roman"/>
              <a:cs typeface="Times New Roman"/>
            </a:endParaRPr>
          </a:p>
          <a:p>
            <a:pPr marL="320378" indent="-311719">
              <a:buAutoNum type="arabicPeriod" startAt="4"/>
              <a:tabLst>
                <a:tab pos="319945" algn="l"/>
                <a:tab pos="320378" algn="l"/>
              </a:tabLst>
            </a:pPr>
            <a:r>
              <a:rPr sz="716" spc="14" dirty="0">
                <a:latin typeface="Verdana"/>
                <a:cs typeface="Verdana"/>
              </a:rPr>
              <a:t>nice  </a:t>
            </a:r>
            <a:r>
              <a:rPr sz="716" spc="7" dirty="0">
                <a:latin typeface="Verdana"/>
                <a:cs typeface="Verdana"/>
              </a:rPr>
              <a:t>/  it’s  /  </a:t>
            </a:r>
            <a:r>
              <a:rPr sz="716" spc="14" dirty="0">
                <a:latin typeface="Verdana"/>
                <a:cs typeface="Verdana"/>
              </a:rPr>
              <a:t>chatting  </a:t>
            </a:r>
            <a:r>
              <a:rPr sz="716" spc="7" dirty="0">
                <a:latin typeface="Verdana"/>
                <a:cs typeface="Verdana"/>
              </a:rPr>
              <a:t>/ </a:t>
            </a:r>
            <a:r>
              <a:rPr sz="716" spc="48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been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  <a:buFont typeface="Verdana"/>
              <a:buAutoNum type="arabicPeriod" startAt="4"/>
            </a:pPr>
            <a:endParaRPr sz="818">
              <a:latin typeface="Times New Roman"/>
              <a:cs typeface="Times New Roman"/>
            </a:endParaRPr>
          </a:p>
          <a:p>
            <a:pPr marL="8659"/>
            <a:r>
              <a:rPr sz="716" spc="17" dirty="0">
                <a:latin typeface="Verdana"/>
                <a:cs typeface="Verdana"/>
              </a:rPr>
              <a:t>______________________________________________________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>
              <a:latin typeface="Times New Roman"/>
              <a:cs typeface="Times New Roman"/>
            </a:endParaRPr>
          </a:p>
          <a:p>
            <a:pPr marL="320378" indent="-311719">
              <a:buAutoNum type="arabicPeriod" startAt="5"/>
              <a:tabLst>
                <a:tab pos="319945" algn="l"/>
                <a:tab pos="320378" algn="l"/>
              </a:tabLst>
            </a:pPr>
            <a:r>
              <a:rPr sz="716" spc="20" dirty="0">
                <a:latin typeface="Verdana"/>
                <a:cs typeface="Verdana"/>
              </a:rPr>
              <a:t>me  </a:t>
            </a:r>
            <a:r>
              <a:rPr sz="716" spc="7" dirty="0">
                <a:latin typeface="Verdana"/>
                <a:cs typeface="Verdana"/>
              </a:rPr>
              <a:t>/  if  /  </a:t>
            </a:r>
            <a:r>
              <a:rPr sz="716" spc="17" dirty="0">
                <a:latin typeface="Verdana"/>
                <a:cs typeface="Verdana"/>
              </a:rPr>
              <a:t>excuse  </a:t>
            </a:r>
            <a:r>
              <a:rPr sz="716" spc="7" dirty="0">
                <a:latin typeface="Verdana"/>
                <a:cs typeface="Verdana"/>
              </a:rPr>
              <a:t>/</a:t>
            </a:r>
            <a:r>
              <a:rPr sz="716" spc="249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you’ll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27"/>
              </a:spcBef>
            </a:pPr>
            <a:endParaRPr sz="818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716" spc="17" dirty="0">
                <a:latin typeface="Verdana"/>
                <a:cs typeface="Verdana"/>
              </a:rPr>
              <a:t>______________________________________________________</a:t>
            </a:r>
            <a:endParaRPr sz="716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86">
              <a:latin typeface="Times New Roman"/>
              <a:cs typeface="Times New Roman"/>
            </a:endParaRPr>
          </a:p>
          <a:p>
            <a:pPr>
              <a:spcBef>
                <a:spcPts val="31"/>
              </a:spcBef>
            </a:pPr>
            <a:endParaRPr sz="716">
              <a:latin typeface="Times New Roman"/>
              <a:cs typeface="Times New Roman"/>
            </a:endParaRPr>
          </a:p>
          <a:p>
            <a:pPr marL="8659">
              <a:tabLst>
                <a:tab pos="213008" algn="l"/>
              </a:tabLst>
            </a:pPr>
            <a:r>
              <a:rPr sz="716" b="1" spc="14" dirty="0">
                <a:latin typeface="Verdana"/>
                <a:cs typeface="Verdana"/>
              </a:rPr>
              <a:t>B.	</a:t>
            </a:r>
            <a:r>
              <a:rPr sz="716" b="1" spc="10" dirty="0">
                <a:latin typeface="Verdana"/>
                <a:cs typeface="Verdana"/>
              </a:rPr>
              <a:t>Fill in </a:t>
            </a:r>
            <a:r>
              <a:rPr sz="716" b="1" spc="14" dirty="0">
                <a:latin typeface="Verdana"/>
                <a:cs typeface="Verdana"/>
              </a:rPr>
              <a:t>the</a:t>
            </a:r>
            <a:r>
              <a:rPr sz="716" b="1" spc="-10" dirty="0">
                <a:latin typeface="Verdana"/>
                <a:cs typeface="Verdana"/>
              </a:rPr>
              <a:t> </a:t>
            </a:r>
            <a:r>
              <a:rPr sz="716" b="1" spc="17" dirty="0">
                <a:latin typeface="Verdana"/>
                <a:cs typeface="Verdana"/>
              </a:rPr>
              <a:t>Blanks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750">
              <a:latin typeface="Times New Roman"/>
              <a:cs typeface="Times New Roman"/>
            </a:endParaRPr>
          </a:p>
          <a:p>
            <a:pPr marL="8659" marR="3464">
              <a:lnSpc>
                <a:spcPct val="106700"/>
              </a:lnSpc>
            </a:pPr>
            <a:r>
              <a:rPr sz="716" spc="20" dirty="0">
                <a:latin typeface="Verdana"/>
                <a:cs typeface="Verdana"/>
              </a:rPr>
              <a:t>Now </a:t>
            </a:r>
            <a:r>
              <a:rPr sz="716" spc="14" dirty="0">
                <a:latin typeface="Verdana"/>
                <a:cs typeface="Verdana"/>
              </a:rPr>
              <a:t>use the phrases </a:t>
            </a:r>
            <a:r>
              <a:rPr sz="716" spc="17" dirty="0">
                <a:latin typeface="Verdana"/>
                <a:cs typeface="Verdana"/>
              </a:rPr>
              <a:t>you made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Exercise A </a:t>
            </a:r>
            <a:r>
              <a:rPr sz="716" spc="17" dirty="0">
                <a:latin typeface="Verdana"/>
                <a:cs typeface="Verdana"/>
              </a:rPr>
              <a:t>above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complete </a:t>
            </a:r>
            <a:r>
              <a:rPr sz="716" spc="14" dirty="0">
                <a:latin typeface="Verdana"/>
                <a:cs typeface="Verdana"/>
              </a:rPr>
              <a:t>the following  expressions: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>
              <a:latin typeface="Times New Roman"/>
              <a:cs typeface="Times New Roman"/>
            </a:endParaRPr>
          </a:p>
          <a:p>
            <a:pPr marL="8659">
              <a:tabLst>
                <a:tab pos="192660" algn="l"/>
              </a:tabLst>
            </a:pPr>
            <a:r>
              <a:rPr sz="716" spc="14" dirty="0">
                <a:latin typeface="Verdana"/>
                <a:cs typeface="Verdana"/>
              </a:rPr>
              <a:t>1.	</a:t>
            </a:r>
            <a:r>
              <a:rPr sz="716" spc="17" dirty="0">
                <a:latin typeface="Verdana"/>
                <a:cs typeface="Verdana"/>
              </a:rPr>
              <a:t>_______________________  </a:t>
            </a:r>
            <a:r>
              <a:rPr sz="716" spc="14" dirty="0">
                <a:latin typeface="Verdana"/>
                <a:cs typeface="Verdana"/>
              </a:rPr>
              <a:t>So </a:t>
            </a:r>
            <a:r>
              <a:rPr sz="716" spc="17" dirty="0">
                <a:latin typeface="Verdana"/>
                <a:cs typeface="Verdana"/>
              </a:rPr>
              <a:t>what </a:t>
            </a:r>
            <a:r>
              <a:rPr sz="716" spc="14" dirty="0">
                <a:latin typeface="Verdana"/>
                <a:cs typeface="Verdana"/>
              </a:rPr>
              <a:t>did he say</a:t>
            </a:r>
            <a:r>
              <a:rPr sz="716" spc="51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next?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18">
              <a:latin typeface="Times New Roman"/>
              <a:cs typeface="Times New Roman"/>
            </a:endParaRPr>
          </a:p>
          <a:p>
            <a:pPr marL="8659">
              <a:tabLst>
                <a:tab pos="192660" algn="l"/>
              </a:tabLst>
            </a:pPr>
            <a:r>
              <a:rPr sz="716" spc="14" dirty="0">
                <a:latin typeface="Verdana"/>
                <a:cs typeface="Verdana"/>
              </a:rPr>
              <a:t>2.	</a:t>
            </a:r>
            <a:r>
              <a:rPr sz="716" spc="17" dirty="0">
                <a:latin typeface="Verdana"/>
                <a:cs typeface="Verdana"/>
              </a:rPr>
              <a:t>_______________________, </a:t>
            </a:r>
            <a:r>
              <a:rPr sz="716" spc="7" dirty="0">
                <a:latin typeface="Verdana"/>
                <a:cs typeface="Verdana"/>
              </a:rPr>
              <a:t>I </a:t>
            </a:r>
            <a:r>
              <a:rPr sz="716" spc="17" dirty="0">
                <a:latin typeface="Verdana"/>
                <a:cs typeface="Verdana"/>
              </a:rPr>
              <a:t>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get </a:t>
            </a:r>
            <a:r>
              <a:rPr sz="716" spc="17" dirty="0">
                <a:latin typeface="Verdana"/>
                <a:cs typeface="Verdana"/>
              </a:rPr>
              <a:t>back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20" dirty="0">
                <a:latin typeface="Verdana"/>
                <a:cs typeface="Verdana"/>
              </a:rPr>
              <a:t>my</a:t>
            </a:r>
            <a:r>
              <a:rPr sz="716" spc="61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table.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>
              <a:latin typeface="Times New Roman"/>
              <a:cs typeface="Times New Roman"/>
            </a:endParaRPr>
          </a:p>
          <a:p>
            <a:pPr marL="8659">
              <a:tabLst>
                <a:tab pos="192660" algn="l"/>
              </a:tabLst>
            </a:pPr>
            <a:r>
              <a:rPr sz="716" spc="14" dirty="0">
                <a:latin typeface="Verdana"/>
                <a:cs typeface="Verdana"/>
              </a:rPr>
              <a:t>3.	</a:t>
            </a:r>
            <a:r>
              <a:rPr sz="716" spc="17" dirty="0">
                <a:latin typeface="Verdana"/>
                <a:cs typeface="Verdana"/>
              </a:rPr>
              <a:t>_______________________, have you seen </a:t>
            </a:r>
            <a:r>
              <a:rPr sz="716" spc="14" dirty="0">
                <a:latin typeface="Verdana"/>
                <a:cs typeface="Verdana"/>
              </a:rPr>
              <a:t>the </a:t>
            </a:r>
            <a:r>
              <a:rPr sz="716" spc="17" dirty="0">
                <a:latin typeface="Verdana"/>
                <a:cs typeface="Verdana"/>
              </a:rPr>
              <a:t>new </a:t>
            </a:r>
            <a:r>
              <a:rPr sz="716" spc="14" dirty="0">
                <a:latin typeface="Verdana"/>
                <a:cs typeface="Verdana"/>
              </a:rPr>
              <a:t>test</a:t>
            </a:r>
            <a:r>
              <a:rPr sz="716" spc="75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advertisements?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18">
              <a:latin typeface="Times New Roman"/>
              <a:cs typeface="Times New Roman"/>
            </a:endParaRPr>
          </a:p>
          <a:p>
            <a:pPr marL="8659">
              <a:tabLst>
                <a:tab pos="192660" algn="l"/>
              </a:tabLst>
            </a:pPr>
            <a:r>
              <a:rPr sz="716" spc="14" dirty="0">
                <a:latin typeface="Verdana"/>
                <a:cs typeface="Verdana"/>
              </a:rPr>
              <a:t>4.	</a:t>
            </a:r>
            <a:r>
              <a:rPr sz="716" spc="17" dirty="0">
                <a:latin typeface="Verdana"/>
                <a:cs typeface="Verdana"/>
              </a:rPr>
              <a:t>_______________________, </a:t>
            </a:r>
            <a:r>
              <a:rPr sz="716" spc="14" dirty="0">
                <a:latin typeface="Verdana"/>
                <a:cs typeface="Verdana"/>
              </a:rPr>
              <a:t>but </a:t>
            </a:r>
            <a:r>
              <a:rPr sz="716" spc="7" dirty="0">
                <a:latin typeface="Verdana"/>
                <a:cs typeface="Verdana"/>
              </a:rPr>
              <a:t>I </a:t>
            </a:r>
            <a:r>
              <a:rPr sz="716" spc="17" dirty="0">
                <a:latin typeface="Verdana"/>
                <a:cs typeface="Verdana"/>
              </a:rPr>
              <a:t>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get going</a:t>
            </a:r>
            <a:r>
              <a:rPr sz="716" spc="72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now.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>
              <a:latin typeface="Times New Roman"/>
              <a:cs typeface="Times New Roman"/>
            </a:endParaRPr>
          </a:p>
          <a:p>
            <a:pPr marL="8659">
              <a:tabLst>
                <a:tab pos="192660" algn="l"/>
              </a:tabLst>
            </a:pPr>
            <a:r>
              <a:rPr sz="716" spc="14" dirty="0">
                <a:latin typeface="Verdana"/>
                <a:cs typeface="Verdana"/>
              </a:rPr>
              <a:t>5.	</a:t>
            </a:r>
            <a:r>
              <a:rPr sz="716" spc="17" dirty="0">
                <a:latin typeface="Verdana"/>
                <a:cs typeface="Verdana"/>
              </a:rPr>
              <a:t>_______________________, have you </a:t>
            </a:r>
            <a:r>
              <a:rPr sz="716" spc="14" dirty="0">
                <a:latin typeface="Verdana"/>
                <a:cs typeface="Verdana"/>
              </a:rPr>
              <a:t>talked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June</a:t>
            </a:r>
            <a:r>
              <a:rPr sz="716" spc="48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lately?</a:t>
            </a:r>
            <a:endParaRPr sz="716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0174" y="9359783"/>
            <a:ext cx="311022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59">
              <a:spcBef>
                <a:spcPts val="58"/>
              </a:spcBef>
            </a:pPr>
            <a:r>
              <a:rPr lang="en-US" spc="15"/>
              <a:t>925English Lesson </a:t>
            </a:r>
            <a:r>
              <a:rPr lang="en-US" spc="20"/>
              <a:t>003  </a:t>
            </a:r>
            <a:r>
              <a:rPr lang="en-US" spc="15"/>
              <a:t>– </a:t>
            </a:r>
            <a:r>
              <a:rPr lang="en-US" spc="25"/>
              <a:t>How </a:t>
            </a:r>
            <a:r>
              <a:rPr lang="en-US" spc="15"/>
              <a:t>to </a:t>
            </a:r>
            <a:r>
              <a:rPr lang="en-US" spc="20"/>
              <a:t>Keep </a:t>
            </a:r>
            <a:r>
              <a:rPr lang="en-US" spc="15"/>
              <a:t>a Conversation</a:t>
            </a:r>
            <a:r>
              <a:rPr lang="en-US" spc="25"/>
              <a:t> </a:t>
            </a:r>
            <a:r>
              <a:rPr lang="en-US" spc="20"/>
              <a:t>Going</a:t>
            </a:r>
            <a:endParaRPr spc="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766699" y="9359783"/>
            <a:ext cx="11430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18">
              <a:spcBef>
                <a:spcPts val="58"/>
              </a:spcBef>
            </a:pPr>
            <a:fld id="{81D60167-4931-47E6-BA6A-407CBD079E47}" type="slidenum">
              <a:rPr lang="en-US" spc="15" smtClean="0"/>
              <a:pPr marL="25400">
                <a:spcBef>
                  <a:spcPts val="85"/>
                </a:spcBef>
              </a:pPr>
              <a:t>8</a:t>
            </a:fld>
            <a:endParaRPr spc="10" dirty="0"/>
          </a:p>
        </p:txBody>
      </p:sp>
      <p:sp>
        <p:nvSpPr>
          <p:cNvPr id="2" name="object 2"/>
          <p:cNvSpPr txBox="1"/>
          <p:nvPr/>
        </p:nvSpPr>
        <p:spPr>
          <a:xfrm>
            <a:off x="4060073" y="625532"/>
            <a:ext cx="3945515" cy="2480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dirty="0">
                <a:latin typeface="Verdana"/>
                <a:cs typeface="Verdana"/>
              </a:rPr>
              <a:t>Review</a:t>
            </a:r>
            <a:r>
              <a:rPr sz="818" b="1" spc="-68" dirty="0">
                <a:latin typeface="Verdana"/>
                <a:cs typeface="Verdana"/>
              </a:rPr>
              <a:t> </a:t>
            </a:r>
            <a:r>
              <a:rPr sz="818" b="1" dirty="0">
                <a:latin typeface="Verdana"/>
                <a:cs typeface="Verdana"/>
              </a:rPr>
              <a:t>Answers</a:t>
            </a:r>
            <a:endParaRPr sz="818" dirty="0">
              <a:latin typeface="Verdana"/>
              <a:cs typeface="Verdana"/>
            </a:endParaRPr>
          </a:p>
          <a:p>
            <a:pPr marL="181836" indent="-173177">
              <a:spcBef>
                <a:spcPts val="770"/>
              </a:spcBef>
              <a:buAutoNum type="alphaUcPeriod"/>
              <a:tabLst>
                <a:tab pos="182269" algn="l"/>
              </a:tabLst>
            </a:pPr>
            <a:r>
              <a:rPr sz="716" b="1" spc="17" dirty="0">
                <a:latin typeface="Verdana"/>
                <a:cs typeface="Verdana"/>
              </a:rPr>
              <a:t>Jumbled</a:t>
            </a:r>
            <a:r>
              <a:rPr sz="716" b="1" spc="-14" dirty="0">
                <a:latin typeface="Verdana"/>
                <a:cs typeface="Verdana"/>
              </a:rPr>
              <a:t> </a:t>
            </a:r>
            <a:r>
              <a:rPr sz="716" b="1" spc="17" dirty="0">
                <a:latin typeface="Verdana"/>
                <a:cs typeface="Verdana"/>
              </a:rPr>
              <a:t>Sentences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1"/>
              </a:spcBef>
              <a:buFont typeface="Verdana"/>
              <a:buAutoNum type="alphaUcPeriod"/>
            </a:pPr>
            <a:endParaRPr sz="886" dirty="0">
              <a:latin typeface="Times New Roman"/>
              <a:cs typeface="Times New Roman"/>
            </a:endParaRPr>
          </a:p>
          <a:p>
            <a:pPr marL="193093" lvl="1" indent="-184434">
              <a:spcBef>
                <a:spcPts val="3"/>
              </a:spcBef>
              <a:buAutoNum type="arabicPeriod"/>
              <a:tabLst>
                <a:tab pos="193093" algn="l"/>
              </a:tabLst>
            </a:pP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By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the</a:t>
            </a:r>
            <a:r>
              <a:rPr sz="716" b="1" spc="-34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way</a:t>
            </a:r>
            <a:endParaRPr sz="716" dirty="0">
              <a:latin typeface="Verdana"/>
              <a:cs typeface="Verdana"/>
            </a:endParaRPr>
          </a:p>
          <a:p>
            <a:pPr marL="193093" lvl="1" indent="-184434">
              <a:spcBef>
                <a:spcPts val="58"/>
              </a:spcBef>
              <a:buAutoNum type="arabicPeriod"/>
              <a:tabLst>
                <a:tab pos="193093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Is that</a:t>
            </a:r>
            <a:r>
              <a:rPr sz="716" b="1" spc="-27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right?</a:t>
            </a:r>
            <a:endParaRPr sz="716" dirty="0">
              <a:latin typeface="Verdana"/>
              <a:cs typeface="Verdana"/>
            </a:endParaRPr>
          </a:p>
          <a:p>
            <a:pPr marL="193093" lvl="1" indent="-184434">
              <a:spcBef>
                <a:spcPts val="41"/>
              </a:spcBef>
              <a:buAutoNum type="arabicPeriod"/>
              <a:tabLst>
                <a:tab pos="193093" algn="l"/>
              </a:tabLst>
            </a:pP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Speaking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of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marketing</a:t>
            </a:r>
            <a:r>
              <a:rPr sz="716" b="1" spc="7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ideas</a:t>
            </a:r>
            <a:endParaRPr sz="716" dirty="0">
              <a:latin typeface="Verdana"/>
              <a:cs typeface="Verdana"/>
            </a:endParaRPr>
          </a:p>
          <a:p>
            <a:pPr marL="193093" lvl="1" indent="-184434">
              <a:spcBef>
                <a:spcPts val="55"/>
              </a:spcBef>
              <a:buAutoNum type="arabicPeriod"/>
              <a:tabLst>
                <a:tab pos="193093" algn="l"/>
              </a:tabLst>
            </a:pPr>
            <a:r>
              <a:rPr sz="716" b="1" spc="10" dirty="0">
                <a:solidFill>
                  <a:srgbClr val="008000"/>
                </a:solidFill>
                <a:latin typeface="Verdana"/>
                <a:cs typeface="Verdana"/>
              </a:rPr>
              <a:t>It’s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been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nice</a:t>
            </a:r>
            <a:r>
              <a:rPr sz="716" b="1" spc="1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chatting</a:t>
            </a:r>
            <a:endParaRPr sz="716" dirty="0">
              <a:latin typeface="Verdana"/>
              <a:cs typeface="Verdana"/>
            </a:endParaRPr>
          </a:p>
          <a:p>
            <a:pPr marL="193093" lvl="1" indent="-184434">
              <a:spcBef>
                <a:spcPts val="55"/>
              </a:spcBef>
              <a:buAutoNum type="arabicPeriod"/>
              <a:tabLst>
                <a:tab pos="193093" algn="l"/>
              </a:tabLst>
            </a:pPr>
            <a:r>
              <a:rPr sz="716" b="1" spc="10" dirty="0">
                <a:solidFill>
                  <a:srgbClr val="008000"/>
                </a:solidFill>
                <a:latin typeface="Verdana"/>
                <a:cs typeface="Verdana"/>
              </a:rPr>
              <a:t>If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you’ll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excuse</a:t>
            </a:r>
            <a:r>
              <a:rPr sz="716" b="1" spc="-14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24" dirty="0">
                <a:solidFill>
                  <a:srgbClr val="008000"/>
                </a:solidFill>
                <a:latin typeface="Verdana"/>
                <a:cs typeface="Verdana"/>
              </a:rPr>
              <a:t>me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8659">
              <a:tabLst>
                <a:tab pos="213008" algn="l"/>
              </a:tabLst>
            </a:pPr>
            <a:r>
              <a:rPr sz="716" b="1" spc="14" dirty="0">
                <a:latin typeface="Verdana"/>
                <a:cs typeface="Verdana"/>
              </a:rPr>
              <a:t>B.	</a:t>
            </a:r>
            <a:r>
              <a:rPr sz="716" b="1" spc="10" dirty="0">
                <a:latin typeface="Verdana"/>
                <a:cs typeface="Verdana"/>
              </a:rPr>
              <a:t>Fill in </a:t>
            </a:r>
            <a:r>
              <a:rPr sz="716" b="1" spc="14" dirty="0">
                <a:latin typeface="Verdana"/>
                <a:cs typeface="Verdana"/>
              </a:rPr>
              <a:t>the</a:t>
            </a:r>
            <a:r>
              <a:rPr sz="716" b="1" spc="-10" dirty="0">
                <a:latin typeface="Verdana"/>
                <a:cs typeface="Verdana"/>
              </a:rPr>
              <a:t> </a:t>
            </a:r>
            <a:r>
              <a:rPr sz="716" b="1" spc="17" dirty="0">
                <a:latin typeface="Verdana"/>
                <a:cs typeface="Verdana"/>
              </a:rPr>
              <a:t>Blanks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27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193093" indent="-184434">
              <a:spcBef>
                <a:spcPts val="3"/>
              </a:spcBef>
              <a:buClr>
                <a:srgbClr val="000000"/>
              </a:buClr>
              <a:buFont typeface="Verdana"/>
              <a:buAutoNum type="arabicPeriod" startAt="6"/>
              <a:tabLst>
                <a:tab pos="192660" algn="l"/>
                <a:tab pos="193093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Is that right?  </a:t>
            </a:r>
            <a:r>
              <a:rPr sz="716" spc="14" dirty="0">
                <a:latin typeface="Verdana"/>
                <a:cs typeface="Verdana"/>
              </a:rPr>
              <a:t>So </a:t>
            </a:r>
            <a:r>
              <a:rPr sz="716" spc="17" dirty="0">
                <a:latin typeface="Verdana"/>
                <a:cs typeface="Verdana"/>
              </a:rPr>
              <a:t>what </a:t>
            </a:r>
            <a:r>
              <a:rPr sz="716" spc="14" dirty="0">
                <a:latin typeface="Verdana"/>
                <a:cs typeface="Verdana"/>
              </a:rPr>
              <a:t>did he say</a:t>
            </a:r>
            <a:r>
              <a:rPr sz="716" spc="48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next?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7"/>
              </a:spcBef>
              <a:buFont typeface="Verdana"/>
              <a:buAutoNum type="arabicPeriod" startAt="6"/>
            </a:pPr>
            <a:endParaRPr sz="818" dirty="0">
              <a:latin typeface="Times New Roman"/>
              <a:cs typeface="Times New Roman"/>
            </a:endParaRPr>
          </a:p>
          <a:p>
            <a:pPr marL="193093" indent="-184434">
              <a:buClr>
                <a:srgbClr val="000000"/>
              </a:buClr>
              <a:buFont typeface="Verdana"/>
              <a:buAutoNum type="arabicPeriod" startAt="6"/>
              <a:tabLst>
                <a:tab pos="192660" algn="l"/>
                <a:tab pos="193093" algn="l"/>
              </a:tabLst>
            </a:pPr>
            <a:r>
              <a:rPr sz="716" b="1" spc="10" dirty="0">
                <a:solidFill>
                  <a:srgbClr val="008000"/>
                </a:solidFill>
                <a:latin typeface="Verdana"/>
                <a:cs typeface="Verdana"/>
              </a:rPr>
              <a:t>If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you’ll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excuse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me, </a:t>
            </a:r>
            <a:r>
              <a:rPr sz="716" spc="7" dirty="0">
                <a:latin typeface="Verdana"/>
                <a:cs typeface="Verdana"/>
              </a:rPr>
              <a:t>I </a:t>
            </a:r>
            <a:r>
              <a:rPr sz="716" spc="17" dirty="0">
                <a:latin typeface="Verdana"/>
                <a:cs typeface="Verdana"/>
              </a:rPr>
              <a:t>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get </a:t>
            </a:r>
            <a:r>
              <a:rPr sz="716" spc="17" dirty="0">
                <a:latin typeface="Verdana"/>
                <a:cs typeface="Verdana"/>
              </a:rPr>
              <a:t>back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20" dirty="0">
                <a:latin typeface="Verdana"/>
                <a:cs typeface="Verdana"/>
              </a:rPr>
              <a:t>my</a:t>
            </a:r>
            <a:r>
              <a:rPr sz="716" spc="34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table.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4"/>
              </a:spcBef>
              <a:buFont typeface="Verdana"/>
              <a:buAutoNum type="arabicPeriod" startAt="6"/>
            </a:pPr>
            <a:endParaRPr sz="818" dirty="0">
              <a:latin typeface="Times New Roman"/>
              <a:cs typeface="Times New Roman"/>
            </a:endParaRPr>
          </a:p>
          <a:p>
            <a:pPr marL="193093" indent="-184434">
              <a:spcBef>
                <a:spcPts val="3"/>
              </a:spcBef>
              <a:buClr>
                <a:srgbClr val="000000"/>
              </a:buClr>
              <a:buFont typeface="Verdana"/>
              <a:buAutoNum type="arabicPeriod" startAt="6"/>
              <a:tabLst>
                <a:tab pos="192660" algn="l"/>
                <a:tab pos="193093" algn="l"/>
              </a:tabLst>
            </a:pP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Speaking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of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marketing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ideas, </a:t>
            </a:r>
            <a:r>
              <a:rPr sz="716" spc="17" dirty="0">
                <a:latin typeface="Verdana"/>
                <a:cs typeface="Verdana"/>
              </a:rPr>
              <a:t>have you seen </a:t>
            </a:r>
            <a:r>
              <a:rPr sz="716" spc="14" dirty="0">
                <a:latin typeface="Verdana"/>
                <a:cs typeface="Verdana"/>
              </a:rPr>
              <a:t>the </a:t>
            </a:r>
            <a:r>
              <a:rPr sz="716" spc="17" dirty="0">
                <a:latin typeface="Verdana"/>
                <a:cs typeface="Verdana"/>
              </a:rPr>
              <a:t>new </a:t>
            </a:r>
            <a:r>
              <a:rPr sz="716" spc="14" dirty="0">
                <a:latin typeface="Verdana"/>
                <a:cs typeface="Verdana"/>
              </a:rPr>
              <a:t>test</a:t>
            </a:r>
            <a:r>
              <a:rPr sz="716" spc="89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advertisements?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1"/>
              </a:spcBef>
              <a:buFont typeface="Verdana"/>
              <a:buAutoNum type="arabicPeriod" startAt="6"/>
            </a:pPr>
            <a:endParaRPr sz="818" dirty="0">
              <a:latin typeface="Times New Roman"/>
              <a:cs typeface="Times New Roman"/>
            </a:endParaRPr>
          </a:p>
          <a:p>
            <a:pPr marL="193093" indent="-184434">
              <a:buClr>
                <a:srgbClr val="000000"/>
              </a:buClr>
              <a:buFont typeface="Verdana"/>
              <a:buAutoNum type="arabicPeriod" startAt="6"/>
              <a:tabLst>
                <a:tab pos="192660" algn="l"/>
                <a:tab pos="193093" algn="l"/>
              </a:tabLst>
            </a:pPr>
            <a:r>
              <a:rPr sz="716" b="1" spc="10" dirty="0">
                <a:solidFill>
                  <a:srgbClr val="008000"/>
                </a:solidFill>
                <a:latin typeface="Verdana"/>
                <a:cs typeface="Verdana"/>
              </a:rPr>
              <a:t>It’s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been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nice chatting, </a:t>
            </a:r>
            <a:r>
              <a:rPr sz="716" spc="14" dirty="0">
                <a:latin typeface="Verdana"/>
                <a:cs typeface="Verdana"/>
              </a:rPr>
              <a:t>but </a:t>
            </a:r>
            <a:r>
              <a:rPr sz="716" spc="7" dirty="0">
                <a:latin typeface="Verdana"/>
                <a:cs typeface="Verdana"/>
              </a:rPr>
              <a:t>I </a:t>
            </a:r>
            <a:r>
              <a:rPr sz="716" spc="17" dirty="0">
                <a:latin typeface="Verdana"/>
                <a:cs typeface="Verdana"/>
              </a:rPr>
              <a:t>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get going</a:t>
            </a:r>
            <a:r>
              <a:rPr sz="716" spc="85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now.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4"/>
              </a:spcBef>
              <a:buFont typeface="Verdana"/>
              <a:buAutoNum type="arabicPeriod" startAt="6"/>
            </a:pPr>
            <a:endParaRPr sz="818" dirty="0">
              <a:latin typeface="Times New Roman"/>
              <a:cs typeface="Times New Roman"/>
            </a:endParaRPr>
          </a:p>
          <a:p>
            <a:pPr marL="193093" indent="-184434">
              <a:buClr>
                <a:srgbClr val="000000"/>
              </a:buClr>
              <a:buFont typeface="Verdana"/>
              <a:buAutoNum type="arabicPeriod" startAt="6"/>
              <a:tabLst>
                <a:tab pos="193093" algn="l"/>
              </a:tabLst>
            </a:pP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By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the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way, </a:t>
            </a:r>
            <a:r>
              <a:rPr sz="716" spc="17" dirty="0">
                <a:latin typeface="Verdana"/>
                <a:cs typeface="Verdana"/>
              </a:rPr>
              <a:t>have you </a:t>
            </a:r>
            <a:r>
              <a:rPr sz="716" spc="14" dirty="0">
                <a:latin typeface="Verdana"/>
                <a:cs typeface="Verdana"/>
              </a:rPr>
              <a:t>talked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June</a:t>
            </a:r>
            <a:r>
              <a:rPr sz="716" spc="27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lately?</a:t>
            </a:r>
            <a:endParaRPr sz="716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2- Keeping a Conversation Going &amp; Ending it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1882</TotalTime>
  <Words>1989</Words>
  <Application>Microsoft Office PowerPoint</Application>
  <PresentationFormat>Widescreen</PresentationFormat>
  <Paragraphs>207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Malgun Gothic</vt:lpstr>
      <vt:lpstr>Calibri</vt:lpstr>
      <vt:lpstr>Cambria</vt:lpstr>
      <vt:lpstr>Century Gothic</vt:lpstr>
      <vt:lpstr>Comic Sans MS</vt:lpstr>
      <vt:lpstr>inherit</vt:lpstr>
      <vt:lpstr>Playfair Display</vt:lpstr>
      <vt:lpstr>Times New Roman</vt:lpstr>
      <vt:lpstr>Verdana</vt:lpstr>
      <vt:lpstr>Wingdings 3</vt:lpstr>
      <vt:lpstr>Slice</vt:lpstr>
      <vt:lpstr> Speak Fluently &amp; Confidently  A2- Course  1</vt:lpstr>
      <vt:lpstr>2- Keeping a Conversation Going &amp; Ending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2- Keeping a Conversation Going &amp; Ending it</vt:lpstr>
      <vt:lpstr>2- Keeping a Conversation Going &amp; Ending it</vt:lpstr>
      <vt:lpstr>2- Keeping a Conversation Going &amp; Ending it</vt:lpstr>
      <vt:lpstr>2- Keeping a Conversation Going &amp; Ending it</vt:lpstr>
      <vt:lpstr>2- Keeping a Conversation Going &amp; Ending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104</cp:revision>
  <cp:lastPrinted>2021-05-18T05:21:02Z</cp:lastPrinted>
  <dcterms:created xsi:type="dcterms:W3CDTF">2020-10-01T06:52:49Z</dcterms:created>
  <dcterms:modified xsi:type="dcterms:W3CDTF">2022-04-24T06:38:35Z</dcterms:modified>
</cp:coreProperties>
</file>