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925English Lesson </a:t>
            </a:r>
            <a:r>
              <a:rPr spc="20" dirty="0"/>
              <a:t>003 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</a:t>
            </a:r>
            <a:r>
              <a:rPr spc="20" dirty="0"/>
              <a:t>Keep </a:t>
            </a:r>
            <a:r>
              <a:rPr spc="15" dirty="0"/>
              <a:t>a Conversation</a:t>
            </a:r>
            <a:r>
              <a:rPr spc="25" dirty="0"/>
              <a:t> </a:t>
            </a:r>
            <a:r>
              <a:rPr spc="20" dirty="0"/>
              <a:t>Going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925English Lesson </a:t>
            </a:r>
            <a:r>
              <a:rPr spc="20" dirty="0"/>
              <a:t>003 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</a:t>
            </a:r>
            <a:r>
              <a:rPr spc="20" dirty="0"/>
              <a:t>Keep </a:t>
            </a:r>
            <a:r>
              <a:rPr spc="15" dirty="0"/>
              <a:t>a Conversation</a:t>
            </a:r>
            <a:r>
              <a:rPr spc="25" dirty="0"/>
              <a:t> </a:t>
            </a:r>
            <a:r>
              <a:rPr spc="20" dirty="0"/>
              <a:t>Going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925English Lesson </a:t>
            </a:r>
            <a:r>
              <a:rPr spc="20" dirty="0"/>
              <a:t>003 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</a:t>
            </a:r>
            <a:r>
              <a:rPr spc="20" dirty="0"/>
              <a:t>Keep </a:t>
            </a:r>
            <a:r>
              <a:rPr spc="15" dirty="0"/>
              <a:t>a Conversation</a:t>
            </a:r>
            <a:r>
              <a:rPr spc="25" dirty="0"/>
              <a:t> </a:t>
            </a:r>
            <a:r>
              <a:rPr spc="20" dirty="0"/>
              <a:t>Going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925English Lesson </a:t>
            </a:r>
            <a:r>
              <a:rPr spc="20" dirty="0"/>
              <a:t>003 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</a:t>
            </a:r>
            <a:r>
              <a:rPr spc="20" dirty="0"/>
              <a:t>Keep </a:t>
            </a:r>
            <a:r>
              <a:rPr spc="15" dirty="0"/>
              <a:t>a Conversation</a:t>
            </a:r>
            <a:r>
              <a:rPr spc="25" dirty="0"/>
              <a:t> </a:t>
            </a:r>
            <a:r>
              <a:rPr spc="20" dirty="0"/>
              <a:t>Going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925English Lesson </a:t>
            </a:r>
            <a:r>
              <a:rPr spc="20" dirty="0"/>
              <a:t>003 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</a:t>
            </a:r>
            <a:r>
              <a:rPr spc="20" dirty="0"/>
              <a:t>Keep </a:t>
            </a:r>
            <a:r>
              <a:rPr spc="15" dirty="0"/>
              <a:t>a Conversation</a:t>
            </a:r>
            <a:r>
              <a:rPr spc="25" dirty="0"/>
              <a:t> </a:t>
            </a:r>
            <a:r>
              <a:rPr spc="20" dirty="0"/>
              <a:t>Going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00174" y="9359783"/>
            <a:ext cx="3110229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925English Lesson </a:t>
            </a:r>
            <a:r>
              <a:rPr spc="20" dirty="0"/>
              <a:t>003 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</a:t>
            </a:r>
            <a:r>
              <a:rPr spc="20" dirty="0"/>
              <a:t>Keep </a:t>
            </a:r>
            <a:r>
              <a:rPr spc="15" dirty="0"/>
              <a:t>a Conversation</a:t>
            </a:r>
            <a:r>
              <a:rPr spc="25" dirty="0"/>
              <a:t> </a:t>
            </a:r>
            <a:r>
              <a:rPr spc="20" dirty="0"/>
              <a:t>Going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766699" y="9359783"/>
            <a:ext cx="11430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0174" y="9376918"/>
            <a:ext cx="356997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20" dirty="0">
                <a:latin typeface="Verdana"/>
                <a:cs typeface="Verdana"/>
              </a:rPr>
              <a:t>Copyright Business English Pod Ltd. </a:t>
            </a:r>
            <a:r>
              <a:rPr sz="950" i="1" spc="15" dirty="0">
                <a:latin typeface="Verdana"/>
                <a:cs typeface="Verdana"/>
              </a:rPr>
              <a:t>All rights</a:t>
            </a:r>
            <a:r>
              <a:rPr sz="950" i="1" spc="80" dirty="0">
                <a:latin typeface="Verdana"/>
                <a:cs typeface="Verdana"/>
              </a:rPr>
              <a:t> </a:t>
            </a:r>
            <a:r>
              <a:rPr sz="950" i="1" spc="20" dirty="0">
                <a:latin typeface="Verdana"/>
                <a:cs typeface="Verdana"/>
              </a:rPr>
              <a:t>reserved.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00976" y="9376918"/>
            <a:ext cx="10541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i="1" spc="20" dirty="0">
                <a:latin typeface="Verdana"/>
                <a:cs typeface="Verdana"/>
              </a:rPr>
              <a:t>1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174" y="1565656"/>
            <a:ext cx="5970905" cy="718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050" spc="5" dirty="0">
                <a:latin typeface="Verdana"/>
                <a:cs typeface="Verdana"/>
              </a:rPr>
              <a:t>Last time, </a:t>
            </a:r>
            <a:r>
              <a:rPr sz="1050" spc="15" dirty="0">
                <a:latin typeface="Verdana"/>
                <a:cs typeface="Verdana"/>
              </a:rPr>
              <a:t>we </a:t>
            </a:r>
            <a:r>
              <a:rPr sz="1050" spc="10" dirty="0">
                <a:latin typeface="Verdana"/>
                <a:cs typeface="Verdana"/>
              </a:rPr>
              <a:t>had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5" dirty="0">
                <a:latin typeface="Verdana"/>
                <a:cs typeface="Verdana"/>
              </a:rPr>
              <a:t>look </a:t>
            </a:r>
            <a:r>
              <a:rPr sz="1050" spc="10" dirty="0">
                <a:latin typeface="Verdana"/>
                <a:cs typeface="Verdana"/>
              </a:rPr>
              <a:t>at how </a:t>
            </a:r>
            <a:r>
              <a:rPr sz="1050" spc="5" dirty="0">
                <a:latin typeface="Verdana"/>
                <a:cs typeface="Verdana"/>
              </a:rPr>
              <a:t>to </a:t>
            </a:r>
            <a:r>
              <a:rPr sz="1050" dirty="0">
                <a:latin typeface="Verdana"/>
                <a:cs typeface="Verdana"/>
              </a:rPr>
              <a:t>start 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conversation.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In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dirty="0">
                <a:latin typeface="Verdana"/>
                <a:cs typeface="Verdana"/>
              </a:rPr>
              <a:t>this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lesson,</a:t>
            </a:r>
            <a:r>
              <a:rPr sz="1050" spc="-20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we’re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going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to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learn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how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to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keep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-15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conversation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5" dirty="0">
                <a:latin typeface="Verdana"/>
                <a:cs typeface="Verdana"/>
              </a:rPr>
              <a:t>going.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After </a:t>
            </a:r>
            <a:r>
              <a:rPr sz="1050" spc="15" dirty="0">
                <a:latin typeface="Verdana"/>
                <a:cs typeface="Verdana"/>
              </a:rPr>
              <a:t>all, </a:t>
            </a:r>
            <a:r>
              <a:rPr sz="1050" spc="20" dirty="0">
                <a:latin typeface="Verdana"/>
                <a:cs typeface="Verdana"/>
              </a:rPr>
              <a:t>there’s no point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striking up conversation with </a:t>
            </a:r>
            <a:r>
              <a:rPr sz="1050" spc="25" dirty="0">
                <a:latin typeface="Verdana"/>
                <a:cs typeface="Verdana"/>
              </a:rPr>
              <a:t>someone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can’t </a:t>
            </a:r>
            <a:r>
              <a:rPr sz="1050" spc="25" dirty="0">
                <a:latin typeface="Verdana"/>
                <a:cs typeface="Verdana"/>
              </a:rPr>
              <a:t>keep 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20" dirty="0">
                <a:latin typeface="Verdana"/>
                <a:cs typeface="Verdana"/>
              </a:rPr>
              <a:t>going. But </a:t>
            </a:r>
            <a:r>
              <a:rPr sz="1050" spc="25" dirty="0">
                <a:latin typeface="Verdana"/>
                <a:cs typeface="Verdana"/>
              </a:rPr>
              <a:t>what does </a:t>
            </a:r>
            <a:r>
              <a:rPr sz="1050" spc="20" dirty="0">
                <a:latin typeface="Verdana"/>
                <a:cs typeface="Verdana"/>
              </a:rPr>
              <a:t>that involve?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mean,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5" dirty="0">
                <a:latin typeface="Verdana"/>
                <a:cs typeface="Verdana"/>
              </a:rPr>
              <a:t>more </a:t>
            </a:r>
            <a:r>
              <a:rPr sz="1050" spc="20" dirty="0">
                <a:latin typeface="Verdana"/>
                <a:cs typeface="Verdana"/>
              </a:rPr>
              <a:t>than just asking </a:t>
            </a:r>
            <a:r>
              <a:rPr sz="1050" spc="25" dirty="0">
                <a:latin typeface="Verdana"/>
                <a:cs typeface="Verdana"/>
              </a:rPr>
              <a:t>and  answering </a:t>
            </a:r>
            <a:r>
              <a:rPr sz="1050" spc="20" dirty="0">
                <a:latin typeface="Verdana"/>
                <a:cs typeface="Verdana"/>
              </a:rPr>
              <a:t>questions, right? So, </a:t>
            </a:r>
            <a:r>
              <a:rPr sz="1050" spc="25" dirty="0">
                <a:latin typeface="Verdana"/>
                <a:cs typeface="Verdana"/>
              </a:rPr>
              <a:t>what </a:t>
            </a:r>
            <a:r>
              <a:rPr sz="1050" spc="20" dirty="0">
                <a:latin typeface="Verdana"/>
                <a:cs typeface="Verdana"/>
              </a:rPr>
              <a:t>kinds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things can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say or do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make </a:t>
            </a:r>
            <a:r>
              <a:rPr sz="1050" spc="20" dirty="0">
                <a:latin typeface="Verdana"/>
                <a:cs typeface="Verdana"/>
              </a:rPr>
              <a:t>the  conversation flow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naturally?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8255" algn="just">
              <a:lnSpc>
                <a:spcPct val="105700"/>
              </a:lnSpc>
            </a:pPr>
            <a:r>
              <a:rPr sz="1050" spc="20" dirty="0">
                <a:latin typeface="Verdana"/>
                <a:cs typeface="Verdana"/>
              </a:rPr>
              <a:t>Well, </a:t>
            </a:r>
            <a:r>
              <a:rPr sz="1050" spc="25" dirty="0">
                <a:latin typeface="Verdana"/>
                <a:cs typeface="Verdana"/>
              </a:rPr>
              <a:t>one </a:t>
            </a:r>
            <a:r>
              <a:rPr sz="1050" spc="20" dirty="0">
                <a:latin typeface="Verdana"/>
                <a:cs typeface="Verdana"/>
              </a:rPr>
              <a:t>important </a:t>
            </a:r>
            <a:r>
              <a:rPr sz="1050" spc="25" dirty="0">
                <a:latin typeface="Verdana"/>
                <a:cs typeface="Verdana"/>
              </a:rPr>
              <a:t>way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25" dirty="0">
                <a:latin typeface="Verdana"/>
                <a:cs typeface="Verdana"/>
              </a:rPr>
              <a:t>we keep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conversation going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0" dirty="0">
                <a:latin typeface="Verdana"/>
                <a:cs typeface="Verdana"/>
              </a:rPr>
              <a:t>by </a:t>
            </a:r>
            <a:r>
              <a:rPr sz="1050" spc="25" dirty="0">
                <a:latin typeface="Verdana"/>
                <a:cs typeface="Verdana"/>
              </a:rPr>
              <a:t>showing </a:t>
            </a:r>
            <a:r>
              <a:rPr sz="1050" spc="20" dirty="0">
                <a:latin typeface="Verdana"/>
                <a:cs typeface="Verdana"/>
              </a:rPr>
              <a:t>interest 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5" dirty="0">
                <a:latin typeface="Verdana"/>
                <a:cs typeface="Verdana"/>
              </a:rPr>
              <a:t>what someone </a:t>
            </a:r>
            <a:r>
              <a:rPr sz="1050" spc="20" dirty="0">
                <a:latin typeface="Verdana"/>
                <a:cs typeface="Verdana"/>
              </a:rPr>
              <a:t>says.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person </a:t>
            </a:r>
            <a:r>
              <a:rPr sz="1050" spc="25" dirty="0">
                <a:latin typeface="Verdana"/>
                <a:cs typeface="Verdana"/>
              </a:rPr>
              <a:t>makes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30" dirty="0">
                <a:latin typeface="Verdana"/>
                <a:cs typeface="Verdana"/>
              </a:rPr>
              <a:t>comment </a:t>
            </a:r>
            <a:r>
              <a:rPr sz="1050" spc="25" dirty="0">
                <a:latin typeface="Verdana"/>
                <a:cs typeface="Verdana"/>
              </a:rPr>
              <a:t>about something,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the  weather, or work, </a:t>
            </a:r>
            <a:r>
              <a:rPr sz="1050" spc="25" dirty="0">
                <a:latin typeface="Verdana"/>
                <a:cs typeface="Verdana"/>
              </a:rPr>
              <a:t>you 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respond </a:t>
            </a:r>
            <a:r>
              <a:rPr sz="1050" spc="20" dirty="0">
                <a:latin typeface="Verdana"/>
                <a:cs typeface="Verdana"/>
              </a:rPr>
              <a:t>with</a:t>
            </a:r>
            <a:r>
              <a:rPr sz="1050" spc="6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interest.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6000"/>
              </a:lnSpc>
            </a:pPr>
            <a:r>
              <a:rPr sz="1050" spc="20" dirty="0">
                <a:latin typeface="Verdana"/>
                <a:cs typeface="Verdana"/>
              </a:rPr>
              <a:t>So </a:t>
            </a:r>
            <a:r>
              <a:rPr sz="1050" spc="25" dirty="0">
                <a:latin typeface="Verdana"/>
                <a:cs typeface="Verdana"/>
              </a:rPr>
              <a:t>what </a:t>
            </a:r>
            <a:r>
              <a:rPr sz="1050" spc="20" dirty="0">
                <a:latin typeface="Verdana"/>
                <a:cs typeface="Verdana"/>
              </a:rPr>
              <a:t>can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show </a:t>
            </a:r>
            <a:r>
              <a:rPr sz="1050" spc="20" dirty="0">
                <a:latin typeface="Verdana"/>
                <a:cs typeface="Verdana"/>
              </a:rPr>
              <a:t>we’re interested? </a:t>
            </a:r>
            <a:r>
              <a:rPr sz="1050" spc="25" dirty="0">
                <a:latin typeface="Verdana"/>
                <a:cs typeface="Verdana"/>
              </a:rPr>
              <a:t>Well, </a:t>
            </a:r>
            <a:r>
              <a:rPr sz="1050" spc="20" dirty="0">
                <a:latin typeface="Verdana"/>
                <a:cs typeface="Verdana"/>
              </a:rPr>
              <a:t>there are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few </a:t>
            </a:r>
            <a:r>
              <a:rPr sz="1050" spc="25" dirty="0">
                <a:latin typeface="Verdana"/>
                <a:cs typeface="Verdana"/>
              </a:rPr>
              <a:t>ways we </a:t>
            </a:r>
            <a:r>
              <a:rPr sz="1050" spc="20" dirty="0">
                <a:latin typeface="Verdana"/>
                <a:cs typeface="Verdana"/>
              </a:rPr>
              <a:t>can do  </a:t>
            </a:r>
            <a:r>
              <a:rPr sz="1050" spc="15" dirty="0">
                <a:latin typeface="Verdana"/>
                <a:cs typeface="Verdana"/>
              </a:rPr>
              <a:t>this. First,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give an expression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interest,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“really?” or </a:t>
            </a:r>
            <a:r>
              <a:rPr sz="1050" spc="15" dirty="0">
                <a:latin typeface="Verdana"/>
                <a:cs typeface="Verdana"/>
              </a:rPr>
              <a:t>“is </a:t>
            </a:r>
            <a:r>
              <a:rPr sz="1050" spc="20" dirty="0">
                <a:latin typeface="Verdana"/>
                <a:cs typeface="Verdana"/>
              </a:rPr>
              <a:t>that right?”  </a:t>
            </a:r>
            <a:r>
              <a:rPr sz="1050" spc="25" dirty="0">
                <a:latin typeface="Verdana"/>
                <a:cs typeface="Verdana"/>
              </a:rPr>
              <a:t>Then you </a:t>
            </a:r>
            <a:r>
              <a:rPr sz="1050" spc="20" dirty="0">
                <a:latin typeface="Verdana"/>
                <a:cs typeface="Verdana"/>
              </a:rPr>
              <a:t>can </a:t>
            </a:r>
            <a:r>
              <a:rPr sz="1050" spc="25" dirty="0">
                <a:latin typeface="Verdana"/>
                <a:cs typeface="Verdana"/>
              </a:rPr>
              <a:t>make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30" dirty="0">
                <a:latin typeface="Verdana"/>
                <a:cs typeface="Verdana"/>
              </a:rPr>
              <a:t>comment </a:t>
            </a:r>
            <a:r>
              <a:rPr sz="1050" spc="20" dirty="0">
                <a:latin typeface="Verdana"/>
                <a:cs typeface="Verdana"/>
              </a:rPr>
              <a:t>or question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10" dirty="0">
                <a:latin typeface="Verdana"/>
                <a:cs typeface="Verdana"/>
              </a:rPr>
              <a:t>it. </a:t>
            </a:r>
            <a:r>
              <a:rPr sz="1050" spc="25" dirty="0">
                <a:latin typeface="Verdana"/>
                <a:cs typeface="Verdana"/>
              </a:rPr>
              <a:t>You might </a:t>
            </a:r>
            <a:r>
              <a:rPr sz="1050" spc="20" dirty="0">
                <a:latin typeface="Verdana"/>
                <a:cs typeface="Verdana"/>
              </a:rPr>
              <a:t>also just pick </a:t>
            </a:r>
            <a:r>
              <a:rPr sz="1050" spc="25" dirty="0">
                <a:latin typeface="Verdana"/>
                <a:cs typeface="Verdana"/>
              </a:rPr>
              <a:t>out  one </a:t>
            </a:r>
            <a:r>
              <a:rPr sz="1050" spc="20" dirty="0">
                <a:latin typeface="Verdana"/>
                <a:cs typeface="Verdana"/>
              </a:rPr>
              <a:t>idea that the person </a:t>
            </a:r>
            <a:r>
              <a:rPr sz="1050" spc="25" dirty="0">
                <a:latin typeface="Verdana"/>
                <a:cs typeface="Verdana"/>
              </a:rPr>
              <a:t>mentioned and </a:t>
            </a:r>
            <a:r>
              <a:rPr sz="1050" spc="30" dirty="0">
                <a:latin typeface="Verdana"/>
                <a:cs typeface="Verdana"/>
              </a:rPr>
              <a:t>make </a:t>
            </a:r>
            <a:r>
              <a:rPr sz="1050" spc="15" dirty="0">
                <a:latin typeface="Verdana"/>
                <a:cs typeface="Verdana"/>
              </a:rPr>
              <a:t>a little </a:t>
            </a:r>
            <a:r>
              <a:rPr sz="1050" spc="25" dirty="0">
                <a:latin typeface="Verdana"/>
                <a:cs typeface="Verdana"/>
              </a:rPr>
              <a:t>question about</a:t>
            </a:r>
            <a:r>
              <a:rPr sz="1050" spc="50" dirty="0">
                <a:latin typeface="Verdana"/>
                <a:cs typeface="Verdana"/>
              </a:rPr>
              <a:t> </a:t>
            </a:r>
            <a:r>
              <a:rPr sz="1050" spc="10" dirty="0">
                <a:latin typeface="Verdana"/>
                <a:cs typeface="Verdana"/>
              </a:rPr>
              <a:t>it.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 dirty="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6700"/>
              </a:lnSpc>
            </a:pPr>
            <a:r>
              <a:rPr sz="1050" spc="20" dirty="0">
                <a:latin typeface="Verdana"/>
                <a:cs typeface="Verdana"/>
              </a:rPr>
              <a:t>Let’s practice </a:t>
            </a:r>
            <a:r>
              <a:rPr sz="1050" spc="25" dirty="0">
                <a:latin typeface="Verdana"/>
                <a:cs typeface="Verdana"/>
              </a:rPr>
              <a:t>some examples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5" dirty="0">
                <a:latin typeface="Verdana"/>
                <a:cs typeface="Verdana"/>
              </a:rPr>
              <a:t>showing </a:t>
            </a:r>
            <a:r>
              <a:rPr sz="1050" spc="20" dirty="0">
                <a:latin typeface="Verdana"/>
                <a:cs typeface="Verdana"/>
              </a:rPr>
              <a:t>interest </a:t>
            </a:r>
            <a:r>
              <a:rPr sz="1050" spc="15" dirty="0">
                <a:latin typeface="Verdana"/>
                <a:cs typeface="Verdana"/>
              </a:rPr>
              <a:t>in this </a:t>
            </a:r>
            <a:r>
              <a:rPr sz="1050" spc="25" dirty="0">
                <a:latin typeface="Verdana"/>
                <a:cs typeface="Verdana"/>
              </a:rPr>
              <a:t>way. </a:t>
            </a:r>
            <a:r>
              <a:rPr sz="1050" spc="20" dirty="0">
                <a:latin typeface="Verdana"/>
                <a:cs typeface="Verdana"/>
              </a:rPr>
              <a:t>Listen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each  example, </a:t>
            </a:r>
            <a:r>
              <a:rPr sz="1050" spc="20" dirty="0">
                <a:latin typeface="Verdana"/>
                <a:cs typeface="Verdana"/>
              </a:rPr>
              <a:t>then repeat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20" dirty="0">
                <a:latin typeface="Verdana"/>
                <a:cs typeface="Verdana"/>
              </a:rPr>
              <a:t>yourself. </a:t>
            </a:r>
            <a:r>
              <a:rPr sz="1050" spc="25" dirty="0">
                <a:latin typeface="Verdana"/>
                <a:cs typeface="Verdana"/>
              </a:rPr>
              <a:t>Ready? </a:t>
            </a:r>
            <a:r>
              <a:rPr sz="1050" spc="20" dirty="0">
                <a:latin typeface="Verdana"/>
                <a:cs typeface="Verdana"/>
              </a:rPr>
              <a:t>Let’s get</a:t>
            </a:r>
            <a:r>
              <a:rPr sz="1050" spc="4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started.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buFont typeface="Malgun Gothic"/>
              <a:buChar char="▪"/>
              <a:tabLst>
                <a:tab pos="241300" algn="l"/>
              </a:tabLst>
            </a:pP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Is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that right? </a:t>
            </a:r>
            <a:r>
              <a:rPr sz="1050" spc="30" dirty="0">
                <a:solidFill>
                  <a:srgbClr val="FF0000"/>
                </a:solidFill>
                <a:latin typeface="Verdana"/>
                <a:cs typeface="Verdana"/>
              </a:rPr>
              <a:t>Wow,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hear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it’s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beautiful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this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time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sz="1050" spc="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year.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275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No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kidding! That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must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be such an exciting</a:t>
            </a:r>
            <a:r>
              <a:rPr sz="1050" spc="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job.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25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Oh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really? That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must have been</a:t>
            </a:r>
            <a:r>
              <a:rPr sz="1050" spc="-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amazing.</a:t>
            </a:r>
            <a:endParaRPr sz="1050" dirty="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Is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that right? So then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what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did he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say?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5700"/>
              </a:lnSpc>
            </a:pPr>
            <a:r>
              <a:rPr sz="1050" spc="25" dirty="0">
                <a:latin typeface="Verdana"/>
                <a:cs typeface="Verdana"/>
              </a:rPr>
              <a:t>Okay, </a:t>
            </a:r>
            <a:r>
              <a:rPr sz="1050" spc="20" dirty="0">
                <a:latin typeface="Verdana"/>
                <a:cs typeface="Verdana"/>
              </a:rPr>
              <a:t>so </a:t>
            </a:r>
            <a:r>
              <a:rPr sz="1050" spc="25" dirty="0">
                <a:latin typeface="Verdana"/>
                <a:cs typeface="Verdana"/>
              </a:rPr>
              <a:t>showing </a:t>
            </a:r>
            <a:r>
              <a:rPr sz="1050" spc="20" dirty="0">
                <a:latin typeface="Verdana"/>
                <a:cs typeface="Verdana"/>
              </a:rPr>
              <a:t>interest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0" dirty="0">
                <a:latin typeface="Verdana"/>
                <a:cs typeface="Verdana"/>
              </a:rPr>
              <a:t>important, but </a:t>
            </a:r>
            <a:r>
              <a:rPr sz="1050" spc="25" dirty="0">
                <a:latin typeface="Verdana"/>
                <a:cs typeface="Verdana"/>
              </a:rPr>
              <a:t>how does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25" dirty="0">
                <a:latin typeface="Verdana"/>
                <a:cs typeface="Verdana"/>
              </a:rPr>
              <a:t>sound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real </a:t>
            </a:r>
            <a:r>
              <a:rPr sz="1050" spc="15" dirty="0">
                <a:latin typeface="Verdana"/>
                <a:cs typeface="Verdana"/>
              </a:rPr>
              <a:t>life? </a:t>
            </a:r>
            <a:r>
              <a:rPr sz="1050" spc="20" dirty="0">
                <a:latin typeface="Verdana"/>
                <a:cs typeface="Verdana"/>
              </a:rPr>
              <a:t>Let’s  </a:t>
            </a:r>
            <a:r>
              <a:rPr sz="1050" spc="15" dirty="0">
                <a:latin typeface="Verdana"/>
                <a:cs typeface="Verdana"/>
              </a:rPr>
              <a:t>listen to a </a:t>
            </a:r>
            <a:r>
              <a:rPr sz="1050" spc="20" dirty="0">
                <a:latin typeface="Verdana"/>
                <a:cs typeface="Verdana"/>
              </a:rPr>
              <a:t>short dialog </a:t>
            </a:r>
            <a:r>
              <a:rPr sz="1050" spc="25" dirty="0">
                <a:latin typeface="Verdana"/>
                <a:cs typeface="Verdana"/>
              </a:rPr>
              <a:t>between </a:t>
            </a:r>
            <a:r>
              <a:rPr sz="1050" spc="20" dirty="0">
                <a:latin typeface="Verdana"/>
                <a:cs typeface="Verdana"/>
              </a:rPr>
              <a:t>two travelers. They’re talking </a:t>
            </a:r>
            <a:r>
              <a:rPr sz="1050" spc="25" dirty="0">
                <a:latin typeface="Verdana"/>
                <a:cs typeface="Verdana"/>
              </a:rPr>
              <a:t>about where </a:t>
            </a:r>
            <a:r>
              <a:rPr sz="1050" spc="20" dirty="0">
                <a:latin typeface="Verdana"/>
                <a:cs typeface="Verdana"/>
              </a:rPr>
              <a:t>they are  “headed,” or traveling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to.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50" b="1" spc="20" dirty="0">
                <a:latin typeface="Verdana"/>
                <a:cs typeface="Verdana"/>
              </a:rPr>
              <a:t>Scott: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And where you</a:t>
            </a:r>
            <a:r>
              <a:rPr sz="1050" spc="-2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headed?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050" b="1" spc="20" dirty="0">
                <a:latin typeface="Verdana"/>
                <a:cs typeface="Verdana"/>
              </a:rPr>
              <a:t>Joe: </a:t>
            </a:r>
            <a:r>
              <a:rPr sz="1050" spc="30" dirty="0">
                <a:solidFill>
                  <a:srgbClr val="0000FF"/>
                </a:solidFill>
                <a:latin typeface="Verdana"/>
                <a:cs typeface="Verdana"/>
              </a:rPr>
              <a:t>Home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to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Seoul,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if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we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ever get out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050" spc="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here.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Scott: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South Korea,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hey? Never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been, but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I’ve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heard great things.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You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like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it</a:t>
            </a:r>
            <a:r>
              <a:rPr sz="1050" spc="19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there?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Joe: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Yeah,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for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sure.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You know,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it’s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a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big crazy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city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with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lot’s</a:t>
            </a:r>
            <a:r>
              <a:rPr sz="1050" spc="13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happening.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 dirty="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6000"/>
              </a:lnSpc>
              <a:spcBef>
                <a:spcPts val="5"/>
              </a:spcBef>
            </a:pPr>
            <a:r>
              <a:rPr sz="1050" spc="20" dirty="0">
                <a:latin typeface="Verdana"/>
                <a:cs typeface="Verdana"/>
              </a:rPr>
              <a:t>Did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hear the expression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interest there? </a:t>
            </a:r>
            <a:r>
              <a:rPr sz="1050" spc="25" dirty="0">
                <a:latin typeface="Verdana"/>
                <a:cs typeface="Verdana"/>
              </a:rPr>
              <a:t>One </a:t>
            </a:r>
            <a:r>
              <a:rPr sz="1050" spc="20" dirty="0">
                <a:latin typeface="Verdana"/>
                <a:cs typeface="Verdana"/>
              </a:rPr>
              <a:t>person </a:t>
            </a:r>
            <a:r>
              <a:rPr sz="1050" spc="25" dirty="0">
                <a:latin typeface="Verdana"/>
                <a:cs typeface="Verdana"/>
              </a:rPr>
              <a:t>mentioned </a:t>
            </a:r>
            <a:r>
              <a:rPr sz="1050" spc="20" dirty="0">
                <a:latin typeface="Verdana"/>
                <a:cs typeface="Verdana"/>
              </a:rPr>
              <a:t>he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0" dirty="0">
                <a:latin typeface="Verdana"/>
                <a:cs typeface="Verdana"/>
              </a:rPr>
              <a:t>going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0" dirty="0">
                <a:latin typeface="Verdana"/>
                <a:cs typeface="Verdana"/>
              </a:rPr>
              <a:t>Seoul,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the other person invited </a:t>
            </a:r>
            <a:r>
              <a:rPr sz="1050" spc="25" dirty="0">
                <a:latin typeface="Verdana"/>
                <a:cs typeface="Verdana"/>
              </a:rPr>
              <a:t>more </a:t>
            </a:r>
            <a:r>
              <a:rPr sz="1050" spc="20" dirty="0">
                <a:latin typeface="Verdana"/>
                <a:cs typeface="Verdana"/>
              </a:rPr>
              <a:t>information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that topic. </a:t>
            </a:r>
            <a:r>
              <a:rPr sz="1050" spc="25" dirty="0">
                <a:latin typeface="Verdana"/>
                <a:cs typeface="Verdana"/>
              </a:rPr>
              <a:t>And you  might </a:t>
            </a:r>
            <a:r>
              <a:rPr sz="1050" spc="20" dirty="0">
                <a:latin typeface="Verdana"/>
                <a:cs typeface="Verdana"/>
              </a:rPr>
              <a:t>notice that </a:t>
            </a:r>
            <a:r>
              <a:rPr sz="1050" spc="15" dirty="0">
                <a:latin typeface="Verdana"/>
                <a:cs typeface="Verdana"/>
              </a:rPr>
              <a:t>in a </a:t>
            </a:r>
            <a:r>
              <a:rPr sz="1050" spc="20" dirty="0">
                <a:latin typeface="Verdana"/>
                <a:cs typeface="Verdana"/>
              </a:rPr>
              <a:t>casual conversation </a:t>
            </a:r>
            <a:r>
              <a:rPr sz="1050" spc="15" dirty="0">
                <a:latin typeface="Verdana"/>
                <a:cs typeface="Verdana"/>
              </a:rPr>
              <a:t>like this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don’t </a:t>
            </a:r>
            <a:r>
              <a:rPr sz="1050" spc="15" dirty="0">
                <a:latin typeface="Verdana"/>
                <a:cs typeface="Verdana"/>
              </a:rPr>
              <a:t>talk for </a:t>
            </a:r>
            <a:r>
              <a:rPr sz="1050" spc="20" dirty="0">
                <a:latin typeface="Verdana"/>
                <a:cs typeface="Verdana"/>
              </a:rPr>
              <a:t>too long </a:t>
            </a:r>
            <a:r>
              <a:rPr sz="1050" spc="25" dirty="0">
                <a:latin typeface="Verdana"/>
                <a:cs typeface="Verdana"/>
              </a:rPr>
              <a:t>about  one </a:t>
            </a:r>
            <a:r>
              <a:rPr sz="1050" spc="20" dirty="0">
                <a:latin typeface="Verdana"/>
                <a:cs typeface="Verdana"/>
              </a:rPr>
              <a:t>thing before giving the other person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chance </a:t>
            </a:r>
            <a:r>
              <a:rPr sz="1050" spc="15" dirty="0">
                <a:latin typeface="Verdana"/>
                <a:cs typeface="Verdana"/>
              </a:rPr>
              <a:t>to</a:t>
            </a:r>
            <a:r>
              <a:rPr sz="1050" spc="6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talk.</a:t>
            </a:r>
            <a:endParaRPr sz="10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925English Lesson </a:t>
            </a:r>
            <a:r>
              <a:rPr spc="20" dirty="0"/>
              <a:t>003 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</a:t>
            </a:r>
            <a:r>
              <a:rPr spc="20" dirty="0"/>
              <a:t>Keep </a:t>
            </a:r>
            <a:r>
              <a:rPr spc="15" dirty="0"/>
              <a:t>a Conversation</a:t>
            </a:r>
            <a:r>
              <a:rPr spc="25" dirty="0"/>
              <a:t> </a:t>
            </a:r>
            <a:r>
              <a:rPr spc="20" dirty="0"/>
              <a:t>Going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0174" y="911656"/>
            <a:ext cx="5970270" cy="8073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6000"/>
              </a:lnSpc>
            </a:pPr>
            <a:r>
              <a:rPr sz="1050" spc="25" dirty="0">
                <a:latin typeface="Verdana"/>
                <a:cs typeface="Verdana"/>
              </a:rPr>
              <a:t>And now’s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good </a:t>
            </a:r>
            <a:r>
              <a:rPr sz="1050" spc="20" dirty="0">
                <a:latin typeface="Verdana"/>
                <a:cs typeface="Verdana"/>
              </a:rPr>
              <a:t>time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give </a:t>
            </a:r>
            <a:r>
              <a:rPr sz="1050" i="1" spc="25" dirty="0">
                <a:latin typeface="Verdana"/>
                <a:cs typeface="Verdana"/>
              </a:rPr>
              <a:t>you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chance </a:t>
            </a:r>
            <a:r>
              <a:rPr sz="1050" spc="15" dirty="0">
                <a:latin typeface="Verdana"/>
                <a:cs typeface="Verdana"/>
              </a:rPr>
              <a:t>to talk. </a:t>
            </a:r>
            <a:r>
              <a:rPr sz="1050" spc="20" dirty="0">
                <a:latin typeface="Verdana"/>
                <a:cs typeface="Verdana"/>
              </a:rPr>
              <a:t>So </a:t>
            </a:r>
            <a:r>
              <a:rPr sz="1050" spc="15" dirty="0">
                <a:latin typeface="Verdana"/>
                <a:cs typeface="Verdana"/>
              </a:rPr>
              <a:t>let’s try a little </a:t>
            </a:r>
            <a:r>
              <a:rPr sz="1050" spc="20" dirty="0">
                <a:latin typeface="Verdana"/>
                <a:cs typeface="Verdana"/>
              </a:rPr>
              <a:t>practice.  We’ll repeat the dialog, but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Verdana"/>
                <a:cs typeface="Verdana"/>
              </a:rPr>
              <a:t>time we’re going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beep </a:t>
            </a:r>
            <a:r>
              <a:rPr sz="1050" spc="20" dirty="0">
                <a:latin typeface="Verdana"/>
                <a:cs typeface="Verdana"/>
              </a:rPr>
              <a:t>out the response that  </a:t>
            </a:r>
            <a:r>
              <a:rPr sz="1050" spc="25" dirty="0">
                <a:latin typeface="Verdana"/>
                <a:cs typeface="Verdana"/>
              </a:rPr>
              <a:t>shows </a:t>
            </a:r>
            <a:r>
              <a:rPr sz="1050" spc="20" dirty="0">
                <a:latin typeface="Verdana"/>
                <a:cs typeface="Verdana"/>
              </a:rPr>
              <a:t>interest.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15" dirty="0">
                <a:latin typeface="Verdana"/>
                <a:cs typeface="Verdana"/>
              </a:rPr>
              <a:t>will </a:t>
            </a:r>
            <a:r>
              <a:rPr sz="1050" spc="25" dirty="0">
                <a:latin typeface="Verdana"/>
                <a:cs typeface="Verdana"/>
              </a:rPr>
              <a:t>have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say that part. </a:t>
            </a:r>
            <a:r>
              <a:rPr sz="1050" spc="30" dirty="0">
                <a:latin typeface="Verdana"/>
                <a:cs typeface="Verdana"/>
              </a:rPr>
              <a:t>Remember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show </a:t>
            </a:r>
            <a:r>
              <a:rPr sz="1050" spc="20" dirty="0">
                <a:latin typeface="Verdana"/>
                <a:cs typeface="Verdana"/>
              </a:rPr>
              <a:t>interest, </a:t>
            </a:r>
            <a:r>
              <a:rPr sz="1050" spc="25" dirty="0">
                <a:latin typeface="Verdana"/>
                <a:cs typeface="Verdana"/>
              </a:rPr>
              <a:t>we  make </a:t>
            </a:r>
            <a:r>
              <a:rPr sz="1050" spc="15" dirty="0">
                <a:latin typeface="Verdana"/>
                <a:cs typeface="Verdana"/>
              </a:rPr>
              <a:t>a little </a:t>
            </a:r>
            <a:r>
              <a:rPr sz="1050" spc="25" dirty="0">
                <a:latin typeface="Verdana"/>
                <a:cs typeface="Verdana"/>
              </a:rPr>
              <a:t>comment, and </a:t>
            </a:r>
            <a:r>
              <a:rPr sz="1050" spc="20" dirty="0">
                <a:latin typeface="Verdana"/>
                <a:cs typeface="Verdana"/>
              </a:rPr>
              <a:t>then ask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question. </a:t>
            </a:r>
            <a:r>
              <a:rPr sz="1050" spc="25" dirty="0">
                <a:latin typeface="Verdana"/>
                <a:cs typeface="Verdana"/>
              </a:rPr>
              <a:t>Here we</a:t>
            </a:r>
            <a:r>
              <a:rPr sz="1050" spc="8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go: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Scott: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And where you</a:t>
            </a:r>
            <a:r>
              <a:rPr sz="1050" spc="-1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headed?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Joe: </a:t>
            </a:r>
            <a:r>
              <a:rPr sz="1050" spc="30" dirty="0">
                <a:solidFill>
                  <a:srgbClr val="0000FF"/>
                </a:solidFill>
                <a:latin typeface="Verdana"/>
                <a:cs typeface="Verdana"/>
              </a:rPr>
              <a:t>Home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to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Seoul,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if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we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ever get out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of</a:t>
            </a:r>
            <a:r>
              <a:rPr sz="1050" spc="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here.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Scott: </a:t>
            </a:r>
            <a:r>
              <a:rPr sz="1050" spc="20" dirty="0">
                <a:solidFill>
                  <a:srgbClr val="A6A6A6"/>
                </a:solidFill>
                <a:latin typeface="Verdana"/>
                <a:cs typeface="Verdana"/>
              </a:rPr>
              <a:t>South Korea, </a:t>
            </a:r>
            <a:r>
              <a:rPr sz="1050" spc="25" dirty="0">
                <a:solidFill>
                  <a:srgbClr val="A6A6A6"/>
                </a:solidFill>
                <a:latin typeface="Verdana"/>
                <a:cs typeface="Verdana"/>
              </a:rPr>
              <a:t>hey? Never </a:t>
            </a:r>
            <a:r>
              <a:rPr sz="1050" spc="20" dirty="0">
                <a:solidFill>
                  <a:srgbClr val="A6A6A6"/>
                </a:solidFill>
                <a:latin typeface="Verdana"/>
                <a:cs typeface="Verdana"/>
              </a:rPr>
              <a:t>been, but </a:t>
            </a:r>
            <a:r>
              <a:rPr sz="1050" spc="15" dirty="0">
                <a:solidFill>
                  <a:srgbClr val="A6A6A6"/>
                </a:solidFill>
                <a:latin typeface="Verdana"/>
                <a:cs typeface="Verdana"/>
              </a:rPr>
              <a:t>I’ve </a:t>
            </a:r>
            <a:r>
              <a:rPr sz="1050" spc="20" dirty="0">
                <a:solidFill>
                  <a:srgbClr val="A6A6A6"/>
                </a:solidFill>
                <a:latin typeface="Verdana"/>
                <a:cs typeface="Verdana"/>
              </a:rPr>
              <a:t>heard great things. </a:t>
            </a:r>
            <a:r>
              <a:rPr sz="1050" spc="25" dirty="0">
                <a:solidFill>
                  <a:srgbClr val="A6A6A6"/>
                </a:solidFill>
                <a:latin typeface="Verdana"/>
                <a:cs typeface="Verdana"/>
              </a:rPr>
              <a:t>You </a:t>
            </a:r>
            <a:r>
              <a:rPr sz="1050" spc="15" dirty="0">
                <a:solidFill>
                  <a:srgbClr val="A6A6A6"/>
                </a:solidFill>
                <a:latin typeface="Verdana"/>
                <a:cs typeface="Verdana"/>
              </a:rPr>
              <a:t>like </a:t>
            </a:r>
            <a:r>
              <a:rPr sz="1050" spc="10" dirty="0">
                <a:solidFill>
                  <a:srgbClr val="A6A6A6"/>
                </a:solidFill>
                <a:latin typeface="Verdana"/>
                <a:cs typeface="Verdana"/>
              </a:rPr>
              <a:t>it</a:t>
            </a:r>
            <a:r>
              <a:rPr sz="1050" spc="2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A6A6A6"/>
                </a:solidFill>
                <a:latin typeface="Verdana"/>
                <a:cs typeface="Verdana"/>
              </a:rPr>
              <a:t>there?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Joe: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Yeah,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for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sure.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You know,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it’s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a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big crazy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city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with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lot’s</a:t>
            </a:r>
            <a:r>
              <a:rPr sz="1050" spc="14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happening.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6000"/>
              </a:lnSpc>
            </a:pPr>
            <a:r>
              <a:rPr sz="1050" spc="20" dirty="0">
                <a:latin typeface="Verdana"/>
                <a:cs typeface="Verdana"/>
              </a:rPr>
              <a:t>Nice work. </a:t>
            </a:r>
            <a:r>
              <a:rPr sz="1050" spc="25" dirty="0">
                <a:latin typeface="Verdana"/>
                <a:cs typeface="Verdana"/>
              </a:rPr>
              <a:t>Now,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conversation doesn’t just continue on </a:t>
            </a:r>
            <a:r>
              <a:rPr sz="1050" spc="25" dirty="0">
                <a:latin typeface="Verdana"/>
                <a:cs typeface="Verdana"/>
              </a:rPr>
              <a:t>one </a:t>
            </a:r>
            <a:r>
              <a:rPr sz="1050" spc="20" dirty="0">
                <a:latin typeface="Verdana"/>
                <a:cs typeface="Verdana"/>
              </a:rPr>
              <a:t>topic forever, right? At  </a:t>
            </a:r>
            <a:r>
              <a:rPr sz="1050" spc="25" dirty="0">
                <a:latin typeface="Verdana"/>
                <a:cs typeface="Verdana"/>
              </a:rPr>
              <a:t>some </a:t>
            </a:r>
            <a:r>
              <a:rPr sz="1050" spc="20" dirty="0">
                <a:latin typeface="Verdana"/>
                <a:cs typeface="Verdana"/>
              </a:rPr>
              <a:t>point, the </a:t>
            </a:r>
            <a:r>
              <a:rPr sz="1050" spc="25" dirty="0">
                <a:latin typeface="Verdana"/>
                <a:cs typeface="Verdana"/>
              </a:rPr>
              <a:t>speakers change </a:t>
            </a:r>
            <a:r>
              <a:rPr sz="1050" spc="20" dirty="0">
                <a:latin typeface="Verdana"/>
                <a:cs typeface="Verdana"/>
              </a:rPr>
              <a:t>the subject. But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can’t just </a:t>
            </a:r>
            <a:r>
              <a:rPr sz="1050" spc="25" dirty="0">
                <a:latin typeface="Verdana"/>
                <a:cs typeface="Verdana"/>
              </a:rPr>
              <a:t>suddenly </a:t>
            </a:r>
            <a:r>
              <a:rPr sz="1050" spc="20" dirty="0">
                <a:latin typeface="Verdana"/>
                <a:cs typeface="Verdana"/>
              </a:rPr>
              <a:t>start  talking </a:t>
            </a:r>
            <a:r>
              <a:rPr sz="1050" spc="25" dirty="0">
                <a:latin typeface="Verdana"/>
                <a:cs typeface="Verdana"/>
              </a:rPr>
              <a:t>about something </a:t>
            </a:r>
            <a:r>
              <a:rPr sz="1050" spc="20" dirty="0">
                <a:latin typeface="Verdana"/>
                <a:cs typeface="Verdana"/>
              </a:rPr>
              <a:t>different. That </a:t>
            </a:r>
            <a:r>
              <a:rPr sz="1050" spc="25" dirty="0">
                <a:latin typeface="Verdana"/>
                <a:cs typeface="Verdana"/>
              </a:rPr>
              <a:t>would </a:t>
            </a:r>
            <a:r>
              <a:rPr sz="1050" spc="20" dirty="0">
                <a:latin typeface="Verdana"/>
                <a:cs typeface="Verdana"/>
              </a:rPr>
              <a:t>be strange, </a:t>
            </a:r>
            <a:r>
              <a:rPr sz="1050" spc="25" dirty="0">
                <a:latin typeface="Verdana"/>
                <a:cs typeface="Verdana"/>
              </a:rPr>
              <a:t>because </a:t>
            </a:r>
            <a:r>
              <a:rPr sz="1050" spc="20" dirty="0">
                <a:latin typeface="Verdana"/>
                <a:cs typeface="Verdana"/>
              </a:rPr>
              <a:t>natural  conversation </a:t>
            </a:r>
            <a:r>
              <a:rPr sz="1050" i="1" spc="20" dirty="0">
                <a:latin typeface="Verdana"/>
                <a:cs typeface="Verdana"/>
              </a:rPr>
              <a:t>flows</a:t>
            </a:r>
            <a:r>
              <a:rPr sz="1050" spc="20" dirty="0">
                <a:latin typeface="Verdana"/>
                <a:cs typeface="Verdana"/>
              </a:rPr>
              <a:t>;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20" dirty="0">
                <a:latin typeface="Verdana"/>
                <a:cs typeface="Verdana"/>
              </a:rPr>
              <a:t>doesn’t </a:t>
            </a:r>
            <a:r>
              <a:rPr sz="1050" spc="25" dirty="0">
                <a:latin typeface="Verdana"/>
                <a:cs typeface="Verdana"/>
              </a:rPr>
              <a:t>jump</a:t>
            </a:r>
            <a:r>
              <a:rPr sz="1050" spc="8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around.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5700"/>
              </a:lnSpc>
            </a:pPr>
            <a:r>
              <a:rPr sz="1050" spc="20" dirty="0">
                <a:latin typeface="Verdana"/>
                <a:cs typeface="Verdana"/>
              </a:rPr>
              <a:t>So exactly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do </a:t>
            </a:r>
            <a:r>
              <a:rPr sz="1050" spc="25" dirty="0">
                <a:latin typeface="Verdana"/>
                <a:cs typeface="Verdana"/>
              </a:rPr>
              <a:t>we change </a:t>
            </a:r>
            <a:r>
              <a:rPr sz="1050" spc="20" dirty="0">
                <a:latin typeface="Verdana"/>
                <a:cs typeface="Verdana"/>
              </a:rPr>
              <a:t>the subject? Well, </a:t>
            </a:r>
            <a:r>
              <a:rPr sz="1050" spc="25" dirty="0">
                <a:latin typeface="Verdana"/>
                <a:cs typeface="Verdana"/>
              </a:rPr>
              <a:t>you need </a:t>
            </a:r>
            <a:r>
              <a:rPr sz="1050" spc="15" dirty="0">
                <a:latin typeface="Verdana"/>
                <a:cs typeface="Verdana"/>
              </a:rPr>
              <a:t>a little </a:t>
            </a:r>
            <a:r>
              <a:rPr sz="1050" spc="20" dirty="0">
                <a:latin typeface="Verdana"/>
                <a:cs typeface="Verdana"/>
              </a:rPr>
              <a:t>transition. Just </a:t>
            </a:r>
            <a:r>
              <a:rPr sz="1050" spc="15" dirty="0">
                <a:latin typeface="Verdana"/>
                <a:cs typeface="Verdana"/>
              </a:rPr>
              <a:t>a  little </a:t>
            </a:r>
            <a:r>
              <a:rPr sz="1050" spc="25" dirty="0">
                <a:latin typeface="Verdana"/>
                <a:cs typeface="Verdana"/>
              </a:rPr>
              <a:t>word </a:t>
            </a:r>
            <a:r>
              <a:rPr sz="1050" spc="20" dirty="0">
                <a:latin typeface="Verdana"/>
                <a:cs typeface="Verdana"/>
              </a:rPr>
              <a:t>or expression that </a:t>
            </a:r>
            <a:r>
              <a:rPr sz="1050" spc="25" dirty="0">
                <a:latin typeface="Verdana"/>
                <a:cs typeface="Verdana"/>
              </a:rPr>
              <a:t>means </a:t>
            </a:r>
            <a:r>
              <a:rPr sz="1050" spc="20" dirty="0">
                <a:latin typeface="Verdana"/>
                <a:cs typeface="Verdana"/>
              </a:rPr>
              <a:t>“hey, </a:t>
            </a:r>
            <a:r>
              <a:rPr sz="1050" spc="15" dirty="0">
                <a:latin typeface="Verdana"/>
                <a:cs typeface="Verdana"/>
              </a:rPr>
              <a:t>let’s talk </a:t>
            </a:r>
            <a:r>
              <a:rPr sz="1050" spc="25" dirty="0">
                <a:latin typeface="Verdana"/>
                <a:cs typeface="Verdana"/>
              </a:rPr>
              <a:t>about something </a:t>
            </a:r>
            <a:r>
              <a:rPr sz="1050" spc="20" dirty="0">
                <a:latin typeface="Verdana"/>
                <a:cs typeface="Verdana"/>
              </a:rPr>
              <a:t>different </a:t>
            </a:r>
            <a:r>
              <a:rPr sz="1050" spc="25" dirty="0">
                <a:latin typeface="Verdana"/>
                <a:cs typeface="Verdana"/>
              </a:rPr>
              <a:t>now.” 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25" dirty="0">
                <a:latin typeface="Verdana"/>
                <a:cs typeface="Verdana"/>
              </a:rPr>
              <a:t>might </a:t>
            </a:r>
            <a:r>
              <a:rPr sz="1050" spc="20" dirty="0">
                <a:latin typeface="Verdana"/>
                <a:cs typeface="Verdana"/>
              </a:rPr>
              <a:t>be just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word,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“now,” or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25" dirty="0">
                <a:latin typeface="Verdana"/>
                <a:cs typeface="Verdana"/>
              </a:rPr>
              <a:t>might </a:t>
            </a:r>
            <a:r>
              <a:rPr sz="1050" spc="20" dirty="0">
                <a:latin typeface="Verdana"/>
                <a:cs typeface="Verdana"/>
              </a:rPr>
              <a:t>be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phrase, </a:t>
            </a:r>
            <a:r>
              <a:rPr sz="1050" spc="15" dirty="0">
                <a:latin typeface="Verdana"/>
                <a:cs typeface="Verdana"/>
              </a:rPr>
              <a:t>like </a:t>
            </a:r>
            <a:r>
              <a:rPr sz="1050" spc="20" dirty="0">
                <a:latin typeface="Verdana"/>
                <a:cs typeface="Verdana"/>
              </a:rPr>
              <a:t>“by the</a:t>
            </a:r>
            <a:r>
              <a:rPr sz="1050" spc="14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way.”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4800"/>
              </a:lnSpc>
            </a:pPr>
            <a:r>
              <a:rPr sz="1050" spc="20" dirty="0">
                <a:latin typeface="Verdana"/>
                <a:cs typeface="Verdana"/>
              </a:rPr>
              <a:t>Let’s practice </a:t>
            </a:r>
            <a:r>
              <a:rPr sz="1050" spc="25" dirty="0">
                <a:latin typeface="Verdana"/>
                <a:cs typeface="Verdana"/>
              </a:rPr>
              <a:t>changing </a:t>
            </a:r>
            <a:r>
              <a:rPr sz="1050" spc="20" dirty="0">
                <a:latin typeface="Verdana"/>
                <a:cs typeface="Verdana"/>
              </a:rPr>
              <a:t>the subject with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few </a:t>
            </a:r>
            <a:r>
              <a:rPr sz="1050" spc="25" dirty="0">
                <a:latin typeface="Verdana"/>
                <a:cs typeface="Verdana"/>
              </a:rPr>
              <a:t>examples. </a:t>
            </a:r>
            <a:r>
              <a:rPr sz="1050" spc="30" dirty="0">
                <a:latin typeface="Verdana"/>
                <a:cs typeface="Verdana"/>
              </a:rPr>
              <a:t>Remember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repeat </a:t>
            </a:r>
            <a:r>
              <a:rPr sz="1050" spc="25" dirty="0">
                <a:latin typeface="Verdana"/>
                <a:cs typeface="Verdana"/>
              </a:rPr>
              <a:t>what  you </a:t>
            </a:r>
            <a:r>
              <a:rPr sz="1050" spc="20" dirty="0">
                <a:latin typeface="Verdana"/>
                <a:cs typeface="Verdana"/>
              </a:rPr>
              <a:t>hear. </a:t>
            </a:r>
            <a:r>
              <a:rPr sz="1050" spc="25" dirty="0">
                <a:latin typeface="Verdana"/>
                <a:cs typeface="Verdana"/>
              </a:rPr>
              <a:t>Ready? </a:t>
            </a:r>
            <a:r>
              <a:rPr sz="1050" spc="20" dirty="0">
                <a:latin typeface="Verdana"/>
                <a:cs typeface="Verdana"/>
              </a:rPr>
              <a:t>Let’s give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15" dirty="0">
                <a:latin typeface="Verdana"/>
                <a:cs typeface="Verdana"/>
              </a:rPr>
              <a:t>a</a:t>
            </a:r>
            <a:r>
              <a:rPr sz="1050" spc="-1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try.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buFont typeface="Malgun Gothic"/>
              <a:buChar char="▪"/>
              <a:tabLst>
                <a:tab pos="24130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Oh,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before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forget, are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you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going on the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trip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next</a:t>
            </a:r>
            <a:r>
              <a:rPr sz="1050" spc="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month?</a:t>
            </a:r>
            <a:endParaRPr sz="105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By the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way,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did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tell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you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that we’re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headed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Hawaii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at</a:t>
            </a:r>
            <a:r>
              <a:rPr sz="1050" spc="4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Christmas?</a:t>
            </a:r>
            <a:endParaRPr sz="1050">
              <a:latin typeface="Verdana"/>
              <a:cs typeface="Verdana"/>
            </a:endParaRPr>
          </a:p>
          <a:p>
            <a:pPr marL="283210" indent="-270510" algn="just">
              <a:lnSpc>
                <a:spcPct val="100000"/>
              </a:lnSpc>
              <a:spcBef>
                <a:spcPts val="55"/>
              </a:spcBef>
              <a:buFont typeface="Malgun Gothic"/>
              <a:buChar char="▪"/>
              <a:tabLst>
                <a:tab pos="283210" algn="l"/>
              </a:tabLst>
            </a:pP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And you? Has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it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been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good</a:t>
            </a:r>
            <a:r>
              <a:rPr sz="10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month?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F0000"/>
              </a:buClr>
              <a:buFont typeface="Malgun Gothic"/>
              <a:buChar char="▪"/>
            </a:pPr>
            <a:endParaRPr sz="11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6000"/>
              </a:lnSpc>
            </a:pPr>
            <a:r>
              <a:rPr sz="1050" spc="20" dirty="0">
                <a:latin typeface="Verdana"/>
                <a:cs typeface="Verdana"/>
              </a:rPr>
              <a:t>As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see,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</a:t>
            </a:r>
            <a:r>
              <a:rPr sz="1050" spc="25" dirty="0">
                <a:latin typeface="Verdana"/>
                <a:cs typeface="Verdana"/>
              </a:rPr>
              <a:t>change </a:t>
            </a:r>
            <a:r>
              <a:rPr sz="1050" spc="20" dirty="0">
                <a:latin typeface="Verdana"/>
                <a:cs typeface="Verdana"/>
              </a:rPr>
              <a:t>the subject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several different topics. </a:t>
            </a:r>
            <a:r>
              <a:rPr sz="1050" spc="25" dirty="0">
                <a:latin typeface="Verdana"/>
                <a:cs typeface="Verdana"/>
              </a:rPr>
              <a:t>You might  want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move </a:t>
            </a:r>
            <a:r>
              <a:rPr sz="1050" spc="20" dirty="0">
                <a:latin typeface="Verdana"/>
                <a:cs typeface="Verdana"/>
              </a:rPr>
              <a:t>the conversation toward </a:t>
            </a:r>
            <a:r>
              <a:rPr sz="1050" spc="25" dirty="0">
                <a:latin typeface="Verdana"/>
                <a:cs typeface="Verdana"/>
              </a:rPr>
              <a:t>work </a:t>
            </a:r>
            <a:r>
              <a:rPr sz="1050" spc="20" dirty="0">
                <a:latin typeface="Verdana"/>
                <a:cs typeface="Verdana"/>
              </a:rPr>
              <a:t>or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recent events or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travel plans.  Or, </a:t>
            </a:r>
            <a:r>
              <a:rPr sz="1050" spc="10" dirty="0">
                <a:latin typeface="Verdana"/>
                <a:cs typeface="Verdana"/>
              </a:rPr>
              <a:t>if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think you’ve talked </a:t>
            </a:r>
            <a:r>
              <a:rPr sz="1050" spc="15" dirty="0">
                <a:latin typeface="Verdana"/>
                <a:cs typeface="Verdana"/>
              </a:rPr>
              <a:t>a lot </a:t>
            </a:r>
            <a:r>
              <a:rPr sz="1050" spc="25" dirty="0">
                <a:latin typeface="Verdana"/>
                <a:cs typeface="Verdana"/>
              </a:rPr>
              <a:t>about </a:t>
            </a:r>
            <a:r>
              <a:rPr sz="1050" spc="20" dirty="0">
                <a:latin typeface="Verdana"/>
                <a:cs typeface="Verdana"/>
              </a:rPr>
              <a:t>yourself, </a:t>
            </a:r>
            <a:r>
              <a:rPr sz="1050" spc="25" dirty="0">
                <a:latin typeface="Verdana"/>
                <a:cs typeface="Verdana"/>
              </a:rPr>
              <a:t>you might want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change </a:t>
            </a:r>
            <a:r>
              <a:rPr sz="1050" spc="20" dirty="0">
                <a:latin typeface="Verdana"/>
                <a:cs typeface="Verdana"/>
              </a:rPr>
              <a:t>the  topic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the other</a:t>
            </a:r>
            <a:r>
              <a:rPr sz="10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person.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715" algn="just">
              <a:lnSpc>
                <a:spcPct val="106200"/>
              </a:lnSpc>
            </a:pPr>
            <a:r>
              <a:rPr sz="1050" spc="20" dirty="0">
                <a:latin typeface="Verdana"/>
                <a:cs typeface="Verdana"/>
              </a:rPr>
              <a:t>So, as </a:t>
            </a:r>
            <a:r>
              <a:rPr sz="1050" spc="25" dirty="0">
                <a:latin typeface="Verdana"/>
                <a:cs typeface="Verdana"/>
              </a:rPr>
              <a:t>we’ve </a:t>
            </a:r>
            <a:r>
              <a:rPr sz="1050" spc="20" dirty="0">
                <a:latin typeface="Verdana"/>
                <a:cs typeface="Verdana"/>
              </a:rPr>
              <a:t>seen, conversation flows from topic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topic </a:t>
            </a:r>
            <a:r>
              <a:rPr sz="1050" spc="25" dirty="0">
                <a:latin typeface="Verdana"/>
                <a:cs typeface="Verdana"/>
              </a:rPr>
              <a:t>and back and </a:t>
            </a:r>
            <a:r>
              <a:rPr sz="1050" spc="15" dirty="0">
                <a:latin typeface="Verdana"/>
                <a:cs typeface="Verdana"/>
              </a:rPr>
              <a:t>forth  </a:t>
            </a:r>
            <a:r>
              <a:rPr sz="1050" spc="25" dirty="0">
                <a:latin typeface="Verdana"/>
                <a:cs typeface="Verdana"/>
              </a:rPr>
              <a:t>between </a:t>
            </a:r>
            <a:r>
              <a:rPr sz="1050" spc="20" dirty="0">
                <a:latin typeface="Verdana"/>
                <a:cs typeface="Verdana"/>
              </a:rPr>
              <a:t>people. But </a:t>
            </a:r>
            <a:r>
              <a:rPr sz="1050" spc="25" dirty="0">
                <a:latin typeface="Verdana"/>
                <a:cs typeface="Verdana"/>
              </a:rPr>
              <a:t>what about </a:t>
            </a:r>
            <a:r>
              <a:rPr sz="1050" i="1" spc="20" dirty="0">
                <a:latin typeface="Verdana"/>
                <a:cs typeface="Verdana"/>
              </a:rPr>
              <a:t>ending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conversation? </a:t>
            </a:r>
            <a:r>
              <a:rPr sz="1050" spc="25" dirty="0">
                <a:latin typeface="Verdana"/>
                <a:cs typeface="Verdana"/>
              </a:rPr>
              <a:t>What </a:t>
            </a:r>
            <a:r>
              <a:rPr sz="1050" spc="20" dirty="0">
                <a:latin typeface="Verdana"/>
                <a:cs typeface="Verdana"/>
              </a:rPr>
              <a:t>do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say </a:t>
            </a:r>
            <a:r>
              <a:rPr sz="1050" spc="25" dirty="0">
                <a:latin typeface="Verdana"/>
                <a:cs typeface="Verdana"/>
              </a:rPr>
              <a:t>when you  want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draw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15" dirty="0">
                <a:latin typeface="Verdana"/>
                <a:cs typeface="Verdana"/>
              </a:rPr>
              <a:t>to a </a:t>
            </a:r>
            <a:r>
              <a:rPr sz="1050" spc="20" dirty="0">
                <a:latin typeface="Verdana"/>
                <a:cs typeface="Verdana"/>
              </a:rPr>
              <a:t>close? Well, </a:t>
            </a:r>
            <a:r>
              <a:rPr sz="1050" spc="15" dirty="0">
                <a:latin typeface="Verdana"/>
                <a:cs typeface="Verdana"/>
              </a:rPr>
              <a:t>all </a:t>
            </a:r>
            <a:r>
              <a:rPr sz="1050" spc="25" dirty="0">
                <a:latin typeface="Verdana"/>
                <a:cs typeface="Verdana"/>
              </a:rPr>
              <a:t>you need </a:t>
            </a:r>
            <a:r>
              <a:rPr sz="1050" spc="10" dirty="0">
                <a:latin typeface="Verdana"/>
                <a:cs typeface="Verdana"/>
              </a:rPr>
              <a:t>is </a:t>
            </a:r>
            <a:r>
              <a:rPr sz="1050" spc="25" dirty="0">
                <a:latin typeface="Verdana"/>
                <a:cs typeface="Verdana"/>
              </a:rPr>
              <a:t>some </a:t>
            </a:r>
            <a:r>
              <a:rPr sz="1050" spc="20" dirty="0">
                <a:latin typeface="Verdana"/>
                <a:cs typeface="Verdana"/>
              </a:rPr>
              <a:t>kind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5" dirty="0">
                <a:latin typeface="Verdana"/>
                <a:cs typeface="Verdana"/>
              </a:rPr>
              <a:t>excuse </a:t>
            </a:r>
            <a:r>
              <a:rPr sz="1050" spc="20" dirty="0">
                <a:latin typeface="Verdana"/>
                <a:cs typeface="Verdana"/>
              </a:rPr>
              <a:t>or reason </a:t>
            </a:r>
            <a:r>
              <a:rPr sz="1050" spc="15" dirty="0">
                <a:latin typeface="Verdana"/>
                <a:cs typeface="Verdana"/>
              </a:rPr>
              <a:t>for  </a:t>
            </a:r>
            <a:r>
              <a:rPr sz="1050" spc="20" dirty="0">
                <a:latin typeface="Verdana"/>
                <a:cs typeface="Verdana"/>
              </a:rPr>
              <a:t>leaving. </a:t>
            </a:r>
            <a:r>
              <a:rPr sz="1050" spc="25" dirty="0">
                <a:latin typeface="Verdana"/>
                <a:cs typeface="Verdana"/>
              </a:rPr>
              <a:t>Maybe you 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use the restroom or </a:t>
            </a:r>
            <a:r>
              <a:rPr sz="1050" spc="25" dirty="0">
                <a:latin typeface="Verdana"/>
                <a:cs typeface="Verdana"/>
              </a:rPr>
              <a:t>make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5" dirty="0">
                <a:latin typeface="Verdana"/>
                <a:cs typeface="Verdana"/>
              </a:rPr>
              <a:t>phone </a:t>
            </a:r>
            <a:r>
              <a:rPr sz="1050" spc="15" dirty="0">
                <a:latin typeface="Verdana"/>
                <a:cs typeface="Verdana"/>
              </a:rPr>
              <a:t>call. </a:t>
            </a:r>
            <a:r>
              <a:rPr sz="1050" spc="25" dirty="0">
                <a:latin typeface="Verdana"/>
                <a:cs typeface="Verdana"/>
              </a:rPr>
              <a:t>And when you  </a:t>
            </a:r>
            <a:r>
              <a:rPr sz="1050" spc="20" dirty="0">
                <a:latin typeface="Verdana"/>
                <a:cs typeface="Verdana"/>
              </a:rPr>
              <a:t>give your </a:t>
            </a:r>
            <a:r>
              <a:rPr sz="1050" spc="25" dirty="0">
                <a:latin typeface="Verdana"/>
                <a:cs typeface="Verdana"/>
              </a:rPr>
              <a:t>excuse, you </a:t>
            </a:r>
            <a:r>
              <a:rPr sz="1050" spc="20" dirty="0">
                <a:latin typeface="Verdana"/>
                <a:cs typeface="Verdana"/>
              </a:rPr>
              <a:t>can introduce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20" dirty="0">
                <a:latin typeface="Verdana"/>
                <a:cs typeface="Verdana"/>
              </a:rPr>
              <a:t>with </a:t>
            </a:r>
            <a:r>
              <a:rPr sz="1050" spc="25" dirty="0">
                <a:latin typeface="Verdana"/>
                <a:cs typeface="Verdana"/>
              </a:rPr>
              <a:t>something </a:t>
            </a:r>
            <a:r>
              <a:rPr sz="1050" spc="15" dirty="0">
                <a:latin typeface="Verdana"/>
                <a:cs typeface="Verdana"/>
              </a:rPr>
              <a:t>like “I </a:t>
            </a:r>
            <a:r>
              <a:rPr sz="1050" spc="20" dirty="0">
                <a:latin typeface="Verdana"/>
                <a:cs typeface="Verdana"/>
              </a:rPr>
              <a:t>should” or </a:t>
            </a:r>
            <a:r>
              <a:rPr sz="1050" spc="15" dirty="0">
                <a:latin typeface="Verdana"/>
                <a:cs typeface="Verdana"/>
              </a:rPr>
              <a:t>“I </a:t>
            </a:r>
            <a:r>
              <a:rPr sz="1050" spc="25" dirty="0">
                <a:latin typeface="Verdana"/>
                <a:cs typeface="Verdana"/>
              </a:rPr>
              <a:t>need</a:t>
            </a:r>
            <a:r>
              <a:rPr sz="1050" spc="155" dirty="0">
                <a:latin typeface="Verdana"/>
                <a:cs typeface="Verdana"/>
              </a:rPr>
              <a:t> </a:t>
            </a:r>
            <a:r>
              <a:rPr sz="1050" spc="15" dirty="0">
                <a:latin typeface="Verdana"/>
                <a:cs typeface="Verdana"/>
              </a:rPr>
              <a:t>to.”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6700"/>
              </a:lnSpc>
              <a:spcBef>
                <a:spcPts val="5"/>
              </a:spcBef>
            </a:pPr>
            <a:r>
              <a:rPr sz="1050" spc="20" dirty="0">
                <a:latin typeface="Verdana"/>
                <a:cs typeface="Verdana"/>
              </a:rPr>
              <a:t>Let’s practice </a:t>
            </a:r>
            <a:r>
              <a:rPr sz="1050" spc="25" dirty="0">
                <a:latin typeface="Verdana"/>
                <a:cs typeface="Verdana"/>
              </a:rPr>
              <a:t>some examples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ending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conversation. </a:t>
            </a:r>
            <a:r>
              <a:rPr sz="1050" spc="25" dirty="0">
                <a:latin typeface="Verdana"/>
                <a:cs typeface="Verdana"/>
              </a:rPr>
              <a:t>Once </a:t>
            </a:r>
            <a:r>
              <a:rPr sz="1050" spc="20" dirty="0">
                <a:latin typeface="Verdana"/>
                <a:cs typeface="Verdana"/>
              </a:rPr>
              <a:t>again, repeat the  </a:t>
            </a:r>
            <a:r>
              <a:rPr sz="1050" spc="25" dirty="0">
                <a:latin typeface="Verdana"/>
                <a:cs typeface="Verdana"/>
              </a:rPr>
              <a:t>examples </a:t>
            </a:r>
            <a:r>
              <a:rPr sz="1050" spc="20" dirty="0">
                <a:latin typeface="Verdana"/>
                <a:cs typeface="Verdana"/>
              </a:rPr>
              <a:t>after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hear </a:t>
            </a:r>
            <a:r>
              <a:rPr sz="1050" spc="25" dirty="0">
                <a:latin typeface="Verdana"/>
                <a:cs typeface="Verdana"/>
              </a:rPr>
              <a:t>them.</a:t>
            </a:r>
            <a:r>
              <a:rPr sz="1050" spc="-2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Ready?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buFont typeface="Malgun Gothic"/>
              <a:buChar char="▪"/>
              <a:tabLst>
                <a:tab pos="241300" algn="l"/>
              </a:tabLst>
            </a:pP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It’s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been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nice chatting, but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suppose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should go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find </a:t>
            </a:r>
            <a:r>
              <a:rPr sz="1050" spc="30" dirty="0">
                <a:solidFill>
                  <a:srgbClr val="FF0000"/>
                </a:solidFill>
                <a:latin typeface="Verdana"/>
                <a:cs typeface="Verdana"/>
              </a:rPr>
              <a:t>my</a:t>
            </a:r>
            <a:r>
              <a:rPr sz="1050" spc="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seat.</a:t>
            </a:r>
            <a:endParaRPr sz="105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55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It’s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getting pretty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late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should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really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be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heading</a:t>
            </a:r>
            <a:r>
              <a:rPr sz="1050" spc="10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home.</a:t>
            </a:r>
            <a:endParaRPr sz="105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If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you’ll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excuse me,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just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need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to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make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a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quick</a:t>
            </a:r>
            <a:r>
              <a:rPr sz="1050" spc="5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call.</a:t>
            </a:r>
            <a:endParaRPr sz="1050">
              <a:latin typeface="Verdana"/>
              <a:cs typeface="Verdana"/>
            </a:endParaRPr>
          </a:p>
          <a:p>
            <a:pPr marL="241300" indent="-228600" algn="just">
              <a:lnSpc>
                <a:spcPct val="100000"/>
              </a:lnSpc>
              <a:spcBef>
                <a:spcPts val="80"/>
              </a:spcBef>
              <a:buFont typeface="Malgun Gothic"/>
              <a:buChar char="▪"/>
              <a:tabLst>
                <a:tab pos="241300" algn="l"/>
              </a:tabLst>
            </a:pP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Well, </a:t>
            </a:r>
            <a:r>
              <a:rPr sz="1050" spc="10" dirty="0">
                <a:solidFill>
                  <a:srgbClr val="FF0000"/>
                </a:solidFill>
                <a:latin typeface="Verdana"/>
                <a:cs typeface="Verdana"/>
              </a:rPr>
              <a:t>I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shouldn’t leave </a:t>
            </a:r>
            <a:r>
              <a:rPr sz="1050" spc="30" dirty="0">
                <a:solidFill>
                  <a:srgbClr val="FF0000"/>
                </a:solidFill>
                <a:latin typeface="Verdana"/>
                <a:cs typeface="Verdana"/>
              </a:rPr>
              <a:t>my </a:t>
            </a:r>
            <a:r>
              <a:rPr sz="1050" spc="25" dirty="0">
                <a:solidFill>
                  <a:srgbClr val="FF0000"/>
                </a:solidFill>
                <a:latin typeface="Verdana"/>
                <a:cs typeface="Verdana"/>
              </a:rPr>
              <a:t>husband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sitting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there alone </a:t>
            </a:r>
            <a:r>
              <a:rPr sz="1050" spc="15" dirty="0">
                <a:solidFill>
                  <a:srgbClr val="FF0000"/>
                </a:solidFill>
                <a:latin typeface="Verdana"/>
                <a:cs typeface="Verdana"/>
              </a:rPr>
              <a:t>for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too</a:t>
            </a:r>
            <a:r>
              <a:rPr sz="1050" spc="12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FF0000"/>
                </a:solidFill>
                <a:latin typeface="Verdana"/>
                <a:cs typeface="Verdana"/>
              </a:rPr>
              <a:t>long.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925English Lesson </a:t>
            </a:r>
            <a:r>
              <a:rPr spc="20" dirty="0"/>
              <a:t>003 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</a:t>
            </a:r>
            <a:r>
              <a:rPr spc="20" dirty="0"/>
              <a:t>Keep </a:t>
            </a:r>
            <a:r>
              <a:rPr spc="15" dirty="0"/>
              <a:t>a Conversation</a:t>
            </a:r>
            <a:r>
              <a:rPr spc="25" dirty="0"/>
              <a:t> </a:t>
            </a:r>
            <a:r>
              <a:rPr spc="20" dirty="0"/>
              <a:t>Going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0174" y="912136"/>
            <a:ext cx="5969635" cy="6325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5700"/>
              </a:lnSpc>
            </a:pPr>
            <a:r>
              <a:rPr sz="1050" spc="25" dirty="0">
                <a:latin typeface="Verdana"/>
                <a:cs typeface="Verdana"/>
              </a:rPr>
              <a:t>Okay, now how about </a:t>
            </a:r>
            <a:r>
              <a:rPr sz="1050" spc="20" dirty="0">
                <a:latin typeface="Verdana"/>
                <a:cs typeface="Verdana"/>
              </a:rPr>
              <a:t>listening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ending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conversation </a:t>
            </a:r>
            <a:r>
              <a:rPr sz="1050" spc="25" dirty="0">
                <a:latin typeface="Verdana"/>
                <a:cs typeface="Verdana"/>
              </a:rPr>
              <a:t>works </a:t>
            </a:r>
            <a:r>
              <a:rPr sz="1050" spc="10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real </a:t>
            </a:r>
            <a:r>
              <a:rPr sz="1050" spc="15" dirty="0">
                <a:latin typeface="Verdana"/>
                <a:cs typeface="Verdana"/>
              </a:rPr>
              <a:t>life?  </a:t>
            </a:r>
            <a:r>
              <a:rPr sz="1050" spc="20" dirty="0">
                <a:latin typeface="Verdana"/>
                <a:cs typeface="Verdana"/>
              </a:rPr>
              <a:t>Let’s </a:t>
            </a:r>
            <a:r>
              <a:rPr sz="1050" spc="15" dirty="0">
                <a:latin typeface="Verdana"/>
                <a:cs typeface="Verdana"/>
              </a:rPr>
              <a:t>listen to </a:t>
            </a:r>
            <a:r>
              <a:rPr sz="1050" spc="20" dirty="0">
                <a:latin typeface="Verdana"/>
                <a:cs typeface="Verdana"/>
              </a:rPr>
              <a:t>the </a:t>
            </a:r>
            <a:r>
              <a:rPr sz="1050" spc="25" dirty="0">
                <a:latin typeface="Verdana"/>
                <a:cs typeface="Verdana"/>
              </a:rPr>
              <a:t>end </a:t>
            </a:r>
            <a:r>
              <a:rPr sz="1050" spc="15" dirty="0">
                <a:latin typeface="Verdana"/>
                <a:cs typeface="Verdana"/>
              </a:rPr>
              <a:t>of a </a:t>
            </a:r>
            <a:r>
              <a:rPr sz="1050" spc="20" dirty="0">
                <a:latin typeface="Verdana"/>
                <a:cs typeface="Verdana"/>
              </a:rPr>
              <a:t>conversation </a:t>
            </a:r>
            <a:r>
              <a:rPr sz="1050" spc="25" dirty="0">
                <a:latin typeface="Verdana"/>
                <a:cs typeface="Verdana"/>
              </a:rPr>
              <a:t>between </a:t>
            </a:r>
            <a:r>
              <a:rPr sz="1050" spc="20" dirty="0">
                <a:latin typeface="Verdana"/>
                <a:cs typeface="Verdana"/>
              </a:rPr>
              <a:t>two people chatting at an office  party.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30" dirty="0">
                <a:latin typeface="Verdana"/>
                <a:cs typeface="Verdana"/>
              </a:rPr>
              <a:t>Amber: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…So, you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live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here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the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city</a:t>
            </a:r>
            <a:r>
              <a:rPr sz="1050" spc="3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then?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Shelly: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Yeah,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</a:t>
            </a:r>
            <a:r>
              <a:rPr sz="1050" spc="-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Delgado.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30" dirty="0">
                <a:latin typeface="Verdana"/>
                <a:cs typeface="Verdana"/>
              </a:rPr>
              <a:t>Amber: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Is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that right?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I’ve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got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a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cousin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that area. Pretty</a:t>
            </a:r>
            <a:r>
              <a:rPr sz="1050" spc="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nice.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Shelly: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And</a:t>
            </a:r>
            <a:r>
              <a:rPr sz="1050" spc="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convenient.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6700"/>
              </a:lnSpc>
            </a:pPr>
            <a:r>
              <a:rPr sz="1050" b="1" spc="30" dirty="0">
                <a:latin typeface="Verdana"/>
                <a:cs typeface="Verdana"/>
              </a:rPr>
              <a:t>Amber: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Indeed. Lovely place. Well Shelly, 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it’s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great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to talk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but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I’ve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got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to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go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and 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freshen up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and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find a</a:t>
            </a:r>
            <a:r>
              <a:rPr sz="1050" spc="1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table.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6000"/>
              </a:lnSpc>
            </a:pPr>
            <a:r>
              <a:rPr sz="1050" spc="20" dirty="0">
                <a:latin typeface="Verdana"/>
                <a:cs typeface="Verdana"/>
              </a:rPr>
              <a:t>So, did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hear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25" dirty="0">
                <a:latin typeface="Verdana"/>
                <a:cs typeface="Verdana"/>
              </a:rPr>
              <a:t>worked? Amber </a:t>
            </a:r>
            <a:r>
              <a:rPr sz="1050" spc="20" dirty="0">
                <a:latin typeface="Verdana"/>
                <a:cs typeface="Verdana"/>
              </a:rPr>
              <a:t>said she </a:t>
            </a:r>
            <a:r>
              <a:rPr sz="1050" spc="25" dirty="0">
                <a:latin typeface="Verdana"/>
                <a:cs typeface="Verdana"/>
              </a:rPr>
              <a:t>needed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“freshen up,” </a:t>
            </a:r>
            <a:r>
              <a:rPr sz="1050" spc="25" dirty="0">
                <a:latin typeface="Verdana"/>
                <a:cs typeface="Verdana"/>
              </a:rPr>
              <a:t>which </a:t>
            </a:r>
            <a:r>
              <a:rPr sz="1050" spc="10" dirty="0">
                <a:latin typeface="Verdana"/>
                <a:cs typeface="Verdana"/>
              </a:rPr>
              <a:t>is 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nice </a:t>
            </a:r>
            <a:r>
              <a:rPr sz="1050" spc="25" dirty="0">
                <a:latin typeface="Verdana"/>
                <a:cs typeface="Verdana"/>
              </a:rPr>
              <a:t>way </a:t>
            </a:r>
            <a:r>
              <a:rPr sz="1050" spc="15" dirty="0">
                <a:latin typeface="Verdana"/>
                <a:cs typeface="Verdana"/>
              </a:rPr>
              <a:t>for a </a:t>
            </a:r>
            <a:r>
              <a:rPr sz="1050" spc="30" dirty="0">
                <a:latin typeface="Verdana"/>
                <a:cs typeface="Verdana"/>
              </a:rPr>
              <a:t>woman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say she </a:t>
            </a:r>
            <a:r>
              <a:rPr sz="1050" spc="25" dirty="0">
                <a:latin typeface="Verdana"/>
                <a:cs typeface="Verdana"/>
              </a:rPr>
              <a:t>needs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use the restroom.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she started </a:t>
            </a:r>
            <a:r>
              <a:rPr sz="1050" spc="25" dirty="0">
                <a:latin typeface="Verdana"/>
                <a:cs typeface="Verdana"/>
              </a:rPr>
              <a:t>by  </a:t>
            </a:r>
            <a:r>
              <a:rPr sz="1050" spc="20" dirty="0">
                <a:latin typeface="Verdana"/>
                <a:cs typeface="Verdana"/>
              </a:rPr>
              <a:t>saying </a:t>
            </a:r>
            <a:r>
              <a:rPr sz="1050" spc="15" dirty="0">
                <a:latin typeface="Verdana"/>
                <a:cs typeface="Verdana"/>
              </a:rPr>
              <a:t>“it’s </a:t>
            </a:r>
            <a:r>
              <a:rPr sz="1050" spc="20" dirty="0">
                <a:latin typeface="Verdana"/>
                <a:cs typeface="Verdana"/>
              </a:rPr>
              <a:t>great </a:t>
            </a:r>
            <a:r>
              <a:rPr sz="1050" spc="15" dirty="0">
                <a:latin typeface="Verdana"/>
                <a:cs typeface="Verdana"/>
              </a:rPr>
              <a:t>to talk,” </a:t>
            </a:r>
            <a:r>
              <a:rPr sz="1050" spc="25" dirty="0">
                <a:latin typeface="Verdana"/>
                <a:cs typeface="Verdana"/>
              </a:rPr>
              <a:t>which we </a:t>
            </a:r>
            <a:r>
              <a:rPr sz="1050" spc="20" dirty="0">
                <a:latin typeface="Verdana"/>
                <a:cs typeface="Verdana"/>
              </a:rPr>
              <a:t>often use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indicate that the conversation </a:t>
            </a:r>
            <a:r>
              <a:rPr sz="1050" spc="15" dirty="0">
                <a:latin typeface="Verdana"/>
                <a:cs typeface="Verdana"/>
              </a:rPr>
              <a:t>is  </a:t>
            </a:r>
            <a:r>
              <a:rPr sz="1050" spc="25" dirty="0">
                <a:latin typeface="Verdana"/>
                <a:cs typeface="Verdana"/>
              </a:rPr>
              <a:t>coming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an </a:t>
            </a:r>
            <a:r>
              <a:rPr sz="1050" spc="25" dirty="0">
                <a:latin typeface="Verdana"/>
                <a:cs typeface="Verdana"/>
              </a:rPr>
              <a:t>end </a:t>
            </a:r>
            <a:r>
              <a:rPr sz="1050" spc="20" dirty="0">
                <a:latin typeface="Verdana"/>
                <a:cs typeface="Verdana"/>
              </a:rPr>
              <a:t>before </a:t>
            </a:r>
            <a:r>
              <a:rPr sz="1050" spc="25" dirty="0">
                <a:latin typeface="Verdana"/>
                <a:cs typeface="Verdana"/>
              </a:rPr>
              <a:t>we </a:t>
            </a:r>
            <a:r>
              <a:rPr sz="1050" spc="20" dirty="0">
                <a:latin typeface="Verdana"/>
                <a:cs typeface="Verdana"/>
              </a:rPr>
              <a:t>give an </a:t>
            </a:r>
            <a:r>
              <a:rPr sz="1050" spc="25" dirty="0">
                <a:latin typeface="Verdana"/>
                <a:cs typeface="Verdana"/>
              </a:rPr>
              <a:t>excuse </a:t>
            </a:r>
            <a:r>
              <a:rPr sz="1050" spc="15" dirty="0">
                <a:latin typeface="Verdana"/>
                <a:cs typeface="Verdana"/>
              </a:rPr>
              <a:t>to</a:t>
            </a:r>
            <a:r>
              <a:rPr sz="1050" spc="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leave.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6350" algn="just">
              <a:lnSpc>
                <a:spcPct val="106700"/>
              </a:lnSpc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your turn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practice. We’ll repeat the dialog, but we’ll </a:t>
            </a:r>
            <a:r>
              <a:rPr sz="1050" spc="25" dirty="0">
                <a:latin typeface="Verdana"/>
                <a:cs typeface="Verdana"/>
              </a:rPr>
              <a:t>beep </a:t>
            </a:r>
            <a:r>
              <a:rPr sz="1050" spc="20" dirty="0">
                <a:latin typeface="Verdana"/>
                <a:cs typeface="Verdana"/>
              </a:rPr>
              <a:t>out the </a:t>
            </a:r>
            <a:r>
              <a:rPr sz="1050" spc="25" dirty="0">
                <a:latin typeface="Verdana"/>
                <a:cs typeface="Verdana"/>
              </a:rPr>
              <a:t>end </a:t>
            </a:r>
            <a:r>
              <a:rPr sz="1050" spc="15" dirty="0">
                <a:latin typeface="Verdana"/>
                <a:cs typeface="Verdana"/>
              </a:rPr>
              <a:t>of  </a:t>
            </a:r>
            <a:r>
              <a:rPr sz="1050" spc="20" dirty="0">
                <a:latin typeface="Verdana"/>
                <a:cs typeface="Verdana"/>
              </a:rPr>
              <a:t>the conversation. </a:t>
            </a:r>
            <a:r>
              <a:rPr sz="1050" spc="25" dirty="0">
                <a:latin typeface="Verdana"/>
                <a:cs typeface="Verdana"/>
              </a:rPr>
              <a:t>You </a:t>
            </a:r>
            <a:r>
              <a:rPr sz="1050" spc="20" dirty="0">
                <a:latin typeface="Verdana"/>
                <a:cs typeface="Verdana"/>
              </a:rPr>
              <a:t>can </a:t>
            </a:r>
            <a:r>
              <a:rPr sz="1050" spc="10" dirty="0">
                <a:latin typeface="Verdana"/>
                <a:cs typeface="Verdana"/>
              </a:rPr>
              <a:t>fill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yourself by saying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25" dirty="0">
                <a:latin typeface="Verdana"/>
                <a:cs typeface="Verdana"/>
              </a:rPr>
              <a:t>was </a:t>
            </a:r>
            <a:r>
              <a:rPr sz="1050" spc="20" dirty="0">
                <a:latin typeface="Verdana"/>
                <a:cs typeface="Verdana"/>
              </a:rPr>
              <a:t>nice </a:t>
            </a:r>
            <a:r>
              <a:rPr sz="1050" spc="15" dirty="0">
                <a:latin typeface="Verdana"/>
                <a:cs typeface="Verdana"/>
              </a:rPr>
              <a:t>to talk </a:t>
            </a:r>
            <a:r>
              <a:rPr sz="1050" spc="25" dirty="0">
                <a:latin typeface="Verdana"/>
                <a:cs typeface="Verdana"/>
              </a:rPr>
              <a:t>and </a:t>
            </a:r>
            <a:r>
              <a:rPr sz="1050" spc="20" dirty="0">
                <a:latin typeface="Verdana"/>
                <a:cs typeface="Verdana"/>
              </a:rPr>
              <a:t>then  giving an </a:t>
            </a:r>
            <a:r>
              <a:rPr sz="1050" spc="25" dirty="0">
                <a:latin typeface="Verdana"/>
                <a:cs typeface="Verdana"/>
              </a:rPr>
              <a:t>excuse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leave. </a:t>
            </a:r>
            <a:r>
              <a:rPr sz="1050" spc="25" dirty="0">
                <a:latin typeface="Verdana"/>
                <a:cs typeface="Verdana"/>
              </a:rPr>
              <a:t>Ready? Here we</a:t>
            </a:r>
            <a:r>
              <a:rPr sz="1050" spc="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go.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30" dirty="0">
                <a:latin typeface="Verdana"/>
                <a:cs typeface="Verdana"/>
              </a:rPr>
              <a:t>Amber: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Is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that right?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I’ve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got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a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cousin </a:t>
            </a:r>
            <a:r>
              <a:rPr sz="1050" spc="15" dirty="0">
                <a:solidFill>
                  <a:srgbClr val="0000FF"/>
                </a:solidFill>
                <a:latin typeface="Verdana"/>
                <a:cs typeface="Verdana"/>
              </a:rPr>
              <a:t>in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that area. Pretty</a:t>
            </a:r>
            <a:r>
              <a:rPr sz="1050" spc="8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nice.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050" b="1" spc="20" dirty="0">
                <a:latin typeface="Verdana"/>
                <a:cs typeface="Verdana"/>
              </a:rPr>
              <a:t>Shelly: </a:t>
            </a:r>
            <a:r>
              <a:rPr sz="1050" spc="25" dirty="0">
                <a:solidFill>
                  <a:srgbClr val="0000FF"/>
                </a:solidFill>
                <a:latin typeface="Verdana"/>
                <a:cs typeface="Verdana"/>
              </a:rPr>
              <a:t>And</a:t>
            </a:r>
            <a:r>
              <a:rPr sz="1050" spc="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1050" spc="20" dirty="0">
                <a:solidFill>
                  <a:srgbClr val="0000FF"/>
                </a:solidFill>
                <a:latin typeface="Verdana"/>
                <a:cs typeface="Verdana"/>
              </a:rPr>
              <a:t>convenient.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7620" algn="just">
              <a:lnSpc>
                <a:spcPct val="106700"/>
              </a:lnSpc>
            </a:pPr>
            <a:r>
              <a:rPr sz="1050" b="1" spc="30" dirty="0">
                <a:solidFill>
                  <a:srgbClr val="808080"/>
                </a:solidFill>
                <a:latin typeface="Verdana"/>
                <a:cs typeface="Verdana"/>
              </a:rPr>
              <a:t>Amber: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Indeed. Lovely place. Well Shelly, </a:t>
            </a:r>
            <a:r>
              <a:rPr sz="1050" spc="10" dirty="0">
                <a:solidFill>
                  <a:srgbClr val="808080"/>
                </a:solidFill>
                <a:latin typeface="Verdana"/>
                <a:cs typeface="Verdana"/>
              </a:rPr>
              <a:t>it’s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great </a:t>
            </a:r>
            <a:r>
              <a:rPr sz="1050" spc="15" dirty="0">
                <a:solidFill>
                  <a:srgbClr val="808080"/>
                </a:solidFill>
                <a:latin typeface="Verdana"/>
                <a:cs typeface="Verdana"/>
              </a:rPr>
              <a:t>to talk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but </a:t>
            </a:r>
            <a:r>
              <a:rPr sz="1050" spc="15" dirty="0">
                <a:solidFill>
                  <a:srgbClr val="808080"/>
                </a:solidFill>
                <a:latin typeface="Verdana"/>
                <a:cs typeface="Verdana"/>
              </a:rPr>
              <a:t>I’ve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got </a:t>
            </a:r>
            <a:r>
              <a:rPr sz="1050" spc="15" dirty="0">
                <a:solidFill>
                  <a:srgbClr val="808080"/>
                </a:solidFill>
                <a:latin typeface="Verdana"/>
                <a:cs typeface="Verdana"/>
              </a:rPr>
              <a:t>to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go </a:t>
            </a:r>
            <a:r>
              <a:rPr sz="1050" spc="25" dirty="0">
                <a:solidFill>
                  <a:srgbClr val="808080"/>
                </a:solidFill>
                <a:latin typeface="Verdana"/>
                <a:cs typeface="Verdana"/>
              </a:rPr>
              <a:t>and 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freshen up </a:t>
            </a:r>
            <a:r>
              <a:rPr sz="1050" spc="25" dirty="0">
                <a:solidFill>
                  <a:srgbClr val="808080"/>
                </a:solidFill>
                <a:latin typeface="Verdana"/>
                <a:cs typeface="Verdana"/>
              </a:rPr>
              <a:t>and </a:t>
            </a:r>
            <a:r>
              <a:rPr sz="1050" spc="15" dirty="0">
                <a:solidFill>
                  <a:srgbClr val="808080"/>
                </a:solidFill>
                <a:latin typeface="Verdana"/>
                <a:cs typeface="Verdana"/>
              </a:rPr>
              <a:t>find a </a:t>
            </a:r>
            <a:r>
              <a:rPr sz="1050" spc="20" dirty="0">
                <a:solidFill>
                  <a:srgbClr val="808080"/>
                </a:solidFill>
                <a:latin typeface="Verdana"/>
                <a:cs typeface="Verdana"/>
              </a:rPr>
              <a:t>table.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6985" algn="just">
              <a:lnSpc>
                <a:spcPct val="105700"/>
              </a:lnSpc>
            </a:pPr>
            <a:r>
              <a:rPr sz="1050" spc="15" dirty="0">
                <a:latin typeface="Verdana"/>
                <a:cs typeface="Verdana"/>
              </a:rPr>
              <a:t>All right! </a:t>
            </a: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20" dirty="0">
                <a:latin typeface="Verdana"/>
                <a:cs typeface="Verdana"/>
              </a:rPr>
              <a:t>that </a:t>
            </a:r>
            <a:r>
              <a:rPr sz="1050" spc="25" dirty="0">
                <a:latin typeface="Verdana"/>
                <a:cs typeface="Verdana"/>
              </a:rPr>
              <a:t>we’ve </a:t>
            </a:r>
            <a:r>
              <a:rPr sz="1050" spc="20" dirty="0">
                <a:latin typeface="Verdana"/>
                <a:cs typeface="Verdana"/>
              </a:rPr>
              <a:t>looked at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end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conversation, </a:t>
            </a:r>
            <a:r>
              <a:rPr sz="1050" spc="10" dirty="0">
                <a:latin typeface="Verdana"/>
                <a:cs typeface="Verdana"/>
              </a:rPr>
              <a:t>it’s </a:t>
            </a:r>
            <a:r>
              <a:rPr sz="1050" spc="20" dirty="0">
                <a:latin typeface="Verdana"/>
                <a:cs typeface="Verdana"/>
              </a:rPr>
              <a:t>time </a:t>
            </a:r>
            <a:r>
              <a:rPr sz="1050" spc="15" dirty="0">
                <a:latin typeface="Verdana"/>
                <a:cs typeface="Verdana"/>
              </a:rPr>
              <a:t>for </a:t>
            </a:r>
            <a:r>
              <a:rPr sz="1050" spc="20" dirty="0">
                <a:latin typeface="Verdana"/>
                <a:cs typeface="Verdana"/>
              </a:rPr>
              <a:t>us </a:t>
            </a:r>
            <a:r>
              <a:rPr sz="1050" spc="15" dirty="0">
                <a:latin typeface="Verdana"/>
                <a:cs typeface="Verdana"/>
              </a:rPr>
              <a:t>to  </a:t>
            </a:r>
            <a:r>
              <a:rPr sz="1050" spc="25" dirty="0">
                <a:latin typeface="Verdana"/>
                <a:cs typeface="Verdana"/>
              </a:rPr>
              <a:t>end </a:t>
            </a:r>
            <a:r>
              <a:rPr sz="1050" spc="15" dirty="0">
                <a:latin typeface="Verdana"/>
                <a:cs typeface="Verdana"/>
              </a:rPr>
              <a:t>this </a:t>
            </a:r>
            <a:r>
              <a:rPr sz="1050" spc="20" dirty="0">
                <a:latin typeface="Verdana"/>
                <a:cs typeface="Verdana"/>
              </a:rPr>
              <a:t>lesson. Besides learning </a:t>
            </a:r>
            <a:r>
              <a:rPr sz="1050" spc="25" dirty="0">
                <a:latin typeface="Verdana"/>
                <a:cs typeface="Verdana"/>
              </a:rPr>
              <a:t>how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end </a:t>
            </a:r>
            <a:r>
              <a:rPr sz="1050" spc="15" dirty="0">
                <a:latin typeface="Verdana"/>
                <a:cs typeface="Verdana"/>
              </a:rPr>
              <a:t>a </a:t>
            </a:r>
            <a:r>
              <a:rPr sz="1050" spc="20" dirty="0">
                <a:latin typeface="Verdana"/>
                <a:cs typeface="Verdana"/>
              </a:rPr>
              <a:t>conversation, </a:t>
            </a:r>
            <a:r>
              <a:rPr sz="1050" spc="25" dirty="0">
                <a:latin typeface="Verdana"/>
                <a:cs typeface="Verdana"/>
              </a:rPr>
              <a:t>we’ve </a:t>
            </a:r>
            <a:r>
              <a:rPr sz="1050" spc="20" dirty="0">
                <a:latin typeface="Verdana"/>
                <a:cs typeface="Verdana"/>
              </a:rPr>
              <a:t>looked at </a:t>
            </a:r>
            <a:r>
              <a:rPr sz="1050" spc="25" dirty="0">
                <a:latin typeface="Verdana"/>
                <a:cs typeface="Verdana"/>
              </a:rPr>
              <a:t>some  ways </a:t>
            </a:r>
            <a:r>
              <a:rPr sz="1050" spc="15" dirty="0">
                <a:latin typeface="Verdana"/>
                <a:cs typeface="Verdana"/>
              </a:rPr>
              <a:t>of </a:t>
            </a:r>
            <a:r>
              <a:rPr sz="1050" spc="20" dirty="0">
                <a:latin typeface="Verdana"/>
                <a:cs typeface="Verdana"/>
              </a:rPr>
              <a:t>keeping </a:t>
            </a:r>
            <a:r>
              <a:rPr sz="1050" spc="10" dirty="0">
                <a:latin typeface="Verdana"/>
                <a:cs typeface="Verdana"/>
              </a:rPr>
              <a:t>it </a:t>
            </a:r>
            <a:r>
              <a:rPr sz="1050" spc="20" dirty="0">
                <a:latin typeface="Verdana"/>
                <a:cs typeface="Verdana"/>
              </a:rPr>
              <a:t>going by </a:t>
            </a:r>
            <a:r>
              <a:rPr sz="1050" spc="25" dirty="0">
                <a:latin typeface="Verdana"/>
                <a:cs typeface="Verdana"/>
              </a:rPr>
              <a:t>showing </a:t>
            </a:r>
            <a:r>
              <a:rPr sz="1050" spc="20" dirty="0">
                <a:latin typeface="Verdana"/>
                <a:cs typeface="Verdana"/>
              </a:rPr>
              <a:t>interest or </a:t>
            </a:r>
            <a:r>
              <a:rPr sz="1050" spc="25" dirty="0">
                <a:latin typeface="Verdana"/>
                <a:cs typeface="Verdana"/>
              </a:rPr>
              <a:t>changing </a:t>
            </a:r>
            <a:r>
              <a:rPr sz="1050" spc="20" dirty="0">
                <a:latin typeface="Verdana"/>
                <a:cs typeface="Verdana"/>
              </a:rPr>
              <a:t>the</a:t>
            </a:r>
            <a:r>
              <a:rPr sz="1050" spc="114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subject.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9525" algn="just">
              <a:lnSpc>
                <a:spcPct val="104800"/>
              </a:lnSpc>
              <a:spcBef>
                <a:spcPts val="5"/>
              </a:spcBef>
            </a:pPr>
            <a:r>
              <a:rPr sz="1050" spc="20" dirty="0">
                <a:latin typeface="Verdana"/>
                <a:cs typeface="Verdana"/>
              </a:rPr>
              <a:t>We’ll be back soon with another 925English lesson. </a:t>
            </a:r>
            <a:r>
              <a:rPr sz="1050" spc="15" dirty="0">
                <a:latin typeface="Verdana"/>
                <a:cs typeface="Verdana"/>
              </a:rPr>
              <a:t>Until </a:t>
            </a:r>
            <a:r>
              <a:rPr sz="1050" spc="20" dirty="0">
                <a:latin typeface="Verdana"/>
                <a:cs typeface="Verdana"/>
              </a:rPr>
              <a:t>then, </a:t>
            </a:r>
            <a:r>
              <a:rPr sz="1050" spc="15" dirty="0">
                <a:latin typeface="Verdana"/>
                <a:cs typeface="Verdana"/>
              </a:rPr>
              <a:t>so </a:t>
            </a:r>
            <a:r>
              <a:rPr sz="1050" spc="20" dirty="0">
                <a:latin typeface="Verdana"/>
                <a:cs typeface="Verdana"/>
              </a:rPr>
              <a:t>long </a:t>
            </a:r>
            <a:r>
              <a:rPr sz="1050" spc="25" dirty="0">
                <a:latin typeface="Verdana"/>
                <a:cs typeface="Verdana"/>
              </a:rPr>
              <a:t>and happy  </a:t>
            </a:r>
            <a:r>
              <a:rPr sz="1050" spc="20" dirty="0">
                <a:latin typeface="Verdana"/>
                <a:cs typeface="Verdana"/>
              </a:rPr>
              <a:t>learning!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925English Lesson </a:t>
            </a:r>
            <a:r>
              <a:rPr spc="20" dirty="0"/>
              <a:t>003 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</a:t>
            </a:r>
            <a:r>
              <a:rPr spc="20" dirty="0"/>
              <a:t>Keep </a:t>
            </a:r>
            <a:r>
              <a:rPr spc="15" dirty="0"/>
              <a:t>a Conversation</a:t>
            </a:r>
            <a:r>
              <a:rPr spc="25" dirty="0"/>
              <a:t> </a:t>
            </a:r>
            <a:r>
              <a:rPr spc="20" dirty="0"/>
              <a:t>Going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0174" y="917447"/>
            <a:ext cx="5968365" cy="696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Language</a:t>
            </a:r>
            <a:r>
              <a:rPr sz="1200" b="1" spc="-10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Review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050" b="1" spc="20" dirty="0">
                <a:latin typeface="Verdana"/>
                <a:cs typeface="Verdana"/>
              </a:rPr>
              <a:t>A.  </a:t>
            </a:r>
            <a:r>
              <a:rPr sz="1050" b="1" spc="25" dirty="0">
                <a:latin typeface="Verdana"/>
                <a:cs typeface="Verdana"/>
              </a:rPr>
              <a:t>Jumbled</a:t>
            </a:r>
            <a:r>
              <a:rPr sz="1050" b="1" spc="-10" dirty="0">
                <a:latin typeface="Verdana"/>
                <a:cs typeface="Verdana"/>
              </a:rPr>
              <a:t> </a:t>
            </a:r>
            <a:r>
              <a:rPr sz="1050" b="1" spc="25" dirty="0">
                <a:latin typeface="Verdana"/>
                <a:cs typeface="Verdana"/>
              </a:rPr>
              <a:t>Sentences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20" dirty="0">
                <a:latin typeface="Verdana"/>
                <a:cs typeface="Verdana"/>
              </a:rPr>
              <a:t>Put the </a:t>
            </a:r>
            <a:r>
              <a:rPr sz="1050" spc="25" dirty="0">
                <a:latin typeface="Verdana"/>
                <a:cs typeface="Verdana"/>
              </a:rPr>
              <a:t>words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the correct order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30" dirty="0">
                <a:latin typeface="Verdana"/>
                <a:cs typeface="Verdana"/>
              </a:rPr>
              <a:t>make </a:t>
            </a:r>
            <a:r>
              <a:rPr sz="1050" spc="25" dirty="0">
                <a:latin typeface="Verdana"/>
                <a:cs typeface="Verdana"/>
              </a:rPr>
              <a:t>examples </a:t>
            </a:r>
            <a:r>
              <a:rPr sz="1050" spc="20" dirty="0">
                <a:latin typeface="Verdana"/>
                <a:cs typeface="Verdana"/>
              </a:rPr>
              <a:t>featured </a:t>
            </a:r>
            <a:r>
              <a:rPr sz="1050" spc="15" dirty="0">
                <a:latin typeface="Verdana"/>
                <a:cs typeface="Verdana"/>
              </a:rPr>
              <a:t>in this</a:t>
            </a:r>
            <a:r>
              <a:rPr sz="1050" spc="13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lesson.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050" spc="25" dirty="0">
                <a:latin typeface="Verdana"/>
                <a:cs typeface="Verdana"/>
              </a:rPr>
              <a:t>way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the  </a:t>
            </a:r>
            <a:r>
              <a:rPr sz="1050" spc="10" dirty="0">
                <a:latin typeface="Verdana"/>
                <a:cs typeface="Verdana"/>
              </a:rPr>
              <a:t>/</a:t>
            </a:r>
            <a:r>
              <a:rPr sz="1050" spc="36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by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Verdana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______________________________________________________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1050" spc="20" dirty="0">
                <a:latin typeface="Verdana"/>
                <a:cs typeface="Verdana"/>
              </a:rPr>
              <a:t>right  </a:t>
            </a:r>
            <a:r>
              <a:rPr sz="1050" spc="10" dirty="0">
                <a:latin typeface="Verdana"/>
                <a:cs typeface="Verdana"/>
              </a:rPr>
              <a:t>/  is  /  </a:t>
            </a:r>
            <a:r>
              <a:rPr sz="1050" spc="20" dirty="0">
                <a:latin typeface="Verdana"/>
                <a:cs typeface="Verdana"/>
              </a:rPr>
              <a:t>that  </a:t>
            </a:r>
            <a:r>
              <a:rPr sz="1050" spc="10" dirty="0">
                <a:latin typeface="Verdana"/>
                <a:cs typeface="Verdana"/>
              </a:rPr>
              <a:t>/ </a:t>
            </a:r>
            <a:r>
              <a:rPr sz="1050" spc="15" dirty="0">
                <a:latin typeface="Verdana"/>
                <a:cs typeface="Verdana"/>
              </a:rPr>
              <a:t> 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AutoNum type="arabicPeriod" startAt="2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______________________________________________________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3"/>
              <a:tabLst>
                <a:tab pos="469265" algn="l"/>
                <a:tab pos="469900" algn="l"/>
              </a:tabLst>
            </a:pPr>
            <a:r>
              <a:rPr sz="1050" spc="20" dirty="0">
                <a:latin typeface="Verdana"/>
                <a:cs typeface="Verdana"/>
              </a:rPr>
              <a:t>marketing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15" dirty="0">
                <a:latin typeface="Verdana"/>
                <a:cs typeface="Verdana"/>
              </a:rPr>
              <a:t>of  </a:t>
            </a:r>
            <a:r>
              <a:rPr sz="1050" spc="10" dirty="0">
                <a:latin typeface="Verdana"/>
                <a:cs typeface="Verdana"/>
              </a:rPr>
              <a:t>/  </a:t>
            </a:r>
            <a:r>
              <a:rPr sz="1050" spc="20" dirty="0">
                <a:latin typeface="Verdana"/>
                <a:cs typeface="Verdana"/>
              </a:rPr>
              <a:t>speaking  </a:t>
            </a:r>
            <a:r>
              <a:rPr sz="1050" spc="10" dirty="0">
                <a:latin typeface="Verdana"/>
                <a:cs typeface="Verdana"/>
              </a:rPr>
              <a:t>/ </a:t>
            </a:r>
            <a:r>
              <a:rPr sz="1050" spc="10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ideas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AutoNum type="arabicPeriod" startAt="3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25" dirty="0">
                <a:latin typeface="Verdana"/>
                <a:cs typeface="Verdana"/>
              </a:rPr>
              <a:t>______________________________________________________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4"/>
              <a:tabLst>
                <a:tab pos="469265" algn="l"/>
                <a:tab pos="469900" algn="l"/>
              </a:tabLst>
            </a:pPr>
            <a:r>
              <a:rPr sz="1050" spc="20" dirty="0">
                <a:latin typeface="Verdana"/>
                <a:cs typeface="Verdana"/>
              </a:rPr>
              <a:t>nice  </a:t>
            </a:r>
            <a:r>
              <a:rPr sz="1050" spc="10" dirty="0">
                <a:latin typeface="Verdana"/>
                <a:cs typeface="Verdana"/>
              </a:rPr>
              <a:t>/  it’s  /  </a:t>
            </a:r>
            <a:r>
              <a:rPr sz="1050" spc="20" dirty="0">
                <a:latin typeface="Verdana"/>
                <a:cs typeface="Verdana"/>
              </a:rPr>
              <a:t>chatting  </a:t>
            </a:r>
            <a:r>
              <a:rPr sz="1050" spc="10" dirty="0">
                <a:latin typeface="Verdana"/>
                <a:cs typeface="Verdana"/>
              </a:rPr>
              <a:t>/ </a:t>
            </a:r>
            <a:r>
              <a:rPr sz="1050" spc="70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been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AutoNum type="arabicPeriod" startAt="4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50" spc="25" dirty="0">
                <a:latin typeface="Verdana"/>
                <a:cs typeface="Verdana"/>
              </a:rPr>
              <a:t>______________________________________________________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AutoNum type="arabicPeriod" startAt="5"/>
              <a:tabLst>
                <a:tab pos="469265" algn="l"/>
                <a:tab pos="469900" algn="l"/>
              </a:tabLst>
            </a:pPr>
            <a:r>
              <a:rPr sz="1050" spc="30" dirty="0">
                <a:latin typeface="Verdana"/>
                <a:cs typeface="Verdana"/>
              </a:rPr>
              <a:t>me  </a:t>
            </a:r>
            <a:r>
              <a:rPr sz="1050" spc="10" dirty="0">
                <a:latin typeface="Verdana"/>
                <a:cs typeface="Verdana"/>
              </a:rPr>
              <a:t>/  if  /  </a:t>
            </a:r>
            <a:r>
              <a:rPr sz="1050" spc="25" dirty="0">
                <a:latin typeface="Verdana"/>
                <a:cs typeface="Verdana"/>
              </a:rPr>
              <a:t>excuse  </a:t>
            </a:r>
            <a:r>
              <a:rPr sz="1050" spc="10" dirty="0">
                <a:latin typeface="Verdana"/>
                <a:cs typeface="Verdana"/>
              </a:rPr>
              <a:t>/</a:t>
            </a:r>
            <a:r>
              <a:rPr sz="1050" spc="36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you’ll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50" spc="25" dirty="0">
                <a:latin typeface="Verdana"/>
                <a:cs typeface="Verdana"/>
              </a:rPr>
              <a:t>______________________________________________________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2420" algn="l"/>
              </a:tabLst>
            </a:pPr>
            <a:r>
              <a:rPr sz="1050" b="1" spc="20" dirty="0">
                <a:latin typeface="Verdana"/>
                <a:cs typeface="Verdana"/>
              </a:rPr>
              <a:t>B.	</a:t>
            </a:r>
            <a:r>
              <a:rPr sz="1050" b="1" spc="15" dirty="0">
                <a:latin typeface="Verdana"/>
                <a:cs typeface="Verdana"/>
              </a:rPr>
              <a:t>Fill in </a:t>
            </a:r>
            <a:r>
              <a:rPr sz="1050" b="1" spc="20" dirty="0">
                <a:latin typeface="Verdana"/>
                <a:cs typeface="Verdana"/>
              </a:rPr>
              <a:t>the</a:t>
            </a:r>
            <a:r>
              <a:rPr sz="1050" b="1" spc="-15" dirty="0">
                <a:latin typeface="Verdana"/>
                <a:cs typeface="Verdana"/>
              </a:rPr>
              <a:t> </a:t>
            </a:r>
            <a:r>
              <a:rPr sz="1050" b="1" spc="25" dirty="0">
                <a:latin typeface="Verdana"/>
                <a:cs typeface="Verdana"/>
              </a:rPr>
              <a:t>Blanks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06700"/>
              </a:lnSpc>
            </a:pPr>
            <a:r>
              <a:rPr sz="1050" spc="30" dirty="0">
                <a:latin typeface="Verdana"/>
                <a:cs typeface="Verdana"/>
              </a:rPr>
              <a:t>Now </a:t>
            </a:r>
            <a:r>
              <a:rPr sz="1050" spc="20" dirty="0">
                <a:latin typeface="Verdana"/>
                <a:cs typeface="Verdana"/>
              </a:rPr>
              <a:t>use the phrases </a:t>
            </a:r>
            <a:r>
              <a:rPr sz="1050" spc="25" dirty="0">
                <a:latin typeface="Verdana"/>
                <a:cs typeface="Verdana"/>
              </a:rPr>
              <a:t>you made </a:t>
            </a:r>
            <a:r>
              <a:rPr sz="1050" spc="15" dirty="0">
                <a:latin typeface="Verdana"/>
                <a:cs typeface="Verdana"/>
              </a:rPr>
              <a:t>in </a:t>
            </a:r>
            <a:r>
              <a:rPr sz="1050" spc="20" dirty="0">
                <a:latin typeface="Verdana"/>
                <a:cs typeface="Verdana"/>
              </a:rPr>
              <a:t>Exercise A </a:t>
            </a:r>
            <a:r>
              <a:rPr sz="1050" spc="25" dirty="0">
                <a:latin typeface="Verdana"/>
                <a:cs typeface="Verdana"/>
              </a:rPr>
              <a:t>above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5" dirty="0">
                <a:latin typeface="Verdana"/>
                <a:cs typeface="Verdana"/>
              </a:rPr>
              <a:t>complete </a:t>
            </a:r>
            <a:r>
              <a:rPr sz="1050" spc="20" dirty="0">
                <a:latin typeface="Verdana"/>
                <a:cs typeface="Verdana"/>
              </a:rPr>
              <a:t>the following  expressions: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2575" algn="l"/>
              </a:tabLst>
            </a:pPr>
            <a:r>
              <a:rPr sz="1050" spc="20" dirty="0">
                <a:latin typeface="Verdana"/>
                <a:cs typeface="Verdana"/>
              </a:rPr>
              <a:t>1.	</a:t>
            </a:r>
            <a:r>
              <a:rPr sz="1050" spc="25" dirty="0">
                <a:latin typeface="Verdana"/>
                <a:cs typeface="Verdana"/>
              </a:rPr>
              <a:t>_______________________  </a:t>
            </a:r>
            <a:r>
              <a:rPr sz="1050" spc="20" dirty="0">
                <a:latin typeface="Verdana"/>
                <a:cs typeface="Verdana"/>
              </a:rPr>
              <a:t>So </a:t>
            </a:r>
            <a:r>
              <a:rPr sz="1050" spc="25" dirty="0">
                <a:latin typeface="Verdana"/>
                <a:cs typeface="Verdana"/>
              </a:rPr>
              <a:t>what </a:t>
            </a:r>
            <a:r>
              <a:rPr sz="1050" spc="20" dirty="0">
                <a:latin typeface="Verdana"/>
                <a:cs typeface="Verdana"/>
              </a:rPr>
              <a:t>did he say</a:t>
            </a:r>
            <a:r>
              <a:rPr sz="1050" spc="75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next?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2575" algn="l"/>
              </a:tabLst>
            </a:pPr>
            <a:r>
              <a:rPr sz="1050" spc="20" dirty="0">
                <a:latin typeface="Verdana"/>
                <a:cs typeface="Verdana"/>
              </a:rPr>
              <a:t>2.	</a:t>
            </a:r>
            <a:r>
              <a:rPr sz="1050" spc="25" dirty="0">
                <a:latin typeface="Verdana"/>
                <a:cs typeface="Verdana"/>
              </a:rPr>
              <a:t>_______________________,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get </a:t>
            </a:r>
            <a:r>
              <a:rPr sz="1050" spc="25" dirty="0">
                <a:latin typeface="Verdana"/>
                <a:cs typeface="Verdana"/>
              </a:rPr>
              <a:t>back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30" dirty="0">
                <a:latin typeface="Verdana"/>
                <a:cs typeface="Verdana"/>
              </a:rPr>
              <a:t>my</a:t>
            </a:r>
            <a:r>
              <a:rPr sz="1050" spc="9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table.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2575" algn="l"/>
              </a:tabLst>
            </a:pPr>
            <a:r>
              <a:rPr sz="1050" spc="20" dirty="0">
                <a:latin typeface="Verdana"/>
                <a:cs typeface="Verdana"/>
              </a:rPr>
              <a:t>3.	</a:t>
            </a:r>
            <a:r>
              <a:rPr sz="1050" spc="25" dirty="0">
                <a:latin typeface="Verdana"/>
                <a:cs typeface="Verdana"/>
              </a:rPr>
              <a:t>_______________________, have you seen </a:t>
            </a:r>
            <a:r>
              <a:rPr sz="1050" spc="20" dirty="0">
                <a:latin typeface="Verdana"/>
                <a:cs typeface="Verdana"/>
              </a:rPr>
              <a:t>the </a:t>
            </a:r>
            <a:r>
              <a:rPr sz="1050" spc="25" dirty="0">
                <a:latin typeface="Verdana"/>
                <a:cs typeface="Verdana"/>
              </a:rPr>
              <a:t>new </a:t>
            </a:r>
            <a:r>
              <a:rPr sz="1050" spc="20" dirty="0">
                <a:latin typeface="Verdana"/>
                <a:cs typeface="Verdana"/>
              </a:rPr>
              <a:t>test</a:t>
            </a:r>
            <a:r>
              <a:rPr sz="1050" spc="11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advertisements?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2575" algn="l"/>
              </a:tabLst>
            </a:pPr>
            <a:r>
              <a:rPr sz="1050" spc="20" dirty="0">
                <a:latin typeface="Verdana"/>
                <a:cs typeface="Verdana"/>
              </a:rPr>
              <a:t>4.	</a:t>
            </a:r>
            <a:r>
              <a:rPr sz="1050" spc="25" dirty="0">
                <a:latin typeface="Verdana"/>
                <a:cs typeface="Verdana"/>
              </a:rPr>
              <a:t>_______________________, </a:t>
            </a:r>
            <a:r>
              <a:rPr sz="1050" spc="20" dirty="0">
                <a:latin typeface="Verdana"/>
                <a:cs typeface="Verdana"/>
              </a:rPr>
              <a:t>but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get going</a:t>
            </a:r>
            <a:r>
              <a:rPr sz="1050" spc="10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now.</a:t>
            </a:r>
            <a:endParaRPr sz="10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2575" algn="l"/>
              </a:tabLst>
            </a:pPr>
            <a:r>
              <a:rPr sz="1050" spc="20" dirty="0">
                <a:latin typeface="Verdana"/>
                <a:cs typeface="Verdana"/>
              </a:rPr>
              <a:t>5.	</a:t>
            </a:r>
            <a:r>
              <a:rPr sz="1050" spc="25" dirty="0">
                <a:latin typeface="Verdana"/>
                <a:cs typeface="Verdana"/>
              </a:rPr>
              <a:t>_______________________, have you </a:t>
            </a:r>
            <a:r>
              <a:rPr sz="1050" spc="20" dirty="0">
                <a:latin typeface="Verdana"/>
                <a:cs typeface="Verdana"/>
              </a:rPr>
              <a:t>talked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June</a:t>
            </a:r>
            <a:r>
              <a:rPr sz="1050" spc="7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lately?</a:t>
            </a:r>
            <a:endParaRPr sz="1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15" dirty="0"/>
              <a:t>925English Lesson </a:t>
            </a:r>
            <a:r>
              <a:rPr spc="20" dirty="0"/>
              <a:t>003  </a:t>
            </a:r>
            <a:r>
              <a:rPr spc="15" dirty="0"/>
              <a:t>– </a:t>
            </a:r>
            <a:r>
              <a:rPr spc="25" dirty="0"/>
              <a:t>How </a:t>
            </a:r>
            <a:r>
              <a:rPr spc="15" dirty="0"/>
              <a:t>to </a:t>
            </a:r>
            <a:r>
              <a:rPr spc="20" dirty="0"/>
              <a:t>Keep </a:t>
            </a:r>
            <a:r>
              <a:rPr spc="15" dirty="0"/>
              <a:t>a Conversation</a:t>
            </a:r>
            <a:r>
              <a:rPr spc="25" dirty="0"/>
              <a:t> </a:t>
            </a:r>
            <a:r>
              <a:rPr spc="20" dirty="0"/>
              <a:t>Going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  <p:sp>
        <p:nvSpPr>
          <p:cNvPr id="2" name="object 2"/>
          <p:cNvSpPr txBox="1"/>
          <p:nvPr/>
        </p:nvSpPr>
        <p:spPr>
          <a:xfrm>
            <a:off x="900174" y="917447"/>
            <a:ext cx="5786755" cy="3574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Verdana"/>
                <a:cs typeface="Verdana"/>
              </a:rPr>
              <a:t>Review</a:t>
            </a:r>
            <a:r>
              <a:rPr sz="1200" b="1" spc="-10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Answers</a:t>
            </a:r>
            <a:endParaRPr sz="1200" dirty="0">
              <a:latin typeface="Verdana"/>
              <a:cs typeface="Verdana"/>
            </a:endParaRPr>
          </a:p>
          <a:p>
            <a:pPr marL="266700" indent="-25400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67335" algn="l"/>
              </a:tabLst>
            </a:pPr>
            <a:r>
              <a:rPr sz="1050" b="1" spc="25" dirty="0">
                <a:latin typeface="Verdana"/>
                <a:cs typeface="Verdana"/>
              </a:rPr>
              <a:t>Jumbled</a:t>
            </a:r>
            <a:r>
              <a:rPr sz="1050" b="1" spc="-20" dirty="0">
                <a:latin typeface="Verdana"/>
                <a:cs typeface="Verdana"/>
              </a:rPr>
              <a:t> </a:t>
            </a:r>
            <a:r>
              <a:rPr sz="1050" b="1" spc="25" dirty="0">
                <a:latin typeface="Verdana"/>
                <a:cs typeface="Verdana"/>
              </a:rPr>
              <a:t>Sentences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Verdana"/>
              <a:buAutoNum type="alphaUcPeriod"/>
            </a:pPr>
            <a:endParaRPr sz="1300" dirty="0">
              <a:latin typeface="Times New Roman"/>
              <a:cs typeface="Times New Roman"/>
            </a:endParaRPr>
          </a:p>
          <a:p>
            <a:pPr marL="283210" lvl="1" indent="-27051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83210" algn="l"/>
              </a:tabLst>
            </a:pP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By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the</a:t>
            </a:r>
            <a:r>
              <a:rPr sz="1050" b="1" spc="-5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way</a:t>
            </a:r>
            <a:endParaRPr sz="1050" dirty="0">
              <a:latin typeface="Verdana"/>
              <a:cs typeface="Verdana"/>
            </a:endParaRPr>
          </a:p>
          <a:p>
            <a:pPr marL="283210" lvl="1" indent="-270510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283210" algn="l"/>
              </a:tabLst>
            </a:pP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Is that</a:t>
            </a:r>
            <a:r>
              <a:rPr sz="1050" b="1" spc="-4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right?</a:t>
            </a:r>
            <a:endParaRPr sz="1050" dirty="0">
              <a:latin typeface="Verdana"/>
              <a:cs typeface="Verdana"/>
            </a:endParaRPr>
          </a:p>
          <a:p>
            <a:pPr marL="283210" lvl="1" indent="-270510">
              <a:lnSpc>
                <a:spcPct val="100000"/>
              </a:lnSpc>
              <a:spcBef>
                <a:spcPts val="60"/>
              </a:spcBef>
              <a:buAutoNum type="arabicPeriod"/>
              <a:tabLst>
                <a:tab pos="283210" algn="l"/>
              </a:tabLst>
            </a:pP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Speaking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of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marketing</a:t>
            </a:r>
            <a:r>
              <a:rPr sz="1050" b="1" spc="1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ideas</a:t>
            </a:r>
            <a:endParaRPr sz="1050" dirty="0">
              <a:latin typeface="Verdana"/>
              <a:cs typeface="Verdana"/>
            </a:endParaRPr>
          </a:p>
          <a:p>
            <a:pPr marL="283210" lvl="1" indent="-27051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283210" algn="l"/>
              </a:tabLst>
            </a:pPr>
            <a:r>
              <a:rPr sz="1050" b="1" spc="15" dirty="0">
                <a:solidFill>
                  <a:srgbClr val="008000"/>
                </a:solidFill>
                <a:latin typeface="Verdana"/>
                <a:cs typeface="Verdana"/>
              </a:rPr>
              <a:t>It’s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been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nice</a:t>
            </a:r>
            <a:r>
              <a:rPr sz="1050" b="1" spc="15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chatting</a:t>
            </a:r>
            <a:endParaRPr sz="1050" dirty="0">
              <a:latin typeface="Verdana"/>
              <a:cs typeface="Verdana"/>
            </a:endParaRPr>
          </a:p>
          <a:p>
            <a:pPr marL="283210" lvl="1" indent="-27051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283210" algn="l"/>
              </a:tabLst>
            </a:pPr>
            <a:r>
              <a:rPr sz="1050" b="1" spc="15" dirty="0">
                <a:solidFill>
                  <a:srgbClr val="008000"/>
                </a:solidFill>
                <a:latin typeface="Verdana"/>
                <a:cs typeface="Verdana"/>
              </a:rPr>
              <a:t>If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you’ll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excuse</a:t>
            </a:r>
            <a:r>
              <a:rPr sz="1050" b="1" spc="-2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1050" b="1" spc="35" dirty="0">
                <a:solidFill>
                  <a:srgbClr val="008000"/>
                </a:solidFill>
                <a:latin typeface="Verdana"/>
                <a:cs typeface="Verdana"/>
              </a:rPr>
              <a:t>me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12420" algn="l"/>
              </a:tabLst>
            </a:pPr>
            <a:r>
              <a:rPr sz="1050" b="1" spc="20" dirty="0">
                <a:latin typeface="Verdana"/>
                <a:cs typeface="Verdana"/>
              </a:rPr>
              <a:t>B.	</a:t>
            </a:r>
            <a:r>
              <a:rPr sz="1050" b="1" spc="15" dirty="0">
                <a:latin typeface="Verdana"/>
                <a:cs typeface="Verdana"/>
              </a:rPr>
              <a:t>Fill in </a:t>
            </a:r>
            <a:r>
              <a:rPr sz="1050" b="1" spc="20" dirty="0">
                <a:latin typeface="Verdana"/>
                <a:cs typeface="Verdana"/>
              </a:rPr>
              <a:t>the</a:t>
            </a:r>
            <a:r>
              <a:rPr sz="1050" b="1" spc="-15" dirty="0">
                <a:latin typeface="Verdana"/>
                <a:cs typeface="Verdana"/>
              </a:rPr>
              <a:t> </a:t>
            </a:r>
            <a:r>
              <a:rPr sz="1050" b="1" spc="25" dirty="0">
                <a:latin typeface="Verdana"/>
                <a:cs typeface="Verdana"/>
              </a:rPr>
              <a:t>Blanks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00" dirty="0">
              <a:latin typeface="Times New Roman"/>
              <a:cs typeface="Times New Roman"/>
            </a:endParaRPr>
          </a:p>
          <a:p>
            <a:pPr marL="283210" indent="-27051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Verdana"/>
              <a:buAutoNum type="arabicPeriod" startAt="6"/>
              <a:tabLst>
                <a:tab pos="282575" algn="l"/>
                <a:tab pos="283210" algn="l"/>
              </a:tabLst>
            </a:pP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Is that right?  </a:t>
            </a:r>
            <a:r>
              <a:rPr sz="1050" spc="20" dirty="0">
                <a:latin typeface="Verdana"/>
                <a:cs typeface="Verdana"/>
              </a:rPr>
              <a:t>So </a:t>
            </a:r>
            <a:r>
              <a:rPr sz="1050" spc="25" dirty="0">
                <a:latin typeface="Verdana"/>
                <a:cs typeface="Verdana"/>
              </a:rPr>
              <a:t>what </a:t>
            </a:r>
            <a:r>
              <a:rPr sz="1050" spc="20" dirty="0">
                <a:latin typeface="Verdana"/>
                <a:cs typeface="Verdana"/>
              </a:rPr>
              <a:t>did he say</a:t>
            </a:r>
            <a:r>
              <a:rPr sz="1050" spc="7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next?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Verdana"/>
              <a:buAutoNum type="arabicPeriod" startAt="6"/>
            </a:pPr>
            <a:endParaRPr sz="1200" dirty="0">
              <a:latin typeface="Times New Roman"/>
              <a:cs typeface="Times New Roman"/>
            </a:endParaRPr>
          </a:p>
          <a:p>
            <a:pPr marL="283210" indent="-270510">
              <a:lnSpc>
                <a:spcPct val="100000"/>
              </a:lnSpc>
              <a:buClr>
                <a:srgbClr val="000000"/>
              </a:buClr>
              <a:buFont typeface="Verdana"/>
              <a:buAutoNum type="arabicPeriod" startAt="6"/>
              <a:tabLst>
                <a:tab pos="282575" algn="l"/>
                <a:tab pos="283210" algn="l"/>
              </a:tabLst>
            </a:pPr>
            <a:r>
              <a:rPr sz="1050" b="1" spc="15" dirty="0">
                <a:solidFill>
                  <a:srgbClr val="008000"/>
                </a:solidFill>
                <a:latin typeface="Verdana"/>
                <a:cs typeface="Verdana"/>
              </a:rPr>
              <a:t>If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you’ll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excuse </a:t>
            </a:r>
            <a:r>
              <a:rPr sz="1050" b="1" spc="30" dirty="0">
                <a:solidFill>
                  <a:srgbClr val="008000"/>
                </a:solidFill>
                <a:latin typeface="Verdana"/>
                <a:cs typeface="Verdana"/>
              </a:rPr>
              <a:t>me,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get </a:t>
            </a:r>
            <a:r>
              <a:rPr sz="1050" spc="25" dirty="0">
                <a:latin typeface="Verdana"/>
                <a:cs typeface="Verdana"/>
              </a:rPr>
              <a:t>back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30" dirty="0">
                <a:latin typeface="Verdana"/>
                <a:cs typeface="Verdana"/>
              </a:rPr>
              <a:t>my</a:t>
            </a:r>
            <a:r>
              <a:rPr sz="1050" spc="5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table.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AutoNum type="arabicPeriod" startAt="6"/>
            </a:pPr>
            <a:endParaRPr sz="1200" dirty="0">
              <a:latin typeface="Times New Roman"/>
              <a:cs typeface="Times New Roman"/>
            </a:endParaRPr>
          </a:p>
          <a:p>
            <a:pPr marL="283210" indent="-27051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Verdana"/>
              <a:buAutoNum type="arabicPeriod" startAt="6"/>
              <a:tabLst>
                <a:tab pos="282575" algn="l"/>
                <a:tab pos="283210" algn="l"/>
              </a:tabLst>
            </a:pP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Speaking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of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marketing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ideas, </a:t>
            </a:r>
            <a:r>
              <a:rPr sz="1050" spc="25" dirty="0">
                <a:latin typeface="Verdana"/>
                <a:cs typeface="Verdana"/>
              </a:rPr>
              <a:t>have you seen </a:t>
            </a:r>
            <a:r>
              <a:rPr sz="1050" spc="20" dirty="0">
                <a:latin typeface="Verdana"/>
                <a:cs typeface="Verdana"/>
              </a:rPr>
              <a:t>the </a:t>
            </a:r>
            <a:r>
              <a:rPr sz="1050" spc="25" dirty="0">
                <a:latin typeface="Verdana"/>
                <a:cs typeface="Verdana"/>
              </a:rPr>
              <a:t>new </a:t>
            </a:r>
            <a:r>
              <a:rPr sz="1050" spc="20" dirty="0">
                <a:latin typeface="Verdana"/>
                <a:cs typeface="Verdana"/>
              </a:rPr>
              <a:t>test</a:t>
            </a:r>
            <a:r>
              <a:rPr sz="1050" spc="13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advertisements?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Verdana"/>
              <a:buAutoNum type="arabicPeriod" startAt="6"/>
            </a:pPr>
            <a:endParaRPr sz="1200" dirty="0">
              <a:latin typeface="Times New Roman"/>
              <a:cs typeface="Times New Roman"/>
            </a:endParaRPr>
          </a:p>
          <a:p>
            <a:pPr marL="283210" indent="-270510">
              <a:lnSpc>
                <a:spcPct val="100000"/>
              </a:lnSpc>
              <a:buClr>
                <a:srgbClr val="000000"/>
              </a:buClr>
              <a:buFont typeface="Verdana"/>
              <a:buAutoNum type="arabicPeriod" startAt="6"/>
              <a:tabLst>
                <a:tab pos="282575" algn="l"/>
                <a:tab pos="283210" algn="l"/>
              </a:tabLst>
            </a:pPr>
            <a:r>
              <a:rPr sz="1050" b="1" spc="15" dirty="0">
                <a:solidFill>
                  <a:srgbClr val="008000"/>
                </a:solidFill>
                <a:latin typeface="Verdana"/>
                <a:cs typeface="Verdana"/>
              </a:rPr>
              <a:t>It’s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been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nice chatting, </a:t>
            </a:r>
            <a:r>
              <a:rPr sz="1050" spc="20" dirty="0">
                <a:latin typeface="Verdana"/>
                <a:cs typeface="Verdana"/>
              </a:rPr>
              <a:t>but </a:t>
            </a:r>
            <a:r>
              <a:rPr sz="1050" spc="10" dirty="0">
                <a:latin typeface="Verdana"/>
                <a:cs typeface="Verdana"/>
              </a:rPr>
              <a:t>I </a:t>
            </a:r>
            <a:r>
              <a:rPr sz="1050" spc="25" dirty="0">
                <a:latin typeface="Verdana"/>
                <a:cs typeface="Verdana"/>
              </a:rPr>
              <a:t>need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get going</a:t>
            </a:r>
            <a:r>
              <a:rPr sz="1050" spc="125" dirty="0">
                <a:latin typeface="Verdana"/>
                <a:cs typeface="Verdana"/>
              </a:rPr>
              <a:t> </a:t>
            </a:r>
            <a:r>
              <a:rPr sz="1050" spc="25" dirty="0">
                <a:latin typeface="Verdana"/>
                <a:cs typeface="Verdana"/>
              </a:rPr>
              <a:t>now.</a:t>
            </a:r>
            <a:endParaRPr sz="10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Verdana"/>
              <a:buAutoNum type="arabicPeriod" startAt="6"/>
            </a:pPr>
            <a:endParaRPr sz="1200" dirty="0">
              <a:latin typeface="Times New Roman"/>
              <a:cs typeface="Times New Roman"/>
            </a:endParaRPr>
          </a:p>
          <a:p>
            <a:pPr marL="283210" indent="-270510">
              <a:lnSpc>
                <a:spcPct val="100000"/>
              </a:lnSpc>
              <a:buClr>
                <a:srgbClr val="000000"/>
              </a:buClr>
              <a:buFont typeface="Verdana"/>
              <a:buAutoNum type="arabicPeriod" startAt="6"/>
              <a:tabLst>
                <a:tab pos="283210" algn="l"/>
              </a:tabLst>
            </a:pP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By </a:t>
            </a:r>
            <a:r>
              <a:rPr sz="1050" b="1" spc="20" dirty="0">
                <a:solidFill>
                  <a:srgbClr val="008000"/>
                </a:solidFill>
                <a:latin typeface="Verdana"/>
                <a:cs typeface="Verdana"/>
              </a:rPr>
              <a:t>the </a:t>
            </a:r>
            <a:r>
              <a:rPr sz="1050" b="1" spc="25" dirty="0">
                <a:solidFill>
                  <a:srgbClr val="008000"/>
                </a:solidFill>
                <a:latin typeface="Verdana"/>
                <a:cs typeface="Verdana"/>
              </a:rPr>
              <a:t>way, </a:t>
            </a:r>
            <a:r>
              <a:rPr sz="1050" spc="25" dirty="0">
                <a:latin typeface="Verdana"/>
                <a:cs typeface="Verdana"/>
              </a:rPr>
              <a:t>have you </a:t>
            </a:r>
            <a:r>
              <a:rPr sz="1050" spc="20" dirty="0">
                <a:latin typeface="Verdana"/>
                <a:cs typeface="Verdana"/>
              </a:rPr>
              <a:t>talked </a:t>
            </a:r>
            <a:r>
              <a:rPr sz="1050" spc="15" dirty="0">
                <a:latin typeface="Verdana"/>
                <a:cs typeface="Verdana"/>
              </a:rPr>
              <a:t>to </a:t>
            </a:r>
            <a:r>
              <a:rPr sz="1050" spc="20" dirty="0">
                <a:latin typeface="Verdana"/>
                <a:cs typeface="Verdana"/>
              </a:rPr>
              <a:t>June</a:t>
            </a:r>
            <a:r>
              <a:rPr sz="1050" spc="40" dirty="0">
                <a:latin typeface="Verdana"/>
                <a:cs typeface="Verdana"/>
              </a:rPr>
              <a:t> </a:t>
            </a:r>
            <a:r>
              <a:rPr sz="1050" spc="20" dirty="0">
                <a:latin typeface="Verdana"/>
                <a:cs typeface="Verdana"/>
              </a:rPr>
              <a:t>lately?</a:t>
            </a:r>
            <a:endParaRPr sz="10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1591</Words>
  <Application>Microsoft Office PowerPoint</Application>
  <PresentationFormat>Custom</PresentationFormat>
  <Paragraphs>150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Malgun Gothic</vt:lpstr>
      <vt:lpstr>Calibri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Eman Magdoub</cp:lastModifiedBy>
  <cp:revision>1</cp:revision>
  <dcterms:created xsi:type="dcterms:W3CDTF">2022-04-24T08:33:56Z</dcterms:created>
  <dcterms:modified xsi:type="dcterms:W3CDTF">2022-04-24T06:39:05Z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2022-04-24T00:00:00Z</vt:filetime>
  </property>
</Properties>
</file>