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7" r:id="rId5"/>
    <p:sldId id="257" r:id="rId6"/>
    <p:sldId id="258" r:id="rId7"/>
    <p:sldId id="259" r:id="rId8"/>
    <p:sldId id="260" r:id="rId9"/>
    <p:sldId id="261" r:id="rId10"/>
    <p:sldId id="268" r:id="rId11"/>
    <p:sldId id="336" r:id="rId12"/>
    <p:sldId id="338" r:id="rId13"/>
    <p:sldId id="273" r:id="rId14"/>
    <p:sldId id="332" r:id="rId15"/>
    <p:sldId id="339" r:id="rId16"/>
    <p:sldId id="340" r:id="rId17"/>
    <p:sldId id="271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hobbi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pipe.com/espressoenglis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Hobbies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28AC5-5585-497D-868B-CD34FB45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58" y="422031"/>
            <a:ext cx="11179542" cy="596010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Into Something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if you’re into something, you’re really enjoying it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When I was young, I was really into my stamp collection. I took it really seriously.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He is really into his football.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Take Up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begin, to start a hobby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👧 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I’m bored, nobody to play with, nowhere to go.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👩‍🦳 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Why don’t you take up a hobby?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After enjoying taking photographs for a few years, I’ve decided to take up photography as a serious hobby.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Get Into Something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0000FF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become interested in something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Many people decide to take the step to get into running each year.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 Many people got into cooking during the lockdown and learnt how to make bread.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28AC5-5585-497D-868B-CD34FB45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58" y="422031"/>
            <a:ext cx="11179542" cy="596010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Turn Up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arrive for an activity or event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I turn up in the gym every day, I train hard and I see results.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Keep Up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continue the action that we’ve started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Previously I have found it difficult to keep up going to the gym.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You have to continue to go to places to keep up your interest in photography.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To keep it up means to keep your interest alive.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Back Out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is the opposite of ‘keep up’, to leave, to withdraw, to lose your interest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You’re not probably too happy with the gym, the equipment is a little bit old. Maybe you don’t get along so much with the people there. So you decide to stop or to back out.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Running was really not for me so I decided to back out.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79332" y="826252"/>
            <a:ext cx="92957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is a hobby?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have any hobbies? What are they?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824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much free time do you usually have? What do you like to do with your free time? Do you prefer be active?</a:t>
            </a:r>
          </a:p>
          <a:p>
            <a:pPr marR="8240"/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collect anything? If so, when did you start collecting? How large is your collection?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kinds of things do people usually collect?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820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Sometimes, the things that people collect become valuable. Can you think of any examples? What ki gain the most value over time?</a:t>
            </a:r>
          </a:p>
          <a:p>
            <a:pPr marR="8200"/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R="867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like to learn new skills? Can you give an example of something that you have learned to do t related to your work?</a:t>
            </a:r>
          </a:p>
          <a:p>
            <a:pPr marR="8670"/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attended any classes to help you learn a new hobby? If not, would you like to?</a:t>
            </a:r>
            <a:endParaRPr lang="en-US" sz="1800" b="0" i="0" u="none" strike="noStrike" baseline="0" dirty="0">
              <a:solidFill>
                <a:srgbClr val="010101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Is there a hobby you are thinking about starting these days? What is </a:t>
            </a:r>
            <a:r>
              <a:rPr lang="en-US" sz="1800" b="1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</a:rPr>
              <a:t>it?</a:t>
            </a:r>
            <a:endParaRPr lang="en-US" sz="1800" b="1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8" y="-8687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13805"/>
            <a:ext cx="9295743" cy="630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long have you had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do people have hobbies?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did you start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you make money from doing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many hours a week do you spend on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your hobby safe or dangerous?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do people need hobbies?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can one do as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much time can one spend on his/her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your hobby interfere with your work/study/personal life?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spend money on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your hobby influence your choice of friends?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a hobby save a child from bad peer influence?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a hobby be dangerous?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got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long have you had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most expensive?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cheapest?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cost nothing at all?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6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8" y="-8687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13805"/>
            <a:ext cx="9295743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most popular in your country?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hunting a hobby or a sport in your country?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most popular with women in your country? With men?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Did you have any hobbies when you were a child?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you think of any hobbies which are popular with children and adults?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think a hobby is different from a sport?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there any hobbies you would like to 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there any dangerous hobbies?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there any hobbies you can do in other countries, but not your own?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do you think are the most difficult?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600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Hobbies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Hobbies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Hobbies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Hobbies 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4- Hobbies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2010641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-3" dirty="0">
                <a:solidFill>
                  <a:srgbClr val="17365D"/>
                </a:solidFill>
                <a:latin typeface="Cambria"/>
                <a:cs typeface="Cambria"/>
              </a:rPr>
              <a:t>4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 –</a:t>
            </a:r>
            <a:r>
              <a:rPr sz="1773" b="1" spc="72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Hobbies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4963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5806007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5951705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6097178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 txBox="1"/>
          <p:nvPr/>
        </p:nvSpPr>
        <p:spPr>
          <a:xfrm>
            <a:off x="4061321" y="1038484"/>
            <a:ext cx="4061547" cy="5102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80094">
              <a:lnSpc>
                <a:spcPct val="112500"/>
              </a:lnSpc>
            </a:pPr>
            <a:r>
              <a:rPr sz="818" dirty="0">
                <a:latin typeface="Cambria"/>
                <a:cs typeface="Cambria"/>
              </a:rPr>
              <a:t>Today </a:t>
            </a:r>
            <a:r>
              <a:rPr sz="818" spc="-3" dirty="0">
                <a:latin typeface="Cambria"/>
                <a:cs typeface="Cambria"/>
              </a:rPr>
              <a:t>we’re </a:t>
            </a:r>
            <a:r>
              <a:rPr sz="818" dirty="0">
                <a:latin typeface="Cambria"/>
                <a:cs typeface="Cambria"/>
              </a:rPr>
              <a:t>going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talk  about hobbies </a:t>
            </a:r>
            <a:r>
              <a:rPr sz="818" dirty="0">
                <a:latin typeface="Cambria"/>
                <a:cs typeface="Cambria"/>
              </a:rPr>
              <a:t>– the word </a:t>
            </a:r>
            <a:r>
              <a:rPr sz="818" spc="-7" dirty="0">
                <a:latin typeface="Cambria"/>
                <a:cs typeface="Cambria"/>
              </a:rPr>
              <a:t>“hobby” </a:t>
            </a:r>
            <a:r>
              <a:rPr sz="818" spc="-3" dirty="0">
                <a:latin typeface="Cambria"/>
                <a:cs typeface="Cambria"/>
              </a:rPr>
              <a:t>refers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an </a:t>
            </a:r>
            <a:r>
              <a:rPr sz="818" dirty="0">
                <a:latin typeface="Cambria"/>
                <a:cs typeface="Cambria"/>
              </a:rPr>
              <a:t>activity or </a:t>
            </a:r>
            <a:r>
              <a:rPr sz="818" spc="-3" dirty="0">
                <a:latin typeface="Cambria"/>
                <a:cs typeface="Cambria"/>
              </a:rPr>
              <a:t>interest that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do </a:t>
            </a:r>
            <a:r>
              <a:rPr sz="818" dirty="0">
                <a:latin typeface="Cambria"/>
                <a:cs typeface="Cambria"/>
              </a:rPr>
              <a:t>for </a:t>
            </a:r>
            <a:r>
              <a:rPr sz="818" spc="-3" dirty="0">
                <a:latin typeface="Cambria"/>
                <a:cs typeface="Cambria"/>
              </a:rPr>
              <a:t>pleasure  </a:t>
            </a:r>
            <a:r>
              <a:rPr sz="818" dirty="0">
                <a:latin typeface="Cambria"/>
                <a:cs typeface="Cambria"/>
              </a:rPr>
              <a:t>or</a:t>
            </a:r>
            <a:r>
              <a:rPr sz="818" spc="-3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relaxation.</a:t>
            </a:r>
            <a:endParaRPr sz="818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5" dirty="0">
              <a:latin typeface="Times New Roman"/>
              <a:cs typeface="Times New Roman"/>
            </a:endParaRPr>
          </a:p>
          <a:p>
            <a:pPr marL="8659">
              <a:spcBef>
                <a:spcPts val="648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#1 – Talking about</a:t>
            </a:r>
            <a:r>
              <a:rPr sz="955" b="1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Hobbies</a:t>
            </a:r>
            <a:endParaRPr sz="955" dirty="0">
              <a:latin typeface="Cambria"/>
              <a:cs typeface="Cambria"/>
            </a:endParaRPr>
          </a:p>
          <a:p>
            <a:pPr marL="8659" marR="76198">
              <a:lnSpc>
                <a:spcPct val="113300"/>
              </a:lnSpc>
              <a:spcBef>
                <a:spcPts val="20"/>
              </a:spcBef>
            </a:pPr>
            <a:r>
              <a:rPr sz="818" i="1" dirty="0">
                <a:latin typeface="Cambria"/>
                <a:cs typeface="Cambria"/>
              </a:rPr>
              <a:t>Ron </a:t>
            </a:r>
            <a:r>
              <a:rPr sz="818" i="1" spc="-3" dirty="0">
                <a:latin typeface="Cambria"/>
                <a:cs typeface="Cambria"/>
              </a:rPr>
              <a:t>and Eileen </a:t>
            </a:r>
            <a:r>
              <a:rPr sz="818" i="1" spc="-7" dirty="0">
                <a:latin typeface="Cambria"/>
                <a:cs typeface="Cambria"/>
              </a:rPr>
              <a:t>are </a:t>
            </a:r>
            <a:r>
              <a:rPr sz="818" i="1" spc="-3" dirty="0">
                <a:latin typeface="Cambria"/>
                <a:cs typeface="Cambria"/>
              </a:rPr>
              <a:t>getting to know each other </a:t>
            </a:r>
            <a:r>
              <a:rPr sz="818" i="1" spc="3" dirty="0">
                <a:latin typeface="Cambria"/>
                <a:cs typeface="Cambria"/>
              </a:rPr>
              <a:t>on </a:t>
            </a:r>
            <a:r>
              <a:rPr sz="818" i="1" dirty="0">
                <a:latin typeface="Cambria"/>
                <a:cs typeface="Cambria"/>
              </a:rPr>
              <a:t>a first </a:t>
            </a:r>
            <a:r>
              <a:rPr sz="818" i="1" spc="-3" dirty="0">
                <a:latin typeface="Cambria"/>
                <a:cs typeface="Cambria"/>
              </a:rPr>
              <a:t>date. Listen to each of </a:t>
            </a:r>
            <a:r>
              <a:rPr sz="818" i="1" dirty="0">
                <a:latin typeface="Cambria"/>
                <a:cs typeface="Cambria"/>
              </a:rPr>
              <a:t>them </a:t>
            </a:r>
            <a:r>
              <a:rPr sz="818" i="1" spc="-3" dirty="0">
                <a:latin typeface="Cambria"/>
                <a:cs typeface="Cambria"/>
              </a:rPr>
              <a:t>ask and  answer questions about </a:t>
            </a:r>
            <a:r>
              <a:rPr sz="818" i="1" dirty="0">
                <a:latin typeface="Cambria"/>
                <a:cs typeface="Cambria"/>
              </a:rPr>
              <a:t>their</a:t>
            </a:r>
            <a:r>
              <a:rPr sz="818" i="1" spc="-48" dirty="0">
                <a:latin typeface="Cambria"/>
                <a:cs typeface="Cambria"/>
              </a:rPr>
              <a:t> </a:t>
            </a:r>
            <a:r>
              <a:rPr sz="818" i="1" dirty="0">
                <a:latin typeface="Cambria"/>
                <a:cs typeface="Cambria"/>
              </a:rPr>
              <a:t>hobbies.</a:t>
            </a:r>
            <a:endParaRPr sz="818" dirty="0">
              <a:latin typeface="Cambria"/>
              <a:cs typeface="Cambria"/>
            </a:endParaRPr>
          </a:p>
          <a:p>
            <a:pPr marL="8659" marR="1137341">
              <a:lnSpc>
                <a:spcPct val="111900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Ron: </a:t>
            </a:r>
            <a:r>
              <a:rPr sz="818" dirty="0">
                <a:latin typeface="Cambria"/>
                <a:cs typeface="Cambria"/>
              </a:rPr>
              <a:t>So what do </a:t>
            </a:r>
            <a:r>
              <a:rPr sz="818" spc="-7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like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do </a:t>
            </a:r>
            <a:r>
              <a:rPr sz="818" dirty="0">
                <a:latin typeface="Cambria"/>
                <a:cs typeface="Cambria"/>
              </a:rPr>
              <a:t>in </a:t>
            </a:r>
            <a:r>
              <a:rPr sz="818" spc="-3" dirty="0">
                <a:latin typeface="Cambria"/>
                <a:cs typeface="Cambria"/>
              </a:rPr>
              <a:t>your free </a:t>
            </a:r>
            <a:r>
              <a:rPr sz="818" spc="-7" dirty="0">
                <a:latin typeface="Cambria"/>
                <a:cs typeface="Cambria"/>
              </a:rPr>
              <a:t>time? </a:t>
            </a:r>
            <a:r>
              <a:rPr sz="818" spc="-3" dirty="0">
                <a:latin typeface="Cambria"/>
                <a:cs typeface="Cambria"/>
              </a:rPr>
              <a:t>Do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have </a:t>
            </a:r>
            <a:r>
              <a:rPr sz="818" spc="-7" dirty="0">
                <a:latin typeface="Cambria"/>
                <a:cs typeface="Cambria"/>
              </a:rPr>
              <a:t>any  </a:t>
            </a:r>
            <a:r>
              <a:rPr sz="818" spc="-3" dirty="0">
                <a:latin typeface="Cambria"/>
                <a:cs typeface="Cambria"/>
              </a:rPr>
              <a:t>hobbies?</a:t>
            </a:r>
            <a:endParaRPr sz="818" dirty="0">
              <a:latin typeface="Cambria"/>
              <a:cs typeface="Cambria"/>
            </a:endParaRPr>
          </a:p>
          <a:p>
            <a:pPr marL="8659" marR="1273285">
              <a:lnSpc>
                <a:spcPct val="113300"/>
              </a:lnSpc>
              <a:spcBef>
                <a:spcPts val="672"/>
              </a:spcBef>
            </a:pPr>
            <a:r>
              <a:rPr sz="818" b="1" dirty="0">
                <a:latin typeface="Cambria"/>
                <a:cs typeface="Cambria"/>
              </a:rPr>
              <a:t>Eileen: </a:t>
            </a:r>
            <a:r>
              <a:rPr sz="818" spc="-3" dirty="0">
                <a:latin typeface="Cambria"/>
                <a:cs typeface="Cambria"/>
              </a:rPr>
              <a:t>I’m really </a:t>
            </a:r>
            <a:r>
              <a:rPr sz="818" spc="-7" dirty="0">
                <a:latin typeface="Cambria"/>
                <a:cs typeface="Cambria"/>
              </a:rPr>
              <a:t>into </a:t>
            </a:r>
            <a:r>
              <a:rPr sz="818" spc="-3" dirty="0">
                <a:latin typeface="Cambria"/>
                <a:cs typeface="Cambria"/>
              </a:rPr>
              <a:t>rock </a:t>
            </a:r>
            <a:r>
              <a:rPr sz="818" dirty="0">
                <a:latin typeface="Cambria"/>
                <a:cs typeface="Cambria"/>
              </a:rPr>
              <a:t>climbing – I </a:t>
            </a:r>
            <a:r>
              <a:rPr sz="818" spc="-7" dirty="0">
                <a:latin typeface="Cambria"/>
                <a:cs typeface="Cambria"/>
              </a:rPr>
              <a:t>go up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mountains  every chance </a:t>
            </a:r>
            <a:r>
              <a:rPr sz="818" dirty="0">
                <a:latin typeface="Cambria"/>
                <a:cs typeface="Cambria"/>
              </a:rPr>
              <a:t>I can</a:t>
            </a:r>
            <a:r>
              <a:rPr sz="818" spc="-5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get.</a:t>
            </a:r>
            <a:endParaRPr sz="818" dirty="0">
              <a:latin typeface="Cambria"/>
              <a:cs typeface="Cambria"/>
            </a:endParaRPr>
          </a:p>
          <a:p>
            <a:pPr marL="8659">
              <a:spcBef>
                <a:spcPts val="801"/>
              </a:spcBef>
            </a:pPr>
            <a:r>
              <a:rPr sz="818" b="1" spc="-3" dirty="0">
                <a:latin typeface="Cambria"/>
                <a:cs typeface="Cambria"/>
              </a:rPr>
              <a:t>Ron: </a:t>
            </a:r>
            <a:r>
              <a:rPr sz="818" dirty="0">
                <a:latin typeface="Cambria"/>
                <a:cs typeface="Cambria"/>
              </a:rPr>
              <a:t>Rock climbing?! Wow – </a:t>
            </a:r>
            <a:r>
              <a:rPr sz="818" spc="-3" dirty="0">
                <a:latin typeface="Cambria"/>
                <a:cs typeface="Cambria"/>
              </a:rPr>
              <a:t>how long have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been </a:t>
            </a:r>
            <a:r>
              <a:rPr sz="818" dirty="0">
                <a:latin typeface="Cambria"/>
                <a:cs typeface="Cambria"/>
              </a:rPr>
              <a:t>doing</a:t>
            </a:r>
            <a:r>
              <a:rPr sz="818" spc="-3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that?</a:t>
            </a:r>
            <a:endParaRPr sz="818" dirty="0">
              <a:latin typeface="Cambria"/>
              <a:cs typeface="Cambria"/>
            </a:endParaRPr>
          </a:p>
          <a:p>
            <a:pPr marL="8659" marR="1172842">
              <a:lnSpc>
                <a:spcPct val="112200"/>
              </a:lnSpc>
              <a:spcBef>
                <a:spcPts val="682"/>
              </a:spcBef>
            </a:pPr>
            <a:r>
              <a:rPr sz="818" b="1" dirty="0">
                <a:latin typeface="Cambria"/>
                <a:cs typeface="Cambria"/>
              </a:rPr>
              <a:t>Eileen: </a:t>
            </a:r>
            <a:r>
              <a:rPr sz="818" spc="-3" dirty="0">
                <a:latin typeface="Cambria"/>
                <a:cs typeface="Cambria"/>
              </a:rPr>
              <a:t>About </a:t>
            </a:r>
            <a:r>
              <a:rPr sz="818" dirty="0">
                <a:latin typeface="Cambria"/>
                <a:cs typeface="Cambria"/>
              </a:rPr>
              <a:t>5 </a:t>
            </a:r>
            <a:r>
              <a:rPr sz="818" spc="-7" dirty="0">
                <a:latin typeface="Cambria"/>
                <a:cs typeface="Cambria"/>
              </a:rPr>
              <a:t>years. </a:t>
            </a:r>
            <a:r>
              <a:rPr sz="818" dirty="0">
                <a:latin typeface="Cambria"/>
                <a:cs typeface="Cambria"/>
              </a:rPr>
              <a:t>My college </a:t>
            </a:r>
            <a:r>
              <a:rPr sz="818" spc="-3" dirty="0">
                <a:latin typeface="Cambria"/>
                <a:cs typeface="Cambria"/>
              </a:rPr>
              <a:t>roommate introduced </a:t>
            </a:r>
            <a:r>
              <a:rPr sz="818" dirty="0">
                <a:latin typeface="Cambria"/>
                <a:cs typeface="Cambria"/>
              </a:rPr>
              <a:t>me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dirty="0">
                <a:latin typeface="Cambria"/>
                <a:cs typeface="Cambria"/>
              </a:rPr>
              <a:t>it.  </a:t>
            </a:r>
            <a:r>
              <a:rPr sz="818" spc="-3" dirty="0">
                <a:latin typeface="Cambria"/>
                <a:cs typeface="Cambria"/>
              </a:rPr>
              <a:t>Unfortunately I’ve been super busy </a:t>
            </a:r>
            <a:r>
              <a:rPr sz="818" dirty="0">
                <a:latin typeface="Cambria"/>
                <a:cs typeface="Cambria"/>
              </a:rPr>
              <a:t>these days and </a:t>
            </a:r>
            <a:r>
              <a:rPr sz="818" spc="-3" dirty="0">
                <a:latin typeface="Cambria"/>
                <a:cs typeface="Cambria"/>
              </a:rPr>
              <a:t>I haven’t </a:t>
            </a:r>
            <a:r>
              <a:rPr sz="818" spc="-7" dirty="0">
                <a:latin typeface="Cambria"/>
                <a:cs typeface="Cambria"/>
              </a:rPr>
              <a:t>been  </a:t>
            </a:r>
            <a:r>
              <a:rPr sz="818" spc="-3" dirty="0">
                <a:latin typeface="Cambria"/>
                <a:cs typeface="Cambria"/>
              </a:rPr>
              <a:t>able to </a:t>
            </a:r>
            <a:r>
              <a:rPr sz="818" dirty="0">
                <a:latin typeface="Cambria"/>
                <a:cs typeface="Cambria"/>
              </a:rPr>
              <a:t>do </a:t>
            </a:r>
            <a:r>
              <a:rPr sz="818" spc="-3" dirty="0">
                <a:latin typeface="Cambria"/>
                <a:cs typeface="Cambria"/>
              </a:rPr>
              <a:t>much climbing, </a:t>
            </a:r>
            <a:r>
              <a:rPr sz="818" spc="-7" dirty="0">
                <a:latin typeface="Cambria"/>
                <a:cs typeface="Cambria"/>
              </a:rPr>
              <a:t>so </a:t>
            </a:r>
            <a:r>
              <a:rPr sz="818" dirty="0">
                <a:latin typeface="Cambria"/>
                <a:cs typeface="Cambria"/>
              </a:rPr>
              <a:t>I go </a:t>
            </a:r>
            <a:r>
              <a:rPr sz="818" spc="-3" dirty="0">
                <a:latin typeface="Cambria"/>
                <a:cs typeface="Cambria"/>
              </a:rPr>
              <a:t>jogging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stay </a:t>
            </a:r>
            <a:r>
              <a:rPr sz="818" dirty="0">
                <a:latin typeface="Cambria"/>
                <a:cs typeface="Cambria"/>
              </a:rPr>
              <a:t>in </a:t>
            </a:r>
            <a:r>
              <a:rPr sz="818" spc="-3" dirty="0">
                <a:latin typeface="Cambria"/>
                <a:cs typeface="Cambria"/>
              </a:rPr>
              <a:t>shape. How  about </a:t>
            </a:r>
            <a:r>
              <a:rPr sz="818" dirty="0">
                <a:latin typeface="Cambria"/>
                <a:cs typeface="Cambria"/>
              </a:rPr>
              <a:t>you – </a:t>
            </a:r>
            <a:r>
              <a:rPr sz="818" spc="-7" dirty="0">
                <a:latin typeface="Cambria"/>
                <a:cs typeface="Cambria"/>
              </a:rPr>
              <a:t>do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play </a:t>
            </a:r>
            <a:r>
              <a:rPr sz="818" spc="-3" dirty="0">
                <a:latin typeface="Cambria"/>
                <a:cs typeface="Cambria"/>
              </a:rPr>
              <a:t>any</a:t>
            </a:r>
            <a:r>
              <a:rPr sz="818" spc="-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sports?</a:t>
            </a:r>
            <a:endParaRPr sz="818" dirty="0">
              <a:latin typeface="Cambria"/>
              <a:cs typeface="Cambria"/>
            </a:endParaRPr>
          </a:p>
          <a:p>
            <a:pPr marL="8659" marR="50654">
              <a:lnSpc>
                <a:spcPct val="111700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Ron: </a:t>
            </a:r>
            <a:r>
              <a:rPr sz="818" dirty="0">
                <a:latin typeface="Cambria"/>
                <a:cs typeface="Cambria"/>
              </a:rPr>
              <a:t>No, </a:t>
            </a:r>
            <a:r>
              <a:rPr sz="818" spc="-3" dirty="0">
                <a:latin typeface="Cambria"/>
                <a:cs typeface="Cambria"/>
              </a:rPr>
              <a:t>I’m </a:t>
            </a:r>
            <a:r>
              <a:rPr sz="818" dirty="0">
                <a:latin typeface="Cambria"/>
                <a:cs typeface="Cambria"/>
              </a:rPr>
              <a:t>not </a:t>
            </a:r>
            <a:r>
              <a:rPr sz="818" spc="-3" dirty="0">
                <a:latin typeface="Cambria"/>
                <a:cs typeface="Cambria"/>
              </a:rPr>
              <a:t>very athletic. I </a:t>
            </a:r>
            <a:r>
              <a:rPr sz="818" dirty="0">
                <a:latin typeface="Cambria"/>
                <a:cs typeface="Cambria"/>
              </a:rPr>
              <a:t>work out </a:t>
            </a:r>
            <a:r>
              <a:rPr sz="818" spc="-7" dirty="0">
                <a:latin typeface="Cambria"/>
                <a:cs typeface="Cambria"/>
              </a:rPr>
              <a:t>at </a:t>
            </a:r>
            <a:r>
              <a:rPr sz="818" spc="-3" dirty="0">
                <a:latin typeface="Cambria"/>
                <a:cs typeface="Cambria"/>
              </a:rPr>
              <a:t>the </a:t>
            </a:r>
            <a:r>
              <a:rPr sz="818" dirty="0">
                <a:latin typeface="Cambria"/>
                <a:cs typeface="Cambria"/>
              </a:rPr>
              <a:t>gym… once in </a:t>
            </a:r>
            <a:r>
              <a:rPr sz="818" spc="-3" dirty="0">
                <a:latin typeface="Cambria"/>
                <a:cs typeface="Cambria"/>
              </a:rPr>
              <a:t>a while! I spend a </a:t>
            </a:r>
            <a:r>
              <a:rPr sz="818" dirty="0">
                <a:latin typeface="Cambria"/>
                <a:cs typeface="Cambria"/>
              </a:rPr>
              <a:t>lot </a:t>
            </a:r>
            <a:r>
              <a:rPr sz="818" spc="3" dirty="0">
                <a:latin typeface="Cambria"/>
                <a:cs typeface="Cambria"/>
              </a:rPr>
              <a:t>of </a:t>
            </a:r>
            <a:r>
              <a:rPr sz="818" dirty="0">
                <a:latin typeface="Cambria"/>
                <a:cs typeface="Cambria"/>
              </a:rPr>
              <a:t>time  </a:t>
            </a:r>
            <a:r>
              <a:rPr sz="818" spc="-3" dirty="0">
                <a:latin typeface="Cambria"/>
                <a:cs typeface="Cambria"/>
              </a:rPr>
              <a:t>reading, and I’m interested </a:t>
            </a:r>
            <a:r>
              <a:rPr sz="818" dirty="0">
                <a:latin typeface="Cambria"/>
                <a:cs typeface="Cambria"/>
              </a:rPr>
              <a:t>in photography – </a:t>
            </a:r>
            <a:r>
              <a:rPr sz="818" spc="-7" dirty="0">
                <a:latin typeface="Cambria"/>
                <a:cs typeface="Cambria"/>
              </a:rPr>
              <a:t>but </a:t>
            </a:r>
            <a:r>
              <a:rPr sz="818" spc="-3" dirty="0">
                <a:latin typeface="Cambria"/>
                <a:cs typeface="Cambria"/>
              </a:rPr>
              <a:t>actually, </a:t>
            </a:r>
            <a:r>
              <a:rPr sz="818" dirty="0">
                <a:latin typeface="Cambria"/>
                <a:cs typeface="Cambria"/>
              </a:rPr>
              <a:t>my </a:t>
            </a:r>
            <a:r>
              <a:rPr sz="818" spc="-7" dirty="0">
                <a:latin typeface="Cambria"/>
                <a:cs typeface="Cambria"/>
              </a:rPr>
              <a:t>newest </a:t>
            </a:r>
            <a:r>
              <a:rPr sz="818" dirty="0">
                <a:latin typeface="Cambria"/>
                <a:cs typeface="Cambria"/>
              </a:rPr>
              <a:t>passion is</a:t>
            </a:r>
            <a:r>
              <a:rPr sz="818" spc="5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gardening.</a:t>
            </a:r>
            <a:endParaRPr sz="818" dirty="0">
              <a:latin typeface="Cambria"/>
              <a:cs typeface="Cambria"/>
            </a:endParaRPr>
          </a:p>
          <a:p>
            <a:pPr marL="8659">
              <a:spcBef>
                <a:spcPts val="815"/>
              </a:spcBef>
            </a:pPr>
            <a:r>
              <a:rPr sz="818" b="1" dirty="0">
                <a:latin typeface="Cambria"/>
                <a:cs typeface="Cambria"/>
              </a:rPr>
              <a:t>Eileen: </a:t>
            </a:r>
            <a:r>
              <a:rPr sz="818" spc="-3" dirty="0">
                <a:latin typeface="Cambria"/>
                <a:cs typeface="Cambria"/>
              </a:rPr>
              <a:t>Really? How’d </a:t>
            </a:r>
            <a:r>
              <a:rPr sz="818" spc="-7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get </a:t>
            </a:r>
            <a:r>
              <a:rPr sz="818" dirty="0">
                <a:latin typeface="Cambria"/>
                <a:cs typeface="Cambria"/>
              </a:rPr>
              <a:t>into</a:t>
            </a:r>
            <a:r>
              <a:rPr sz="818" spc="3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gardening?</a:t>
            </a:r>
            <a:endParaRPr sz="818" dirty="0">
              <a:latin typeface="Cambria"/>
              <a:cs typeface="Cambria"/>
            </a:endParaRPr>
          </a:p>
          <a:p>
            <a:pPr marL="8659" marR="3464">
              <a:lnSpc>
                <a:spcPct val="111900"/>
              </a:lnSpc>
              <a:spcBef>
                <a:spcPts val="682"/>
              </a:spcBef>
            </a:pPr>
            <a:r>
              <a:rPr sz="818" b="1" spc="-3" dirty="0">
                <a:latin typeface="Cambria"/>
                <a:cs typeface="Cambria"/>
              </a:rPr>
              <a:t>Ron: </a:t>
            </a:r>
            <a:r>
              <a:rPr sz="818" dirty="0">
                <a:latin typeface="Cambria"/>
                <a:cs typeface="Cambria"/>
              </a:rPr>
              <a:t>I </a:t>
            </a:r>
            <a:r>
              <a:rPr sz="818" spc="-3" dirty="0">
                <a:latin typeface="Cambria"/>
                <a:cs typeface="Cambria"/>
              </a:rPr>
              <a:t>read an article that piqued </a:t>
            </a:r>
            <a:r>
              <a:rPr sz="818" dirty="0">
                <a:latin typeface="Cambria"/>
                <a:cs typeface="Cambria"/>
              </a:rPr>
              <a:t>my </a:t>
            </a:r>
            <a:r>
              <a:rPr sz="818" spc="-3" dirty="0">
                <a:latin typeface="Cambria"/>
                <a:cs typeface="Cambria"/>
              </a:rPr>
              <a:t>interest, </a:t>
            </a:r>
            <a:r>
              <a:rPr sz="818" dirty="0">
                <a:latin typeface="Cambria"/>
                <a:cs typeface="Cambria"/>
              </a:rPr>
              <a:t>about </a:t>
            </a:r>
            <a:r>
              <a:rPr sz="818" spc="-3" dirty="0">
                <a:latin typeface="Cambria"/>
                <a:cs typeface="Cambria"/>
              </a:rPr>
              <a:t>how home-grown vegetables are </a:t>
            </a:r>
            <a:r>
              <a:rPr sz="818" dirty="0">
                <a:latin typeface="Cambria"/>
                <a:cs typeface="Cambria"/>
              </a:rPr>
              <a:t>much  </a:t>
            </a:r>
            <a:r>
              <a:rPr sz="818" spc="-3" dirty="0">
                <a:latin typeface="Cambria"/>
                <a:cs typeface="Cambria"/>
              </a:rPr>
              <a:t>healthier than </a:t>
            </a:r>
            <a:r>
              <a:rPr sz="818" dirty="0">
                <a:latin typeface="Cambria"/>
                <a:cs typeface="Cambria"/>
              </a:rPr>
              <a:t>what </a:t>
            </a:r>
            <a:r>
              <a:rPr sz="818" spc="-7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buy </a:t>
            </a:r>
            <a:r>
              <a:rPr sz="818" dirty="0">
                <a:latin typeface="Cambria"/>
                <a:cs typeface="Cambria"/>
              </a:rPr>
              <a:t>in the </a:t>
            </a:r>
            <a:r>
              <a:rPr sz="818" spc="-3" dirty="0">
                <a:latin typeface="Cambria"/>
                <a:cs typeface="Cambria"/>
              </a:rPr>
              <a:t>supermarket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7" dirty="0">
                <a:latin typeface="Cambria"/>
                <a:cs typeface="Cambria"/>
              </a:rPr>
              <a:t>so </a:t>
            </a:r>
            <a:r>
              <a:rPr sz="818" dirty="0">
                <a:latin typeface="Cambria"/>
                <a:cs typeface="Cambria"/>
              </a:rPr>
              <a:t>I </a:t>
            </a:r>
            <a:r>
              <a:rPr sz="818" spc="-3" dirty="0">
                <a:latin typeface="Cambria"/>
                <a:cs typeface="Cambria"/>
              </a:rPr>
              <a:t>decided to </a:t>
            </a:r>
            <a:r>
              <a:rPr sz="818" dirty="0">
                <a:latin typeface="Cambria"/>
                <a:cs typeface="Cambria"/>
              </a:rPr>
              <a:t>give it a</a:t>
            </a:r>
            <a:r>
              <a:rPr sz="818" spc="4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try.</a:t>
            </a:r>
            <a:endParaRPr sz="818" dirty="0">
              <a:latin typeface="Cambria"/>
              <a:cs typeface="Cambria"/>
            </a:endParaRPr>
          </a:p>
          <a:p>
            <a:pPr marL="8659" marR="177074">
              <a:lnSpc>
                <a:spcPct val="113300"/>
              </a:lnSpc>
              <a:spcBef>
                <a:spcPts val="668"/>
              </a:spcBef>
            </a:pPr>
            <a:r>
              <a:rPr sz="818" b="1" dirty="0">
                <a:latin typeface="Cambria"/>
                <a:cs typeface="Cambria"/>
              </a:rPr>
              <a:t>Eileen: </a:t>
            </a:r>
            <a:r>
              <a:rPr sz="818" dirty="0">
                <a:latin typeface="Cambria"/>
                <a:cs typeface="Cambria"/>
              </a:rPr>
              <a:t>No </a:t>
            </a:r>
            <a:r>
              <a:rPr sz="818" spc="-3" dirty="0">
                <a:latin typeface="Cambria"/>
                <a:cs typeface="Cambria"/>
              </a:rPr>
              <a:t>kidding. Well, I don’t have a garden, but </a:t>
            </a:r>
            <a:r>
              <a:rPr sz="818" dirty="0">
                <a:latin typeface="Cambria"/>
                <a:cs typeface="Cambria"/>
              </a:rPr>
              <a:t>I </a:t>
            </a:r>
            <a:r>
              <a:rPr sz="818" spc="-3" dirty="0">
                <a:latin typeface="Cambria"/>
                <a:cs typeface="Cambria"/>
              </a:rPr>
              <a:t>have been getting into cooking </a:t>
            </a:r>
            <a:r>
              <a:rPr sz="818" spc="-7" dirty="0">
                <a:latin typeface="Cambria"/>
                <a:cs typeface="Cambria"/>
              </a:rPr>
              <a:t>and  </a:t>
            </a:r>
            <a:r>
              <a:rPr sz="818" spc="-3" dirty="0">
                <a:latin typeface="Cambria"/>
                <a:cs typeface="Cambria"/>
              </a:rPr>
              <a:t>baking lately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3" dirty="0">
                <a:latin typeface="Cambria"/>
                <a:cs typeface="Cambria"/>
              </a:rPr>
              <a:t>I’m </a:t>
            </a:r>
            <a:r>
              <a:rPr sz="818" dirty="0">
                <a:latin typeface="Cambria"/>
                <a:cs typeface="Cambria"/>
              </a:rPr>
              <a:t>not </a:t>
            </a:r>
            <a:r>
              <a:rPr sz="818" spc="-3" dirty="0">
                <a:latin typeface="Cambria"/>
                <a:cs typeface="Cambria"/>
              </a:rPr>
              <a:t>very </a:t>
            </a:r>
            <a:r>
              <a:rPr sz="818" dirty="0">
                <a:latin typeface="Cambria"/>
                <a:cs typeface="Cambria"/>
              </a:rPr>
              <a:t>good </a:t>
            </a:r>
            <a:r>
              <a:rPr sz="818" spc="-7" dirty="0">
                <a:latin typeface="Cambria"/>
                <a:cs typeface="Cambria"/>
              </a:rPr>
              <a:t>at </a:t>
            </a:r>
            <a:r>
              <a:rPr sz="818" spc="-3" dirty="0">
                <a:latin typeface="Cambria"/>
                <a:cs typeface="Cambria"/>
              </a:rPr>
              <a:t>it, but it </a:t>
            </a:r>
            <a:r>
              <a:rPr sz="818" dirty="0">
                <a:latin typeface="Cambria"/>
                <a:cs typeface="Cambria"/>
              </a:rPr>
              <a:t>is </a:t>
            </a:r>
            <a:r>
              <a:rPr sz="818" spc="-7" dirty="0">
                <a:latin typeface="Cambria"/>
                <a:cs typeface="Cambria"/>
              </a:rPr>
              <a:t>fun </a:t>
            </a:r>
            <a:r>
              <a:rPr sz="818" dirty="0">
                <a:latin typeface="Cambria"/>
                <a:cs typeface="Cambria"/>
              </a:rPr>
              <a:t>to</a:t>
            </a:r>
            <a:r>
              <a:rPr sz="818" spc="4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experiment!</a:t>
            </a:r>
            <a:endParaRPr sz="818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5" dirty="0">
              <a:latin typeface="Times New Roman"/>
              <a:cs typeface="Times New Roman"/>
            </a:endParaRPr>
          </a:p>
          <a:p>
            <a:pPr marL="8659">
              <a:spcBef>
                <a:spcPts val="648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955" dirty="0">
              <a:latin typeface="Cambria"/>
              <a:cs typeface="Cambria"/>
            </a:endParaRPr>
          </a:p>
          <a:p>
            <a:pPr marL="8659" marR="208246">
              <a:lnSpc>
                <a:spcPct val="111700"/>
              </a:lnSpc>
              <a:spcBef>
                <a:spcPts val="37"/>
              </a:spcBef>
            </a:pPr>
            <a:r>
              <a:rPr sz="818" dirty="0">
                <a:latin typeface="Cambria"/>
                <a:cs typeface="Cambria"/>
              </a:rPr>
              <a:t>Ron </a:t>
            </a:r>
            <a:r>
              <a:rPr sz="818" spc="-3" dirty="0">
                <a:latin typeface="Cambria"/>
                <a:cs typeface="Cambria"/>
              </a:rPr>
              <a:t>starts by asking Eileen about </a:t>
            </a:r>
            <a:r>
              <a:rPr sz="818" dirty="0">
                <a:latin typeface="Cambria"/>
                <a:cs typeface="Cambria"/>
              </a:rPr>
              <a:t>her </a:t>
            </a:r>
            <a:r>
              <a:rPr sz="818" spc="-3" dirty="0">
                <a:latin typeface="Cambria"/>
                <a:cs typeface="Cambria"/>
              </a:rPr>
              <a:t>hobbies. Here are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few different </a:t>
            </a:r>
            <a:r>
              <a:rPr sz="818" dirty="0">
                <a:latin typeface="Cambria"/>
                <a:cs typeface="Cambria"/>
              </a:rPr>
              <a:t>ways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ask </a:t>
            </a:r>
            <a:r>
              <a:rPr sz="818" dirty="0">
                <a:latin typeface="Cambria"/>
                <a:cs typeface="Cambria"/>
              </a:rPr>
              <a:t>this  </a:t>
            </a:r>
            <a:r>
              <a:rPr sz="818" spc="-3" dirty="0">
                <a:latin typeface="Cambria"/>
                <a:cs typeface="Cambria"/>
              </a:rPr>
              <a:t>question:</a:t>
            </a:r>
            <a:endParaRPr sz="818" dirty="0">
              <a:latin typeface="Cambria"/>
              <a:cs typeface="Cambria"/>
            </a:endParaRPr>
          </a:p>
          <a:p>
            <a:pPr marL="320378" marR="1099675">
              <a:lnSpc>
                <a:spcPct val="116799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"What are your </a:t>
            </a:r>
            <a:r>
              <a:rPr sz="818" b="1" dirty="0">
                <a:latin typeface="Cambria"/>
                <a:cs typeface="Cambria"/>
              </a:rPr>
              <a:t>hobbies?" / </a:t>
            </a:r>
            <a:r>
              <a:rPr sz="818" b="1" spc="-3" dirty="0">
                <a:latin typeface="Cambria"/>
                <a:cs typeface="Cambria"/>
              </a:rPr>
              <a:t>"Do you have </a:t>
            </a:r>
            <a:r>
              <a:rPr sz="818" b="1" spc="-7" dirty="0">
                <a:latin typeface="Cambria"/>
                <a:cs typeface="Cambria"/>
              </a:rPr>
              <a:t>any </a:t>
            </a:r>
            <a:r>
              <a:rPr sz="818" b="1" spc="-3" dirty="0">
                <a:latin typeface="Cambria"/>
                <a:cs typeface="Cambria"/>
              </a:rPr>
              <a:t>hobbies?"  "What do you </a:t>
            </a:r>
            <a:r>
              <a:rPr sz="818" b="1" dirty="0">
                <a:latin typeface="Cambria"/>
                <a:cs typeface="Cambria"/>
              </a:rPr>
              <a:t>do in </a:t>
            </a:r>
            <a:r>
              <a:rPr sz="818" b="1" spc="-3" dirty="0">
                <a:latin typeface="Cambria"/>
                <a:cs typeface="Cambria"/>
              </a:rPr>
              <a:t>your spare/free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time?"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4"/>
              </a:spcBef>
            </a:pPr>
            <a:r>
              <a:rPr sz="818" b="1" spc="-3" dirty="0">
                <a:latin typeface="Cambria"/>
                <a:cs typeface="Cambria"/>
              </a:rPr>
              <a:t>"What do you </a:t>
            </a:r>
            <a:r>
              <a:rPr sz="818" b="1" dirty="0">
                <a:latin typeface="Cambria"/>
                <a:cs typeface="Cambria"/>
              </a:rPr>
              <a:t>like </a:t>
            </a:r>
            <a:r>
              <a:rPr sz="818" b="1" spc="-3" dirty="0">
                <a:latin typeface="Cambria"/>
                <a:cs typeface="Cambria"/>
              </a:rPr>
              <a:t>to do </a:t>
            </a:r>
            <a:r>
              <a:rPr sz="818" b="1" spc="-7" dirty="0">
                <a:latin typeface="Cambria"/>
                <a:cs typeface="Cambria"/>
              </a:rPr>
              <a:t>for</a:t>
            </a:r>
            <a:r>
              <a:rPr sz="818" b="1" spc="-34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fun?"</a:t>
            </a:r>
            <a:endParaRPr sz="818" dirty="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22103" y="2245736"/>
            <a:ext cx="941676" cy="1370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154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108316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122863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137411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151958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166730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226052" y="195201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4226052" y="209541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4226052" y="306428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4226052" y="320767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4226052" y="396222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4226052" y="410770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4226052" y="453398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4226052" y="4957936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 txBox="1"/>
          <p:nvPr/>
        </p:nvSpPr>
        <p:spPr>
          <a:xfrm>
            <a:off x="4061321" y="621549"/>
            <a:ext cx="4009159" cy="452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/>
            <a:r>
              <a:rPr sz="818" b="1" spc="-3" dirty="0">
                <a:latin typeface="Cambria"/>
                <a:cs typeface="Cambria"/>
              </a:rPr>
              <a:t>“What do you </a:t>
            </a:r>
            <a:r>
              <a:rPr sz="818" b="1" dirty="0">
                <a:latin typeface="Cambria"/>
                <a:cs typeface="Cambria"/>
              </a:rPr>
              <a:t>like </a:t>
            </a:r>
            <a:r>
              <a:rPr sz="818" b="1" spc="-7" dirty="0">
                <a:latin typeface="Cambria"/>
                <a:cs typeface="Cambria"/>
              </a:rPr>
              <a:t>to </a:t>
            </a:r>
            <a:r>
              <a:rPr sz="818" b="1" spc="-3" dirty="0">
                <a:latin typeface="Cambria"/>
                <a:cs typeface="Cambria"/>
              </a:rPr>
              <a:t>do outside </a:t>
            </a:r>
            <a:r>
              <a:rPr sz="818" b="1" spc="-7" dirty="0">
                <a:latin typeface="Cambria"/>
                <a:cs typeface="Cambria"/>
              </a:rPr>
              <a:t>of</a:t>
            </a:r>
            <a:r>
              <a:rPr sz="818" b="1" spc="-3" dirty="0">
                <a:latin typeface="Cambria"/>
                <a:cs typeface="Cambria"/>
              </a:rPr>
              <a:t> work/school?”</a:t>
            </a:r>
            <a:endParaRPr sz="818" dirty="0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answer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question,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can</a:t>
            </a:r>
            <a:r>
              <a:rPr sz="818" spc="-41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say: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852"/>
              </a:spcBef>
            </a:pPr>
            <a:r>
              <a:rPr sz="818" b="1" dirty="0">
                <a:latin typeface="Cambria"/>
                <a:cs typeface="Cambria"/>
              </a:rPr>
              <a:t>“I like… </a:t>
            </a:r>
            <a:r>
              <a:rPr sz="818" spc="-3" dirty="0">
                <a:latin typeface="Cambria"/>
                <a:cs typeface="Cambria"/>
              </a:rPr>
              <a:t>[reading </a:t>
            </a:r>
            <a:r>
              <a:rPr sz="818" dirty="0">
                <a:latin typeface="Cambria"/>
                <a:cs typeface="Cambria"/>
              </a:rPr>
              <a:t>/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read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2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literature]”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dirty="0">
                <a:latin typeface="Cambria"/>
                <a:cs typeface="Cambria"/>
              </a:rPr>
              <a:t>“I </a:t>
            </a:r>
            <a:r>
              <a:rPr sz="818" b="1" spc="-3" dirty="0">
                <a:latin typeface="Cambria"/>
                <a:cs typeface="Cambria"/>
              </a:rPr>
              <a:t>love… </a:t>
            </a:r>
            <a:r>
              <a:rPr sz="818" spc="-3" dirty="0">
                <a:latin typeface="Cambria"/>
                <a:cs typeface="Cambria"/>
              </a:rPr>
              <a:t>[painting </a:t>
            </a:r>
            <a:r>
              <a:rPr sz="818" dirty="0">
                <a:latin typeface="Cambria"/>
                <a:cs typeface="Cambria"/>
              </a:rPr>
              <a:t>/ </a:t>
            </a:r>
            <a:r>
              <a:rPr sz="818" spc="-3" dirty="0">
                <a:latin typeface="Cambria"/>
                <a:cs typeface="Cambria"/>
              </a:rPr>
              <a:t>to paint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-14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art]”</a:t>
            </a:r>
          </a:p>
          <a:p>
            <a:pPr marL="320378">
              <a:spcBef>
                <a:spcPts val="160"/>
              </a:spcBef>
            </a:pPr>
            <a:r>
              <a:rPr sz="818" b="1" dirty="0">
                <a:latin typeface="Cambria"/>
                <a:cs typeface="Cambria"/>
              </a:rPr>
              <a:t>“I </a:t>
            </a:r>
            <a:r>
              <a:rPr sz="818" b="1" spc="-3" dirty="0">
                <a:latin typeface="Cambria"/>
                <a:cs typeface="Cambria"/>
              </a:rPr>
              <a:t>enjoy...</a:t>
            </a:r>
            <a:r>
              <a:rPr sz="818" b="1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[surfing]”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spc="-3" dirty="0">
                <a:latin typeface="Cambria"/>
                <a:cs typeface="Cambria"/>
              </a:rPr>
              <a:t>“I’m really </a:t>
            </a:r>
            <a:r>
              <a:rPr sz="818" b="1" spc="-7" dirty="0">
                <a:latin typeface="Cambria"/>
                <a:cs typeface="Cambria"/>
              </a:rPr>
              <a:t>into…</a:t>
            </a:r>
            <a:r>
              <a:rPr sz="818" b="1" spc="5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[photography/chess/gardening]”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77"/>
              </a:spcBef>
            </a:pPr>
            <a:r>
              <a:rPr sz="818" b="1" spc="-3" dirty="0">
                <a:latin typeface="Cambria"/>
                <a:cs typeface="Cambria"/>
              </a:rPr>
              <a:t>“I’m </a:t>
            </a:r>
            <a:r>
              <a:rPr sz="818" b="1" dirty="0">
                <a:latin typeface="Cambria"/>
                <a:cs typeface="Cambria"/>
              </a:rPr>
              <a:t>interested </a:t>
            </a:r>
            <a:r>
              <a:rPr sz="818" b="1" spc="-3" dirty="0">
                <a:latin typeface="Cambria"/>
                <a:cs typeface="Cambria"/>
              </a:rPr>
              <a:t>in…</a:t>
            </a:r>
            <a:r>
              <a:rPr sz="818" b="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[astronomy/cooking/computers]”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Be careful not to say “I’m interesting </a:t>
            </a:r>
            <a:r>
              <a:rPr sz="818" i="1" dirty="0">
                <a:latin typeface="Cambria"/>
                <a:cs typeface="Cambria"/>
              </a:rPr>
              <a:t>in…” – </a:t>
            </a:r>
            <a:r>
              <a:rPr sz="818" i="1" spc="-3" dirty="0">
                <a:latin typeface="Cambria"/>
                <a:cs typeface="Cambria"/>
              </a:rPr>
              <a:t>it’s </a:t>
            </a:r>
            <a:r>
              <a:rPr sz="818" i="1" dirty="0">
                <a:latin typeface="Cambria"/>
                <a:cs typeface="Cambria"/>
              </a:rPr>
              <a:t>a </a:t>
            </a:r>
            <a:r>
              <a:rPr sz="818" i="1" spc="-3" dirty="0">
                <a:latin typeface="Cambria"/>
                <a:cs typeface="Cambria"/>
              </a:rPr>
              <a:t>very common</a:t>
            </a:r>
            <a:r>
              <a:rPr sz="818" i="1" spc="41" dirty="0">
                <a:latin typeface="Cambria"/>
                <a:cs typeface="Cambria"/>
              </a:rPr>
              <a:t> </a:t>
            </a:r>
            <a:r>
              <a:rPr sz="818" i="1" spc="-7" dirty="0">
                <a:latin typeface="Cambria"/>
                <a:cs typeface="Cambria"/>
              </a:rPr>
              <a:t>error!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4"/>
              </a:spcBef>
            </a:pPr>
            <a:r>
              <a:rPr sz="818" b="1" dirty="0">
                <a:latin typeface="Cambria"/>
                <a:cs typeface="Cambria"/>
              </a:rPr>
              <a:t>“I spend </a:t>
            </a:r>
            <a:r>
              <a:rPr sz="818" b="1" spc="-3" dirty="0">
                <a:latin typeface="Cambria"/>
                <a:cs typeface="Cambria"/>
              </a:rPr>
              <a:t>a </a:t>
            </a:r>
            <a:r>
              <a:rPr sz="818" b="1" spc="-7" dirty="0">
                <a:latin typeface="Cambria"/>
                <a:cs typeface="Cambria"/>
              </a:rPr>
              <a:t>lot of </a:t>
            </a:r>
            <a:r>
              <a:rPr sz="818" b="1" dirty="0">
                <a:latin typeface="Cambria"/>
                <a:cs typeface="Cambria"/>
              </a:rPr>
              <a:t>time…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[fishing]”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47"/>
              </a:spcBef>
            </a:pPr>
            <a:r>
              <a:rPr sz="818" b="1" spc="-3" dirty="0">
                <a:latin typeface="Cambria"/>
                <a:cs typeface="Cambria"/>
              </a:rPr>
              <a:t>“My </a:t>
            </a:r>
            <a:r>
              <a:rPr sz="818" b="1" dirty="0">
                <a:latin typeface="Cambria"/>
                <a:cs typeface="Cambria"/>
              </a:rPr>
              <a:t>newest </a:t>
            </a:r>
            <a:r>
              <a:rPr sz="818" b="1" spc="-3" dirty="0">
                <a:latin typeface="Cambria"/>
                <a:cs typeface="Cambria"/>
              </a:rPr>
              <a:t>passion </a:t>
            </a:r>
            <a:r>
              <a:rPr sz="818" b="1" dirty="0">
                <a:latin typeface="Cambria"/>
                <a:cs typeface="Cambria"/>
              </a:rPr>
              <a:t>is… </a:t>
            </a:r>
            <a:r>
              <a:rPr sz="818" spc="-3" dirty="0">
                <a:latin typeface="Cambria"/>
                <a:cs typeface="Cambria"/>
              </a:rPr>
              <a:t>[blogging/woodworking/bird</a:t>
            </a:r>
            <a:r>
              <a:rPr sz="818" spc="-7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watching]”</a:t>
            </a:r>
          </a:p>
          <a:p>
            <a:pPr marL="8659" marR="3464">
              <a:lnSpc>
                <a:spcPct val="112599"/>
              </a:lnSpc>
              <a:spcBef>
                <a:spcPts val="692"/>
              </a:spcBef>
            </a:pPr>
            <a:r>
              <a:rPr sz="818" spc="-3" dirty="0">
                <a:latin typeface="Cambria"/>
                <a:cs typeface="Cambria"/>
              </a:rPr>
              <a:t>After “like” and “love,”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can </a:t>
            </a:r>
            <a:r>
              <a:rPr sz="818" spc="-3" dirty="0">
                <a:latin typeface="Cambria"/>
                <a:cs typeface="Cambria"/>
              </a:rPr>
              <a:t>use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“to” form </a:t>
            </a:r>
            <a:r>
              <a:rPr sz="818" dirty="0">
                <a:latin typeface="Cambria"/>
                <a:cs typeface="Cambria"/>
              </a:rPr>
              <a:t>or the </a:t>
            </a:r>
            <a:r>
              <a:rPr sz="818" spc="-3" dirty="0">
                <a:latin typeface="Cambria"/>
                <a:cs typeface="Cambria"/>
              </a:rPr>
              <a:t>“ing” form </a:t>
            </a:r>
            <a:r>
              <a:rPr sz="818" dirty="0">
                <a:latin typeface="Cambria"/>
                <a:cs typeface="Cambria"/>
              </a:rPr>
              <a:t>of </a:t>
            </a:r>
            <a:r>
              <a:rPr sz="818" spc="-7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verb </a:t>
            </a:r>
            <a:r>
              <a:rPr sz="818" dirty="0">
                <a:latin typeface="Cambria"/>
                <a:cs typeface="Cambria"/>
              </a:rPr>
              <a:t>(or </a:t>
            </a:r>
            <a:r>
              <a:rPr sz="818" spc="-3" dirty="0">
                <a:latin typeface="Cambria"/>
                <a:cs typeface="Cambria"/>
              </a:rPr>
              <a:t>a </a:t>
            </a:r>
            <a:r>
              <a:rPr sz="818" dirty="0">
                <a:latin typeface="Cambria"/>
                <a:cs typeface="Cambria"/>
              </a:rPr>
              <a:t>noun) –  </a:t>
            </a:r>
            <a:r>
              <a:rPr sz="818" spc="-3" dirty="0">
                <a:latin typeface="Cambria"/>
                <a:cs typeface="Cambria"/>
              </a:rPr>
              <a:t>but after “enjoy” and </a:t>
            </a:r>
            <a:r>
              <a:rPr sz="818" dirty="0">
                <a:latin typeface="Cambria"/>
                <a:cs typeface="Cambria"/>
              </a:rPr>
              <a:t>in the other </a:t>
            </a:r>
            <a:r>
              <a:rPr sz="818" spc="-7" dirty="0">
                <a:latin typeface="Cambria"/>
                <a:cs typeface="Cambria"/>
              </a:rPr>
              <a:t>phrases, </a:t>
            </a:r>
            <a:r>
              <a:rPr sz="818" spc="7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can only </a:t>
            </a:r>
            <a:r>
              <a:rPr sz="818" spc="-3" dirty="0">
                <a:latin typeface="Cambria"/>
                <a:cs typeface="Cambria"/>
              </a:rPr>
              <a:t>use </a:t>
            </a:r>
            <a:r>
              <a:rPr sz="818" dirty="0">
                <a:latin typeface="Cambria"/>
                <a:cs typeface="Cambria"/>
              </a:rPr>
              <a:t>a noun </a:t>
            </a:r>
            <a:r>
              <a:rPr sz="818" spc="3" dirty="0">
                <a:latin typeface="Cambria"/>
                <a:cs typeface="Cambria"/>
              </a:rPr>
              <a:t>or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verb </a:t>
            </a:r>
            <a:r>
              <a:rPr sz="818" dirty="0">
                <a:latin typeface="Cambria"/>
                <a:cs typeface="Cambria"/>
              </a:rPr>
              <a:t>in the –ing  form.</a:t>
            </a:r>
          </a:p>
          <a:p>
            <a:pPr marL="8659">
              <a:spcBef>
                <a:spcPts val="801"/>
              </a:spcBef>
            </a:pPr>
            <a:r>
              <a:rPr sz="818" dirty="0">
                <a:latin typeface="Cambria"/>
                <a:cs typeface="Cambria"/>
              </a:rPr>
              <a:t>For a </a:t>
            </a:r>
            <a:r>
              <a:rPr sz="818" spc="-3" dirty="0">
                <a:latin typeface="Cambria"/>
                <a:cs typeface="Cambria"/>
              </a:rPr>
              <a:t>hobby that you’ve started recently,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can</a:t>
            </a:r>
            <a:r>
              <a:rPr sz="818" spc="14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say:</a:t>
            </a:r>
            <a:endParaRPr sz="818" dirty="0">
              <a:latin typeface="Cambria"/>
              <a:cs typeface="Cambria"/>
            </a:endParaRPr>
          </a:p>
          <a:p>
            <a:pPr marL="320378" marR="1430877">
              <a:lnSpc>
                <a:spcPct val="114999"/>
              </a:lnSpc>
              <a:spcBef>
                <a:spcPts val="706"/>
              </a:spcBef>
            </a:pPr>
            <a:r>
              <a:rPr sz="818" b="1" spc="-3" dirty="0">
                <a:latin typeface="Cambria"/>
                <a:cs typeface="Cambria"/>
              </a:rPr>
              <a:t>I've been </a:t>
            </a:r>
            <a:r>
              <a:rPr sz="818" b="1" spc="-7" dirty="0">
                <a:latin typeface="Cambria"/>
                <a:cs typeface="Cambria"/>
              </a:rPr>
              <a:t>getting </a:t>
            </a:r>
            <a:r>
              <a:rPr sz="818" b="1" dirty="0">
                <a:latin typeface="Cambria"/>
                <a:cs typeface="Cambria"/>
              </a:rPr>
              <a:t>into</a:t>
            </a:r>
            <a:r>
              <a:rPr sz="818" dirty="0">
                <a:latin typeface="Cambria"/>
                <a:cs typeface="Cambria"/>
              </a:rPr>
              <a:t>[cooking </a:t>
            </a:r>
            <a:r>
              <a:rPr sz="818" spc="-3" dirty="0">
                <a:latin typeface="Cambria"/>
                <a:cs typeface="Cambria"/>
              </a:rPr>
              <a:t>and baking] </a:t>
            </a:r>
            <a:r>
              <a:rPr sz="818" b="1" spc="-7" dirty="0">
                <a:latin typeface="Cambria"/>
                <a:cs typeface="Cambria"/>
              </a:rPr>
              <a:t>lately.  </a:t>
            </a:r>
            <a:r>
              <a:rPr sz="818" b="1" spc="-3" dirty="0">
                <a:latin typeface="Cambria"/>
                <a:cs typeface="Cambria"/>
              </a:rPr>
              <a:t>I've taken up</a:t>
            </a:r>
            <a:r>
              <a:rPr sz="818" b="1" spc="-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[sailing].</a:t>
            </a:r>
            <a:endParaRPr sz="818" dirty="0">
              <a:latin typeface="Cambria"/>
              <a:cs typeface="Cambria"/>
            </a:endParaRPr>
          </a:p>
          <a:p>
            <a:pPr marL="8659" marR="92650">
              <a:lnSpc>
                <a:spcPct val="113300"/>
              </a:lnSpc>
              <a:spcBef>
                <a:spcPts val="685"/>
              </a:spcBef>
            </a:pPr>
            <a:r>
              <a:rPr sz="818" dirty="0">
                <a:latin typeface="Cambria"/>
                <a:cs typeface="Cambria"/>
              </a:rPr>
              <a:t>There </a:t>
            </a:r>
            <a:r>
              <a:rPr sz="818" spc="-3" dirty="0">
                <a:latin typeface="Cambria"/>
                <a:cs typeface="Cambria"/>
              </a:rPr>
              <a:t>are </a:t>
            </a:r>
            <a:r>
              <a:rPr sz="818" dirty="0">
                <a:latin typeface="Cambria"/>
                <a:cs typeface="Cambria"/>
              </a:rPr>
              <a:t>hundreds </a:t>
            </a:r>
            <a:r>
              <a:rPr sz="818" spc="-3" dirty="0">
                <a:latin typeface="Cambria"/>
                <a:cs typeface="Cambria"/>
              </a:rPr>
              <a:t>and hundreds </a:t>
            </a:r>
            <a:r>
              <a:rPr sz="818" dirty="0">
                <a:latin typeface="Cambria"/>
                <a:cs typeface="Cambria"/>
              </a:rPr>
              <a:t>of </a:t>
            </a:r>
            <a:r>
              <a:rPr sz="818" spc="-7" dirty="0">
                <a:latin typeface="Cambria"/>
                <a:cs typeface="Cambria"/>
              </a:rPr>
              <a:t>hobbies, </a:t>
            </a:r>
            <a:r>
              <a:rPr sz="818" dirty="0">
                <a:latin typeface="Cambria"/>
                <a:cs typeface="Cambria"/>
              </a:rPr>
              <a:t>and you </a:t>
            </a:r>
            <a:r>
              <a:rPr sz="818" spc="-3" dirty="0">
                <a:latin typeface="Cambria"/>
                <a:cs typeface="Cambria"/>
              </a:rPr>
              <a:t>can read an extensive list here:  </a:t>
            </a:r>
            <a:r>
              <a:rPr sz="818" u="sng" spc="-3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http://en.wikipedia.org/wiki/List_of_hobbies </a:t>
            </a:r>
            <a:r>
              <a:rPr sz="818" dirty="0">
                <a:latin typeface="Cambria"/>
                <a:cs typeface="Cambria"/>
              </a:rPr>
              <a:t>- </a:t>
            </a:r>
            <a:r>
              <a:rPr sz="818" spc="-3" dirty="0">
                <a:latin typeface="Cambria"/>
                <a:cs typeface="Cambria"/>
              </a:rPr>
              <a:t>but these are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few </a:t>
            </a:r>
            <a:r>
              <a:rPr sz="818" dirty="0">
                <a:latin typeface="Cambria"/>
                <a:cs typeface="Cambria"/>
              </a:rPr>
              <a:t>of the </a:t>
            </a:r>
            <a:r>
              <a:rPr sz="818" spc="-3" dirty="0">
                <a:latin typeface="Cambria"/>
                <a:cs typeface="Cambria"/>
              </a:rPr>
              <a:t>most</a:t>
            </a:r>
            <a:r>
              <a:rPr sz="818" spc="7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common:</a:t>
            </a:r>
            <a:endParaRPr sz="818" dirty="0">
              <a:latin typeface="Cambria"/>
              <a:cs typeface="Cambria"/>
            </a:endParaRPr>
          </a:p>
          <a:p>
            <a:pPr marL="8659">
              <a:spcBef>
                <a:spcPts val="798"/>
              </a:spcBef>
            </a:pPr>
            <a:r>
              <a:rPr sz="886" b="1" spc="-3" dirty="0">
                <a:solidFill>
                  <a:srgbClr val="4F81BC"/>
                </a:solidFill>
                <a:latin typeface="Cambria"/>
                <a:cs typeface="Cambria"/>
              </a:rPr>
              <a:t>Indoor</a:t>
            </a:r>
            <a:r>
              <a:rPr sz="886" b="1" spc="-48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4F81BC"/>
                </a:solidFill>
                <a:latin typeface="Cambria"/>
                <a:cs typeface="Cambria"/>
              </a:rPr>
              <a:t>hobbies:</a:t>
            </a:r>
            <a:endParaRPr sz="886" dirty="0">
              <a:latin typeface="Cambria"/>
              <a:cs typeface="Cambria"/>
            </a:endParaRPr>
          </a:p>
          <a:p>
            <a:pPr marL="320378" marR="2824953">
              <a:lnSpc>
                <a:spcPct val="116700"/>
              </a:lnSpc>
              <a:spcBef>
                <a:spcPts val="17"/>
              </a:spcBef>
            </a:pPr>
            <a:r>
              <a:rPr sz="818" b="1" spc="-3" dirty="0">
                <a:latin typeface="Cambria"/>
                <a:cs typeface="Cambria"/>
              </a:rPr>
              <a:t>blogging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44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writing  </a:t>
            </a:r>
            <a:r>
              <a:rPr sz="818" b="1" dirty="0">
                <a:latin typeface="Cambria"/>
                <a:cs typeface="Cambria"/>
              </a:rPr>
              <a:t>baking /</a:t>
            </a:r>
            <a:r>
              <a:rPr sz="818" b="1" spc="-51" dirty="0">
                <a:latin typeface="Cambria"/>
                <a:cs typeface="Cambria"/>
              </a:rPr>
              <a:t> </a:t>
            </a:r>
            <a:r>
              <a:rPr sz="818" b="1" spc="-7" dirty="0">
                <a:latin typeface="Cambria"/>
                <a:cs typeface="Cambria"/>
              </a:rPr>
              <a:t>cooking</a:t>
            </a:r>
            <a:endParaRPr sz="818" dirty="0">
              <a:latin typeface="Cambria"/>
              <a:cs typeface="Cambria"/>
            </a:endParaRPr>
          </a:p>
          <a:p>
            <a:pPr marL="320378" marR="1068503">
              <a:lnSpc>
                <a:spcPct val="111700"/>
              </a:lnSpc>
            </a:pPr>
            <a:r>
              <a:rPr sz="818" i="1" dirty="0">
                <a:latin typeface="Cambria"/>
                <a:cs typeface="Cambria"/>
              </a:rPr>
              <a:t>baking is making </a:t>
            </a:r>
            <a:r>
              <a:rPr sz="818" i="1" spc="-3" dirty="0">
                <a:latin typeface="Cambria"/>
                <a:cs typeface="Cambria"/>
              </a:rPr>
              <a:t>bread, </a:t>
            </a:r>
            <a:r>
              <a:rPr sz="818" i="1" dirty="0">
                <a:latin typeface="Cambria"/>
                <a:cs typeface="Cambria"/>
              </a:rPr>
              <a:t>cake, </a:t>
            </a:r>
            <a:r>
              <a:rPr sz="818" i="1" spc="-3" dirty="0">
                <a:latin typeface="Cambria"/>
                <a:cs typeface="Cambria"/>
              </a:rPr>
              <a:t>muffins, cupcakes, cookies, </a:t>
            </a:r>
            <a:r>
              <a:rPr sz="818" i="1" dirty="0">
                <a:latin typeface="Cambria"/>
                <a:cs typeface="Cambria"/>
              </a:rPr>
              <a:t>etc.  </a:t>
            </a:r>
            <a:r>
              <a:rPr sz="818" i="1" spc="-3" dirty="0">
                <a:latin typeface="Cambria"/>
                <a:cs typeface="Cambria"/>
              </a:rPr>
              <a:t>cooking involves </a:t>
            </a:r>
            <a:r>
              <a:rPr sz="818" i="1" spc="-7" dirty="0">
                <a:latin typeface="Cambria"/>
                <a:cs typeface="Cambria"/>
              </a:rPr>
              <a:t>all </a:t>
            </a:r>
            <a:r>
              <a:rPr sz="818" i="1" spc="-3" dirty="0">
                <a:latin typeface="Cambria"/>
                <a:cs typeface="Cambria"/>
              </a:rPr>
              <a:t>other types of</a:t>
            </a:r>
            <a:r>
              <a:rPr sz="818" i="1" spc="1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food</a:t>
            </a:r>
            <a:endParaRPr sz="818" dirty="0">
              <a:latin typeface="Cambria"/>
              <a:cs typeface="Cambria"/>
            </a:endParaRPr>
          </a:p>
          <a:p>
            <a:pPr marL="320378" marR="884935">
              <a:lnSpc>
                <a:spcPct val="111700"/>
              </a:lnSpc>
              <a:spcBef>
                <a:spcPts val="68"/>
              </a:spcBef>
            </a:pPr>
            <a:r>
              <a:rPr sz="818" b="1" spc="-3" dirty="0">
                <a:latin typeface="Cambria"/>
                <a:cs typeface="Cambria"/>
              </a:rPr>
              <a:t>collecting cards, coins, art, </a:t>
            </a:r>
            <a:r>
              <a:rPr sz="818" b="1" dirty="0">
                <a:latin typeface="Cambria"/>
                <a:cs typeface="Cambria"/>
              </a:rPr>
              <a:t>antiques, </a:t>
            </a:r>
            <a:r>
              <a:rPr sz="818" b="1" spc="-3" dirty="0">
                <a:latin typeface="Cambria"/>
                <a:cs typeface="Cambria"/>
              </a:rPr>
              <a:t>stamps, rocks, vintage  books/cars/clothing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“vintage” items </a:t>
            </a:r>
            <a:r>
              <a:rPr sz="818" i="1" spc="-7" dirty="0">
                <a:latin typeface="Cambria"/>
                <a:cs typeface="Cambria"/>
              </a:rPr>
              <a:t>are </a:t>
            </a:r>
            <a:r>
              <a:rPr sz="818" i="1" spc="-3" dirty="0">
                <a:latin typeface="Cambria"/>
                <a:cs typeface="Cambria"/>
              </a:rPr>
              <a:t>those </a:t>
            </a:r>
            <a:r>
              <a:rPr sz="818" i="1" spc="-7" dirty="0">
                <a:latin typeface="Cambria"/>
                <a:cs typeface="Cambria"/>
              </a:rPr>
              <a:t>of </a:t>
            </a:r>
            <a:r>
              <a:rPr sz="818" i="1" spc="-3" dirty="0">
                <a:latin typeface="Cambria"/>
                <a:cs typeface="Cambria"/>
              </a:rPr>
              <a:t>an old/classic</a:t>
            </a:r>
            <a:r>
              <a:rPr sz="818" i="1" spc="2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style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dirty="0">
                <a:latin typeface="Cambria"/>
                <a:cs typeface="Cambria"/>
              </a:rPr>
              <a:t>sewing / </a:t>
            </a:r>
            <a:r>
              <a:rPr sz="818" b="1" spc="-3" dirty="0">
                <a:latin typeface="Cambria"/>
                <a:cs typeface="Cambria"/>
              </a:rPr>
              <a:t>crocheting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65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knitting</a:t>
            </a:r>
            <a:endParaRPr sz="8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182940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4373274" y="1829406"/>
            <a:ext cx="3721677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Cambria"/>
                <a:cs typeface="Cambria"/>
              </a:rPr>
              <a:t>drawing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painting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photography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17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scrapbooking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“scrapbooking” means arranging </a:t>
            </a:r>
            <a:r>
              <a:rPr sz="818" i="1" spc="-7" dirty="0">
                <a:latin typeface="Cambria"/>
                <a:cs typeface="Cambria"/>
              </a:rPr>
              <a:t>photos </a:t>
            </a:r>
            <a:r>
              <a:rPr sz="818" i="1" dirty="0">
                <a:latin typeface="Cambria"/>
                <a:cs typeface="Cambria"/>
              </a:rPr>
              <a:t>in a book in </a:t>
            </a:r>
            <a:r>
              <a:rPr sz="818" i="1" spc="-3" dirty="0">
                <a:latin typeface="Cambria"/>
                <a:cs typeface="Cambria"/>
              </a:rPr>
              <a:t>an artistic way, with</a:t>
            </a:r>
            <a:r>
              <a:rPr sz="818" i="1" spc="61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decorations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316818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33136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383753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398093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 txBox="1"/>
          <p:nvPr/>
        </p:nvSpPr>
        <p:spPr>
          <a:xfrm>
            <a:off x="4061321" y="3147365"/>
            <a:ext cx="3149311" cy="9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marR="3464">
              <a:lnSpc>
                <a:spcPct val="116700"/>
              </a:lnSpc>
            </a:pPr>
            <a:r>
              <a:rPr sz="818" b="1" spc="-3" dirty="0">
                <a:latin typeface="Cambria"/>
                <a:cs typeface="Cambria"/>
              </a:rPr>
              <a:t>tinkering with electronics/computers, playing </a:t>
            </a:r>
            <a:r>
              <a:rPr sz="818" b="1" dirty="0">
                <a:latin typeface="Cambria"/>
                <a:cs typeface="Cambria"/>
              </a:rPr>
              <a:t>video </a:t>
            </a:r>
            <a:r>
              <a:rPr sz="818" b="1" spc="-3" dirty="0">
                <a:latin typeface="Cambria"/>
                <a:cs typeface="Cambria"/>
              </a:rPr>
              <a:t>games  woodworking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dirty="0">
                <a:latin typeface="Cambria"/>
                <a:cs typeface="Cambria"/>
              </a:rPr>
              <a:t>making things </a:t>
            </a:r>
            <a:r>
              <a:rPr sz="818" i="1" spc="-7" dirty="0">
                <a:latin typeface="Cambria"/>
                <a:cs typeface="Cambria"/>
              </a:rPr>
              <a:t>with</a:t>
            </a:r>
            <a:r>
              <a:rPr sz="818" i="1" spc="-61" dirty="0">
                <a:latin typeface="Cambria"/>
                <a:cs typeface="Cambria"/>
              </a:rPr>
              <a:t> </a:t>
            </a:r>
            <a:r>
              <a:rPr sz="818" i="1" spc="-7" dirty="0">
                <a:latin typeface="Cambria"/>
                <a:cs typeface="Cambria"/>
              </a:rPr>
              <a:t>wood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794"/>
              </a:spcBef>
            </a:pPr>
            <a:r>
              <a:rPr sz="886" b="1" spc="-3" dirty="0">
                <a:solidFill>
                  <a:srgbClr val="4F81BC"/>
                </a:solidFill>
                <a:latin typeface="Cambria"/>
                <a:cs typeface="Cambria"/>
              </a:rPr>
              <a:t>Outdoor and athletic</a:t>
            </a:r>
            <a:r>
              <a:rPr sz="886" b="1" spc="-37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4F81BC"/>
                </a:solidFill>
                <a:latin typeface="Cambria"/>
                <a:cs typeface="Cambria"/>
              </a:rPr>
              <a:t>hobbies:</a:t>
            </a:r>
            <a:endParaRPr sz="886">
              <a:latin typeface="Cambria"/>
              <a:cs typeface="Cambria"/>
            </a:endParaRPr>
          </a:p>
          <a:p>
            <a:pPr marL="320378" marR="2008856">
              <a:lnSpc>
                <a:spcPct val="114999"/>
              </a:lnSpc>
              <a:spcBef>
                <a:spcPts val="34"/>
              </a:spcBef>
            </a:pPr>
            <a:r>
              <a:rPr sz="818" b="1" dirty="0">
                <a:latin typeface="Cambria"/>
                <a:cs typeface="Cambria"/>
              </a:rPr>
              <a:t>bird </a:t>
            </a:r>
            <a:r>
              <a:rPr sz="818" b="1" spc="-3" dirty="0">
                <a:latin typeface="Cambria"/>
                <a:cs typeface="Cambria"/>
              </a:rPr>
              <a:t>watching  camping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51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hiking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6052" y="561689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4373274" y="5616892"/>
            <a:ext cx="1401041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Cambria"/>
                <a:cs typeface="Cambria"/>
              </a:rPr>
              <a:t>gardening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fishing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1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hunting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2761" y="623454"/>
            <a:ext cx="4052455" cy="110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4082761" y="2201833"/>
            <a:ext cx="4052455" cy="859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4667250" y="4214553"/>
            <a:ext cx="2870489" cy="1298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190629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205177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219724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2342716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280225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365032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226052" y="494962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4226052" y="5795616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4061321" y="1906299"/>
            <a:ext cx="3743758" cy="428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/>
            <a:r>
              <a:rPr sz="818" b="1" spc="-3" dirty="0">
                <a:latin typeface="Cambria"/>
                <a:cs typeface="Cambria"/>
              </a:rPr>
              <a:t>jogging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64"/>
              </a:spcBef>
            </a:pPr>
            <a:r>
              <a:rPr sz="818" b="1" spc="-7" dirty="0">
                <a:latin typeface="Cambria"/>
                <a:cs typeface="Cambria"/>
              </a:rPr>
              <a:t>rock</a:t>
            </a:r>
            <a:r>
              <a:rPr sz="818" b="1" spc="-37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climbing</a:t>
            </a:r>
            <a:endParaRPr sz="818">
              <a:latin typeface="Cambria"/>
              <a:cs typeface="Cambria"/>
            </a:endParaRPr>
          </a:p>
          <a:p>
            <a:pPr marL="320378" marR="1959500">
              <a:lnSpc>
                <a:spcPct val="116700"/>
              </a:lnSpc>
            </a:pPr>
            <a:r>
              <a:rPr sz="818" b="1" dirty="0">
                <a:latin typeface="Cambria"/>
                <a:cs typeface="Cambria"/>
              </a:rPr>
              <a:t>sailing / </a:t>
            </a:r>
            <a:r>
              <a:rPr sz="818" b="1" spc="-3" dirty="0">
                <a:latin typeface="Cambria"/>
                <a:cs typeface="Cambria"/>
              </a:rPr>
              <a:t>surfing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water</a:t>
            </a:r>
            <a:r>
              <a:rPr sz="818" b="1" spc="-61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sports  skateboarding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818" spc="-3" dirty="0">
                <a:latin typeface="Cambria"/>
                <a:cs typeface="Cambria"/>
              </a:rPr>
              <a:t>Here are some ways to talk specifically about sports and</a:t>
            </a:r>
            <a:r>
              <a:rPr sz="818" spc="5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music: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849"/>
              </a:spcBef>
            </a:pPr>
            <a:r>
              <a:rPr sz="818" b="1" spc="-3" dirty="0">
                <a:latin typeface="Cambria"/>
                <a:cs typeface="Cambria"/>
              </a:rPr>
              <a:t>"Do you play any</a:t>
            </a:r>
            <a:r>
              <a:rPr sz="818" b="1" spc="-31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sports?"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26"/>
              </a:spcBef>
              <a:buFont typeface="Courier New"/>
              <a:buChar char="o"/>
              <a:tabLst>
                <a:tab pos="632530" algn="l"/>
                <a:tab pos="1487159" algn="l"/>
              </a:tabLst>
            </a:pPr>
            <a:r>
              <a:rPr sz="818" spc="-3" dirty="0">
                <a:latin typeface="Cambria"/>
                <a:cs typeface="Cambria"/>
              </a:rPr>
              <a:t>"Yes, </a:t>
            </a:r>
            <a:r>
              <a:rPr sz="818" dirty="0">
                <a:latin typeface="Cambria"/>
                <a:cs typeface="Cambria"/>
              </a:rPr>
              <a:t>I</a:t>
            </a:r>
            <a:r>
              <a:rPr sz="818" spc="-3" dirty="0">
                <a:latin typeface="Cambria"/>
                <a:cs typeface="Cambria"/>
              </a:rPr>
              <a:t> play</a:t>
            </a:r>
            <a:r>
              <a:rPr sz="818" dirty="0">
                <a:latin typeface="Cambria"/>
                <a:cs typeface="Cambria"/>
              </a:rPr>
              <a:t> </a:t>
            </a:r>
            <a:r>
              <a:rPr sz="818" spc="7" dirty="0">
                <a:latin typeface="Cambria"/>
                <a:cs typeface="Cambria"/>
              </a:rPr>
              <a:t>___</a:t>
            </a:r>
            <a:r>
              <a:rPr sz="818" u="sng" spc="7" dirty="0">
                <a:latin typeface="Cambria"/>
                <a:cs typeface="Cambria"/>
              </a:rPr>
              <a:t> 	</a:t>
            </a:r>
            <a:r>
              <a:rPr sz="818" dirty="0">
                <a:latin typeface="Cambria"/>
                <a:cs typeface="Cambria"/>
              </a:rPr>
              <a:t>_."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do yoga / </a:t>
            </a:r>
            <a:r>
              <a:rPr sz="818" spc="-3" dirty="0">
                <a:latin typeface="Cambria"/>
                <a:cs typeface="Cambria"/>
              </a:rPr>
              <a:t>martial arts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pilates."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"No, I </a:t>
            </a:r>
            <a:r>
              <a:rPr sz="818" spc="-3" dirty="0">
                <a:latin typeface="Cambria"/>
                <a:cs typeface="Cambria"/>
              </a:rPr>
              <a:t>prefer working out at </a:t>
            </a:r>
            <a:r>
              <a:rPr sz="818" dirty="0">
                <a:latin typeface="Cambria"/>
                <a:cs typeface="Cambria"/>
              </a:rPr>
              <a:t>the</a:t>
            </a:r>
            <a:r>
              <a:rPr sz="818" spc="-2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gym."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"No, </a:t>
            </a:r>
            <a:r>
              <a:rPr sz="818" spc="-3" dirty="0">
                <a:latin typeface="Cambria"/>
                <a:cs typeface="Cambria"/>
              </a:rPr>
              <a:t>I'm </a:t>
            </a:r>
            <a:r>
              <a:rPr sz="818" spc="-7" dirty="0">
                <a:latin typeface="Cambria"/>
                <a:cs typeface="Cambria"/>
              </a:rPr>
              <a:t>not </a:t>
            </a:r>
            <a:r>
              <a:rPr sz="818" spc="-3" dirty="0">
                <a:latin typeface="Cambria"/>
                <a:cs typeface="Cambria"/>
              </a:rPr>
              <a:t>very</a:t>
            </a:r>
            <a:r>
              <a:rPr sz="818" spc="-1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athletic."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"No, </a:t>
            </a:r>
            <a:r>
              <a:rPr sz="818" spc="-3" dirty="0">
                <a:latin typeface="Cambria"/>
                <a:cs typeface="Cambria"/>
              </a:rPr>
              <a:t>but </a:t>
            </a:r>
            <a:r>
              <a:rPr sz="818" dirty="0">
                <a:latin typeface="Cambria"/>
                <a:cs typeface="Cambria"/>
              </a:rPr>
              <a:t>I love </a:t>
            </a:r>
            <a:r>
              <a:rPr sz="818" spc="-3" dirty="0">
                <a:latin typeface="Cambria"/>
                <a:cs typeface="Cambria"/>
              </a:rPr>
              <a:t>to watch! I'm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big fan </a:t>
            </a:r>
            <a:r>
              <a:rPr sz="818" spc="7" dirty="0">
                <a:latin typeface="Cambria"/>
                <a:cs typeface="Cambria"/>
              </a:rPr>
              <a:t>of… </a:t>
            </a:r>
            <a:r>
              <a:rPr sz="818" spc="-3" dirty="0">
                <a:latin typeface="Cambria"/>
                <a:cs typeface="Cambria"/>
              </a:rPr>
              <a:t>[sport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team]."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77"/>
              </a:spcBef>
            </a:pPr>
            <a:r>
              <a:rPr sz="818" b="1" spc="-3" dirty="0">
                <a:latin typeface="Cambria"/>
                <a:cs typeface="Cambria"/>
              </a:rPr>
              <a:t>"Do you play </a:t>
            </a:r>
            <a:r>
              <a:rPr sz="818" b="1" dirty="0">
                <a:latin typeface="Cambria"/>
                <a:cs typeface="Cambria"/>
              </a:rPr>
              <a:t>a </a:t>
            </a:r>
            <a:r>
              <a:rPr sz="818" b="1" spc="-3" dirty="0">
                <a:latin typeface="Cambria"/>
                <a:cs typeface="Cambria"/>
              </a:rPr>
              <a:t>musical</a:t>
            </a:r>
            <a:r>
              <a:rPr sz="818" b="1" spc="-7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instrument?"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  <a:tab pos="1487159" algn="l"/>
              </a:tabLst>
            </a:pPr>
            <a:r>
              <a:rPr sz="818" spc="-3" dirty="0">
                <a:latin typeface="Cambria"/>
                <a:cs typeface="Cambria"/>
              </a:rPr>
              <a:t>"Yes, </a:t>
            </a:r>
            <a:r>
              <a:rPr sz="818" dirty="0">
                <a:latin typeface="Cambria"/>
                <a:cs typeface="Cambria"/>
              </a:rPr>
              <a:t>I</a:t>
            </a:r>
            <a:r>
              <a:rPr sz="818" spc="-3" dirty="0">
                <a:latin typeface="Cambria"/>
                <a:cs typeface="Cambria"/>
              </a:rPr>
              <a:t> play</a:t>
            </a:r>
            <a:r>
              <a:rPr sz="818" dirty="0">
                <a:latin typeface="Cambria"/>
                <a:cs typeface="Cambria"/>
              </a:rPr>
              <a:t> </a:t>
            </a:r>
            <a:r>
              <a:rPr sz="818" spc="7" dirty="0">
                <a:latin typeface="Cambria"/>
                <a:cs typeface="Cambria"/>
              </a:rPr>
              <a:t>___</a:t>
            </a:r>
            <a:r>
              <a:rPr sz="818" u="sng" spc="7" dirty="0">
                <a:latin typeface="Cambria"/>
                <a:cs typeface="Cambria"/>
              </a:rPr>
              <a:t> 	</a:t>
            </a:r>
            <a:r>
              <a:rPr sz="818" dirty="0">
                <a:latin typeface="Cambria"/>
                <a:cs typeface="Cambria"/>
              </a:rPr>
              <a:t>_."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spc="-3" dirty="0">
                <a:latin typeface="Cambria"/>
                <a:cs typeface="Cambria"/>
              </a:rPr>
              <a:t>"I've played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piano </a:t>
            </a:r>
            <a:r>
              <a:rPr sz="818" dirty="0">
                <a:latin typeface="Cambria"/>
                <a:cs typeface="Cambria"/>
              </a:rPr>
              <a:t>for </a:t>
            </a:r>
            <a:r>
              <a:rPr sz="818" spc="-7" dirty="0">
                <a:latin typeface="Cambria"/>
                <a:cs typeface="Cambria"/>
              </a:rPr>
              <a:t>several</a:t>
            </a:r>
            <a:r>
              <a:rPr sz="818" spc="2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years."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  <a:tab pos="1296231" algn="l"/>
                <a:tab pos="1509239" algn="l"/>
              </a:tabLst>
            </a:pPr>
            <a:r>
              <a:rPr sz="818" dirty="0">
                <a:latin typeface="Cambria"/>
                <a:cs typeface="Cambria"/>
              </a:rPr>
              <a:t>"I'm</a:t>
            </a:r>
            <a:r>
              <a:rPr sz="818" spc="3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taking</a:t>
            </a:r>
            <a:r>
              <a:rPr sz="818" u="sng" spc="-3" dirty="0">
                <a:latin typeface="Cambria"/>
                <a:cs typeface="Cambria"/>
              </a:rPr>
              <a:t> 	</a:t>
            </a:r>
            <a:r>
              <a:rPr sz="818" spc="7" dirty="0">
                <a:latin typeface="Cambria"/>
                <a:cs typeface="Cambria"/>
              </a:rPr>
              <a:t>_</a:t>
            </a:r>
            <a:r>
              <a:rPr sz="818" u="sng" spc="7" dirty="0">
                <a:latin typeface="Cambria"/>
                <a:cs typeface="Cambria"/>
              </a:rPr>
              <a:t> 	</a:t>
            </a:r>
            <a:r>
              <a:rPr sz="818" spc="-7" dirty="0">
                <a:latin typeface="Cambria"/>
                <a:cs typeface="Cambria"/>
              </a:rPr>
              <a:t>lessons."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"I'm in a</a:t>
            </a:r>
            <a:r>
              <a:rPr sz="818" spc="-7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band."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sing </a:t>
            </a:r>
            <a:r>
              <a:rPr sz="818" dirty="0">
                <a:latin typeface="Cambria"/>
                <a:cs typeface="Cambria"/>
              </a:rPr>
              <a:t>in a</a:t>
            </a:r>
            <a:r>
              <a:rPr sz="818" spc="-68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choir."</a:t>
            </a:r>
            <a:endParaRPr sz="818">
              <a:latin typeface="Cambria"/>
              <a:cs typeface="Cambria"/>
            </a:endParaRPr>
          </a:p>
          <a:p>
            <a:pPr marL="8659" marR="3464">
              <a:lnSpc>
                <a:spcPct val="111700"/>
              </a:lnSpc>
              <a:spcBef>
                <a:spcPts val="689"/>
              </a:spcBef>
            </a:pPr>
            <a:r>
              <a:rPr sz="818" spc="-3" dirty="0">
                <a:latin typeface="Cambria"/>
                <a:cs typeface="Cambria"/>
              </a:rPr>
              <a:t>In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dialogue, </a:t>
            </a:r>
            <a:r>
              <a:rPr sz="818" dirty="0">
                <a:latin typeface="Cambria"/>
                <a:cs typeface="Cambria"/>
              </a:rPr>
              <a:t>there </a:t>
            </a:r>
            <a:r>
              <a:rPr sz="818" spc="-3" dirty="0">
                <a:latin typeface="Cambria"/>
                <a:cs typeface="Cambria"/>
              </a:rPr>
              <a:t>are </a:t>
            </a:r>
            <a:r>
              <a:rPr sz="818" dirty="0">
                <a:latin typeface="Cambria"/>
                <a:cs typeface="Cambria"/>
              </a:rPr>
              <a:t>two </a:t>
            </a:r>
            <a:r>
              <a:rPr sz="818" spc="-3" dirty="0">
                <a:latin typeface="Cambria"/>
                <a:cs typeface="Cambria"/>
              </a:rPr>
              <a:t>“follow-up” questions that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can </a:t>
            </a:r>
            <a:r>
              <a:rPr sz="818" spc="-3" dirty="0">
                <a:latin typeface="Cambria"/>
                <a:cs typeface="Cambria"/>
              </a:rPr>
              <a:t>use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ask </a:t>
            </a:r>
            <a:r>
              <a:rPr sz="818" dirty="0">
                <a:latin typeface="Cambria"/>
                <a:cs typeface="Cambria"/>
              </a:rPr>
              <a:t>for more  </a:t>
            </a:r>
            <a:r>
              <a:rPr sz="818" spc="-3" dirty="0">
                <a:latin typeface="Cambria"/>
                <a:cs typeface="Cambria"/>
              </a:rPr>
              <a:t>information, </a:t>
            </a:r>
            <a:r>
              <a:rPr sz="818" spc="-7" dirty="0">
                <a:latin typeface="Cambria"/>
                <a:cs typeface="Cambria"/>
              </a:rPr>
              <a:t>after </a:t>
            </a:r>
            <a:r>
              <a:rPr sz="818" dirty="0">
                <a:latin typeface="Cambria"/>
                <a:cs typeface="Cambria"/>
              </a:rPr>
              <a:t>the other </a:t>
            </a:r>
            <a:r>
              <a:rPr sz="818" spc="-3" dirty="0">
                <a:latin typeface="Cambria"/>
                <a:cs typeface="Cambria"/>
              </a:rPr>
              <a:t>person tells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their</a:t>
            </a:r>
            <a:r>
              <a:rPr sz="818" spc="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hobbies: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849"/>
              </a:spcBef>
            </a:pPr>
            <a:r>
              <a:rPr sz="818" b="1" spc="-3" dirty="0">
                <a:latin typeface="Cambria"/>
                <a:cs typeface="Cambria"/>
              </a:rPr>
              <a:t>"How'd you </a:t>
            </a:r>
            <a:r>
              <a:rPr sz="818" b="1" dirty="0">
                <a:latin typeface="Cambria"/>
                <a:cs typeface="Cambria"/>
              </a:rPr>
              <a:t>get </a:t>
            </a:r>
            <a:r>
              <a:rPr sz="818" b="1" spc="-3" dirty="0">
                <a:latin typeface="Cambria"/>
                <a:cs typeface="Cambria"/>
              </a:rPr>
              <a:t>into that?" </a:t>
            </a:r>
            <a:r>
              <a:rPr sz="818" i="1" dirty="0">
                <a:latin typeface="Cambria"/>
                <a:cs typeface="Cambria"/>
              </a:rPr>
              <a:t>(= how did </a:t>
            </a:r>
            <a:r>
              <a:rPr sz="818" i="1" spc="-3" dirty="0">
                <a:latin typeface="Cambria"/>
                <a:cs typeface="Cambria"/>
              </a:rPr>
              <a:t>you become interested </a:t>
            </a:r>
            <a:r>
              <a:rPr sz="818" i="1" dirty="0">
                <a:latin typeface="Cambria"/>
                <a:cs typeface="Cambria"/>
              </a:rPr>
              <a:t>in </a:t>
            </a:r>
            <a:r>
              <a:rPr sz="818" i="1" spc="-3" dirty="0">
                <a:latin typeface="Cambria"/>
                <a:cs typeface="Cambria"/>
              </a:rPr>
              <a:t>it?)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read an article </a:t>
            </a:r>
            <a:r>
              <a:rPr sz="818" dirty="0">
                <a:latin typeface="Cambria"/>
                <a:cs typeface="Cambria"/>
              </a:rPr>
              <a:t>/ </a:t>
            </a:r>
            <a:r>
              <a:rPr sz="818" spc="-7" dirty="0">
                <a:latin typeface="Cambria"/>
                <a:cs typeface="Cambria"/>
              </a:rPr>
              <a:t>saw </a:t>
            </a:r>
            <a:r>
              <a:rPr sz="818" dirty="0">
                <a:latin typeface="Cambria"/>
                <a:cs typeface="Cambria"/>
              </a:rPr>
              <a:t>a TV </a:t>
            </a:r>
            <a:r>
              <a:rPr sz="818" spc="-3" dirty="0">
                <a:latin typeface="Cambria"/>
                <a:cs typeface="Cambria"/>
              </a:rPr>
              <a:t>show that </a:t>
            </a:r>
            <a:r>
              <a:rPr sz="818" dirty="0">
                <a:latin typeface="Cambria"/>
                <a:cs typeface="Cambria"/>
              </a:rPr>
              <a:t>piqued my</a:t>
            </a:r>
            <a:r>
              <a:rPr sz="818" spc="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interest."</a:t>
            </a:r>
            <a:endParaRPr sz="818">
              <a:latin typeface="Cambria"/>
              <a:cs typeface="Cambria"/>
            </a:endParaRPr>
          </a:p>
          <a:p>
            <a:pPr marL="632097">
              <a:spcBef>
                <a:spcPts val="133"/>
              </a:spcBef>
            </a:pPr>
            <a:r>
              <a:rPr sz="818" i="1" spc="-3" dirty="0">
                <a:latin typeface="Cambria"/>
                <a:cs typeface="Cambria"/>
              </a:rPr>
              <a:t>“piqued </a:t>
            </a:r>
            <a:r>
              <a:rPr sz="818" i="1" dirty="0">
                <a:latin typeface="Cambria"/>
                <a:cs typeface="Cambria"/>
              </a:rPr>
              <a:t>my </a:t>
            </a:r>
            <a:r>
              <a:rPr sz="818" i="1" spc="-3" dirty="0">
                <a:latin typeface="Cambria"/>
                <a:cs typeface="Cambria"/>
              </a:rPr>
              <a:t>interest” = made </a:t>
            </a:r>
            <a:r>
              <a:rPr sz="818" i="1" dirty="0">
                <a:latin typeface="Cambria"/>
                <a:cs typeface="Cambria"/>
              </a:rPr>
              <a:t>me </a:t>
            </a:r>
            <a:r>
              <a:rPr sz="818" i="1" spc="-3" dirty="0">
                <a:latin typeface="Cambria"/>
                <a:cs typeface="Cambria"/>
              </a:rPr>
              <a:t>interested </a:t>
            </a:r>
            <a:r>
              <a:rPr sz="818" i="1" dirty="0">
                <a:latin typeface="Cambria"/>
                <a:cs typeface="Cambria"/>
              </a:rPr>
              <a:t>in learning</a:t>
            </a:r>
            <a:r>
              <a:rPr sz="818" i="1" spc="-2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more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took a</a:t>
            </a:r>
            <a:r>
              <a:rPr sz="818" spc="-65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class."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just </a:t>
            </a:r>
            <a:r>
              <a:rPr sz="818" dirty="0">
                <a:latin typeface="Cambria"/>
                <a:cs typeface="Cambria"/>
              </a:rPr>
              <a:t>thought </a:t>
            </a:r>
            <a:r>
              <a:rPr sz="818" spc="-7" dirty="0">
                <a:latin typeface="Cambria"/>
                <a:cs typeface="Cambria"/>
              </a:rPr>
              <a:t>it'd </a:t>
            </a:r>
            <a:r>
              <a:rPr sz="818" spc="-3" dirty="0">
                <a:latin typeface="Cambria"/>
                <a:cs typeface="Cambria"/>
              </a:rPr>
              <a:t>be interesting to </a:t>
            </a:r>
            <a:r>
              <a:rPr sz="818" dirty="0">
                <a:latin typeface="Cambria"/>
                <a:cs typeface="Cambria"/>
              </a:rPr>
              <a:t>try it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out."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"My </a:t>
            </a:r>
            <a:r>
              <a:rPr sz="818" spc="-3" dirty="0">
                <a:latin typeface="Cambria"/>
                <a:cs typeface="Cambria"/>
              </a:rPr>
              <a:t>friend introduced </a:t>
            </a:r>
            <a:r>
              <a:rPr sz="818" dirty="0">
                <a:latin typeface="Cambria"/>
                <a:cs typeface="Cambria"/>
              </a:rPr>
              <a:t>me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dirty="0">
                <a:latin typeface="Cambria"/>
                <a:cs typeface="Cambria"/>
              </a:rPr>
              <a:t>it </a:t>
            </a:r>
            <a:r>
              <a:rPr sz="818" spc="-3" dirty="0">
                <a:latin typeface="Cambria"/>
                <a:cs typeface="Cambria"/>
              </a:rPr>
              <a:t>(and I've </a:t>
            </a:r>
            <a:r>
              <a:rPr sz="818" spc="-7" dirty="0">
                <a:latin typeface="Cambria"/>
                <a:cs typeface="Cambria"/>
              </a:rPr>
              <a:t>been </a:t>
            </a:r>
            <a:r>
              <a:rPr sz="818" spc="3" dirty="0">
                <a:latin typeface="Cambria"/>
                <a:cs typeface="Cambria"/>
              </a:rPr>
              <a:t>doing </a:t>
            </a:r>
            <a:r>
              <a:rPr sz="818" dirty="0">
                <a:latin typeface="Cambria"/>
                <a:cs typeface="Cambria"/>
              </a:rPr>
              <a:t>it </a:t>
            </a:r>
            <a:r>
              <a:rPr sz="818" spc="-7" dirty="0">
                <a:latin typeface="Cambria"/>
                <a:cs typeface="Cambria"/>
              </a:rPr>
              <a:t>ever</a:t>
            </a:r>
            <a:r>
              <a:rPr sz="818" spc="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since)."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spc="-7" dirty="0">
                <a:latin typeface="Cambria"/>
                <a:cs typeface="Cambria"/>
              </a:rPr>
              <a:t>"How </a:t>
            </a:r>
            <a:r>
              <a:rPr sz="818" b="1" spc="-3" dirty="0">
                <a:latin typeface="Cambria"/>
                <a:cs typeface="Cambria"/>
              </a:rPr>
              <a:t>long </a:t>
            </a:r>
            <a:r>
              <a:rPr sz="818" b="1" dirty="0">
                <a:latin typeface="Cambria"/>
                <a:cs typeface="Cambria"/>
              </a:rPr>
              <a:t>have </a:t>
            </a:r>
            <a:r>
              <a:rPr sz="818" b="1" spc="-3" dirty="0">
                <a:latin typeface="Cambria"/>
                <a:cs typeface="Cambria"/>
              </a:rPr>
              <a:t>you </a:t>
            </a:r>
            <a:r>
              <a:rPr sz="818" b="1" dirty="0">
                <a:latin typeface="Cambria"/>
                <a:cs typeface="Cambria"/>
              </a:rPr>
              <a:t>been </a:t>
            </a:r>
            <a:r>
              <a:rPr sz="818" b="1" spc="-3" dirty="0">
                <a:latin typeface="Cambria"/>
                <a:cs typeface="Cambria"/>
              </a:rPr>
              <a:t>doing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that?"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just</a:t>
            </a:r>
            <a:r>
              <a:rPr sz="818" spc="-6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started."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"For a </a:t>
            </a:r>
            <a:r>
              <a:rPr sz="818" spc="-3" dirty="0">
                <a:latin typeface="Cambria"/>
                <a:cs typeface="Cambria"/>
              </a:rPr>
              <a:t>few </a:t>
            </a:r>
            <a:r>
              <a:rPr sz="818" spc="-7" dirty="0">
                <a:latin typeface="Cambria"/>
                <a:cs typeface="Cambria"/>
              </a:rPr>
              <a:t>years." </a:t>
            </a:r>
            <a:r>
              <a:rPr sz="818" spc="-3" dirty="0">
                <a:latin typeface="Cambria"/>
                <a:cs typeface="Cambria"/>
              </a:rPr>
              <a:t>(for </a:t>
            </a:r>
            <a:r>
              <a:rPr sz="818" dirty="0">
                <a:latin typeface="Cambria"/>
                <a:cs typeface="Cambria"/>
              </a:rPr>
              <a:t>+ time</a:t>
            </a:r>
            <a:r>
              <a:rPr sz="818" spc="-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period)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5006" y="623455"/>
            <a:ext cx="3454977" cy="117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531555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546102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574781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/>
          <p:nvPr/>
        </p:nvSpPr>
        <p:spPr>
          <a:xfrm>
            <a:off x="4061321" y="617393"/>
            <a:ext cx="4045960" cy="5469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097" indent="-155859"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"Since I </a:t>
            </a:r>
            <a:r>
              <a:rPr sz="818" spc="-3" dirty="0">
                <a:latin typeface="Cambria"/>
                <a:cs typeface="Cambria"/>
              </a:rPr>
              <a:t>was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kid." (since </a:t>
            </a:r>
            <a:r>
              <a:rPr sz="818" dirty="0">
                <a:latin typeface="Cambria"/>
                <a:cs typeface="Cambria"/>
              </a:rPr>
              <a:t>+ point in the</a:t>
            </a:r>
            <a:r>
              <a:rPr sz="818" spc="-5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past)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spc="-3" dirty="0">
                <a:latin typeface="Cambria"/>
                <a:cs typeface="Cambria"/>
              </a:rPr>
              <a:t>"Ever since </a:t>
            </a:r>
            <a:r>
              <a:rPr sz="818" dirty="0">
                <a:latin typeface="Cambria"/>
                <a:cs typeface="Cambria"/>
              </a:rPr>
              <a:t>I </a:t>
            </a:r>
            <a:r>
              <a:rPr sz="818" spc="-3" dirty="0">
                <a:latin typeface="Cambria"/>
                <a:cs typeface="Cambria"/>
              </a:rPr>
              <a:t>was </a:t>
            </a:r>
            <a:r>
              <a:rPr sz="818" dirty="0">
                <a:latin typeface="Cambria"/>
                <a:cs typeface="Cambria"/>
              </a:rPr>
              <a:t>in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college."</a:t>
            </a:r>
            <a:endParaRPr sz="818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#2 - Benefits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955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Hobbies</a:t>
            </a:r>
            <a:endParaRPr sz="955">
              <a:latin typeface="Cambria"/>
              <a:cs typeface="Cambria"/>
            </a:endParaRPr>
          </a:p>
          <a:p>
            <a:pPr marL="8659">
              <a:spcBef>
                <a:spcPts val="150"/>
              </a:spcBef>
            </a:pPr>
            <a:r>
              <a:rPr sz="818" i="1" spc="-3" dirty="0">
                <a:latin typeface="Cambria"/>
                <a:cs typeface="Cambria"/>
              </a:rPr>
              <a:t>Erica’s wondering </a:t>
            </a:r>
            <a:r>
              <a:rPr sz="818" i="1" dirty="0">
                <a:latin typeface="Cambria"/>
                <a:cs typeface="Cambria"/>
              </a:rPr>
              <a:t>which new hobby </a:t>
            </a:r>
            <a:r>
              <a:rPr sz="818" i="1" spc="-3" dirty="0">
                <a:latin typeface="Cambria"/>
                <a:cs typeface="Cambria"/>
              </a:rPr>
              <a:t>to take up. </a:t>
            </a:r>
            <a:r>
              <a:rPr sz="818" i="1" dirty="0">
                <a:latin typeface="Cambria"/>
                <a:cs typeface="Cambria"/>
              </a:rPr>
              <a:t>Listen </a:t>
            </a:r>
            <a:r>
              <a:rPr sz="818" i="1" spc="-3" dirty="0">
                <a:latin typeface="Cambria"/>
                <a:cs typeface="Cambria"/>
              </a:rPr>
              <a:t>to </a:t>
            </a:r>
            <a:r>
              <a:rPr sz="818" i="1" dirty="0">
                <a:latin typeface="Cambria"/>
                <a:cs typeface="Cambria"/>
              </a:rPr>
              <a:t>her </a:t>
            </a:r>
            <a:r>
              <a:rPr sz="818" i="1" spc="-3" dirty="0">
                <a:latin typeface="Cambria"/>
                <a:cs typeface="Cambria"/>
              </a:rPr>
              <a:t>conversation with</a:t>
            </a:r>
            <a:r>
              <a:rPr sz="818" i="1" spc="-20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Natalie.</a:t>
            </a:r>
            <a:endParaRPr sz="818">
              <a:latin typeface="Cambria"/>
              <a:cs typeface="Cambria"/>
            </a:endParaRPr>
          </a:p>
          <a:p>
            <a:pPr marL="8659" marR="188330">
              <a:lnSpc>
                <a:spcPct val="111700"/>
              </a:lnSpc>
              <a:spcBef>
                <a:spcPts val="699"/>
              </a:spcBef>
            </a:pP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spc="-3" dirty="0">
                <a:latin typeface="Cambria"/>
                <a:cs typeface="Cambria"/>
              </a:rPr>
              <a:t>Ever since I quit </a:t>
            </a:r>
            <a:r>
              <a:rPr sz="818" dirty="0">
                <a:latin typeface="Cambria"/>
                <a:cs typeface="Cambria"/>
              </a:rPr>
              <a:t>my </a:t>
            </a:r>
            <a:r>
              <a:rPr sz="818" spc="-3" dirty="0">
                <a:latin typeface="Cambria"/>
                <a:cs typeface="Cambria"/>
              </a:rPr>
              <a:t>job, </a:t>
            </a:r>
            <a:r>
              <a:rPr sz="818" dirty="0">
                <a:latin typeface="Cambria"/>
                <a:cs typeface="Cambria"/>
              </a:rPr>
              <a:t>I’ve </a:t>
            </a:r>
            <a:r>
              <a:rPr sz="818" spc="-3" dirty="0">
                <a:latin typeface="Cambria"/>
                <a:cs typeface="Cambria"/>
              </a:rPr>
              <a:t>had a </a:t>
            </a:r>
            <a:r>
              <a:rPr sz="818" dirty="0">
                <a:latin typeface="Cambria"/>
                <a:cs typeface="Cambria"/>
              </a:rPr>
              <a:t>lot </a:t>
            </a:r>
            <a:r>
              <a:rPr sz="818" spc="3" dirty="0">
                <a:latin typeface="Cambria"/>
                <a:cs typeface="Cambria"/>
              </a:rPr>
              <a:t>of </a:t>
            </a:r>
            <a:r>
              <a:rPr sz="818" spc="-3" dirty="0">
                <a:latin typeface="Cambria"/>
                <a:cs typeface="Cambria"/>
              </a:rPr>
              <a:t>time </a:t>
            </a:r>
            <a:r>
              <a:rPr sz="818" dirty="0">
                <a:latin typeface="Cambria"/>
                <a:cs typeface="Cambria"/>
              </a:rPr>
              <a:t>on </a:t>
            </a:r>
            <a:r>
              <a:rPr sz="818" spc="3" dirty="0">
                <a:latin typeface="Cambria"/>
                <a:cs typeface="Cambria"/>
              </a:rPr>
              <a:t>my </a:t>
            </a:r>
            <a:r>
              <a:rPr sz="818" spc="-3" dirty="0">
                <a:latin typeface="Cambria"/>
                <a:cs typeface="Cambria"/>
              </a:rPr>
              <a:t>hands. I really need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find a  new</a:t>
            </a:r>
            <a:r>
              <a:rPr sz="818" spc="-5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hobby.</a:t>
            </a:r>
            <a:endParaRPr sz="818">
              <a:latin typeface="Cambria"/>
              <a:cs typeface="Cambria"/>
            </a:endParaRPr>
          </a:p>
          <a:p>
            <a:pPr marL="8659" marR="1302293">
              <a:lnSpc>
                <a:spcPct val="181700"/>
              </a:lnSpc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spc="-3" dirty="0">
                <a:latin typeface="Cambria"/>
                <a:cs typeface="Cambria"/>
              </a:rPr>
              <a:t>Well, what’s something you’ve always wanted </a:t>
            </a:r>
            <a:r>
              <a:rPr sz="818" dirty="0">
                <a:latin typeface="Cambria"/>
                <a:cs typeface="Cambria"/>
              </a:rPr>
              <a:t>to try?  </a:t>
            </a: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spc="-3" dirty="0">
                <a:latin typeface="Cambria"/>
                <a:cs typeface="Cambria"/>
              </a:rPr>
              <a:t>I’d </a:t>
            </a:r>
            <a:r>
              <a:rPr sz="818" dirty="0">
                <a:latin typeface="Cambria"/>
                <a:cs typeface="Cambria"/>
              </a:rPr>
              <a:t>love to </a:t>
            </a:r>
            <a:r>
              <a:rPr sz="818" spc="-3" dirty="0">
                <a:latin typeface="Cambria"/>
                <a:cs typeface="Cambria"/>
              </a:rPr>
              <a:t>learn how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dance… but I think I’m </a:t>
            </a:r>
            <a:r>
              <a:rPr sz="818" dirty="0">
                <a:latin typeface="Cambria"/>
                <a:cs typeface="Cambria"/>
              </a:rPr>
              <a:t>too</a:t>
            </a:r>
            <a:r>
              <a:rPr sz="818" spc="5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shy!</a:t>
            </a:r>
            <a:endParaRPr sz="818">
              <a:latin typeface="Cambria"/>
              <a:cs typeface="Cambria"/>
            </a:endParaRPr>
          </a:p>
          <a:p>
            <a:pPr marL="8659" marR="3464">
              <a:lnSpc>
                <a:spcPts val="1786"/>
              </a:lnSpc>
              <a:spcBef>
                <a:spcPts val="191"/>
              </a:spcBef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dirty="0">
                <a:latin typeface="Cambria"/>
                <a:cs typeface="Cambria"/>
              </a:rPr>
              <a:t>Oh, </a:t>
            </a:r>
            <a:r>
              <a:rPr sz="818" spc="-3" dirty="0">
                <a:latin typeface="Cambria"/>
                <a:cs typeface="Cambria"/>
              </a:rPr>
              <a:t>don’t let </a:t>
            </a:r>
            <a:r>
              <a:rPr sz="818" spc="-7" dirty="0">
                <a:latin typeface="Cambria"/>
                <a:cs typeface="Cambria"/>
              </a:rPr>
              <a:t>that </a:t>
            </a:r>
            <a:r>
              <a:rPr sz="818" spc="-3" dirty="0">
                <a:latin typeface="Cambria"/>
                <a:cs typeface="Cambria"/>
              </a:rPr>
              <a:t>stop </a:t>
            </a:r>
            <a:r>
              <a:rPr sz="818" dirty="0">
                <a:latin typeface="Cambria"/>
                <a:cs typeface="Cambria"/>
              </a:rPr>
              <a:t>you! </a:t>
            </a:r>
            <a:r>
              <a:rPr sz="818" spc="-3" dirty="0">
                <a:latin typeface="Cambria"/>
                <a:cs typeface="Cambria"/>
              </a:rPr>
              <a:t>If I had </a:t>
            </a:r>
            <a:r>
              <a:rPr sz="818" spc="-7" dirty="0">
                <a:latin typeface="Cambria"/>
                <a:cs typeface="Cambria"/>
              </a:rPr>
              <a:t>more </a:t>
            </a:r>
            <a:r>
              <a:rPr sz="818" spc="-3" dirty="0">
                <a:latin typeface="Cambria"/>
                <a:cs typeface="Cambria"/>
              </a:rPr>
              <a:t>free time, I’d definitely </a:t>
            </a:r>
            <a:r>
              <a:rPr sz="818" dirty="0">
                <a:latin typeface="Cambria"/>
                <a:cs typeface="Cambria"/>
              </a:rPr>
              <a:t>take </a:t>
            </a:r>
            <a:r>
              <a:rPr sz="818" spc="-3" dirty="0">
                <a:latin typeface="Cambria"/>
                <a:cs typeface="Cambria"/>
              </a:rPr>
              <a:t>dance classes.  </a:t>
            </a: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dirty="0">
                <a:latin typeface="Cambria"/>
                <a:cs typeface="Cambria"/>
              </a:rPr>
              <a:t>So </a:t>
            </a:r>
            <a:r>
              <a:rPr sz="818" spc="-7" dirty="0">
                <a:latin typeface="Cambria"/>
                <a:cs typeface="Cambria"/>
              </a:rPr>
              <a:t>what </a:t>
            </a:r>
            <a:r>
              <a:rPr sz="818" dirty="0">
                <a:latin typeface="Cambria"/>
                <a:cs typeface="Cambria"/>
              </a:rPr>
              <a:t>do </a:t>
            </a:r>
            <a:r>
              <a:rPr sz="818" spc="-7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like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do </a:t>
            </a:r>
            <a:r>
              <a:rPr sz="818" dirty="0">
                <a:latin typeface="Cambria"/>
                <a:cs typeface="Cambria"/>
              </a:rPr>
              <a:t>for</a:t>
            </a:r>
            <a:r>
              <a:rPr sz="818" spc="17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fun?</a:t>
            </a:r>
            <a:endParaRPr sz="818">
              <a:latin typeface="Cambria"/>
              <a:cs typeface="Cambria"/>
            </a:endParaRPr>
          </a:p>
          <a:p>
            <a:pPr marL="8659" marR="128151">
              <a:lnSpc>
                <a:spcPct val="113300"/>
              </a:lnSpc>
              <a:spcBef>
                <a:spcPts val="477"/>
              </a:spcBef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spc="-3" dirty="0">
                <a:latin typeface="Cambria"/>
                <a:cs typeface="Cambria"/>
              </a:rPr>
              <a:t>I’ve gotten </a:t>
            </a:r>
            <a:r>
              <a:rPr sz="818" dirty="0">
                <a:latin typeface="Cambria"/>
                <a:cs typeface="Cambria"/>
              </a:rPr>
              <a:t>into </a:t>
            </a:r>
            <a:r>
              <a:rPr sz="818" spc="-3" dirty="0">
                <a:latin typeface="Cambria"/>
                <a:cs typeface="Cambria"/>
              </a:rPr>
              <a:t>yoga; </a:t>
            </a:r>
            <a:r>
              <a:rPr sz="818" dirty="0">
                <a:latin typeface="Cambria"/>
                <a:cs typeface="Cambria"/>
              </a:rPr>
              <a:t>it’s </a:t>
            </a:r>
            <a:r>
              <a:rPr sz="818" spc="-3" dirty="0">
                <a:latin typeface="Cambria"/>
                <a:cs typeface="Cambria"/>
              </a:rPr>
              <a:t>a great way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relieve stress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3" dirty="0">
                <a:latin typeface="Cambria"/>
                <a:cs typeface="Cambria"/>
              </a:rPr>
              <a:t>and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fantastic </a:t>
            </a:r>
            <a:r>
              <a:rPr sz="818" dirty="0">
                <a:latin typeface="Cambria"/>
                <a:cs typeface="Cambria"/>
              </a:rPr>
              <a:t>workout.  </a:t>
            </a:r>
            <a:r>
              <a:rPr sz="818" spc="-3" dirty="0">
                <a:latin typeface="Cambria"/>
                <a:cs typeface="Cambria"/>
              </a:rPr>
              <a:t>And I’ve always enjoyed </a:t>
            </a:r>
            <a:r>
              <a:rPr sz="818" dirty="0">
                <a:latin typeface="Cambria"/>
                <a:cs typeface="Cambria"/>
              </a:rPr>
              <a:t>writing, </a:t>
            </a:r>
            <a:r>
              <a:rPr sz="818" spc="-7" dirty="0">
                <a:latin typeface="Cambria"/>
                <a:cs typeface="Cambria"/>
              </a:rPr>
              <a:t>so </a:t>
            </a:r>
            <a:r>
              <a:rPr sz="818" spc="-3" dirty="0">
                <a:latin typeface="Cambria"/>
                <a:cs typeface="Cambria"/>
              </a:rPr>
              <a:t>I’m going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start </a:t>
            </a:r>
            <a:r>
              <a:rPr sz="818" dirty="0">
                <a:latin typeface="Cambria"/>
                <a:cs typeface="Cambria"/>
              </a:rPr>
              <a:t>a</a:t>
            </a:r>
            <a:r>
              <a:rPr sz="818" spc="27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blog.</a:t>
            </a:r>
            <a:endParaRPr sz="818">
              <a:latin typeface="Cambria"/>
              <a:cs typeface="Cambria"/>
            </a:endParaRPr>
          </a:p>
          <a:p>
            <a:pPr marL="8659" marR="278382">
              <a:lnSpc>
                <a:spcPct val="111700"/>
              </a:lnSpc>
              <a:spcBef>
                <a:spcPts val="689"/>
              </a:spcBef>
            </a:pP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dirty="0">
                <a:latin typeface="Cambria"/>
                <a:cs typeface="Cambria"/>
              </a:rPr>
              <a:t>Oh, </a:t>
            </a:r>
            <a:r>
              <a:rPr sz="818" spc="-3" dirty="0">
                <a:latin typeface="Cambria"/>
                <a:cs typeface="Cambria"/>
              </a:rPr>
              <a:t>good </a:t>
            </a:r>
            <a:r>
              <a:rPr sz="818" spc="-7" dirty="0">
                <a:latin typeface="Cambria"/>
                <a:cs typeface="Cambria"/>
              </a:rPr>
              <a:t>for </a:t>
            </a:r>
            <a:r>
              <a:rPr sz="818" dirty="0">
                <a:latin typeface="Cambria"/>
                <a:cs typeface="Cambria"/>
              </a:rPr>
              <a:t>you! </a:t>
            </a:r>
            <a:r>
              <a:rPr sz="818" spc="-3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know, </a:t>
            </a:r>
            <a:r>
              <a:rPr sz="818" spc="-3" dirty="0">
                <a:latin typeface="Cambria"/>
                <a:cs typeface="Cambria"/>
              </a:rPr>
              <a:t>I had a </a:t>
            </a:r>
            <a:r>
              <a:rPr sz="818" dirty="0">
                <a:latin typeface="Cambria"/>
                <a:cs typeface="Cambria"/>
              </a:rPr>
              <a:t>ton </a:t>
            </a:r>
            <a:r>
              <a:rPr sz="818" spc="-7" dirty="0">
                <a:latin typeface="Cambria"/>
                <a:cs typeface="Cambria"/>
              </a:rPr>
              <a:t>of </a:t>
            </a:r>
            <a:r>
              <a:rPr sz="818" spc="-3" dirty="0">
                <a:latin typeface="Cambria"/>
                <a:cs typeface="Cambria"/>
              </a:rPr>
              <a:t>hobbies </a:t>
            </a:r>
            <a:r>
              <a:rPr sz="818" dirty="0">
                <a:latin typeface="Cambria"/>
                <a:cs typeface="Cambria"/>
              </a:rPr>
              <a:t>when </a:t>
            </a:r>
            <a:r>
              <a:rPr sz="818" spc="-3" dirty="0">
                <a:latin typeface="Cambria"/>
                <a:cs typeface="Cambria"/>
              </a:rPr>
              <a:t>I was a </a:t>
            </a:r>
            <a:r>
              <a:rPr sz="818" dirty="0">
                <a:latin typeface="Cambria"/>
                <a:cs typeface="Cambria"/>
              </a:rPr>
              <a:t>kid… </a:t>
            </a:r>
            <a:r>
              <a:rPr sz="818" spc="-3" dirty="0">
                <a:latin typeface="Cambria"/>
                <a:cs typeface="Cambria"/>
              </a:rPr>
              <a:t>I used </a:t>
            </a:r>
            <a:r>
              <a:rPr sz="818" dirty="0">
                <a:latin typeface="Cambria"/>
                <a:cs typeface="Cambria"/>
              </a:rPr>
              <a:t>to  collect </a:t>
            </a:r>
            <a:r>
              <a:rPr sz="818" spc="-3" dirty="0">
                <a:latin typeface="Cambria"/>
                <a:cs typeface="Cambria"/>
              </a:rPr>
              <a:t>coins, skateboard, play chess… but </a:t>
            </a:r>
            <a:r>
              <a:rPr sz="818" dirty="0">
                <a:latin typeface="Cambria"/>
                <a:cs typeface="Cambria"/>
              </a:rPr>
              <a:t>none of</a:t>
            </a:r>
            <a:r>
              <a:rPr sz="818" spc="-20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them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18" spc="-3" dirty="0">
                <a:latin typeface="Cambria"/>
                <a:cs typeface="Cambria"/>
              </a:rPr>
              <a:t>really interest </a:t>
            </a:r>
            <a:r>
              <a:rPr sz="818" spc="3" dirty="0">
                <a:latin typeface="Cambria"/>
                <a:cs typeface="Cambria"/>
              </a:rPr>
              <a:t>me</a:t>
            </a:r>
            <a:r>
              <a:rPr sz="818" spc="-3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anymore.</a:t>
            </a:r>
            <a:endParaRPr sz="818">
              <a:latin typeface="Cambria"/>
              <a:cs typeface="Cambria"/>
            </a:endParaRPr>
          </a:p>
          <a:p>
            <a:pPr marL="8659" marR="1348617">
              <a:lnSpc>
                <a:spcPct val="112599"/>
              </a:lnSpc>
              <a:spcBef>
                <a:spcPts val="675"/>
              </a:spcBef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spc="-7" dirty="0">
                <a:latin typeface="Cambria"/>
                <a:cs typeface="Cambria"/>
              </a:rPr>
              <a:t>Hey </a:t>
            </a:r>
            <a:r>
              <a:rPr sz="818" dirty="0">
                <a:latin typeface="Cambria"/>
                <a:cs typeface="Cambria"/>
              </a:rPr>
              <a:t>– why don’t </a:t>
            </a:r>
            <a:r>
              <a:rPr sz="818" spc="-3" dirty="0">
                <a:latin typeface="Cambria"/>
                <a:cs typeface="Cambria"/>
              </a:rPr>
              <a:t>you take </a:t>
            </a:r>
            <a:r>
              <a:rPr sz="818" dirty="0">
                <a:latin typeface="Cambria"/>
                <a:cs typeface="Cambria"/>
              </a:rPr>
              <a:t>up </a:t>
            </a:r>
            <a:r>
              <a:rPr sz="818" spc="-3" dirty="0">
                <a:latin typeface="Cambria"/>
                <a:cs typeface="Cambria"/>
              </a:rPr>
              <a:t>a craft </a:t>
            </a:r>
            <a:r>
              <a:rPr sz="818" dirty="0">
                <a:latin typeface="Cambria"/>
                <a:cs typeface="Cambria"/>
              </a:rPr>
              <a:t>like </a:t>
            </a:r>
            <a:r>
              <a:rPr sz="818" spc="-3" dirty="0">
                <a:latin typeface="Cambria"/>
                <a:cs typeface="Cambria"/>
              </a:rPr>
              <a:t>pottery,  knitting, </a:t>
            </a:r>
            <a:r>
              <a:rPr sz="818" dirty="0">
                <a:latin typeface="Cambria"/>
                <a:cs typeface="Cambria"/>
              </a:rPr>
              <a:t>or </a:t>
            </a:r>
            <a:r>
              <a:rPr sz="818" spc="-3" dirty="0">
                <a:latin typeface="Cambria"/>
                <a:cs typeface="Cambria"/>
              </a:rPr>
              <a:t>jewelry-making? It’d be </a:t>
            </a:r>
            <a:r>
              <a:rPr sz="818" dirty="0">
                <a:latin typeface="Cambria"/>
                <a:cs typeface="Cambria"/>
              </a:rPr>
              <a:t>fun – </a:t>
            </a:r>
            <a:r>
              <a:rPr sz="818" spc="-3" dirty="0">
                <a:latin typeface="Cambria"/>
                <a:cs typeface="Cambria"/>
              </a:rPr>
              <a:t>and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could </a:t>
            </a:r>
            <a:r>
              <a:rPr sz="818" spc="-7" dirty="0">
                <a:latin typeface="Cambria"/>
                <a:cs typeface="Cambria"/>
              </a:rPr>
              <a:t>even  </a:t>
            </a:r>
            <a:r>
              <a:rPr sz="818" spc="-3" dirty="0">
                <a:latin typeface="Cambria"/>
                <a:cs typeface="Cambria"/>
              </a:rPr>
              <a:t>sell </a:t>
            </a:r>
            <a:r>
              <a:rPr sz="818" dirty="0">
                <a:latin typeface="Cambria"/>
                <a:cs typeface="Cambria"/>
              </a:rPr>
              <a:t>your </a:t>
            </a:r>
            <a:r>
              <a:rPr sz="818" spc="-3" dirty="0">
                <a:latin typeface="Cambria"/>
                <a:cs typeface="Cambria"/>
              </a:rPr>
              <a:t>creations to make </a:t>
            </a:r>
            <a:r>
              <a:rPr sz="818" dirty="0">
                <a:latin typeface="Cambria"/>
                <a:cs typeface="Cambria"/>
              </a:rPr>
              <a:t>a little</a:t>
            </a:r>
            <a:r>
              <a:rPr sz="818" spc="-4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money.</a:t>
            </a:r>
            <a:endParaRPr sz="818">
              <a:latin typeface="Cambria"/>
              <a:cs typeface="Cambria"/>
            </a:endParaRPr>
          </a:p>
          <a:p>
            <a:pPr marL="8659" marR="1446896">
              <a:lnSpc>
                <a:spcPct val="111700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dirty="0">
                <a:latin typeface="Cambria"/>
                <a:cs typeface="Cambria"/>
              </a:rPr>
              <a:t>That’s </a:t>
            </a:r>
            <a:r>
              <a:rPr sz="818" spc="-3" dirty="0">
                <a:latin typeface="Cambria"/>
                <a:cs typeface="Cambria"/>
              </a:rPr>
              <a:t>actually </a:t>
            </a:r>
            <a:r>
              <a:rPr sz="818" dirty="0">
                <a:latin typeface="Cambria"/>
                <a:cs typeface="Cambria"/>
              </a:rPr>
              <a:t>not </a:t>
            </a:r>
            <a:r>
              <a:rPr sz="818" spc="-3" dirty="0">
                <a:latin typeface="Cambria"/>
                <a:cs typeface="Cambria"/>
              </a:rPr>
              <a:t>a </a:t>
            </a:r>
            <a:r>
              <a:rPr sz="818" spc="-7" dirty="0">
                <a:latin typeface="Cambria"/>
                <a:cs typeface="Cambria"/>
              </a:rPr>
              <a:t>bad </a:t>
            </a:r>
            <a:r>
              <a:rPr sz="818" spc="-3" dirty="0">
                <a:latin typeface="Cambria"/>
                <a:cs typeface="Cambria"/>
              </a:rPr>
              <a:t>idea. I’ve always wanted </a:t>
            </a:r>
            <a:r>
              <a:rPr sz="818" dirty="0">
                <a:latin typeface="Cambria"/>
                <a:cs typeface="Cambria"/>
              </a:rPr>
              <a:t>to  explore my </a:t>
            </a:r>
            <a:r>
              <a:rPr sz="818" spc="-3" dirty="0">
                <a:latin typeface="Cambria"/>
                <a:cs typeface="Cambria"/>
              </a:rPr>
              <a:t>artistic</a:t>
            </a:r>
            <a:r>
              <a:rPr sz="818" spc="-6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side.</a:t>
            </a:r>
            <a:endParaRPr sz="818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5">
              <a:latin typeface="Times New Roman"/>
              <a:cs typeface="Times New Roman"/>
            </a:endParaRPr>
          </a:p>
          <a:p>
            <a:pPr marL="8659">
              <a:spcBef>
                <a:spcPts val="648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955">
              <a:latin typeface="Cambria"/>
              <a:cs typeface="Cambria"/>
            </a:endParaRPr>
          </a:p>
          <a:p>
            <a:pPr marL="8659" marR="69704">
              <a:lnSpc>
                <a:spcPct val="112500"/>
              </a:lnSpc>
              <a:spcBef>
                <a:spcPts val="27"/>
              </a:spcBef>
            </a:pPr>
            <a:r>
              <a:rPr sz="818" dirty="0">
                <a:latin typeface="Cambria"/>
                <a:cs typeface="Cambria"/>
              </a:rPr>
              <a:t>Erica </a:t>
            </a:r>
            <a:r>
              <a:rPr sz="818" spc="-3" dirty="0">
                <a:latin typeface="Cambria"/>
                <a:cs typeface="Cambria"/>
              </a:rPr>
              <a:t>starts </a:t>
            </a:r>
            <a:r>
              <a:rPr sz="818" dirty="0">
                <a:latin typeface="Cambria"/>
                <a:cs typeface="Cambria"/>
              </a:rPr>
              <a:t>out </a:t>
            </a:r>
            <a:r>
              <a:rPr sz="818" spc="-7" dirty="0">
                <a:latin typeface="Cambria"/>
                <a:cs typeface="Cambria"/>
              </a:rPr>
              <a:t>by </a:t>
            </a:r>
            <a:r>
              <a:rPr sz="818" spc="-3" dirty="0">
                <a:latin typeface="Cambria"/>
                <a:cs typeface="Cambria"/>
              </a:rPr>
              <a:t>saying she </a:t>
            </a:r>
            <a:r>
              <a:rPr sz="818" spc="3" dirty="0">
                <a:latin typeface="Cambria"/>
                <a:cs typeface="Cambria"/>
              </a:rPr>
              <a:t>has </a:t>
            </a:r>
            <a:r>
              <a:rPr sz="818" spc="-3" dirty="0">
                <a:latin typeface="Cambria"/>
                <a:cs typeface="Cambria"/>
              </a:rPr>
              <a:t>“a </a:t>
            </a:r>
            <a:r>
              <a:rPr sz="818" dirty="0">
                <a:latin typeface="Cambria"/>
                <a:cs typeface="Cambria"/>
              </a:rPr>
              <a:t>lot of time on her </a:t>
            </a:r>
            <a:r>
              <a:rPr sz="818" spc="-3" dirty="0">
                <a:latin typeface="Cambria"/>
                <a:cs typeface="Cambria"/>
              </a:rPr>
              <a:t>hands”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7" dirty="0">
                <a:latin typeface="Cambria"/>
                <a:cs typeface="Cambria"/>
              </a:rPr>
              <a:t>that </a:t>
            </a:r>
            <a:r>
              <a:rPr sz="818" spc="-3" dirty="0">
                <a:latin typeface="Cambria"/>
                <a:cs typeface="Cambria"/>
              </a:rPr>
              <a:t>means she </a:t>
            </a:r>
            <a:r>
              <a:rPr sz="818" spc="3" dirty="0">
                <a:latin typeface="Cambria"/>
                <a:cs typeface="Cambria"/>
              </a:rPr>
              <a:t>has </a:t>
            </a:r>
            <a:r>
              <a:rPr sz="818" dirty="0">
                <a:latin typeface="Cambria"/>
                <a:cs typeface="Cambria"/>
              </a:rPr>
              <a:t>a lot </a:t>
            </a:r>
            <a:r>
              <a:rPr sz="818" spc="3" dirty="0">
                <a:latin typeface="Cambria"/>
                <a:cs typeface="Cambria"/>
              </a:rPr>
              <a:t>of  </a:t>
            </a:r>
            <a:r>
              <a:rPr sz="818" spc="-3" dirty="0">
                <a:latin typeface="Cambria"/>
                <a:cs typeface="Cambria"/>
              </a:rPr>
              <a:t>free </a:t>
            </a:r>
            <a:r>
              <a:rPr sz="818" dirty="0">
                <a:latin typeface="Cambria"/>
                <a:cs typeface="Cambria"/>
              </a:rPr>
              <a:t>time with </a:t>
            </a:r>
            <a:r>
              <a:rPr sz="818" spc="-3" dirty="0">
                <a:latin typeface="Cambria"/>
                <a:cs typeface="Cambria"/>
              </a:rPr>
              <a:t>nothing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dirty="0">
                <a:latin typeface="Cambria"/>
                <a:cs typeface="Cambria"/>
              </a:rPr>
              <a:t>do. </a:t>
            </a:r>
            <a:r>
              <a:rPr sz="818" spc="-3" dirty="0">
                <a:latin typeface="Cambria"/>
                <a:cs typeface="Cambria"/>
              </a:rPr>
              <a:t>Here are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few </a:t>
            </a:r>
            <a:r>
              <a:rPr sz="818" dirty="0">
                <a:latin typeface="Cambria"/>
                <a:cs typeface="Cambria"/>
              </a:rPr>
              <a:t>more </a:t>
            </a:r>
            <a:r>
              <a:rPr sz="818" spc="-3" dirty="0">
                <a:latin typeface="Cambria"/>
                <a:cs typeface="Cambria"/>
              </a:rPr>
              <a:t>phrases </a:t>
            </a:r>
            <a:r>
              <a:rPr sz="818" dirty="0">
                <a:latin typeface="Cambria"/>
                <a:cs typeface="Cambria"/>
              </a:rPr>
              <a:t>for </a:t>
            </a:r>
            <a:r>
              <a:rPr sz="818" spc="-3" dirty="0">
                <a:latin typeface="Cambria"/>
                <a:cs typeface="Cambria"/>
              </a:rPr>
              <a:t>talking about present, </a:t>
            </a:r>
            <a:r>
              <a:rPr sz="818" spc="-7" dirty="0">
                <a:latin typeface="Cambria"/>
                <a:cs typeface="Cambria"/>
              </a:rPr>
              <a:t>past,  </a:t>
            </a:r>
            <a:r>
              <a:rPr sz="818" spc="-3" dirty="0">
                <a:latin typeface="Cambria"/>
                <a:cs typeface="Cambria"/>
              </a:rPr>
              <a:t>and potential future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hobbies:</a:t>
            </a:r>
            <a:endParaRPr sz="818">
              <a:latin typeface="Cambria"/>
              <a:cs typeface="Cambria"/>
            </a:endParaRPr>
          </a:p>
          <a:p>
            <a:pPr marL="320378" marR="1028673">
              <a:lnSpc>
                <a:spcPct val="116700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"I </a:t>
            </a:r>
            <a:r>
              <a:rPr sz="818" b="1" dirty="0">
                <a:latin typeface="Cambria"/>
                <a:cs typeface="Cambria"/>
              </a:rPr>
              <a:t>have a </a:t>
            </a:r>
            <a:r>
              <a:rPr sz="818" b="1" spc="-7" dirty="0">
                <a:latin typeface="Cambria"/>
                <a:cs typeface="Cambria"/>
              </a:rPr>
              <a:t>lot of </a:t>
            </a:r>
            <a:r>
              <a:rPr sz="818" b="1" dirty="0">
                <a:latin typeface="Cambria"/>
                <a:cs typeface="Cambria"/>
              </a:rPr>
              <a:t>time </a:t>
            </a:r>
            <a:r>
              <a:rPr sz="818" b="1" spc="-7" dirty="0">
                <a:latin typeface="Cambria"/>
                <a:cs typeface="Cambria"/>
              </a:rPr>
              <a:t>on </a:t>
            </a:r>
            <a:r>
              <a:rPr sz="818" b="1" spc="3" dirty="0">
                <a:latin typeface="Cambria"/>
                <a:cs typeface="Cambria"/>
              </a:rPr>
              <a:t>my </a:t>
            </a:r>
            <a:r>
              <a:rPr sz="818" b="1" spc="-3" dirty="0">
                <a:latin typeface="Cambria"/>
                <a:cs typeface="Cambria"/>
              </a:rPr>
              <a:t>hands. </a:t>
            </a:r>
            <a:r>
              <a:rPr sz="818" b="1" dirty="0">
                <a:latin typeface="Cambria"/>
                <a:cs typeface="Cambria"/>
              </a:rPr>
              <a:t>I </a:t>
            </a:r>
            <a:r>
              <a:rPr sz="818" b="1" spc="-3" dirty="0">
                <a:latin typeface="Cambria"/>
                <a:cs typeface="Cambria"/>
              </a:rPr>
              <a:t>need to find </a:t>
            </a:r>
            <a:r>
              <a:rPr sz="818" b="1" dirty="0">
                <a:latin typeface="Cambria"/>
                <a:cs typeface="Cambria"/>
              </a:rPr>
              <a:t>a </a:t>
            </a:r>
            <a:r>
              <a:rPr sz="818" b="1" spc="-3" dirty="0">
                <a:latin typeface="Cambria"/>
                <a:cs typeface="Cambria"/>
              </a:rPr>
              <a:t>hobby."  "I </a:t>
            </a:r>
            <a:r>
              <a:rPr sz="818" b="1" dirty="0">
                <a:latin typeface="Cambria"/>
                <a:cs typeface="Cambria"/>
              </a:rPr>
              <a:t>have a </a:t>
            </a:r>
            <a:r>
              <a:rPr sz="818" b="1" spc="-7" dirty="0">
                <a:latin typeface="Cambria"/>
                <a:cs typeface="Cambria"/>
              </a:rPr>
              <a:t>ton of </a:t>
            </a:r>
            <a:r>
              <a:rPr sz="818" b="1" spc="-3" dirty="0">
                <a:latin typeface="Cambria"/>
                <a:cs typeface="Cambria"/>
              </a:rPr>
              <a:t>different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hobbies."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“a </a:t>
            </a:r>
            <a:r>
              <a:rPr sz="818" i="1" spc="-7" dirty="0">
                <a:latin typeface="Cambria"/>
                <a:cs typeface="Cambria"/>
              </a:rPr>
              <a:t>ton </a:t>
            </a:r>
            <a:r>
              <a:rPr sz="818" i="1" spc="-3" dirty="0">
                <a:latin typeface="Cambria"/>
                <a:cs typeface="Cambria"/>
              </a:rPr>
              <a:t>of” = </a:t>
            </a:r>
            <a:r>
              <a:rPr sz="818" i="1" dirty="0">
                <a:latin typeface="Cambria"/>
                <a:cs typeface="Cambria"/>
              </a:rPr>
              <a:t>a </a:t>
            </a:r>
            <a:r>
              <a:rPr sz="818" i="1" spc="-3" dirty="0">
                <a:latin typeface="Cambria"/>
                <a:cs typeface="Cambria"/>
              </a:rPr>
              <a:t>very </a:t>
            </a:r>
            <a:r>
              <a:rPr sz="818" i="1" spc="-7" dirty="0">
                <a:latin typeface="Cambria"/>
                <a:cs typeface="Cambria"/>
              </a:rPr>
              <a:t>large </a:t>
            </a:r>
            <a:r>
              <a:rPr sz="818" i="1" dirty="0">
                <a:latin typeface="Cambria"/>
                <a:cs typeface="Cambria"/>
              </a:rPr>
              <a:t>number</a:t>
            </a:r>
            <a:r>
              <a:rPr sz="818" i="1" spc="-3" dirty="0">
                <a:latin typeface="Cambria"/>
                <a:cs typeface="Cambria"/>
              </a:rPr>
              <a:t> </a:t>
            </a:r>
            <a:r>
              <a:rPr sz="818" i="1" spc="-7" dirty="0">
                <a:latin typeface="Cambria"/>
                <a:cs typeface="Cambria"/>
              </a:rPr>
              <a:t>of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81"/>
              </a:spcBef>
            </a:pPr>
            <a:r>
              <a:rPr sz="818" b="1" spc="-7" dirty="0">
                <a:latin typeface="Cambria"/>
                <a:cs typeface="Cambria"/>
              </a:rPr>
              <a:t>"If </a:t>
            </a:r>
            <a:r>
              <a:rPr sz="818" b="1" dirty="0">
                <a:latin typeface="Cambria"/>
                <a:cs typeface="Cambria"/>
              </a:rPr>
              <a:t>I had </a:t>
            </a:r>
            <a:r>
              <a:rPr sz="818" b="1" spc="-3" dirty="0">
                <a:latin typeface="Cambria"/>
                <a:cs typeface="Cambria"/>
              </a:rPr>
              <a:t>more free time, I'd</a:t>
            </a:r>
            <a:r>
              <a:rPr sz="818" b="1" spc="-24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_______."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6"/>
              </a:spcBef>
            </a:pPr>
            <a:r>
              <a:rPr sz="818" i="1" dirty="0">
                <a:latin typeface="Cambria"/>
                <a:cs typeface="Cambria"/>
              </a:rPr>
              <a:t>use this </a:t>
            </a:r>
            <a:r>
              <a:rPr sz="818" i="1" spc="-3" dirty="0">
                <a:latin typeface="Cambria"/>
                <a:cs typeface="Cambria"/>
              </a:rPr>
              <a:t>phrase for an imaginary situation </a:t>
            </a:r>
            <a:r>
              <a:rPr sz="818" i="1" dirty="0">
                <a:latin typeface="Cambria"/>
                <a:cs typeface="Cambria"/>
              </a:rPr>
              <a:t>– </a:t>
            </a:r>
            <a:r>
              <a:rPr sz="818" i="1" spc="-3" dirty="0">
                <a:latin typeface="Cambria"/>
                <a:cs typeface="Cambria"/>
              </a:rPr>
              <a:t>IF I </a:t>
            </a:r>
            <a:r>
              <a:rPr sz="818" i="1" dirty="0">
                <a:latin typeface="Cambria"/>
                <a:cs typeface="Cambria"/>
              </a:rPr>
              <a:t>had </a:t>
            </a:r>
            <a:r>
              <a:rPr sz="818" i="1" spc="-3" dirty="0">
                <a:latin typeface="Cambria"/>
                <a:cs typeface="Cambria"/>
              </a:rPr>
              <a:t>more free time, I</a:t>
            </a:r>
            <a:r>
              <a:rPr sz="818" i="1" spc="3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WOULD…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5835" y="3416011"/>
            <a:ext cx="1039091" cy="118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362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104991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192915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221594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236168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264639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226052" y="279394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4226052" y="293941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4226052" y="308298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 txBox="1"/>
          <p:nvPr/>
        </p:nvSpPr>
        <p:spPr>
          <a:xfrm>
            <a:off x="4061321" y="623628"/>
            <a:ext cx="4045527" cy="308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/>
            <a:r>
              <a:rPr sz="818" b="1" spc="-3" dirty="0">
                <a:latin typeface="Cambria"/>
                <a:cs typeface="Cambria"/>
              </a:rPr>
              <a:t>"I'd </a:t>
            </a:r>
            <a:r>
              <a:rPr sz="818" b="1" dirty="0">
                <a:latin typeface="Cambria"/>
                <a:cs typeface="Cambria"/>
              </a:rPr>
              <a:t>like </a:t>
            </a:r>
            <a:r>
              <a:rPr sz="818" b="1" spc="-3" dirty="0">
                <a:latin typeface="Cambria"/>
                <a:cs typeface="Cambria"/>
              </a:rPr>
              <a:t>to try</a:t>
            </a:r>
            <a:r>
              <a:rPr sz="818" b="1" spc="-58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________."</a:t>
            </a:r>
            <a:endParaRPr sz="818">
              <a:latin typeface="Cambria"/>
              <a:cs typeface="Cambria"/>
            </a:endParaRPr>
          </a:p>
          <a:p>
            <a:pPr marL="320378" marR="136810">
              <a:lnSpc>
                <a:spcPts val="1111"/>
              </a:lnSpc>
              <a:spcBef>
                <a:spcPts val="41"/>
              </a:spcBef>
            </a:pPr>
            <a:r>
              <a:rPr sz="818" i="1" dirty="0">
                <a:latin typeface="Cambria"/>
                <a:cs typeface="Cambria"/>
              </a:rPr>
              <a:t>use this </a:t>
            </a:r>
            <a:r>
              <a:rPr sz="818" i="1" spc="-3" dirty="0">
                <a:latin typeface="Cambria"/>
                <a:cs typeface="Cambria"/>
              </a:rPr>
              <a:t>phrase to </a:t>
            </a:r>
            <a:r>
              <a:rPr sz="818" i="1" spc="-7" dirty="0">
                <a:latin typeface="Cambria"/>
                <a:cs typeface="Cambria"/>
              </a:rPr>
              <a:t>talk </a:t>
            </a:r>
            <a:r>
              <a:rPr sz="818" i="1" dirty="0">
                <a:latin typeface="Cambria"/>
                <a:cs typeface="Cambria"/>
              </a:rPr>
              <a:t>about </a:t>
            </a:r>
            <a:r>
              <a:rPr sz="818" i="1" spc="-3" dirty="0">
                <a:latin typeface="Cambria"/>
                <a:cs typeface="Cambria"/>
              </a:rPr>
              <a:t>something you </a:t>
            </a:r>
            <a:r>
              <a:rPr sz="818" i="1" spc="-7" dirty="0">
                <a:latin typeface="Cambria"/>
                <a:cs typeface="Cambria"/>
              </a:rPr>
              <a:t>are </a:t>
            </a:r>
            <a:r>
              <a:rPr sz="818" i="1" spc="-3" dirty="0">
                <a:latin typeface="Cambria"/>
                <a:cs typeface="Cambria"/>
              </a:rPr>
              <a:t>interested </a:t>
            </a:r>
            <a:r>
              <a:rPr sz="818" i="1" dirty="0">
                <a:latin typeface="Cambria"/>
                <a:cs typeface="Cambria"/>
              </a:rPr>
              <a:t>in </a:t>
            </a:r>
            <a:r>
              <a:rPr sz="818" i="1" spc="-3" dirty="0">
                <a:latin typeface="Cambria"/>
                <a:cs typeface="Cambria"/>
              </a:rPr>
              <a:t>doing, but you </a:t>
            </a:r>
            <a:r>
              <a:rPr sz="818" i="1" dirty="0">
                <a:latin typeface="Cambria"/>
                <a:cs typeface="Cambria"/>
              </a:rPr>
              <a:t>haven’t  </a:t>
            </a:r>
            <a:r>
              <a:rPr sz="818" i="1" spc="-7" dirty="0">
                <a:latin typeface="Cambria"/>
                <a:cs typeface="Cambria"/>
              </a:rPr>
              <a:t>started</a:t>
            </a:r>
            <a:r>
              <a:rPr sz="818" i="1" spc="-55" dirty="0">
                <a:latin typeface="Cambria"/>
                <a:cs typeface="Cambria"/>
              </a:rPr>
              <a:t> </a:t>
            </a:r>
            <a:r>
              <a:rPr sz="818" i="1" dirty="0">
                <a:latin typeface="Cambria"/>
                <a:cs typeface="Cambria"/>
              </a:rPr>
              <a:t>yet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02"/>
              </a:spcBef>
            </a:pPr>
            <a:r>
              <a:rPr sz="818" b="1" spc="-3" dirty="0">
                <a:latin typeface="Cambria"/>
                <a:cs typeface="Cambria"/>
              </a:rPr>
              <a:t>"I </a:t>
            </a:r>
            <a:r>
              <a:rPr sz="818" b="1" dirty="0">
                <a:latin typeface="Cambria"/>
                <a:cs typeface="Cambria"/>
              </a:rPr>
              <a:t>used </a:t>
            </a:r>
            <a:r>
              <a:rPr sz="818" b="1" spc="-3" dirty="0">
                <a:latin typeface="Cambria"/>
                <a:cs typeface="Cambria"/>
              </a:rPr>
              <a:t>to </a:t>
            </a:r>
            <a:r>
              <a:rPr sz="818" b="1" dirty="0">
                <a:latin typeface="Cambria"/>
                <a:cs typeface="Cambria"/>
              </a:rPr>
              <a:t>_________, but </a:t>
            </a:r>
            <a:r>
              <a:rPr sz="818" b="1" spc="-7" dirty="0">
                <a:latin typeface="Cambria"/>
                <a:cs typeface="Cambria"/>
              </a:rPr>
              <a:t>not</a:t>
            </a:r>
            <a:r>
              <a:rPr sz="818" b="1" spc="-89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anymore."</a:t>
            </a:r>
            <a:endParaRPr sz="818">
              <a:latin typeface="Cambria"/>
              <a:cs typeface="Cambria"/>
            </a:endParaRPr>
          </a:p>
          <a:p>
            <a:pPr marL="320378" marR="3464">
              <a:lnSpc>
                <a:spcPts val="1111"/>
              </a:lnSpc>
              <a:spcBef>
                <a:spcPts val="41"/>
              </a:spcBef>
            </a:pPr>
            <a:r>
              <a:rPr sz="818" i="1" dirty="0">
                <a:latin typeface="Cambria"/>
                <a:cs typeface="Cambria"/>
              </a:rPr>
              <a:t>use this </a:t>
            </a:r>
            <a:r>
              <a:rPr sz="818" i="1" spc="-3" dirty="0">
                <a:latin typeface="Cambria"/>
                <a:cs typeface="Cambria"/>
              </a:rPr>
              <a:t>phrase to </a:t>
            </a:r>
            <a:r>
              <a:rPr sz="818" i="1" spc="-7" dirty="0">
                <a:latin typeface="Cambria"/>
                <a:cs typeface="Cambria"/>
              </a:rPr>
              <a:t>talk </a:t>
            </a:r>
            <a:r>
              <a:rPr sz="818" i="1" dirty="0">
                <a:latin typeface="Cambria"/>
                <a:cs typeface="Cambria"/>
              </a:rPr>
              <a:t>about </a:t>
            </a:r>
            <a:r>
              <a:rPr sz="818" i="1" spc="-3" dirty="0">
                <a:latin typeface="Cambria"/>
                <a:cs typeface="Cambria"/>
              </a:rPr>
              <a:t>something you </a:t>
            </a:r>
            <a:r>
              <a:rPr sz="818" i="1" dirty="0">
                <a:latin typeface="Cambria"/>
                <a:cs typeface="Cambria"/>
              </a:rPr>
              <a:t>did </a:t>
            </a:r>
            <a:r>
              <a:rPr sz="818" i="1" spc="-3" dirty="0">
                <a:latin typeface="Cambria"/>
                <a:cs typeface="Cambria"/>
              </a:rPr>
              <a:t>frequently </a:t>
            </a:r>
            <a:r>
              <a:rPr sz="818" i="1" dirty="0">
                <a:latin typeface="Cambria"/>
                <a:cs typeface="Cambria"/>
              </a:rPr>
              <a:t>in </a:t>
            </a:r>
            <a:r>
              <a:rPr sz="818" i="1" spc="-3" dirty="0">
                <a:latin typeface="Cambria"/>
                <a:cs typeface="Cambria"/>
              </a:rPr>
              <a:t>the </a:t>
            </a:r>
            <a:r>
              <a:rPr sz="818" i="1" spc="-7" dirty="0">
                <a:latin typeface="Cambria"/>
                <a:cs typeface="Cambria"/>
              </a:rPr>
              <a:t>past, </a:t>
            </a:r>
            <a:r>
              <a:rPr sz="818" i="1" spc="-3" dirty="0">
                <a:latin typeface="Cambria"/>
                <a:cs typeface="Cambria"/>
              </a:rPr>
              <a:t>but you don’t do  </a:t>
            </a:r>
            <a:r>
              <a:rPr sz="818" i="1" dirty="0">
                <a:latin typeface="Cambria"/>
                <a:cs typeface="Cambria"/>
              </a:rPr>
              <a:t>it</a:t>
            </a:r>
            <a:r>
              <a:rPr sz="818" i="1" spc="-68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now</a:t>
            </a:r>
            <a:endParaRPr sz="818">
              <a:latin typeface="Cambria"/>
              <a:cs typeface="Cambria"/>
            </a:endParaRPr>
          </a:p>
          <a:p>
            <a:pPr marL="8659" marR="106937">
              <a:lnSpc>
                <a:spcPct val="111800"/>
              </a:lnSpc>
              <a:spcBef>
                <a:spcPts val="627"/>
              </a:spcBef>
            </a:pPr>
            <a:r>
              <a:rPr sz="818" dirty="0">
                <a:latin typeface="Cambria"/>
                <a:cs typeface="Cambria"/>
              </a:rPr>
              <a:t>A couple of </a:t>
            </a:r>
            <a:r>
              <a:rPr sz="818" spc="-3" dirty="0">
                <a:latin typeface="Cambria"/>
                <a:cs typeface="Cambria"/>
              </a:rPr>
              <a:t>different benefits are also mentioned </a:t>
            </a:r>
            <a:r>
              <a:rPr sz="818" dirty="0">
                <a:latin typeface="Cambria"/>
                <a:cs typeface="Cambria"/>
              </a:rPr>
              <a:t>in the </a:t>
            </a:r>
            <a:r>
              <a:rPr sz="818" spc="-3" dirty="0">
                <a:latin typeface="Cambria"/>
                <a:cs typeface="Cambria"/>
              </a:rPr>
              <a:t>dialogue. Here are some different  answers to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question </a:t>
            </a:r>
            <a:r>
              <a:rPr sz="818" spc="3" dirty="0">
                <a:latin typeface="Cambria"/>
                <a:cs typeface="Cambria"/>
              </a:rPr>
              <a:t>of </a:t>
            </a:r>
            <a:r>
              <a:rPr sz="818" dirty="0">
                <a:latin typeface="Cambria"/>
                <a:cs typeface="Cambria"/>
              </a:rPr>
              <a:t>why you </a:t>
            </a:r>
            <a:r>
              <a:rPr sz="818" spc="-3" dirty="0">
                <a:latin typeface="Cambria"/>
                <a:cs typeface="Cambria"/>
              </a:rPr>
              <a:t>enjoy your</a:t>
            </a:r>
            <a:r>
              <a:rPr sz="818" spc="-4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hobby: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849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it's a </a:t>
            </a:r>
            <a:r>
              <a:rPr sz="818" b="1" spc="-3" dirty="0">
                <a:latin typeface="Cambria"/>
                <a:cs typeface="Cambria"/>
              </a:rPr>
              <a:t>great</a:t>
            </a:r>
            <a:r>
              <a:rPr sz="818" b="1" spc="-51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workout."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= it’s </a:t>
            </a:r>
            <a:r>
              <a:rPr sz="818" i="1" spc="-7" dirty="0">
                <a:latin typeface="Cambria"/>
                <a:cs typeface="Cambria"/>
              </a:rPr>
              <a:t>good</a:t>
            </a:r>
            <a:r>
              <a:rPr sz="818" i="1" spc="-37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exercise</a:t>
            </a:r>
            <a:endParaRPr sz="818">
              <a:latin typeface="Cambria"/>
              <a:cs typeface="Cambria"/>
            </a:endParaRPr>
          </a:p>
          <a:p>
            <a:pPr marL="320378" marR="1629165">
              <a:lnSpc>
                <a:spcPct val="116900"/>
              </a:lnSpc>
              <a:spcBef>
                <a:spcPts val="14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it's a </a:t>
            </a:r>
            <a:r>
              <a:rPr sz="818" b="1" spc="-3" dirty="0">
                <a:latin typeface="Cambria"/>
                <a:cs typeface="Cambria"/>
              </a:rPr>
              <a:t>great </a:t>
            </a:r>
            <a:r>
              <a:rPr sz="818" b="1" dirty="0">
                <a:latin typeface="Cambria"/>
                <a:cs typeface="Cambria"/>
              </a:rPr>
              <a:t>way </a:t>
            </a:r>
            <a:r>
              <a:rPr sz="818" b="1" spc="-3" dirty="0">
                <a:latin typeface="Cambria"/>
                <a:cs typeface="Cambria"/>
              </a:rPr>
              <a:t>to relieve </a:t>
            </a:r>
            <a:r>
              <a:rPr sz="818" b="1" dirty="0">
                <a:latin typeface="Cambria"/>
                <a:cs typeface="Cambria"/>
              </a:rPr>
              <a:t>stress.”  </a:t>
            </a: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 </a:t>
            </a:r>
            <a:r>
              <a:rPr sz="818" b="1" spc="-3" dirty="0">
                <a:latin typeface="Cambria"/>
                <a:cs typeface="Cambria"/>
              </a:rPr>
              <a:t>helps </a:t>
            </a:r>
            <a:r>
              <a:rPr sz="818" b="1" spc="-7" dirty="0">
                <a:latin typeface="Cambria"/>
                <a:cs typeface="Cambria"/>
              </a:rPr>
              <a:t>me </a:t>
            </a:r>
            <a:r>
              <a:rPr sz="818" b="1" spc="-3" dirty="0">
                <a:latin typeface="Cambria"/>
                <a:cs typeface="Cambria"/>
              </a:rPr>
              <a:t>clear </a:t>
            </a:r>
            <a:r>
              <a:rPr sz="818" b="1" spc="-7" dirty="0">
                <a:latin typeface="Cambria"/>
                <a:cs typeface="Cambria"/>
              </a:rPr>
              <a:t>my</a:t>
            </a:r>
            <a:r>
              <a:rPr sz="818" b="1" spc="3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mind."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dirty="0">
                <a:latin typeface="Cambria"/>
                <a:cs typeface="Cambria"/>
              </a:rPr>
              <a:t>= it </a:t>
            </a:r>
            <a:r>
              <a:rPr sz="818" i="1" spc="-3" dirty="0">
                <a:latin typeface="Cambria"/>
                <a:cs typeface="Cambria"/>
              </a:rPr>
              <a:t>helps you forget your worries and</a:t>
            </a:r>
            <a:r>
              <a:rPr sz="818" i="1" spc="-7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concerns</a:t>
            </a:r>
            <a:endParaRPr sz="818">
              <a:latin typeface="Cambria"/>
              <a:cs typeface="Cambria"/>
            </a:endParaRPr>
          </a:p>
          <a:p>
            <a:pPr marL="320378" marR="2232687">
              <a:lnSpc>
                <a:spcPts val="1159"/>
              </a:lnSpc>
              <a:spcBef>
                <a:spcPts val="51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 </a:t>
            </a:r>
            <a:r>
              <a:rPr sz="818" b="1" spc="-3" dirty="0">
                <a:latin typeface="Cambria"/>
                <a:cs typeface="Cambria"/>
              </a:rPr>
              <a:t>helps </a:t>
            </a:r>
            <a:r>
              <a:rPr sz="818" b="1" spc="-7" dirty="0">
                <a:latin typeface="Cambria"/>
                <a:cs typeface="Cambria"/>
              </a:rPr>
              <a:t>me </a:t>
            </a:r>
            <a:r>
              <a:rPr sz="818" b="1" spc="-3" dirty="0">
                <a:latin typeface="Cambria"/>
                <a:cs typeface="Cambria"/>
              </a:rPr>
              <a:t>relax."  “…because </a:t>
            </a:r>
            <a:r>
              <a:rPr sz="818" b="1" dirty="0">
                <a:latin typeface="Cambria"/>
                <a:cs typeface="Cambria"/>
              </a:rPr>
              <a:t>I </a:t>
            </a:r>
            <a:r>
              <a:rPr sz="818" b="1" spc="-3" dirty="0">
                <a:latin typeface="Cambria"/>
                <a:cs typeface="Cambria"/>
              </a:rPr>
              <a:t>find </a:t>
            </a:r>
            <a:r>
              <a:rPr sz="818" b="1" dirty="0">
                <a:latin typeface="Cambria"/>
                <a:cs typeface="Cambria"/>
              </a:rPr>
              <a:t>it</a:t>
            </a:r>
            <a:r>
              <a:rPr sz="818" b="1" spc="-24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fascinating.”</a:t>
            </a:r>
            <a:endParaRPr sz="818">
              <a:latin typeface="Cambria"/>
              <a:cs typeface="Cambria"/>
            </a:endParaRPr>
          </a:p>
          <a:p>
            <a:pPr marL="320378" marR="885368">
              <a:lnSpc>
                <a:spcPts val="1132"/>
              </a:lnSpc>
              <a:spcBef>
                <a:spcPts val="3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it's </a:t>
            </a:r>
            <a:r>
              <a:rPr sz="818" b="1" spc="-3" dirty="0">
                <a:latin typeface="Cambria"/>
                <a:cs typeface="Cambria"/>
              </a:rPr>
              <a:t>fun/interesting/exciting/(other adjectives)."  "...because </a:t>
            </a:r>
            <a:r>
              <a:rPr sz="818" b="1" dirty="0">
                <a:latin typeface="Cambria"/>
                <a:cs typeface="Cambria"/>
              </a:rPr>
              <a:t>I </a:t>
            </a:r>
            <a:r>
              <a:rPr sz="818" b="1" spc="-3" dirty="0">
                <a:latin typeface="Cambria"/>
                <a:cs typeface="Cambria"/>
              </a:rPr>
              <a:t>can </a:t>
            </a:r>
            <a:r>
              <a:rPr sz="818" b="1" dirty="0">
                <a:latin typeface="Cambria"/>
                <a:cs typeface="Cambria"/>
              </a:rPr>
              <a:t>earn a </a:t>
            </a:r>
            <a:r>
              <a:rPr sz="818" b="1" spc="-7" dirty="0">
                <a:latin typeface="Cambria"/>
                <a:cs typeface="Cambria"/>
              </a:rPr>
              <a:t>little </a:t>
            </a:r>
            <a:r>
              <a:rPr sz="818" b="1" spc="-3" dirty="0">
                <a:latin typeface="Cambria"/>
                <a:cs typeface="Cambria"/>
              </a:rPr>
              <a:t>extra money </a:t>
            </a:r>
            <a:r>
              <a:rPr sz="818" b="1" spc="-7" dirty="0">
                <a:latin typeface="Cambria"/>
                <a:cs typeface="Cambria"/>
              </a:rPr>
              <a:t>on </a:t>
            </a:r>
            <a:r>
              <a:rPr sz="818" b="1" spc="-3" dirty="0">
                <a:latin typeface="Cambria"/>
                <a:cs typeface="Cambria"/>
              </a:rPr>
              <a:t>the</a:t>
            </a:r>
            <a:r>
              <a:rPr sz="818" b="1" spc="2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side."</a:t>
            </a:r>
            <a:endParaRPr sz="818">
              <a:latin typeface="Cambria"/>
              <a:cs typeface="Cambria"/>
            </a:endParaRPr>
          </a:p>
          <a:p>
            <a:pPr marL="8659" marR="97845">
              <a:lnSpc>
                <a:spcPct val="112500"/>
              </a:lnSpc>
              <a:spcBef>
                <a:spcPts val="631"/>
              </a:spcBef>
            </a:pPr>
            <a:r>
              <a:rPr sz="818" spc="-3" dirty="0">
                <a:latin typeface="Cambria"/>
                <a:cs typeface="Cambria"/>
              </a:rPr>
              <a:t>Today’s speaking exercise </a:t>
            </a:r>
            <a:r>
              <a:rPr sz="818" spc="7" dirty="0">
                <a:latin typeface="Cambria"/>
                <a:cs typeface="Cambria"/>
              </a:rPr>
              <a:t>is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tell </a:t>
            </a:r>
            <a:r>
              <a:rPr sz="818" dirty="0">
                <a:latin typeface="Cambria"/>
                <a:cs typeface="Cambria"/>
              </a:rPr>
              <a:t>me </a:t>
            </a:r>
            <a:r>
              <a:rPr sz="818" spc="-3" dirty="0">
                <a:latin typeface="Cambria"/>
                <a:cs typeface="Cambria"/>
              </a:rPr>
              <a:t>about your </a:t>
            </a:r>
            <a:r>
              <a:rPr sz="818" spc="-7" dirty="0">
                <a:latin typeface="Cambria"/>
                <a:cs typeface="Cambria"/>
              </a:rPr>
              <a:t>hobbies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3" dirty="0">
                <a:latin typeface="Cambria"/>
                <a:cs typeface="Cambria"/>
              </a:rPr>
              <a:t>talk </a:t>
            </a:r>
            <a:r>
              <a:rPr sz="818" dirty="0">
                <a:latin typeface="Cambria"/>
                <a:cs typeface="Cambria"/>
              </a:rPr>
              <a:t>about some </a:t>
            </a:r>
            <a:r>
              <a:rPr sz="818" spc="-3" dirty="0">
                <a:latin typeface="Cambria"/>
                <a:cs typeface="Cambria"/>
              </a:rPr>
              <a:t>hobbies </a:t>
            </a:r>
            <a:r>
              <a:rPr sz="818" dirty="0">
                <a:latin typeface="Cambria"/>
                <a:cs typeface="Cambria"/>
              </a:rPr>
              <a:t>you  </a:t>
            </a:r>
            <a:r>
              <a:rPr sz="818" spc="-3" dirty="0">
                <a:latin typeface="Cambria"/>
                <a:cs typeface="Cambria"/>
              </a:rPr>
              <a:t>had </a:t>
            </a:r>
            <a:r>
              <a:rPr sz="818" dirty="0">
                <a:latin typeface="Cambria"/>
                <a:cs typeface="Cambria"/>
              </a:rPr>
              <a:t>in the </a:t>
            </a:r>
            <a:r>
              <a:rPr sz="818" spc="-7" dirty="0">
                <a:latin typeface="Cambria"/>
                <a:cs typeface="Cambria"/>
              </a:rPr>
              <a:t>past, </a:t>
            </a:r>
            <a:r>
              <a:rPr sz="818" spc="-3" dirty="0">
                <a:latin typeface="Cambria"/>
                <a:cs typeface="Cambria"/>
              </a:rPr>
              <a:t>some hobbies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have </a:t>
            </a:r>
            <a:r>
              <a:rPr sz="818" dirty="0">
                <a:latin typeface="Cambria"/>
                <a:cs typeface="Cambria"/>
              </a:rPr>
              <a:t>currently, </a:t>
            </a:r>
            <a:r>
              <a:rPr sz="818" spc="-3" dirty="0">
                <a:latin typeface="Cambria"/>
                <a:cs typeface="Cambria"/>
              </a:rPr>
              <a:t>and </a:t>
            </a:r>
            <a:r>
              <a:rPr sz="818" dirty="0">
                <a:latin typeface="Cambria"/>
                <a:cs typeface="Cambria"/>
              </a:rPr>
              <a:t>one </a:t>
            </a:r>
            <a:r>
              <a:rPr sz="818" spc="-3" dirty="0">
                <a:latin typeface="Cambria"/>
                <a:cs typeface="Cambria"/>
              </a:rPr>
              <a:t>hobby </a:t>
            </a:r>
            <a:r>
              <a:rPr sz="818" dirty="0">
                <a:latin typeface="Cambria"/>
                <a:cs typeface="Cambria"/>
              </a:rPr>
              <a:t>you’d like to try. </a:t>
            </a:r>
            <a:r>
              <a:rPr sz="818" u="sng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Click </a:t>
            </a:r>
            <a:r>
              <a:rPr sz="818" u="sng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18" u="sng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here </a:t>
            </a:r>
            <a:r>
              <a:rPr sz="818" dirty="0">
                <a:latin typeface="Cambria"/>
                <a:cs typeface="Cambria"/>
              </a:rPr>
              <a:t>to record </a:t>
            </a:r>
            <a:r>
              <a:rPr sz="818" spc="-3" dirty="0">
                <a:latin typeface="Cambria"/>
                <a:cs typeface="Cambria"/>
              </a:rPr>
              <a:t>your </a:t>
            </a:r>
            <a:r>
              <a:rPr sz="818" spc="-7" dirty="0">
                <a:latin typeface="Cambria"/>
                <a:cs typeface="Cambria"/>
              </a:rPr>
              <a:t>message, </a:t>
            </a:r>
            <a:r>
              <a:rPr sz="818" spc="-3" dirty="0">
                <a:latin typeface="Cambria"/>
                <a:cs typeface="Cambria"/>
              </a:rPr>
              <a:t>and I’ll </a:t>
            </a:r>
            <a:r>
              <a:rPr sz="818" spc="-7" dirty="0">
                <a:latin typeface="Cambria"/>
                <a:cs typeface="Cambria"/>
              </a:rPr>
              <a:t>send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some tips </a:t>
            </a:r>
            <a:r>
              <a:rPr sz="818" dirty="0">
                <a:latin typeface="Cambria"/>
                <a:cs typeface="Cambria"/>
              </a:rPr>
              <a:t>on </a:t>
            </a:r>
            <a:r>
              <a:rPr sz="818" spc="-3" dirty="0">
                <a:latin typeface="Cambria"/>
                <a:cs typeface="Cambria"/>
              </a:rPr>
              <a:t>your</a:t>
            </a:r>
            <a:r>
              <a:rPr sz="818" spc="6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speaking.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143250" y="9275774"/>
            <a:ext cx="148590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chemeClr val="hlink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3660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80">
                <a:solidFill>
                  <a:srgbClr val="000000"/>
                </a:solidFill>
              </a:rPr>
              <a:t> </a:t>
            </a:r>
            <a:r>
              <a:rPr lang="pt-BR" u="none" spc="-10">
                <a:solidFill>
                  <a:srgbClr val="000000"/>
                </a:solidFill>
              </a:rPr>
              <a:t>2013</a:t>
            </a:r>
            <a:endParaRPr spc="-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1909</TotalTime>
  <Words>2515</Words>
  <Application>Microsoft Office PowerPoint</Application>
  <PresentationFormat>Widescreen</PresentationFormat>
  <Paragraphs>222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Cambria</vt:lpstr>
      <vt:lpstr>Century Gothic</vt:lpstr>
      <vt:lpstr>Comic Sans MS</vt:lpstr>
      <vt:lpstr>Courier New</vt:lpstr>
      <vt:lpstr>inherit</vt:lpstr>
      <vt:lpstr>Lato</vt:lpstr>
      <vt:lpstr>Symbol</vt:lpstr>
      <vt:lpstr>Times New Roman</vt:lpstr>
      <vt:lpstr>Wingdings 3</vt:lpstr>
      <vt:lpstr>Slice</vt:lpstr>
      <vt:lpstr> Speak Fluently &amp; Confidently  A2- Course  1</vt:lpstr>
      <vt:lpstr>Session 4- Hobbies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4- Hobbies</vt:lpstr>
      <vt:lpstr>Session 4- Hobbies</vt:lpstr>
      <vt:lpstr>Session 4- Hobbies</vt:lpstr>
      <vt:lpstr>Session 4- Hobbies</vt:lpstr>
      <vt:lpstr>Session 4- Hobbies</vt:lpstr>
      <vt:lpstr>Session 4- Hobbies</vt:lpstr>
      <vt:lpstr>Session 4- Hobbies</vt:lpstr>
      <vt:lpstr>Session 4- Hobbies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108</cp:revision>
  <cp:lastPrinted>2021-05-18T05:21:02Z</cp:lastPrinted>
  <dcterms:created xsi:type="dcterms:W3CDTF">2020-10-01T06:52:49Z</dcterms:created>
  <dcterms:modified xsi:type="dcterms:W3CDTF">2022-04-26T09:16:24Z</dcterms:modified>
</cp:coreProperties>
</file>