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8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8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8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8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8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43250" y="9275774"/>
            <a:ext cx="1485900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8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hobbi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akpipe.com/espressoenglis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294894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2600" b="1" spc="-5" dirty="0">
                <a:solidFill>
                  <a:srgbClr val="17365D"/>
                </a:solidFill>
                <a:latin typeface="Cambria"/>
                <a:cs typeface="Cambria"/>
              </a:rPr>
              <a:t>4</a:t>
            </a:r>
            <a:r>
              <a:rPr sz="2600" b="1" spc="-5" dirty="0">
                <a:solidFill>
                  <a:srgbClr val="17365D"/>
                </a:solidFill>
                <a:latin typeface="Cambria"/>
                <a:cs typeface="Cambria"/>
              </a:rPr>
              <a:t> –</a:t>
            </a:r>
            <a:r>
              <a:rPr sz="2600" b="1" spc="10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600" b="1" spc="15" dirty="0">
                <a:solidFill>
                  <a:srgbClr val="17365D"/>
                </a:solidFill>
                <a:latin typeface="Cambria"/>
                <a:cs typeface="Cambria"/>
              </a:rPr>
              <a:t>Hobbies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6613"/>
            <a:ext cx="5982970" cy="0"/>
          </a:xfrm>
          <a:custGeom>
            <a:avLst/>
            <a:gdLst/>
            <a:ahLst/>
            <a:cxnLst/>
            <a:rect l="l" t="t" r="r" b="b"/>
            <a:pathLst>
              <a:path w="5982970">
                <a:moveTo>
                  <a:pt x="0" y="0"/>
                </a:moveTo>
                <a:lnTo>
                  <a:pt x="5982589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609" y="8515477"/>
            <a:ext cx="140207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609" y="8729167"/>
            <a:ext cx="140207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609" y="8942527"/>
            <a:ext cx="140207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02004" y="1523110"/>
            <a:ext cx="5956935" cy="761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7475">
              <a:lnSpc>
                <a:spcPct val="112500"/>
              </a:lnSpc>
            </a:pPr>
            <a:r>
              <a:rPr sz="1200" dirty="0">
                <a:latin typeface="Cambria"/>
                <a:cs typeface="Cambria"/>
              </a:rPr>
              <a:t>Today </a:t>
            </a:r>
            <a:r>
              <a:rPr sz="1200" spc="-5" dirty="0">
                <a:latin typeface="Cambria"/>
                <a:cs typeface="Cambria"/>
              </a:rPr>
              <a:t>we’re </a:t>
            </a:r>
            <a:r>
              <a:rPr sz="1200" dirty="0">
                <a:latin typeface="Cambria"/>
                <a:cs typeface="Cambria"/>
              </a:rPr>
              <a:t>going </a:t>
            </a:r>
            <a:r>
              <a:rPr sz="1200" spc="-15" dirty="0">
                <a:latin typeface="Cambria"/>
                <a:cs typeface="Cambria"/>
              </a:rPr>
              <a:t>to </a:t>
            </a:r>
            <a:r>
              <a:rPr sz="1200" spc="-5" dirty="0">
                <a:latin typeface="Cambria"/>
                <a:cs typeface="Cambria"/>
              </a:rPr>
              <a:t>talk  about hobbies </a:t>
            </a:r>
            <a:r>
              <a:rPr sz="1200" dirty="0">
                <a:latin typeface="Cambria"/>
                <a:cs typeface="Cambria"/>
              </a:rPr>
              <a:t>– the word </a:t>
            </a:r>
            <a:r>
              <a:rPr sz="1200" spc="-10" dirty="0">
                <a:latin typeface="Cambria"/>
                <a:cs typeface="Cambria"/>
              </a:rPr>
              <a:t>“hobby” </a:t>
            </a:r>
            <a:r>
              <a:rPr sz="1200" spc="-5" dirty="0">
                <a:latin typeface="Cambria"/>
                <a:cs typeface="Cambria"/>
              </a:rPr>
              <a:t>refers </a:t>
            </a:r>
            <a:r>
              <a:rPr sz="1200" dirty="0">
                <a:latin typeface="Cambria"/>
                <a:cs typeface="Cambria"/>
              </a:rPr>
              <a:t>to </a:t>
            </a:r>
            <a:r>
              <a:rPr sz="1200" spc="-10" dirty="0">
                <a:latin typeface="Cambria"/>
                <a:cs typeface="Cambria"/>
              </a:rPr>
              <a:t>an </a:t>
            </a:r>
            <a:r>
              <a:rPr sz="1200" dirty="0">
                <a:latin typeface="Cambria"/>
                <a:cs typeface="Cambria"/>
              </a:rPr>
              <a:t>activity or </a:t>
            </a:r>
            <a:r>
              <a:rPr sz="1200" spc="-5" dirty="0">
                <a:latin typeface="Cambria"/>
                <a:cs typeface="Cambria"/>
              </a:rPr>
              <a:t>interest that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10" dirty="0">
                <a:latin typeface="Cambria"/>
                <a:cs typeface="Cambria"/>
              </a:rPr>
              <a:t>do </a:t>
            </a:r>
            <a:r>
              <a:rPr sz="1200" dirty="0">
                <a:latin typeface="Cambria"/>
                <a:cs typeface="Cambria"/>
              </a:rPr>
              <a:t>for </a:t>
            </a:r>
            <a:r>
              <a:rPr sz="1200" spc="-5" dirty="0">
                <a:latin typeface="Cambria"/>
                <a:cs typeface="Cambria"/>
              </a:rPr>
              <a:t>pleasure  </a:t>
            </a:r>
            <a:r>
              <a:rPr sz="1200" dirty="0">
                <a:latin typeface="Cambria"/>
                <a:cs typeface="Cambria"/>
              </a:rPr>
              <a:t>or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relaxation.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Conversation #1 – Talking about</a:t>
            </a:r>
            <a:r>
              <a:rPr sz="1400" b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Hobbies</a:t>
            </a:r>
            <a:endParaRPr sz="1400" dirty="0">
              <a:latin typeface="Cambria"/>
              <a:cs typeface="Cambria"/>
            </a:endParaRPr>
          </a:p>
          <a:p>
            <a:pPr marL="12700" marR="111760">
              <a:lnSpc>
                <a:spcPct val="113300"/>
              </a:lnSpc>
              <a:spcBef>
                <a:spcPts val="30"/>
              </a:spcBef>
            </a:pPr>
            <a:r>
              <a:rPr sz="1200" i="1" dirty="0">
                <a:latin typeface="Cambria"/>
                <a:cs typeface="Cambria"/>
              </a:rPr>
              <a:t>Ron </a:t>
            </a:r>
            <a:r>
              <a:rPr sz="1200" i="1" spc="-5" dirty="0">
                <a:latin typeface="Cambria"/>
                <a:cs typeface="Cambria"/>
              </a:rPr>
              <a:t>and Eileen </a:t>
            </a:r>
            <a:r>
              <a:rPr sz="1200" i="1" spc="-10" dirty="0">
                <a:latin typeface="Cambria"/>
                <a:cs typeface="Cambria"/>
              </a:rPr>
              <a:t>are </a:t>
            </a:r>
            <a:r>
              <a:rPr sz="1200" i="1" spc="-5" dirty="0">
                <a:latin typeface="Cambria"/>
                <a:cs typeface="Cambria"/>
              </a:rPr>
              <a:t>getting to know each other </a:t>
            </a:r>
            <a:r>
              <a:rPr sz="1200" i="1" spc="5" dirty="0">
                <a:latin typeface="Cambria"/>
                <a:cs typeface="Cambria"/>
              </a:rPr>
              <a:t>on </a:t>
            </a:r>
            <a:r>
              <a:rPr sz="1200" i="1" dirty="0">
                <a:latin typeface="Cambria"/>
                <a:cs typeface="Cambria"/>
              </a:rPr>
              <a:t>a first </a:t>
            </a:r>
            <a:r>
              <a:rPr sz="1200" i="1" spc="-5" dirty="0">
                <a:latin typeface="Cambria"/>
                <a:cs typeface="Cambria"/>
              </a:rPr>
              <a:t>date. Listen to each of </a:t>
            </a:r>
            <a:r>
              <a:rPr sz="1200" i="1" dirty="0">
                <a:latin typeface="Cambria"/>
                <a:cs typeface="Cambria"/>
              </a:rPr>
              <a:t>them </a:t>
            </a:r>
            <a:r>
              <a:rPr sz="1200" i="1" spc="-5" dirty="0">
                <a:latin typeface="Cambria"/>
                <a:cs typeface="Cambria"/>
              </a:rPr>
              <a:t>ask and  answer questions about </a:t>
            </a:r>
            <a:r>
              <a:rPr sz="1200" i="1" dirty="0">
                <a:latin typeface="Cambria"/>
                <a:cs typeface="Cambria"/>
              </a:rPr>
              <a:t>their</a:t>
            </a:r>
            <a:r>
              <a:rPr sz="1200" i="1" spc="-70" dirty="0">
                <a:latin typeface="Cambria"/>
                <a:cs typeface="Cambria"/>
              </a:rPr>
              <a:t> </a:t>
            </a:r>
            <a:r>
              <a:rPr sz="1200" i="1" dirty="0">
                <a:latin typeface="Cambria"/>
                <a:cs typeface="Cambria"/>
              </a:rPr>
              <a:t>hobbies.</a:t>
            </a:r>
            <a:endParaRPr sz="1200" dirty="0">
              <a:latin typeface="Cambria"/>
              <a:cs typeface="Cambria"/>
            </a:endParaRPr>
          </a:p>
          <a:p>
            <a:pPr marL="12700" marR="1668145">
              <a:lnSpc>
                <a:spcPct val="111900"/>
              </a:lnSpc>
              <a:spcBef>
                <a:spcPts val="1005"/>
              </a:spcBef>
            </a:pPr>
            <a:r>
              <a:rPr sz="1200" b="1" spc="-5" dirty="0">
                <a:latin typeface="Cambria"/>
                <a:cs typeface="Cambria"/>
              </a:rPr>
              <a:t>Ron: </a:t>
            </a:r>
            <a:r>
              <a:rPr sz="1200" dirty="0">
                <a:latin typeface="Cambria"/>
                <a:cs typeface="Cambria"/>
              </a:rPr>
              <a:t>So what do </a:t>
            </a:r>
            <a:r>
              <a:rPr sz="1200" spc="-10" dirty="0">
                <a:latin typeface="Cambria"/>
                <a:cs typeface="Cambria"/>
              </a:rPr>
              <a:t>you </a:t>
            </a:r>
            <a:r>
              <a:rPr sz="1200" dirty="0">
                <a:latin typeface="Cambria"/>
                <a:cs typeface="Cambria"/>
              </a:rPr>
              <a:t>like </a:t>
            </a:r>
            <a:r>
              <a:rPr sz="1200" spc="-5" dirty="0">
                <a:latin typeface="Cambria"/>
                <a:cs typeface="Cambria"/>
              </a:rPr>
              <a:t>to </a:t>
            </a:r>
            <a:r>
              <a:rPr sz="1200" spc="-10" dirty="0">
                <a:latin typeface="Cambria"/>
                <a:cs typeface="Cambria"/>
              </a:rPr>
              <a:t>do </a:t>
            </a:r>
            <a:r>
              <a:rPr sz="1200" dirty="0">
                <a:latin typeface="Cambria"/>
                <a:cs typeface="Cambria"/>
              </a:rPr>
              <a:t>in </a:t>
            </a:r>
            <a:r>
              <a:rPr sz="1200" spc="-5" dirty="0">
                <a:latin typeface="Cambria"/>
                <a:cs typeface="Cambria"/>
              </a:rPr>
              <a:t>your free </a:t>
            </a:r>
            <a:r>
              <a:rPr sz="1200" spc="-10" dirty="0">
                <a:latin typeface="Cambria"/>
                <a:cs typeface="Cambria"/>
              </a:rPr>
              <a:t>time? </a:t>
            </a:r>
            <a:r>
              <a:rPr sz="1200" spc="-5" dirty="0">
                <a:latin typeface="Cambria"/>
                <a:cs typeface="Cambria"/>
              </a:rPr>
              <a:t>Do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5" dirty="0">
                <a:latin typeface="Cambria"/>
                <a:cs typeface="Cambria"/>
              </a:rPr>
              <a:t>have </a:t>
            </a:r>
            <a:r>
              <a:rPr sz="1200" spc="-10" dirty="0">
                <a:latin typeface="Cambria"/>
                <a:cs typeface="Cambria"/>
              </a:rPr>
              <a:t>any  </a:t>
            </a:r>
            <a:r>
              <a:rPr sz="1200" spc="-5" dirty="0">
                <a:latin typeface="Cambria"/>
                <a:cs typeface="Cambria"/>
              </a:rPr>
              <a:t>hobbies?</a:t>
            </a:r>
            <a:endParaRPr sz="1200" dirty="0">
              <a:latin typeface="Cambria"/>
              <a:cs typeface="Cambria"/>
            </a:endParaRPr>
          </a:p>
          <a:p>
            <a:pPr marL="12700" marR="1867535">
              <a:lnSpc>
                <a:spcPct val="113300"/>
              </a:lnSpc>
              <a:spcBef>
                <a:spcPts val="985"/>
              </a:spcBef>
            </a:pPr>
            <a:r>
              <a:rPr sz="1200" b="1" dirty="0">
                <a:latin typeface="Cambria"/>
                <a:cs typeface="Cambria"/>
              </a:rPr>
              <a:t>Eileen: </a:t>
            </a:r>
            <a:r>
              <a:rPr sz="1200" spc="-5" dirty="0">
                <a:latin typeface="Cambria"/>
                <a:cs typeface="Cambria"/>
              </a:rPr>
              <a:t>I’m really </a:t>
            </a:r>
            <a:r>
              <a:rPr sz="1200" spc="-10" dirty="0">
                <a:latin typeface="Cambria"/>
                <a:cs typeface="Cambria"/>
              </a:rPr>
              <a:t>into </a:t>
            </a:r>
            <a:r>
              <a:rPr sz="1200" spc="-5" dirty="0">
                <a:latin typeface="Cambria"/>
                <a:cs typeface="Cambria"/>
              </a:rPr>
              <a:t>rock </a:t>
            </a:r>
            <a:r>
              <a:rPr sz="1200" dirty="0">
                <a:latin typeface="Cambria"/>
                <a:cs typeface="Cambria"/>
              </a:rPr>
              <a:t>climbing – I </a:t>
            </a:r>
            <a:r>
              <a:rPr sz="1200" spc="-10" dirty="0">
                <a:latin typeface="Cambria"/>
                <a:cs typeface="Cambria"/>
              </a:rPr>
              <a:t>go up </a:t>
            </a:r>
            <a:r>
              <a:rPr sz="1200" spc="-5" dirty="0">
                <a:latin typeface="Cambria"/>
                <a:cs typeface="Cambria"/>
              </a:rPr>
              <a:t>to </a:t>
            </a:r>
            <a:r>
              <a:rPr sz="120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mountains  every chance </a:t>
            </a:r>
            <a:r>
              <a:rPr sz="1200" dirty="0">
                <a:latin typeface="Cambria"/>
                <a:cs typeface="Cambria"/>
              </a:rPr>
              <a:t>I can</a:t>
            </a:r>
            <a:r>
              <a:rPr sz="1200" spc="-8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get.</a:t>
            </a:r>
            <a:endParaRPr sz="1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b="1" spc="-5" dirty="0">
                <a:latin typeface="Cambria"/>
                <a:cs typeface="Cambria"/>
              </a:rPr>
              <a:t>Ron: </a:t>
            </a:r>
            <a:r>
              <a:rPr sz="1200" dirty="0">
                <a:latin typeface="Cambria"/>
                <a:cs typeface="Cambria"/>
              </a:rPr>
              <a:t>Rock climbing?! Wow – </a:t>
            </a:r>
            <a:r>
              <a:rPr sz="1200" spc="-5" dirty="0">
                <a:latin typeface="Cambria"/>
                <a:cs typeface="Cambria"/>
              </a:rPr>
              <a:t>how long have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10" dirty="0">
                <a:latin typeface="Cambria"/>
                <a:cs typeface="Cambria"/>
              </a:rPr>
              <a:t>been </a:t>
            </a:r>
            <a:r>
              <a:rPr sz="1200" dirty="0">
                <a:latin typeface="Cambria"/>
                <a:cs typeface="Cambria"/>
              </a:rPr>
              <a:t>doing</a:t>
            </a:r>
            <a:r>
              <a:rPr sz="1200" spc="-4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that?</a:t>
            </a:r>
            <a:endParaRPr sz="1200" dirty="0">
              <a:latin typeface="Cambria"/>
              <a:cs typeface="Cambria"/>
            </a:endParaRPr>
          </a:p>
          <a:p>
            <a:pPr marL="12700" marR="1720214">
              <a:lnSpc>
                <a:spcPct val="112200"/>
              </a:lnSpc>
              <a:spcBef>
                <a:spcPts val="1000"/>
              </a:spcBef>
            </a:pPr>
            <a:r>
              <a:rPr sz="1200" b="1" dirty="0">
                <a:latin typeface="Cambria"/>
                <a:cs typeface="Cambria"/>
              </a:rPr>
              <a:t>Eileen: </a:t>
            </a:r>
            <a:r>
              <a:rPr sz="1200" spc="-5" dirty="0">
                <a:latin typeface="Cambria"/>
                <a:cs typeface="Cambria"/>
              </a:rPr>
              <a:t>About </a:t>
            </a:r>
            <a:r>
              <a:rPr sz="1200" dirty="0">
                <a:latin typeface="Cambria"/>
                <a:cs typeface="Cambria"/>
              </a:rPr>
              <a:t>5 </a:t>
            </a:r>
            <a:r>
              <a:rPr sz="1200" spc="-10" dirty="0">
                <a:latin typeface="Cambria"/>
                <a:cs typeface="Cambria"/>
              </a:rPr>
              <a:t>years. </a:t>
            </a:r>
            <a:r>
              <a:rPr sz="1200" dirty="0">
                <a:latin typeface="Cambria"/>
                <a:cs typeface="Cambria"/>
              </a:rPr>
              <a:t>My college </a:t>
            </a:r>
            <a:r>
              <a:rPr sz="1200" spc="-5" dirty="0">
                <a:latin typeface="Cambria"/>
                <a:cs typeface="Cambria"/>
              </a:rPr>
              <a:t>roommate introduced </a:t>
            </a:r>
            <a:r>
              <a:rPr sz="1200" dirty="0">
                <a:latin typeface="Cambria"/>
                <a:cs typeface="Cambria"/>
              </a:rPr>
              <a:t>me </a:t>
            </a:r>
            <a:r>
              <a:rPr sz="1200" spc="-5" dirty="0">
                <a:latin typeface="Cambria"/>
                <a:cs typeface="Cambria"/>
              </a:rPr>
              <a:t>to </a:t>
            </a:r>
            <a:r>
              <a:rPr sz="1200" dirty="0">
                <a:latin typeface="Cambria"/>
                <a:cs typeface="Cambria"/>
              </a:rPr>
              <a:t>it.  </a:t>
            </a:r>
            <a:r>
              <a:rPr sz="1200" spc="-5" dirty="0">
                <a:latin typeface="Cambria"/>
                <a:cs typeface="Cambria"/>
              </a:rPr>
              <a:t>Unfortunately I’ve been super busy </a:t>
            </a:r>
            <a:r>
              <a:rPr sz="1200" dirty="0">
                <a:latin typeface="Cambria"/>
                <a:cs typeface="Cambria"/>
              </a:rPr>
              <a:t>these days and </a:t>
            </a:r>
            <a:r>
              <a:rPr sz="1200" spc="-5" dirty="0">
                <a:latin typeface="Cambria"/>
                <a:cs typeface="Cambria"/>
              </a:rPr>
              <a:t>I haven’t </a:t>
            </a:r>
            <a:r>
              <a:rPr sz="1200" spc="-10" dirty="0">
                <a:latin typeface="Cambria"/>
                <a:cs typeface="Cambria"/>
              </a:rPr>
              <a:t>been  </a:t>
            </a:r>
            <a:r>
              <a:rPr sz="1200" spc="-5" dirty="0">
                <a:latin typeface="Cambria"/>
                <a:cs typeface="Cambria"/>
              </a:rPr>
              <a:t>able to </a:t>
            </a:r>
            <a:r>
              <a:rPr sz="1200" dirty="0">
                <a:latin typeface="Cambria"/>
                <a:cs typeface="Cambria"/>
              </a:rPr>
              <a:t>do </a:t>
            </a:r>
            <a:r>
              <a:rPr sz="1200" spc="-5" dirty="0">
                <a:latin typeface="Cambria"/>
                <a:cs typeface="Cambria"/>
              </a:rPr>
              <a:t>much climbing, </a:t>
            </a:r>
            <a:r>
              <a:rPr sz="1200" spc="-10" dirty="0">
                <a:latin typeface="Cambria"/>
                <a:cs typeface="Cambria"/>
              </a:rPr>
              <a:t>so </a:t>
            </a:r>
            <a:r>
              <a:rPr sz="1200" dirty="0">
                <a:latin typeface="Cambria"/>
                <a:cs typeface="Cambria"/>
              </a:rPr>
              <a:t>I go </a:t>
            </a:r>
            <a:r>
              <a:rPr sz="1200" spc="-5" dirty="0">
                <a:latin typeface="Cambria"/>
                <a:cs typeface="Cambria"/>
              </a:rPr>
              <a:t>jogging </a:t>
            </a:r>
            <a:r>
              <a:rPr sz="1200" spc="-15" dirty="0">
                <a:latin typeface="Cambria"/>
                <a:cs typeface="Cambria"/>
              </a:rPr>
              <a:t>to </a:t>
            </a:r>
            <a:r>
              <a:rPr sz="1200" spc="-10" dirty="0">
                <a:latin typeface="Cambria"/>
                <a:cs typeface="Cambria"/>
              </a:rPr>
              <a:t>stay </a:t>
            </a:r>
            <a:r>
              <a:rPr sz="1200" dirty="0">
                <a:latin typeface="Cambria"/>
                <a:cs typeface="Cambria"/>
              </a:rPr>
              <a:t>in </a:t>
            </a:r>
            <a:r>
              <a:rPr sz="1200" spc="-5" dirty="0">
                <a:latin typeface="Cambria"/>
                <a:cs typeface="Cambria"/>
              </a:rPr>
              <a:t>shape. How  about </a:t>
            </a:r>
            <a:r>
              <a:rPr sz="1200" dirty="0">
                <a:latin typeface="Cambria"/>
                <a:cs typeface="Cambria"/>
              </a:rPr>
              <a:t>you – </a:t>
            </a:r>
            <a:r>
              <a:rPr sz="1200" spc="-10" dirty="0">
                <a:latin typeface="Cambria"/>
                <a:cs typeface="Cambria"/>
              </a:rPr>
              <a:t>do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10" dirty="0">
                <a:latin typeface="Cambria"/>
                <a:cs typeface="Cambria"/>
              </a:rPr>
              <a:t>play </a:t>
            </a:r>
            <a:r>
              <a:rPr sz="1200" spc="-5" dirty="0">
                <a:latin typeface="Cambria"/>
                <a:cs typeface="Cambria"/>
              </a:rPr>
              <a:t>any</a:t>
            </a:r>
            <a:r>
              <a:rPr sz="1200" spc="-1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sports?</a:t>
            </a:r>
            <a:endParaRPr sz="1200" dirty="0">
              <a:latin typeface="Cambria"/>
              <a:cs typeface="Cambria"/>
            </a:endParaRPr>
          </a:p>
          <a:p>
            <a:pPr marL="12700" marR="74295">
              <a:lnSpc>
                <a:spcPct val="111700"/>
              </a:lnSpc>
              <a:spcBef>
                <a:spcPts val="1005"/>
              </a:spcBef>
            </a:pPr>
            <a:r>
              <a:rPr sz="1200" b="1" spc="-5" dirty="0">
                <a:latin typeface="Cambria"/>
                <a:cs typeface="Cambria"/>
              </a:rPr>
              <a:t>Ron: </a:t>
            </a:r>
            <a:r>
              <a:rPr sz="1200" dirty="0">
                <a:latin typeface="Cambria"/>
                <a:cs typeface="Cambria"/>
              </a:rPr>
              <a:t>No, </a:t>
            </a:r>
            <a:r>
              <a:rPr sz="1200" spc="-5" dirty="0">
                <a:latin typeface="Cambria"/>
                <a:cs typeface="Cambria"/>
              </a:rPr>
              <a:t>I’m </a:t>
            </a:r>
            <a:r>
              <a:rPr sz="1200" dirty="0">
                <a:latin typeface="Cambria"/>
                <a:cs typeface="Cambria"/>
              </a:rPr>
              <a:t>not </a:t>
            </a:r>
            <a:r>
              <a:rPr sz="1200" spc="-5" dirty="0">
                <a:latin typeface="Cambria"/>
                <a:cs typeface="Cambria"/>
              </a:rPr>
              <a:t>very athletic. I </a:t>
            </a:r>
            <a:r>
              <a:rPr sz="1200" dirty="0">
                <a:latin typeface="Cambria"/>
                <a:cs typeface="Cambria"/>
              </a:rPr>
              <a:t>work out </a:t>
            </a:r>
            <a:r>
              <a:rPr sz="1200" spc="-10" dirty="0">
                <a:latin typeface="Cambria"/>
                <a:cs typeface="Cambria"/>
              </a:rPr>
              <a:t>at </a:t>
            </a:r>
            <a:r>
              <a:rPr sz="1200" spc="-5" dirty="0">
                <a:latin typeface="Cambria"/>
                <a:cs typeface="Cambria"/>
              </a:rPr>
              <a:t>the </a:t>
            </a:r>
            <a:r>
              <a:rPr sz="1200" dirty="0">
                <a:latin typeface="Cambria"/>
                <a:cs typeface="Cambria"/>
              </a:rPr>
              <a:t>gym… once in </a:t>
            </a:r>
            <a:r>
              <a:rPr sz="1200" spc="-5" dirty="0">
                <a:latin typeface="Cambria"/>
                <a:cs typeface="Cambria"/>
              </a:rPr>
              <a:t>a while! I spend a </a:t>
            </a:r>
            <a:r>
              <a:rPr sz="1200" dirty="0">
                <a:latin typeface="Cambria"/>
                <a:cs typeface="Cambria"/>
              </a:rPr>
              <a:t>lot </a:t>
            </a:r>
            <a:r>
              <a:rPr sz="1200" spc="5" dirty="0">
                <a:latin typeface="Cambria"/>
                <a:cs typeface="Cambria"/>
              </a:rPr>
              <a:t>of </a:t>
            </a:r>
            <a:r>
              <a:rPr sz="1200" dirty="0">
                <a:latin typeface="Cambria"/>
                <a:cs typeface="Cambria"/>
              </a:rPr>
              <a:t>time  </a:t>
            </a:r>
            <a:r>
              <a:rPr sz="1200" spc="-5" dirty="0">
                <a:latin typeface="Cambria"/>
                <a:cs typeface="Cambria"/>
              </a:rPr>
              <a:t>reading, and I’m interested </a:t>
            </a:r>
            <a:r>
              <a:rPr sz="1200" dirty="0">
                <a:latin typeface="Cambria"/>
                <a:cs typeface="Cambria"/>
              </a:rPr>
              <a:t>in photography – </a:t>
            </a:r>
            <a:r>
              <a:rPr sz="1200" spc="-10" dirty="0">
                <a:latin typeface="Cambria"/>
                <a:cs typeface="Cambria"/>
              </a:rPr>
              <a:t>but </a:t>
            </a:r>
            <a:r>
              <a:rPr sz="1200" spc="-5" dirty="0">
                <a:latin typeface="Cambria"/>
                <a:cs typeface="Cambria"/>
              </a:rPr>
              <a:t>actually, </a:t>
            </a:r>
            <a:r>
              <a:rPr sz="1200" dirty="0">
                <a:latin typeface="Cambria"/>
                <a:cs typeface="Cambria"/>
              </a:rPr>
              <a:t>my </a:t>
            </a:r>
            <a:r>
              <a:rPr sz="1200" spc="-10" dirty="0">
                <a:latin typeface="Cambria"/>
                <a:cs typeface="Cambria"/>
              </a:rPr>
              <a:t>newest </a:t>
            </a:r>
            <a:r>
              <a:rPr sz="1200" dirty="0">
                <a:latin typeface="Cambria"/>
                <a:cs typeface="Cambria"/>
              </a:rPr>
              <a:t>passion is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gardening.</a:t>
            </a:r>
            <a:endParaRPr sz="12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200" b="1" dirty="0">
                <a:latin typeface="Cambria"/>
                <a:cs typeface="Cambria"/>
              </a:rPr>
              <a:t>Eileen: </a:t>
            </a:r>
            <a:r>
              <a:rPr sz="1200" spc="-5" dirty="0">
                <a:latin typeface="Cambria"/>
                <a:cs typeface="Cambria"/>
              </a:rPr>
              <a:t>Really? How’d </a:t>
            </a:r>
            <a:r>
              <a:rPr sz="1200" spc="-10" dirty="0">
                <a:latin typeface="Cambria"/>
                <a:cs typeface="Cambria"/>
              </a:rPr>
              <a:t>you </a:t>
            </a:r>
            <a:r>
              <a:rPr sz="1200" spc="-5" dirty="0">
                <a:latin typeface="Cambria"/>
                <a:cs typeface="Cambria"/>
              </a:rPr>
              <a:t>get </a:t>
            </a:r>
            <a:r>
              <a:rPr sz="1200" dirty="0">
                <a:latin typeface="Cambria"/>
                <a:cs typeface="Cambria"/>
              </a:rPr>
              <a:t>into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gardening?</a:t>
            </a:r>
            <a:endParaRPr sz="1200" dirty="0">
              <a:latin typeface="Cambria"/>
              <a:cs typeface="Cambria"/>
            </a:endParaRPr>
          </a:p>
          <a:p>
            <a:pPr marL="12700" marR="5080">
              <a:lnSpc>
                <a:spcPct val="111900"/>
              </a:lnSpc>
              <a:spcBef>
                <a:spcPts val="1000"/>
              </a:spcBef>
            </a:pPr>
            <a:r>
              <a:rPr sz="1200" b="1" spc="-5" dirty="0">
                <a:latin typeface="Cambria"/>
                <a:cs typeface="Cambria"/>
              </a:rPr>
              <a:t>Ron: </a:t>
            </a:r>
            <a:r>
              <a:rPr sz="1200" dirty="0">
                <a:latin typeface="Cambria"/>
                <a:cs typeface="Cambria"/>
              </a:rPr>
              <a:t>I </a:t>
            </a:r>
            <a:r>
              <a:rPr sz="1200" spc="-5" dirty="0">
                <a:latin typeface="Cambria"/>
                <a:cs typeface="Cambria"/>
              </a:rPr>
              <a:t>read an article that piqued </a:t>
            </a:r>
            <a:r>
              <a:rPr sz="1200" dirty="0">
                <a:latin typeface="Cambria"/>
                <a:cs typeface="Cambria"/>
              </a:rPr>
              <a:t>my </a:t>
            </a:r>
            <a:r>
              <a:rPr sz="1200" spc="-5" dirty="0">
                <a:latin typeface="Cambria"/>
                <a:cs typeface="Cambria"/>
              </a:rPr>
              <a:t>interest, </a:t>
            </a:r>
            <a:r>
              <a:rPr sz="1200" dirty="0">
                <a:latin typeface="Cambria"/>
                <a:cs typeface="Cambria"/>
              </a:rPr>
              <a:t>about </a:t>
            </a:r>
            <a:r>
              <a:rPr sz="1200" spc="-5" dirty="0">
                <a:latin typeface="Cambria"/>
                <a:cs typeface="Cambria"/>
              </a:rPr>
              <a:t>how home-grown vegetables are </a:t>
            </a:r>
            <a:r>
              <a:rPr sz="1200" dirty="0">
                <a:latin typeface="Cambria"/>
                <a:cs typeface="Cambria"/>
              </a:rPr>
              <a:t>much  </a:t>
            </a:r>
            <a:r>
              <a:rPr sz="1200" spc="-5" dirty="0">
                <a:latin typeface="Cambria"/>
                <a:cs typeface="Cambria"/>
              </a:rPr>
              <a:t>healthier than </a:t>
            </a:r>
            <a:r>
              <a:rPr sz="1200" dirty="0">
                <a:latin typeface="Cambria"/>
                <a:cs typeface="Cambria"/>
              </a:rPr>
              <a:t>what </a:t>
            </a:r>
            <a:r>
              <a:rPr sz="1200" spc="-10" dirty="0">
                <a:latin typeface="Cambria"/>
                <a:cs typeface="Cambria"/>
              </a:rPr>
              <a:t>you </a:t>
            </a:r>
            <a:r>
              <a:rPr sz="1200" spc="-5" dirty="0">
                <a:latin typeface="Cambria"/>
                <a:cs typeface="Cambria"/>
              </a:rPr>
              <a:t>buy </a:t>
            </a:r>
            <a:r>
              <a:rPr sz="1200" dirty="0">
                <a:latin typeface="Cambria"/>
                <a:cs typeface="Cambria"/>
              </a:rPr>
              <a:t>in the </a:t>
            </a:r>
            <a:r>
              <a:rPr sz="1200" spc="-5" dirty="0">
                <a:latin typeface="Cambria"/>
                <a:cs typeface="Cambria"/>
              </a:rPr>
              <a:t>supermarket </a:t>
            </a:r>
            <a:r>
              <a:rPr sz="1200" dirty="0">
                <a:latin typeface="Cambria"/>
                <a:cs typeface="Cambria"/>
              </a:rPr>
              <a:t>– </a:t>
            </a:r>
            <a:r>
              <a:rPr sz="1200" spc="-10" dirty="0">
                <a:latin typeface="Cambria"/>
                <a:cs typeface="Cambria"/>
              </a:rPr>
              <a:t>so </a:t>
            </a:r>
            <a:r>
              <a:rPr sz="1200" dirty="0">
                <a:latin typeface="Cambria"/>
                <a:cs typeface="Cambria"/>
              </a:rPr>
              <a:t>I </a:t>
            </a:r>
            <a:r>
              <a:rPr sz="1200" spc="-5" dirty="0">
                <a:latin typeface="Cambria"/>
                <a:cs typeface="Cambria"/>
              </a:rPr>
              <a:t>decided to </a:t>
            </a:r>
            <a:r>
              <a:rPr sz="1200" dirty="0">
                <a:latin typeface="Cambria"/>
                <a:cs typeface="Cambria"/>
              </a:rPr>
              <a:t>give it a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try.</a:t>
            </a:r>
            <a:endParaRPr sz="1200" dirty="0">
              <a:latin typeface="Cambria"/>
              <a:cs typeface="Cambria"/>
            </a:endParaRPr>
          </a:p>
          <a:p>
            <a:pPr marL="12700" marR="259715">
              <a:lnSpc>
                <a:spcPct val="113300"/>
              </a:lnSpc>
              <a:spcBef>
                <a:spcPts val="980"/>
              </a:spcBef>
            </a:pPr>
            <a:r>
              <a:rPr sz="1200" b="1" dirty="0">
                <a:latin typeface="Cambria"/>
                <a:cs typeface="Cambria"/>
              </a:rPr>
              <a:t>Eileen: </a:t>
            </a:r>
            <a:r>
              <a:rPr sz="1200" dirty="0">
                <a:latin typeface="Cambria"/>
                <a:cs typeface="Cambria"/>
              </a:rPr>
              <a:t>No </a:t>
            </a:r>
            <a:r>
              <a:rPr sz="1200" spc="-5" dirty="0">
                <a:latin typeface="Cambria"/>
                <a:cs typeface="Cambria"/>
              </a:rPr>
              <a:t>kidding. Well, I don’t have a garden, but </a:t>
            </a:r>
            <a:r>
              <a:rPr sz="1200" dirty="0">
                <a:latin typeface="Cambria"/>
                <a:cs typeface="Cambria"/>
              </a:rPr>
              <a:t>I </a:t>
            </a:r>
            <a:r>
              <a:rPr sz="1200" spc="-5" dirty="0">
                <a:latin typeface="Cambria"/>
                <a:cs typeface="Cambria"/>
              </a:rPr>
              <a:t>have been getting into cooking </a:t>
            </a:r>
            <a:r>
              <a:rPr sz="1200" spc="-10" dirty="0">
                <a:latin typeface="Cambria"/>
                <a:cs typeface="Cambria"/>
              </a:rPr>
              <a:t>and  </a:t>
            </a:r>
            <a:r>
              <a:rPr sz="1200" spc="-5" dirty="0">
                <a:latin typeface="Cambria"/>
                <a:cs typeface="Cambria"/>
              </a:rPr>
              <a:t>baking lately </a:t>
            </a:r>
            <a:r>
              <a:rPr sz="1200" dirty="0">
                <a:latin typeface="Cambria"/>
                <a:cs typeface="Cambria"/>
              </a:rPr>
              <a:t>– </a:t>
            </a:r>
            <a:r>
              <a:rPr sz="1200" spc="-5" dirty="0">
                <a:latin typeface="Cambria"/>
                <a:cs typeface="Cambria"/>
              </a:rPr>
              <a:t>I’m </a:t>
            </a:r>
            <a:r>
              <a:rPr sz="1200" dirty="0">
                <a:latin typeface="Cambria"/>
                <a:cs typeface="Cambria"/>
              </a:rPr>
              <a:t>not </a:t>
            </a:r>
            <a:r>
              <a:rPr sz="1200" spc="-5" dirty="0">
                <a:latin typeface="Cambria"/>
                <a:cs typeface="Cambria"/>
              </a:rPr>
              <a:t>very </a:t>
            </a:r>
            <a:r>
              <a:rPr sz="1200" dirty="0">
                <a:latin typeface="Cambria"/>
                <a:cs typeface="Cambria"/>
              </a:rPr>
              <a:t>good </a:t>
            </a:r>
            <a:r>
              <a:rPr sz="1200" spc="-10" dirty="0">
                <a:latin typeface="Cambria"/>
                <a:cs typeface="Cambria"/>
              </a:rPr>
              <a:t>at </a:t>
            </a:r>
            <a:r>
              <a:rPr sz="1200" spc="-5" dirty="0">
                <a:latin typeface="Cambria"/>
                <a:cs typeface="Cambria"/>
              </a:rPr>
              <a:t>it, but it </a:t>
            </a:r>
            <a:r>
              <a:rPr sz="1200" dirty="0">
                <a:latin typeface="Cambria"/>
                <a:cs typeface="Cambria"/>
              </a:rPr>
              <a:t>is </a:t>
            </a:r>
            <a:r>
              <a:rPr sz="1200" spc="-10" dirty="0">
                <a:latin typeface="Cambria"/>
                <a:cs typeface="Cambria"/>
              </a:rPr>
              <a:t>fun </a:t>
            </a:r>
            <a:r>
              <a:rPr sz="1200" dirty="0">
                <a:latin typeface="Cambria"/>
                <a:cs typeface="Cambria"/>
              </a:rPr>
              <a:t>to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experiment!</a:t>
            </a:r>
            <a:endParaRPr sz="1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Conversation Vocabulary </a:t>
            </a:r>
            <a:r>
              <a:rPr sz="1400" b="1" spc="-10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1400" b="1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400" dirty="0">
              <a:latin typeface="Cambria"/>
              <a:cs typeface="Cambria"/>
            </a:endParaRPr>
          </a:p>
          <a:p>
            <a:pPr marL="12700" marR="305435">
              <a:lnSpc>
                <a:spcPct val="111700"/>
              </a:lnSpc>
              <a:spcBef>
                <a:spcPts val="55"/>
              </a:spcBef>
            </a:pPr>
            <a:r>
              <a:rPr sz="1200" dirty="0">
                <a:latin typeface="Cambria"/>
                <a:cs typeface="Cambria"/>
              </a:rPr>
              <a:t>Ron </a:t>
            </a:r>
            <a:r>
              <a:rPr sz="1200" spc="-5" dirty="0">
                <a:latin typeface="Cambria"/>
                <a:cs typeface="Cambria"/>
              </a:rPr>
              <a:t>starts by asking Eileen about </a:t>
            </a:r>
            <a:r>
              <a:rPr sz="1200" dirty="0">
                <a:latin typeface="Cambria"/>
                <a:cs typeface="Cambria"/>
              </a:rPr>
              <a:t>her </a:t>
            </a:r>
            <a:r>
              <a:rPr sz="1200" spc="-5" dirty="0">
                <a:latin typeface="Cambria"/>
                <a:cs typeface="Cambria"/>
              </a:rPr>
              <a:t>hobbies. Here are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-5" dirty="0">
                <a:latin typeface="Cambria"/>
                <a:cs typeface="Cambria"/>
              </a:rPr>
              <a:t>few different </a:t>
            </a:r>
            <a:r>
              <a:rPr sz="1200" dirty="0">
                <a:latin typeface="Cambria"/>
                <a:cs typeface="Cambria"/>
              </a:rPr>
              <a:t>ways </a:t>
            </a:r>
            <a:r>
              <a:rPr sz="1200" spc="-5" dirty="0">
                <a:latin typeface="Cambria"/>
                <a:cs typeface="Cambria"/>
              </a:rPr>
              <a:t>to </a:t>
            </a:r>
            <a:r>
              <a:rPr sz="1200" spc="-10" dirty="0">
                <a:latin typeface="Cambria"/>
                <a:cs typeface="Cambria"/>
              </a:rPr>
              <a:t>ask </a:t>
            </a:r>
            <a:r>
              <a:rPr sz="1200" dirty="0">
                <a:latin typeface="Cambria"/>
                <a:cs typeface="Cambria"/>
              </a:rPr>
              <a:t>this  </a:t>
            </a:r>
            <a:r>
              <a:rPr sz="1200" spc="-5" dirty="0">
                <a:latin typeface="Cambria"/>
                <a:cs typeface="Cambria"/>
              </a:rPr>
              <a:t>question:</a:t>
            </a:r>
            <a:endParaRPr sz="1200" dirty="0">
              <a:latin typeface="Cambria"/>
              <a:cs typeface="Cambria"/>
            </a:endParaRPr>
          </a:p>
          <a:p>
            <a:pPr marL="469900" marR="1612900">
              <a:lnSpc>
                <a:spcPct val="116799"/>
              </a:lnSpc>
              <a:spcBef>
                <a:spcPts val="1005"/>
              </a:spcBef>
            </a:pPr>
            <a:r>
              <a:rPr sz="1200" b="1" spc="-5" dirty="0">
                <a:latin typeface="Cambria"/>
                <a:cs typeface="Cambria"/>
              </a:rPr>
              <a:t>"What are your </a:t>
            </a:r>
            <a:r>
              <a:rPr sz="1200" b="1" dirty="0">
                <a:latin typeface="Cambria"/>
                <a:cs typeface="Cambria"/>
              </a:rPr>
              <a:t>hobbies?" / </a:t>
            </a:r>
            <a:r>
              <a:rPr sz="1200" b="1" spc="-5" dirty="0">
                <a:latin typeface="Cambria"/>
                <a:cs typeface="Cambria"/>
              </a:rPr>
              <a:t>"Do you have </a:t>
            </a:r>
            <a:r>
              <a:rPr sz="1200" b="1" spc="-10" dirty="0">
                <a:latin typeface="Cambria"/>
                <a:cs typeface="Cambria"/>
              </a:rPr>
              <a:t>any </a:t>
            </a:r>
            <a:r>
              <a:rPr sz="1200" b="1" spc="-5" dirty="0">
                <a:latin typeface="Cambria"/>
                <a:cs typeface="Cambria"/>
              </a:rPr>
              <a:t>hobbies?"  "What do you </a:t>
            </a:r>
            <a:r>
              <a:rPr sz="1200" b="1" dirty="0">
                <a:latin typeface="Cambria"/>
                <a:cs typeface="Cambria"/>
              </a:rPr>
              <a:t>do in </a:t>
            </a:r>
            <a:r>
              <a:rPr sz="1200" b="1" spc="-5" dirty="0">
                <a:latin typeface="Cambria"/>
                <a:cs typeface="Cambria"/>
              </a:rPr>
              <a:t>your spare/free</a:t>
            </a:r>
            <a:r>
              <a:rPr sz="1200" b="1" spc="-3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time?"</a:t>
            </a:r>
            <a:endParaRPr sz="1200" dirty="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00" b="1" spc="-5" dirty="0">
                <a:latin typeface="Cambria"/>
                <a:cs typeface="Cambria"/>
              </a:rPr>
              <a:t>"What do you </a:t>
            </a:r>
            <a:r>
              <a:rPr sz="1200" b="1" dirty="0">
                <a:latin typeface="Cambria"/>
                <a:cs typeface="Cambria"/>
              </a:rPr>
              <a:t>like </a:t>
            </a:r>
            <a:r>
              <a:rPr sz="1200" b="1" spc="-5" dirty="0">
                <a:latin typeface="Cambria"/>
                <a:cs typeface="Cambria"/>
              </a:rPr>
              <a:t>to do </a:t>
            </a:r>
            <a:r>
              <a:rPr sz="1200" b="1" spc="-10" dirty="0">
                <a:latin typeface="Cambria"/>
                <a:cs typeface="Cambria"/>
              </a:rPr>
              <a:t>for</a:t>
            </a:r>
            <a:r>
              <a:rPr sz="1200" b="1" spc="-5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fun?"</a:t>
            </a:r>
            <a:endParaRPr sz="1200" dirty="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1150" y="3293745"/>
            <a:ext cx="1381125" cy="200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911605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609" y="1588642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609" y="1802002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609" y="2015363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609" y="2228723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609" y="2445385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609" y="2862960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609" y="3073273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609" y="4494276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609" y="4704588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609" y="5811265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3609" y="6024626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3609" y="6649846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609" y="7271639"/>
            <a:ext cx="140207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2004" y="911606"/>
            <a:ext cx="5880100" cy="6559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200" b="1" spc="-5" dirty="0">
                <a:latin typeface="Cambria"/>
                <a:cs typeface="Cambria"/>
              </a:rPr>
              <a:t>“What do you </a:t>
            </a:r>
            <a:r>
              <a:rPr sz="1200" b="1" dirty="0">
                <a:latin typeface="Cambria"/>
                <a:cs typeface="Cambria"/>
              </a:rPr>
              <a:t>like </a:t>
            </a:r>
            <a:r>
              <a:rPr sz="1200" b="1" spc="-10" dirty="0">
                <a:latin typeface="Cambria"/>
                <a:cs typeface="Cambria"/>
              </a:rPr>
              <a:t>to </a:t>
            </a:r>
            <a:r>
              <a:rPr sz="1200" b="1" spc="-5" dirty="0">
                <a:latin typeface="Cambria"/>
                <a:cs typeface="Cambria"/>
              </a:rPr>
              <a:t>do outside </a:t>
            </a:r>
            <a:r>
              <a:rPr sz="1200" b="1" spc="-10" dirty="0">
                <a:latin typeface="Cambria"/>
                <a:cs typeface="Cambria"/>
              </a:rPr>
              <a:t>of</a:t>
            </a:r>
            <a:r>
              <a:rPr sz="1200" b="1" spc="-5" dirty="0">
                <a:latin typeface="Cambria"/>
                <a:cs typeface="Cambria"/>
              </a:rPr>
              <a:t> work/school?”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Cambria"/>
                <a:cs typeface="Cambria"/>
              </a:rPr>
              <a:t>To </a:t>
            </a:r>
            <a:r>
              <a:rPr sz="1200" spc="-5" dirty="0">
                <a:latin typeface="Cambria"/>
                <a:cs typeface="Cambria"/>
              </a:rPr>
              <a:t>answer </a:t>
            </a:r>
            <a:r>
              <a:rPr sz="120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question,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5" dirty="0">
                <a:latin typeface="Cambria"/>
                <a:cs typeface="Cambria"/>
              </a:rPr>
              <a:t>can</a:t>
            </a:r>
            <a:r>
              <a:rPr sz="1200" spc="-6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say: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250"/>
              </a:spcBef>
            </a:pPr>
            <a:r>
              <a:rPr sz="1200" b="1" dirty="0">
                <a:latin typeface="Cambria"/>
                <a:cs typeface="Cambria"/>
              </a:rPr>
              <a:t>“I like… </a:t>
            </a:r>
            <a:r>
              <a:rPr sz="1200" spc="-5" dirty="0">
                <a:latin typeface="Cambria"/>
                <a:cs typeface="Cambria"/>
              </a:rPr>
              <a:t>[reading </a:t>
            </a:r>
            <a:r>
              <a:rPr sz="1200" dirty="0">
                <a:latin typeface="Cambria"/>
                <a:cs typeface="Cambria"/>
              </a:rPr>
              <a:t>/ </a:t>
            </a:r>
            <a:r>
              <a:rPr sz="1200" spc="-15" dirty="0">
                <a:latin typeface="Cambria"/>
                <a:cs typeface="Cambria"/>
              </a:rPr>
              <a:t>to </a:t>
            </a:r>
            <a:r>
              <a:rPr sz="1200" spc="-5" dirty="0">
                <a:latin typeface="Cambria"/>
                <a:cs typeface="Cambria"/>
              </a:rPr>
              <a:t>read </a:t>
            </a:r>
            <a:r>
              <a:rPr sz="1200" dirty="0">
                <a:latin typeface="Cambria"/>
                <a:cs typeface="Cambria"/>
              </a:rPr>
              <a:t>/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literature]”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1200" b="1" dirty="0">
                <a:latin typeface="Cambria"/>
                <a:cs typeface="Cambria"/>
              </a:rPr>
              <a:t>“I </a:t>
            </a:r>
            <a:r>
              <a:rPr sz="1200" b="1" spc="-5" dirty="0">
                <a:latin typeface="Cambria"/>
                <a:cs typeface="Cambria"/>
              </a:rPr>
              <a:t>love… </a:t>
            </a:r>
            <a:r>
              <a:rPr sz="1200" spc="-5" dirty="0">
                <a:latin typeface="Cambria"/>
                <a:cs typeface="Cambria"/>
              </a:rPr>
              <a:t>[painting </a:t>
            </a:r>
            <a:r>
              <a:rPr sz="1200" dirty="0">
                <a:latin typeface="Cambria"/>
                <a:cs typeface="Cambria"/>
              </a:rPr>
              <a:t>/ </a:t>
            </a:r>
            <a:r>
              <a:rPr sz="1200" spc="-5" dirty="0">
                <a:latin typeface="Cambria"/>
                <a:cs typeface="Cambria"/>
              </a:rPr>
              <a:t>to paint </a:t>
            </a:r>
            <a:r>
              <a:rPr sz="1200" dirty="0">
                <a:latin typeface="Cambria"/>
                <a:cs typeface="Cambria"/>
              </a:rPr>
              <a:t>/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art]”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1200" b="1" dirty="0">
                <a:latin typeface="Cambria"/>
                <a:cs typeface="Cambria"/>
              </a:rPr>
              <a:t>“I </a:t>
            </a:r>
            <a:r>
              <a:rPr sz="1200" b="1" spc="-5" dirty="0">
                <a:latin typeface="Cambria"/>
                <a:cs typeface="Cambria"/>
              </a:rPr>
              <a:t>enjoy...</a:t>
            </a:r>
            <a:r>
              <a:rPr sz="1200" b="1" spc="-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[surfing]”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1200" b="1" spc="-5" dirty="0">
                <a:latin typeface="Cambria"/>
                <a:cs typeface="Cambria"/>
              </a:rPr>
              <a:t>“I’m really </a:t>
            </a:r>
            <a:r>
              <a:rPr sz="1200" b="1" spc="-10" dirty="0">
                <a:latin typeface="Cambria"/>
                <a:cs typeface="Cambria"/>
              </a:rPr>
              <a:t>into…</a:t>
            </a:r>
            <a:r>
              <a:rPr sz="1200" b="1" spc="7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[photography/chess/gardening]”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1200" b="1" spc="-5" dirty="0">
                <a:latin typeface="Cambria"/>
                <a:cs typeface="Cambria"/>
              </a:rPr>
              <a:t>“I’m </a:t>
            </a:r>
            <a:r>
              <a:rPr sz="1200" b="1" dirty="0">
                <a:latin typeface="Cambria"/>
                <a:cs typeface="Cambria"/>
              </a:rPr>
              <a:t>interested </a:t>
            </a:r>
            <a:r>
              <a:rPr sz="1200" b="1" spc="-5" dirty="0">
                <a:latin typeface="Cambria"/>
                <a:cs typeface="Cambria"/>
              </a:rPr>
              <a:t>in…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[astronomy/cooking/computers]”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1200" i="1" spc="-5" dirty="0">
                <a:latin typeface="Cambria"/>
                <a:cs typeface="Cambria"/>
              </a:rPr>
              <a:t>Be careful not to say “I’m interesting </a:t>
            </a:r>
            <a:r>
              <a:rPr sz="1200" i="1" dirty="0">
                <a:latin typeface="Cambria"/>
                <a:cs typeface="Cambria"/>
              </a:rPr>
              <a:t>in…” – </a:t>
            </a:r>
            <a:r>
              <a:rPr sz="1200" i="1" spc="-5" dirty="0">
                <a:latin typeface="Cambria"/>
                <a:cs typeface="Cambria"/>
              </a:rPr>
              <a:t>it’s </a:t>
            </a:r>
            <a:r>
              <a:rPr sz="1200" i="1" dirty="0">
                <a:latin typeface="Cambria"/>
                <a:cs typeface="Cambria"/>
              </a:rPr>
              <a:t>a </a:t>
            </a:r>
            <a:r>
              <a:rPr sz="1200" i="1" spc="-5" dirty="0">
                <a:latin typeface="Cambria"/>
                <a:cs typeface="Cambria"/>
              </a:rPr>
              <a:t>very common</a:t>
            </a:r>
            <a:r>
              <a:rPr sz="1200" i="1" spc="60" dirty="0">
                <a:latin typeface="Cambria"/>
                <a:cs typeface="Cambria"/>
              </a:rPr>
              <a:t> </a:t>
            </a:r>
            <a:r>
              <a:rPr sz="1200" i="1" spc="-10" dirty="0">
                <a:latin typeface="Cambria"/>
                <a:cs typeface="Cambria"/>
              </a:rPr>
              <a:t>error!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mbria"/>
                <a:cs typeface="Cambria"/>
              </a:rPr>
              <a:t>“I spend </a:t>
            </a:r>
            <a:r>
              <a:rPr sz="1200" b="1" spc="-5" dirty="0">
                <a:latin typeface="Cambria"/>
                <a:cs typeface="Cambria"/>
              </a:rPr>
              <a:t>a </a:t>
            </a:r>
            <a:r>
              <a:rPr sz="1200" b="1" spc="-10" dirty="0">
                <a:latin typeface="Cambria"/>
                <a:cs typeface="Cambria"/>
              </a:rPr>
              <a:t>lot of </a:t>
            </a:r>
            <a:r>
              <a:rPr sz="1200" b="1" dirty="0">
                <a:latin typeface="Cambria"/>
                <a:cs typeface="Cambria"/>
              </a:rPr>
              <a:t>time…</a:t>
            </a:r>
            <a:r>
              <a:rPr sz="1200" b="1" spc="-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[fishing]”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1200" b="1" spc="-5" dirty="0">
                <a:latin typeface="Cambria"/>
                <a:cs typeface="Cambria"/>
              </a:rPr>
              <a:t>“My </a:t>
            </a:r>
            <a:r>
              <a:rPr sz="1200" b="1" dirty="0">
                <a:latin typeface="Cambria"/>
                <a:cs typeface="Cambria"/>
              </a:rPr>
              <a:t>newest </a:t>
            </a:r>
            <a:r>
              <a:rPr sz="1200" b="1" spc="-5" dirty="0">
                <a:latin typeface="Cambria"/>
                <a:cs typeface="Cambria"/>
              </a:rPr>
              <a:t>passion </a:t>
            </a:r>
            <a:r>
              <a:rPr sz="1200" b="1" dirty="0">
                <a:latin typeface="Cambria"/>
                <a:cs typeface="Cambria"/>
              </a:rPr>
              <a:t>is… </a:t>
            </a:r>
            <a:r>
              <a:rPr sz="1200" spc="-5" dirty="0">
                <a:latin typeface="Cambria"/>
                <a:cs typeface="Cambria"/>
              </a:rPr>
              <a:t>[blogging/woodworking/bird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watching]”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12599"/>
              </a:lnSpc>
              <a:spcBef>
                <a:spcPts val="1015"/>
              </a:spcBef>
            </a:pPr>
            <a:r>
              <a:rPr sz="1200" spc="-5" dirty="0">
                <a:latin typeface="Cambria"/>
                <a:cs typeface="Cambria"/>
              </a:rPr>
              <a:t>After “like” and “love,”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10" dirty="0">
                <a:latin typeface="Cambria"/>
                <a:cs typeface="Cambria"/>
              </a:rPr>
              <a:t>can </a:t>
            </a:r>
            <a:r>
              <a:rPr sz="1200" spc="-5" dirty="0">
                <a:latin typeface="Cambria"/>
                <a:cs typeface="Cambria"/>
              </a:rPr>
              <a:t>use </a:t>
            </a:r>
            <a:r>
              <a:rPr sz="120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“to” form </a:t>
            </a:r>
            <a:r>
              <a:rPr sz="1200" dirty="0">
                <a:latin typeface="Cambria"/>
                <a:cs typeface="Cambria"/>
              </a:rPr>
              <a:t>or the </a:t>
            </a:r>
            <a:r>
              <a:rPr sz="1200" spc="-5" dirty="0">
                <a:latin typeface="Cambria"/>
                <a:cs typeface="Cambria"/>
              </a:rPr>
              <a:t>“ing” form </a:t>
            </a:r>
            <a:r>
              <a:rPr sz="1200" dirty="0">
                <a:latin typeface="Cambria"/>
                <a:cs typeface="Cambria"/>
              </a:rPr>
              <a:t>of </a:t>
            </a:r>
            <a:r>
              <a:rPr sz="1200" spc="-1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verb </a:t>
            </a:r>
            <a:r>
              <a:rPr sz="1200" dirty="0">
                <a:latin typeface="Cambria"/>
                <a:cs typeface="Cambria"/>
              </a:rPr>
              <a:t>(or </a:t>
            </a:r>
            <a:r>
              <a:rPr sz="1200" spc="-5" dirty="0">
                <a:latin typeface="Cambria"/>
                <a:cs typeface="Cambria"/>
              </a:rPr>
              <a:t>a </a:t>
            </a:r>
            <a:r>
              <a:rPr sz="1200" dirty="0">
                <a:latin typeface="Cambria"/>
                <a:cs typeface="Cambria"/>
              </a:rPr>
              <a:t>noun) –  </a:t>
            </a:r>
            <a:r>
              <a:rPr sz="1200" spc="-5" dirty="0">
                <a:latin typeface="Cambria"/>
                <a:cs typeface="Cambria"/>
              </a:rPr>
              <a:t>but after “enjoy” and </a:t>
            </a:r>
            <a:r>
              <a:rPr sz="1200" dirty="0">
                <a:latin typeface="Cambria"/>
                <a:cs typeface="Cambria"/>
              </a:rPr>
              <a:t>in the other </a:t>
            </a:r>
            <a:r>
              <a:rPr sz="1200" spc="-10" dirty="0">
                <a:latin typeface="Cambria"/>
                <a:cs typeface="Cambria"/>
              </a:rPr>
              <a:t>phrases, </a:t>
            </a:r>
            <a:r>
              <a:rPr sz="1200" spc="10" dirty="0">
                <a:latin typeface="Cambria"/>
                <a:cs typeface="Cambria"/>
              </a:rPr>
              <a:t>you </a:t>
            </a:r>
            <a:r>
              <a:rPr sz="1200" dirty="0">
                <a:latin typeface="Cambria"/>
                <a:cs typeface="Cambria"/>
              </a:rPr>
              <a:t>can only </a:t>
            </a:r>
            <a:r>
              <a:rPr sz="1200" spc="-5" dirty="0">
                <a:latin typeface="Cambria"/>
                <a:cs typeface="Cambria"/>
              </a:rPr>
              <a:t>use </a:t>
            </a:r>
            <a:r>
              <a:rPr sz="1200" dirty="0">
                <a:latin typeface="Cambria"/>
                <a:cs typeface="Cambria"/>
              </a:rPr>
              <a:t>a noun </a:t>
            </a:r>
            <a:r>
              <a:rPr sz="1200" spc="5" dirty="0">
                <a:latin typeface="Cambria"/>
                <a:cs typeface="Cambria"/>
              </a:rPr>
              <a:t>or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-5" dirty="0">
                <a:latin typeface="Cambria"/>
                <a:cs typeface="Cambria"/>
              </a:rPr>
              <a:t>verb </a:t>
            </a:r>
            <a:r>
              <a:rPr sz="1200" dirty="0">
                <a:latin typeface="Cambria"/>
                <a:cs typeface="Cambria"/>
              </a:rPr>
              <a:t>in the –ing  form.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200" dirty="0">
                <a:latin typeface="Cambria"/>
                <a:cs typeface="Cambria"/>
              </a:rPr>
              <a:t>For a </a:t>
            </a:r>
            <a:r>
              <a:rPr sz="1200" spc="-5" dirty="0">
                <a:latin typeface="Cambria"/>
                <a:cs typeface="Cambria"/>
              </a:rPr>
              <a:t>hobby that you’ve started recently,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10" dirty="0">
                <a:latin typeface="Cambria"/>
                <a:cs typeface="Cambria"/>
              </a:rPr>
              <a:t>can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say:</a:t>
            </a:r>
            <a:endParaRPr sz="1200">
              <a:latin typeface="Cambria"/>
              <a:cs typeface="Cambria"/>
            </a:endParaRPr>
          </a:p>
          <a:p>
            <a:pPr marL="469900" marR="2098675">
              <a:lnSpc>
                <a:spcPct val="114999"/>
              </a:lnSpc>
              <a:spcBef>
                <a:spcPts val="1035"/>
              </a:spcBef>
            </a:pPr>
            <a:r>
              <a:rPr sz="1200" b="1" spc="-5" dirty="0">
                <a:latin typeface="Cambria"/>
                <a:cs typeface="Cambria"/>
              </a:rPr>
              <a:t>I've been </a:t>
            </a:r>
            <a:r>
              <a:rPr sz="1200" b="1" spc="-10" dirty="0">
                <a:latin typeface="Cambria"/>
                <a:cs typeface="Cambria"/>
              </a:rPr>
              <a:t>getting </a:t>
            </a:r>
            <a:r>
              <a:rPr sz="1200" b="1" dirty="0">
                <a:latin typeface="Cambria"/>
                <a:cs typeface="Cambria"/>
              </a:rPr>
              <a:t>into</a:t>
            </a:r>
            <a:r>
              <a:rPr sz="1200" dirty="0">
                <a:latin typeface="Cambria"/>
                <a:cs typeface="Cambria"/>
              </a:rPr>
              <a:t>[cooking </a:t>
            </a:r>
            <a:r>
              <a:rPr sz="1200" spc="-5" dirty="0">
                <a:latin typeface="Cambria"/>
                <a:cs typeface="Cambria"/>
              </a:rPr>
              <a:t>and baking] </a:t>
            </a:r>
            <a:r>
              <a:rPr sz="1200" b="1" spc="-10" dirty="0">
                <a:latin typeface="Cambria"/>
                <a:cs typeface="Cambria"/>
              </a:rPr>
              <a:t>lately.  </a:t>
            </a:r>
            <a:r>
              <a:rPr sz="1200" b="1" spc="-5" dirty="0">
                <a:latin typeface="Cambria"/>
                <a:cs typeface="Cambria"/>
              </a:rPr>
              <a:t>I've taken up</a:t>
            </a:r>
            <a:r>
              <a:rPr sz="1200" b="1" spc="-1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[sailing].</a:t>
            </a:r>
            <a:endParaRPr sz="1200">
              <a:latin typeface="Cambria"/>
              <a:cs typeface="Cambria"/>
            </a:endParaRPr>
          </a:p>
          <a:p>
            <a:pPr marL="12700" marR="135890">
              <a:lnSpc>
                <a:spcPct val="113300"/>
              </a:lnSpc>
              <a:spcBef>
                <a:spcPts val="1005"/>
              </a:spcBef>
            </a:pPr>
            <a:r>
              <a:rPr sz="1200" dirty="0">
                <a:latin typeface="Cambria"/>
                <a:cs typeface="Cambria"/>
              </a:rPr>
              <a:t>There </a:t>
            </a:r>
            <a:r>
              <a:rPr sz="1200" spc="-5" dirty="0">
                <a:latin typeface="Cambria"/>
                <a:cs typeface="Cambria"/>
              </a:rPr>
              <a:t>are </a:t>
            </a:r>
            <a:r>
              <a:rPr sz="1200" dirty="0">
                <a:latin typeface="Cambria"/>
                <a:cs typeface="Cambria"/>
              </a:rPr>
              <a:t>hundreds </a:t>
            </a:r>
            <a:r>
              <a:rPr sz="1200" spc="-5" dirty="0">
                <a:latin typeface="Cambria"/>
                <a:cs typeface="Cambria"/>
              </a:rPr>
              <a:t>and hundreds </a:t>
            </a:r>
            <a:r>
              <a:rPr sz="1200" dirty="0">
                <a:latin typeface="Cambria"/>
                <a:cs typeface="Cambria"/>
              </a:rPr>
              <a:t>of </a:t>
            </a:r>
            <a:r>
              <a:rPr sz="1200" spc="-10" dirty="0">
                <a:latin typeface="Cambria"/>
                <a:cs typeface="Cambria"/>
              </a:rPr>
              <a:t>hobbies, </a:t>
            </a:r>
            <a:r>
              <a:rPr sz="1200" dirty="0">
                <a:latin typeface="Cambria"/>
                <a:cs typeface="Cambria"/>
              </a:rPr>
              <a:t>and you </a:t>
            </a:r>
            <a:r>
              <a:rPr sz="1200" spc="-5" dirty="0">
                <a:latin typeface="Cambria"/>
                <a:cs typeface="Cambria"/>
              </a:rPr>
              <a:t>can read an extensive list here:  </a:t>
            </a:r>
            <a:r>
              <a:rPr sz="1200" u="sng" spc="-5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http://en.wikipedia.org/wiki/List_of_hobbies </a:t>
            </a:r>
            <a:r>
              <a:rPr sz="1200" dirty="0">
                <a:latin typeface="Cambria"/>
                <a:cs typeface="Cambria"/>
              </a:rPr>
              <a:t>- </a:t>
            </a:r>
            <a:r>
              <a:rPr sz="1200" spc="-5" dirty="0">
                <a:latin typeface="Cambria"/>
                <a:cs typeface="Cambria"/>
              </a:rPr>
              <a:t>but these are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-5" dirty="0">
                <a:latin typeface="Cambria"/>
                <a:cs typeface="Cambria"/>
              </a:rPr>
              <a:t>few </a:t>
            </a:r>
            <a:r>
              <a:rPr sz="1200" dirty="0">
                <a:latin typeface="Cambria"/>
                <a:cs typeface="Cambria"/>
              </a:rPr>
              <a:t>of the </a:t>
            </a:r>
            <a:r>
              <a:rPr sz="1200" spc="-5" dirty="0">
                <a:latin typeface="Cambria"/>
                <a:cs typeface="Cambria"/>
              </a:rPr>
              <a:t>most</a:t>
            </a:r>
            <a:r>
              <a:rPr sz="1200" spc="1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common: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Indoor</a:t>
            </a:r>
            <a:r>
              <a:rPr sz="1300" b="1" spc="-7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hobbies:</a:t>
            </a:r>
            <a:endParaRPr sz="1300">
              <a:latin typeface="Cambria"/>
              <a:cs typeface="Cambria"/>
            </a:endParaRPr>
          </a:p>
          <a:p>
            <a:pPr marL="469900" marR="4143375">
              <a:lnSpc>
                <a:spcPct val="116700"/>
              </a:lnSpc>
              <a:spcBef>
                <a:spcPts val="25"/>
              </a:spcBef>
            </a:pPr>
            <a:r>
              <a:rPr sz="1200" b="1" spc="-5" dirty="0">
                <a:latin typeface="Cambria"/>
                <a:cs typeface="Cambria"/>
              </a:rPr>
              <a:t>blogging </a:t>
            </a:r>
            <a:r>
              <a:rPr sz="1200" b="1" dirty="0">
                <a:latin typeface="Cambria"/>
                <a:cs typeface="Cambria"/>
              </a:rPr>
              <a:t>/</a:t>
            </a:r>
            <a:r>
              <a:rPr sz="1200" b="1" spc="-6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writing  </a:t>
            </a:r>
            <a:r>
              <a:rPr sz="1200" b="1" dirty="0">
                <a:latin typeface="Cambria"/>
                <a:cs typeface="Cambria"/>
              </a:rPr>
              <a:t>baking /</a:t>
            </a:r>
            <a:r>
              <a:rPr sz="1200" b="1" spc="-75" dirty="0">
                <a:latin typeface="Cambria"/>
                <a:cs typeface="Cambria"/>
              </a:rPr>
              <a:t> </a:t>
            </a:r>
            <a:r>
              <a:rPr sz="1200" b="1" spc="-10" dirty="0">
                <a:latin typeface="Cambria"/>
                <a:cs typeface="Cambria"/>
              </a:rPr>
              <a:t>cooking</a:t>
            </a:r>
            <a:endParaRPr sz="1200">
              <a:latin typeface="Cambria"/>
              <a:cs typeface="Cambria"/>
            </a:endParaRPr>
          </a:p>
          <a:p>
            <a:pPr marL="469900" marR="1567180">
              <a:lnSpc>
                <a:spcPct val="111700"/>
              </a:lnSpc>
            </a:pPr>
            <a:r>
              <a:rPr sz="1200" i="1" dirty="0">
                <a:latin typeface="Cambria"/>
                <a:cs typeface="Cambria"/>
              </a:rPr>
              <a:t>baking is making </a:t>
            </a:r>
            <a:r>
              <a:rPr sz="1200" i="1" spc="-5" dirty="0">
                <a:latin typeface="Cambria"/>
                <a:cs typeface="Cambria"/>
              </a:rPr>
              <a:t>bread, </a:t>
            </a:r>
            <a:r>
              <a:rPr sz="1200" i="1" dirty="0">
                <a:latin typeface="Cambria"/>
                <a:cs typeface="Cambria"/>
              </a:rPr>
              <a:t>cake, </a:t>
            </a:r>
            <a:r>
              <a:rPr sz="1200" i="1" spc="-5" dirty="0">
                <a:latin typeface="Cambria"/>
                <a:cs typeface="Cambria"/>
              </a:rPr>
              <a:t>muffins, cupcakes, cookies, </a:t>
            </a:r>
            <a:r>
              <a:rPr sz="1200" i="1" dirty="0">
                <a:latin typeface="Cambria"/>
                <a:cs typeface="Cambria"/>
              </a:rPr>
              <a:t>etc.  </a:t>
            </a:r>
            <a:r>
              <a:rPr sz="1200" i="1" spc="-5" dirty="0">
                <a:latin typeface="Cambria"/>
                <a:cs typeface="Cambria"/>
              </a:rPr>
              <a:t>cooking involves </a:t>
            </a:r>
            <a:r>
              <a:rPr sz="1200" i="1" spc="-10" dirty="0">
                <a:latin typeface="Cambria"/>
                <a:cs typeface="Cambria"/>
              </a:rPr>
              <a:t>all </a:t>
            </a:r>
            <a:r>
              <a:rPr sz="1200" i="1" spc="-5" dirty="0">
                <a:latin typeface="Cambria"/>
                <a:cs typeface="Cambria"/>
              </a:rPr>
              <a:t>other types of</a:t>
            </a:r>
            <a:r>
              <a:rPr sz="1200" i="1" spc="20" dirty="0">
                <a:latin typeface="Cambria"/>
                <a:cs typeface="Cambria"/>
              </a:rPr>
              <a:t> </a:t>
            </a:r>
            <a:r>
              <a:rPr sz="1200" i="1" spc="-5" dirty="0">
                <a:latin typeface="Cambria"/>
                <a:cs typeface="Cambria"/>
              </a:rPr>
              <a:t>food</a:t>
            </a:r>
            <a:endParaRPr sz="1200">
              <a:latin typeface="Cambria"/>
              <a:cs typeface="Cambria"/>
            </a:endParaRPr>
          </a:p>
          <a:p>
            <a:pPr marL="469900" marR="1297940">
              <a:lnSpc>
                <a:spcPct val="111700"/>
              </a:lnSpc>
              <a:spcBef>
                <a:spcPts val="100"/>
              </a:spcBef>
            </a:pPr>
            <a:r>
              <a:rPr sz="1200" b="1" spc="-5" dirty="0">
                <a:latin typeface="Cambria"/>
                <a:cs typeface="Cambria"/>
              </a:rPr>
              <a:t>collecting cards, coins, art, </a:t>
            </a:r>
            <a:r>
              <a:rPr sz="1200" b="1" dirty="0">
                <a:latin typeface="Cambria"/>
                <a:cs typeface="Cambria"/>
              </a:rPr>
              <a:t>antiques, </a:t>
            </a:r>
            <a:r>
              <a:rPr sz="1200" b="1" spc="-5" dirty="0">
                <a:latin typeface="Cambria"/>
                <a:cs typeface="Cambria"/>
              </a:rPr>
              <a:t>stamps, rocks, vintage  books/cars/clothing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1200" i="1" spc="-5" dirty="0">
                <a:latin typeface="Cambria"/>
                <a:cs typeface="Cambria"/>
              </a:rPr>
              <a:t>“vintage” items </a:t>
            </a:r>
            <a:r>
              <a:rPr sz="1200" i="1" spc="-10" dirty="0">
                <a:latin typeface="Cambria"/>
                <a:cs typeface="Cambria"/>
              </a:rPr>
              <a:t>are </a:t>
            </a:r>
            <a:r>
              <a:rPr sz="1200" i="1" spc="-5" dirty="0">
                <a:latin typeface="Cambria"/>
                <a:cs typeface="Cambria"/>
              </a:rPr>
              <a:t>those </a:t>
            </a:r>
            <a:r>
              <a:rPr sz="1200" i="1" spc="-10" dirty="0">
                <a:latin typeface="Cambria"/>
                <a:cs typeface="Cambria"/>
              </a:rPr>
              <a:t>of </a:t>
            </a:r>
            <a:r>
              <a:rPr sz="1200" i="1" spc="-5" dirty="0">
                <a:latin typeface="Cambria"/>
                <a:cs typeface="Cambria"/>
              </a:rPr>
              <a:t>an old/classic</a:t>
            </a:r>
            <a:r>
              <a:rPr sz="1200" i="1" spc="35" dirty="0">
                <a:latin typeface="Cambria"/>
                <a:cs typeface="Cambria"/>
              </a:rPr>
              <a:t> </a:t>
            </a:r>
            <a:r>
              <a:rPr sz="1200" i="1" spc="-5" dirty="0">
                <a:latin typeface="Cambria"/>
                <a:cs typeface="Cambria"/>
              </a:rPr>
              <a:t>style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1200" b="1" dirty="0">
                <a:latin typeface="Cambria"/>
                <a:cs typeface="Cambria"/>
              </a:rPr>
              <a:t>sewing / </a:t>
            </a:r>
            <a:r>
              <a:rPr sz="1200" b="1" spc="-5" dirty="0">
                <a:latin typeface="Cambria"/>
                <a:cs typeface="Cambria"/>
              </a:rPr>
              <a:t>crocheting </a:t>
            </a:r>
            <a:r>
              <a:rPr sz="1200" b="1" dirty="0">
                <a:latin typeface="Cambria"/>
                <a:cs typeface="Cambria"/>
              </a:rPr>
              <a:t>/</a:t>
            </a:r>
            <a:r>
              <a:rPr sz="1200" b="1" spc="-9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knitting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2683129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59535" y="2683129"/>
            <a:ext cx="5458460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mbria"/>
                <a:cs typeface="Cambria"/>
              </a:rPr>
              <a:t>drawing </a:t>
            </a:r>
            <a:r>
              <a:rPr sz="1200" b="1" dirty="0">
                <a:latin typeface="Cambria"/>
                <a:cs typeface="Cambria"/>
              </a:rPr>
              <a:t>/ </a:t>
            </a:r>
            <a:r>
              <a:rPr sz="1200" b="1" spc="-5" dirty="0">
                <a:latin typeface="Cambria"/>
                <a:cs typeface="Cambria"/>
              </a:rPr>
              <a:t>painting </a:t>
            </a:r>
            <a:r>
              <a:rPr sz="1200" b="1" dirty="0">
                <a:latin typeface="Cambria"/>
                <a:cs typeface="Cambria"/>
              </a:rPr>
              <a:t>/ </a:t>
            </a:r>
            <a:r>
              <a:rPr sz="1200" b="1" spc="-5" dirty="0">
                <a:latin typeface="Cambria"/>
                <a:cs typeface="Cambria"/>
              </a:rPr>
              <a:t>photography </a:t>
            </a:r>
            <a:r>
              <a:rPr sz="1200" b="1" dirty="0">
                <a:latin typeface="Cambria"/>
                <a:cs typeface="Cambria"/>
              </a:rPr>
              <a:t>/</a:t>
            </a:r>
            <a:r>
              <a:rPr sz="1200" b="1" spc="-2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scrapbooking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i="1" spc="-5" dirty="0">
                <a:latin typeface="Cambria"/>
                <a:cs typeface="Cambria"/>
              </a:rPr>
              <a:t>“scrapbooking” means arranging </a:t>
            </a:r>
            <a:r>
              <a:rPr sz="1200" i="1" spc="-10" dirty="0">
                <a:latin typeface="Cambria"/>
                <a:cs typeface="Cambria"/>
              </a:rPr>
              <a:t>photos </a:t>
            </a:r>
            <a:r>
              <a:rPr sz="1200" i="1" dirty="0">
                <a:latin typeface="Cambria"/>
                <a:cs typeface="Cambria"/>
              </a:rPr>
              <a:t>in a book in </a:t>
            </a:r>
            <a:r>
              <a:rPr sz="1200" i="1" spc="-5" dirty="0">
                <a:latin typeface="Cambria"/>
                <a:cs typeface="Cambria"/>
              </a:rPr>
              <a:t>an artistic way, with</a:t>
            </a:r>
            <a:r>
              <a:rPr sz="1200" i="1" spc="90" dirty="0">
                <a:latin typeface="Cambria"/>
                <a:cs typeface="Cambria"/>
              </a:rPr>
              <a:t> </a:t>
            </a:r>
            <a:r>
              <a:rPr sz="1200" i="1" spc="-5" dirty="0">
                <a:latin typeface="Cambria"/>
                <a:cs typeface="Cambria"/>
              </a:rPr>
              <a:t>decorations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609" y="4646676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609" y="4860035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609" y="5628385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609" y="5838697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004" y="4616135"/>
            <a:ext cx="4618990" cy="1421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>
              <a:lnSpc>
                <a:spcPct val="116700"/>
              </a:lnSpc>
            </a:pPr>
            <a:r>
              <a:rPr sz="1200" b="1" spc="-5" dirty="0">
                <a:latin typeface="Cambria"/>
                <a:cs typeface="Cambria"/>
              </a:rPr>
              <a:t>tinkering with electronics/computers, playing </a:t>
            </a:r>
            <a:r>
              <a:rPr sz="1200" b="1" dirty="0">
                <a:latin typeface="Cambria"/>
                <a:cs typeface="Cambria"/>
              </a:rPr>
              <a:t>video </a:t>
            </a:r>
            <a:r>
              <a:rPr sz="1200" b="1" spc="-5" dirty="0">
                <a:latin typeface="Cambria"/>
                <a:cs typeface="Cambria"/>
              </a:rPr>
              <a:t>games  woodworking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1200" i="1" dirty="0">
                <a:latin typeface="Cambria"/>
                <a:cs typeface="Cambria"/>
              </a:rPr>
              <a:t>making things </a:t>
            </a:r>
            <a:r>
              <a:rPr sz="1200" i="1" spc="-10" dirty="0">
                <a:latin typeface="Cambria"/>
                <a:cs typeface="Cambria"/>
              </a:rPr>
              <a:t>with</a:t>
            </a:r>
            <a:r>
              <a:rPr sz="1200" i="1" spc="-90" dirty="0">
                <a:latin typeface="Cambria"/>
                <a:cs typeface="Cambria"/>
              </a:rPr>
              <a:t> </a:t>
            </a:r>
            <a:r>
              <a:rPr sz="1200" i="1" spc="-10" dirty="0">
                <a:latin typeface="Cambria"/>
                <a:cs typeface="Cambria"/>
              </a:rPr>
              <a:t>wood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300" b="1" spc="-5" dirty="0">
                <a:solidFill>
                  <a:srgbClr val="4F81BC"/>
                </a:solidFill>
                <a:latin typeface="Cambria"/>
                <a:cs typeface="Cambria"/>
              </a:rPr>
              <a:t>Outdoor and athletic</a:t>
            </a:r>
            <a:r>
              <a:rPr sz="1300" b="1" spc="-5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4F81BC"/>
                </a:solidFill>
                <a:latin typeface="Cambria"/>
                <a:cs typeface="Cambria"/>
              </a:rPr>
              <a:t>hobbies:</a:t>
            </a:r>
            <a:endParaRPr sz="1300">
              <a:latin typeface="Cambria"/>
              <a:cs typeface="Cambria"/>
            </a:endParaRPr>
          </a:p>
          <a:p>
            <a:pPr marL="469900" marR="2946400">
              <a:lnSpc>
                <a:spcPct val="114999"/>
              </a:lnSpc>
              <a:spcBef>
                <a:spcPts val="50"/>
              </a:spcBef>
            </a:pPr>
            <a:r>
              <a:rPr sz="1200" b="1" dirty="0">
                <a:latin typeface="Cambria"/>
                <a:cs typeface="Cambria"/>
              </a:rPr>
              <a:t>bird </a:t>
            </a:r>
            <a:r>
              <a:rPr sz="1200" b="1" spc="-5" dirty="0">
                <a:latin typeface="Cambria"/>
                <a:cs typeface="Cambria"/>
              </a:rPr>
              <a:t>watching  camping </a:t>
            </a:r>
            <a:r>
              <a:rPr sz="1200" b="1" dirty="0">
                <a:latin typeface="Cambria"/>
                <a:cs typeface="Cambria"/>
              </a:rPr>
              <a:t>/</a:t>
            </a:r>
            <a:r>
              <a:rPr sz="1200" b="1" spc="-75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hiking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3609" y="8238108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9535" y="8238108"/>
            <a:ext cx="205486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mbria"/>
                <a:cs typeface="Cambria"/>
              </a:rPr>
              <a:t>gardening </a:t>
            </a:r>
            <a:r>
              <a:rPr sz="1200" b="1" dirty="0">
                <a:latin typeface="Cambria"/>
                <a:cs typeface="Cambria"/>
              </a:rPr>
              <a:t>/ </a:t>
            </a:r>
            <a:r>
              <a:rPr sz="1200" b="1" spc="-5" dirty="0">
                <a:latin typeface="Cambria"/>
                <a:cs typeface="Cambria"/>
              </a:rPr>
              <a:t>fishing </a:t>
            </a:r>
            <a:r>
              <a:rPr sz="1200" b="1" dirty="0">
                <a:latin typeface="Cambria"/>
                <a:cs typeface="Cambria"/>
              </a:rPr>
              <a:t>/</a:t>
            </a:r>
            <a:r>
              <a:rPr sz="1200" b="1" spc="-1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hunting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3450" y="914400"/>
            <a:ext cx="5943600" cy="1614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3450" y="3229355"/>
            <a:ext cx="5943600" cy="1260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90700" y="6181344"/>
            <a:ext cx="4210050" cy="1904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2795904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609" y="3009264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609" y="3222625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609" y="3435984"/>
            <a:ext cx="140207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609" y="4109973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609" y="5353811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609" y="7259446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609" y="8500236"/>
            <a:ext cx="140207" cy="185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004" y="2795905"/>
            <a:ext cx="5490845" cy="632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200" b="1" spc="-5" dirty="0">
                <a:latin typeface="Cambria"/>
                <a:cs typeface="Cambria"/>
              </a:rPr>
              <a:t>jogging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1200" b="1" spc="-10" dirty="0">
                <a:latin typeface="Cambria"/>
                <a:cs typeface="Cambria"/>
              </a:rPr>
              <a:t>rock</a:t>
            </a:r>
            <a:r>
              <a:rPr sz="1200" b="1" spc="-5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climbing</a:t>
            </a:r>
            <a:endParaRPr sz="1200">
              <a:latin typeface="Cambria"/>
              <a:cs typeface="Cambria"/>
            </a:endParaRPr>
          </a:p>
          <a:p>
            <a:pPr marL="469900" marR="2874010">
              <a:lnSpc>
                <a:spcPct val="116700"/>
              </a:lnSpc>
            </a:pPr>
            <a:r>
              <a:rPr sz="1200" b="1" dirty="0">
                <a:latin typeface="Cambria"/>
                <a:cs typeface="Cambria"/>
              </a:rPr>
              <a:t>sailing / </a:t>
            </a:r>
            <a:r>
              <a:rPr sz="1200" b="1" spc="-5" dirty="0">
                <a:latin typeface="Cambria"/>
                <a:cs typeface="Cambria"/>
              </a:rPr>
              <a:t>surfing </a:t>
            </a:r>
            <a:r>
              <a:rPr sz="1200" b="1" dirty="0">
                <a:latin typeface="Cambria"/>
                <a:cs typeface="Cambria"/>
              </a:rPr>
              <a:t>/ </a:t>
            </a:r>
            <a:r>
              <a:rPr sz="1200" b="1" spc="-5" dirty="0">
                <a:latin typeface="Cambria"/>
                <a:cs typeface="Cambria"/>
              </a:rPr>
              <a:t>water</a:t>
            </a:r>
            <a:r>
              <a:rPr sz="1200" b="1" spc="-9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sports  skateboarding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200" spc="-5" dirty="0">
                <a:latin typeface="Cambria"/>
                <a:cs typeface="Cambria"/>
              </a:rPr>
              <a:t>Here are some ways to talk specifically about sports and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music: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245"/>
              </a:spcBef>
            </a:pPr>
            <a:r>
              <a:rPr sz="1200" b="1" spc="-5" dirty="0">
                <a:latin typeface="Cambria"/>
                <a:cs typeface="Cambria"/>
              </a:rPr>
              <a:t>"Do you play any</a:t>
            </a:r>
            <a:r>
              <a:rPr sz="1200" b="1" spc="-4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sports?"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85"/>
              </a:spcBef>
              <a:buFont typeface="Courier New"/>
              <a:buChar char="o"/>
              <a:tabLst>
                <a:tab pos="927735" algn="l"/>
                <a:tab pos="2181225" algn="l"/>
              </a:tabLst>
            </a:pPr>
            <a:r>
              <a:rPr sz="1200" spc="-5" dirty="0">
                <a:latin typeface="Cambria"/>
                <a:cs typeface="Cambria"/>
              </a:rPr>
              <a:t>"Yes, </a:t>
            </a:r>
            <a:r>
              <a:rPr sz="1200" dirty="0">
                <a:latin typeface="Cambria"/>
                <a:cs typeface="Cambria"/>
              </a:rPr>
              <a:t>I</a:t>
            </a:r>
            <a:r>
              <a:rPr sz="1200" spc="-5" dirty="0">
                <a:latin typeface="Cambria"/>
                <a:cs typeface="Cambria"/>
              </a:rPr>
              <a:t> play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___</a:t>
            </a:r>
            <a:r>
              <a:rPr sz="1200" u="sng" spc="10" dirty="0">
                <a:latin typeface="Cambria"/>
                <a:cs typeface="Cambria"/>
              </a:rPr>
              <a:t> 	</a:t>
            </a:r>
            <a:r>
              <a:rPr sz="1200" dirty="0">
                <a:latin typeface="Cambria"/>
                <a:cs typeface="Cambria"/>
              </a:rPr>
              <a:t>_."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"I do yoga / </a:t>
            </a:r>
            <a:r>
              <a:rPr sz="1200" spc="-5" dirty="0">
                <a:latin typeface="Cambria"/>
                <a:cs typeface="Cambria"/>
              </a:rPr>
              <a:t>martial arts </a:t>
            </a:r>
            <a:r>
              <a:rPr sz="1200" dirty="0">
                <a:latin typeface="Cambria"/>
                <a:cs typeface="Cambria"/>
              </a:rPr>
              <a:t>/</a:t>
            </a:r>
            <a:r>
              <a:rPr sz="1200" spc="-5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pilates."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"No, I </a:t>
            </a:r>
            <a:r>
              <a:rPr sz="1200" spc="-5" dirty="0">
                <a:latin typeface="Cambria"/>
                <a:cs typeface="Cambria"/>
              </a:rPr>
              <a:t>prefer working out at </a:t>
            </a:r>
            <a:r>
              <a:rPr sz="1200" dirty="0">
                <a:latin typeface="Cambria"/>
                <a:cs typeface="Cambria"/>
              </a:rPr>
              <a:t>the</a:t>
            </a:r>
            <a:r>
              <a:rPr sz="1200" spc="-4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gym."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"No, </a:t>
            </a:r>
            <a:r>
              <a:rPr sz="1200" spc="-5" dirty="0">
                <a:latin typeface="Cambria"/>
                <a:cs typeface="Cambria"/>
              </a:rPr>
              <a:t>I'm </a:t>
            </a:r>
            <a:r>
              <a:rPr sz="1200" spc="-10" dirty="0">
                <a:latin typeface="Cambria"/>
                <a:cs typeface="Cambria"/>
              </a:rPr>
              <a:t>not </a:t>
            </a:r>
            <a:r>
              <a:rPr sz="1200" spc="-5" dirty="0">
                <a:latin typeface="Cambria"/>
                <a:cs typeface="Cambria"/>
              </a:rPr>
              <a:t>very</a:t>
            </a:r>
            <a:r>
              <a:rPr sz="1200" spc="-2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athletic."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"No, </a:t>
            </a:r>
            <a:r>
              <a:rPr sz="1200" spc="-5" dirty="0">
                <a:latin typeface="Cambria"/>
                <a:cs typeface="Cambria"/>
              </a:rPr>
              <a:t>but </a:t>
            </a:r>
            <a:r>
              <a:rPr sz="1200" dirty="0">
                <a:latin typeface="Cambria"/>
                <a:cs typeface="Cambria"/>
              </a:rPr>
              <a:t>I love </a:t>
            </a:r>
            <a:r>
              <a:rPr sz="1200" spc="-5" dirty="0">
                <a:latin typeface="Cambria"/>
                <a:cs typeface="Cambria"/>
              </a:rPr>
              <a:t>to watch! I'm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-5" dirty="0">
                <a:latin typeface="Cambria"/>
                <a:cs typeface="Cambria"/>
              </a:rPr>
              <a:t>big fan </a:t>
            </a:r>
            <a:r>
              <a:rPr sz="1200" spc="10" dirty="0">
                <a:latin typeface="Cambria"/>
                <a:cs typeface="Cambria"/>
              </a:rPr>
              <a:t>of… </a:t>
            </a:r>
            <a:r>
              <a:rPr sz="1200" spc="-5" dirty="0">
                <a:latin typeface="Cambria"/>
                <a:cs typeface="Cambria"/>
              </a:rPr>
              <a:t>[sport </a:t>
            </a:r>
            <a:r>
              <a:rPr sz="1200" dirty="0">
                <a:latin typeface="Cambria"/>
                <a:cs typeface="Cambria"/>
              </a:rPr>
              <a:t>/</a:t>
            </a:r>
            <a:r>
              <a:rPr sz="1200" spc="-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team]."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1200" b="1" spc="-5" dirty="0">
                <a:latin typeface="Cambria"/>
                <a:cs typeface="Cambria"/>
              </a:rPr>
              <a:t>"Do you play </a:t>
            </a:r>
            <a:r>
              <a:rPr sz="1200" b="1" dirty="0">
                <a:latin typeface="Cambria"/>
                <a:cs typeface="Cambria"/>
              </a:rPr>
              <a:t>a </a:t>
            </a:r>
            <a:r>
              <a:rPr sz="1200" b="1" spc="-5" dirty="0">
                <a:latin typeface="Cambria"/>
                <a:cs typeface="Cambria"/>
              </a:rPr>
              <a:t>musical</a:t>
            </a:r>
            <a:r>
              <a:rPr sz="1200" b="1" spc="-1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instrument?"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  <a:tab pos="2181225" algn="l"/>
              </a:tabLst>
            </a:pPr>
            <a:r>
              <a:rPr sz="1200" spc="-5" dirty="0">
                <a:latin typeface="Cambria"/>
                <a:cs typeface="Cambria"/>
              </a:rPr>
              <a:t>"Yes, </a:t>
            </a:r>
            <a:r>
              <a:rPr sz="1200" dirty="0">
                <a:latin typeface="Cambria"/>
                <a:cs typeface="Cambria"/>
              </a:rPr>
              <a:t>I</a:t>
            </a:r>
            <a:r>
              <a:rPr sz="1200" spc="-5" dirty="0">
                <a:latin typeface="Cambria"/>
                <a:cs typeface="Cambria"/>
              </a:rPr>
              <a:t> play</a:t>
            </a:r>
            <a:r>
              <a:rPr sz="1200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___</a:t>
            </a:r>
            <a:r>
              <a:rPr sz="1200" u="sng" spc="10" dirty="0">
                <a:latin typeface="Cambria"/>
                <a:cs typeface="Cambria"/>
              </a:rPr>
              <a:t> 	</a:t>
            </a:r>
            <a:r>
              <a:rPr sz="1200" dirty="0">
                <a:latin typeface="Cambria"/>
                <a:cs typeface="Cambria"/>
              </a:rPr>
              <a:t>_."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spc="-5" dirty="0">
                <a:latin typeface="Cambria"/>
                <a:cs typeface="Cambria"/>
              </a:rPr>
              <a:t>"I've played </a:t>
            </a:r>
            <a:r>
              <a:rPr sz="120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piano </a:t>
            </a:r>
            <a:r>
              <a:rPr sz="1200" dirty="0">
                <a:latin typeface="Cambria"/>
                <a:cs typeface="Cambria"/>
              </a:rPr>
              <a:t>for </a:t>
            </a:r>
            <a:r>
              <a:rPr sz="1200" spc="-10" dirty="0">
                <a:latin typeface="Cambria"/>
                <a:cs typeface="Cambria"/>
              </a:rPr>
              <a:t>several</a:t>
            </a:r>
            <a:r>
              <a:rPr sz="1200" spc="3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years."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735" algn="l"/>
                <a:tab pos="1901189" algn="l"/>
                <a:tab pos="2213610" algn="l"/>
              </a:tabLst>
            </a:pPr>
            <a:r>
              <a:rPr sz="1200" dirty="0">
                <a:latin typeface="Cambria"/>
                <a:cs typeface="Cambria"/>
              </a:rPr>
              <a:t>"I'm</a:t>
            </a:r>
            <a:r>
              <a:rPr sz="1200" spc="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taking</a:t>
            </a:r>
            <a:r>
              <a:rPr sz="1200" u="sng" spc="-5" dirty="0">
                <a:latin typeface="Cambria"/>
                <a:cs typeface="Cambria"/>
              </a:rPr>
              <a:t> 	</a:t>
            </a:r>
            <a:r>
              <a:rPr sz="1200" spc="10" dirty="0">
                <a:latin typeface="Cambria"/>
                <a:cs typeface="Cambria"/>
              </a:rPr>
              <a:t>_</a:t>
            </a:r>
            <a:r>
              <a:rPr sz="1200" u="sng" spc="10" dirty="0">
                <a:latin typeface="Cambria"/>
                <a:cs typeface="Cambria"/>
              </a:rPr>
              <a:t> 	</a:t>
            </a:r>
            <a:r>
              <a:rPr sz="1200" spc="-10" dirty="0">
                <a:latin typeface="Cambria"/>
                <a:cs typeface="Cambria"/>
              </a:rPr>
              <a:t>lessons."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"I'm in a</a:t>
            </a:r>
            <a:r>
              <a:rPr sz="1200" spc="-1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band."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"I </a:t>
            </a:r>
            <a:r>
              <a:rPr sz="1200" spc="-5" dirty="0">
                <a:latin typeface="Cambria"/>
                <a:cs typeface="Cambria"/>
              </a:rPr>
              <a:t>sing </a:t>
            </a:r>
            <a:r>
              <a:rPr sz="1200" dirty="0">
                <a:latin typeface="Cambria"/>
                <a:cs typeface="Cambria"/>
              </a:rPr>
              <a:t>in a</a:t>
            </a:r>
            <a:r>
              <a:rPr sz="1200" spc="-10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choir."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11700"/>
              </a:lnSpc>
              <a:spcBef>
                <a:spcPts val="1010"/>
              </a:spcBef>
            </a:pPr>
            <a:r>
              <a:rPr sz="1200" spc="-5" dirty="0">
                <a:latin typeface="Cambria"/>
                <a:cs typeface="Cambria"/>
              </a:rPr>
              <a:t>In </a:t>
            </a:r>
            <a:r>
              <a:rPr sz="120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dialogue, </a:t>
            </a:r>
            <a:r>
              <a:rPr sz="1200" dirty="0">
                <a:latin typeface="Cambria"/>
                <a:cs typeface="Cambria"/>
              </a:rPr>
              <a:t>there </a:t>
            </a:r>
            <a:r>
              <a:rPr sz="1200" spc="-5" dirty="0">
                <a:latin typeface="Cambria"/>
                <a:cs typeface="Cambria"/>
              </a:rPr>
              <a:t>are </a:t>
            </a:r>
            <a:r>
              <a:rPr sz="1200" dirty="0">
                <a:latin typeface="Cambria"/>
                <a:cs typeface="Cambria"/>
              </a:rPr>
              <a:t>two </a:t>
            </a:r>
            <a:r>
              <a:rPr sz="1200" spc="-5" dirty="0">
                <a:latin typeface="Cambria"/>
                <a:cs typeface="Cambria"/>
              </a:rPr>
              <a:t>“follow-up” questions that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10" dirty="0">
                <a:latin typeface="Cambria"/>
                <a:cs typeface="Cambria"/>
              </a:rPr>
              <a:t>can </a:t>
            </a:r>
            <a:r>
              <a:rPr sz="1200" spc="-5" dirty="0">
                <a:latin typeface="Cambria"/>
                <a:cs typeface="Cambria"/>
              </a:rPr>
              <a:t>use </a:t>
            </a:r>
            <a:r>
              <a:rPr sz="1200" dirty="0">
                <a:latin typeface="Cambria"/>
                <a:cs typeface="Cambria"/>
              </a:rPr>
              <a:t>to </a:t>
            </a:r>
            <a:r>
              <a:rPr sz="1200" spc="-10" dirty="0">
                <a:latin typeface="Cambria"/>
                <a:cs typeface="Cambria"/>
              </a:rPr>
              <a:t>ask </a:t>
            </a:r>
            <a:r>
              <a:rPr sz="1200" dirty="0">
                <a:latin typeface="Cambria"/>
                <a:cs typeface="Cambria"/>
              </a:rPr>
              <a:t>for more  </a:t>
            </a:r>
            <a:r>
              <a:rPr sz="1200" spc="-5" dirty="0">
                <a:latin typeface="Cambria"/>
                <a:cs typeface="Cambria"/>
              </a:rPr>
              <a:t>information, </a:t>
            </a:r>
            <a:r>
              <a:rPr sz="1200" spc="-10" dirty="0">
                <a:latin typeface="Cambria"/>
                <a:cs typeface="Cambria"/>
              </a:rPr>
              <a:t>after </a:t>
            </a:r>
            <a:r>
              <a:rPr sz="1200" dirty="0">
                <a:latin typeface="Cambria"/>
                <a:cs typeface="Cambria"/>
              </a:rPr>
              <a:t>the other </a:t>
            </a:r>
            <a:r>
              <a:rPr sz="1200" spc="-5" dirty="0">
                <a:latin typeface="Cambria"/>
                <a:cs typeface="Cambria"/>
              </a:rPr>
              <a:t>person tells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10" dirty="0">
                <a:latin typeface="Cambria"/>
                <a:cs typeface="Cambria"/>
              </a:rPr>
              <a:t>their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hobbies: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245"/>
              </a:spcBef>
            </a:pPr>
            <a:r>
              <a:rPr sz="1200" b="1" spc="-5" dirty="0">
                <a:latin typeface="Cambria"/>
                <a:cs typeface="Cambria"/>
              </a:rPr>
              <a:t>"How'd you </a:t>
            </a:r>
            <a:r>
              <a:rPr sz="1200" b="1" dirty="0">
                <a:latin typeface="Cambria"/>
                <a:cs typeface="Cambria"/>
              </a:rPr>
              <a:t>get </a:t>
            </a:r>
            <a:r>
              <a:rPr sz="1200" b="1" spc="-5" dirty="0">
                <a:latin typeface="Cambria"/>
                <a:cs typeface="Cambria"/>
              </a:rPr>
              <a:t>into that?" </a:t>
            </a:r>
            <a:r>
              <a:rPr sz="1200" i="1" dirty="0">
                <a:latin typeface="Cambria"/>
                <a:cs typeface="Cambria"/>
              </a:rPr>
              <a:t>(= how did </a:t>
            </a:r>
            <a:r>
              <a:rPr sz="1200" i="1" spc="-5" dirty="0">
                <a:latin typeface="Cambria"/>
                <a:cs typeface="Cambria"/>
              </a:rPr>
              <a:t>you become interested </a:t>
            </a:r>
            <a:r>
              <a:rPr sz="1200" i="1" dirty="0">
                <a:latin typeface="Cambria"/>
                <a:cs typeface="Cambria"/>
              </a:rPr>
              <a:t>in </a:t>
            </a:r>
            <a:r>
              <a:rPr sz="1200" i="1" spc="-5" dirty="0">
                <a:latin typeface="Cambria"/>
                <a:cs typeface="Cambria"/>
              </a:rPr>
              <a:t>it?)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"I </a:t>
            </a:r>
            <a:r>
              <a:rPr sz="1200" spc="-5" dirty="0">
                <a:latin typeface="Cambria"/>
                <a:cs typeface="Cambria"/>
              </a:rPr>
              <a:t>read an article </a:t>
            </a:r>
            <a:r>
              <a:rPr sz="1200" dirty="0">
                <a:latin typeface="Cambria"/>
                <a:cs typeface="Cambria"/>
              </a:rPr>
              <a:t>/ </a:t>
            </a:r>
            <a:r>
              <a:rPr sz="1200" spc="-10" dirty="0">
                <a:latin typeface="Cambria"/>
                <a:cs typeface="Cambria"/>
              </a:rPr>
              <a:t>saw </a:t>
            </a:r>
            <a:r>
              <a:rPr sz="1200" dirty="0">
                <a:latin typeface="Cambria"/>
                <a:cs typeface="Cambria"/>
              </a:rPr>
              <a:t>a TV </a:t>
            </a:r>
            <a:r>
              <a:rPr sz="1200" spc="-5" dirty="0">
                <a:latin typeface="Cambria"/>
                <a:cs typeface="Cambria"/>
              </a:rPr>
              <a:t>show that </a:t>
            </a:r>
            <a:r>
              <a:rPr sz="1200" dirty="0">
                <a:latin typeface="Cambria"/>
                <a:cs typeface="Cambria"/>
              </a:rPr>
              <a:t>piqued my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interest."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95"/>
              </a:spcBef>
            </a:pPr>
            <a:r>
              <a:rPr sz="1200" i="1" spc="-5" dirty="0">
                <a:latin typeface="Cambria"/>
                <a:cs typeface="Cambria"/>
              </a:rPr>
              <a:t>“piqued </a:t>
            </a:r>
            <a:r>
              <a:rPr sz="1200" i="1" dirty="0">
                <a:latin typeface="Cambria"/>
                <a:cs typeface="Cambria"/>
              </a:rPr>
              <a:t>my </a:t>
            </a:r>
            <a:r>
              <a:rPr sz="1200" i="1" spc="-5" dirty="0">
                <a:latin typeface="Cambria"/>
                <a:cs typeface="Cambria"/>
              </a:rPr>
              <a:t>interest” = made </a:t>
            </a:r>
            <a:r>
              <a:rPr sz="1200" i="1" dirty="0">
                <a:latin typeface="Cambria"/>
                <a:cs typeface="Cambria"/>
              </a:rPr>
              <a:t>me </a:t>
            </a:r>
            <a:r>
              <a:rPr sz="1200" i="1" spc="-5" dirty="0">
                <a:latin typeface="Cambria"/>
                <a:cs typeface="Cambria"/>
              </a:rPr>
              <a:t>interested </a:t>
            </a:r>
            <a:r>
              <a:rPr sz="1200" i="1" dirty="0">
                <a:latin typeface="Cambria"/>
                <a:cs typeface="Cambria"/>
              </a:rPr>
              <a:t>in learning</a:t>
            </a:r>
            <a:r>
              <a:rPr sz="1200" i="1" spc="-35" dirty="0">
                <a:latin typeface="Cambria"/>
                <a:cs typeface="Cambria"/>
              </a:rPr>
              <a:t> </a:t>
            </a:r>
            <a:r>
              <a:rPr sz="1200" i="1" spc="-5" dirty="0">
                <a:latin typeface="Cambria"/>
                <a:cs typeface="Cambria"/>
              </a:rPr>
              <a:t>more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"I took a</a:t>
            </a:r>
            <a:r>
              <a:rPr sz="1200" spc="-9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class."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"I </a:t>
            </a:r>
            <a:r>
              <a:rPr sz="1200" spc="-5" dirty="0">
                <a:latin typeface="Cambria"/>
                <a:cs typeface="Cambria"/>
              </a:rPr>
              <a:t>just </a:t>
            </a:r>
            <a:r>
              <a:rPr sz="1200" dirty="0">
                <a:latin typeface="Cambria"/>
                <a:cs typeface="Cambria"/>
              </a:rPr>
              <a:t>thought </a:t>
            </a:r>
            <a:r>
              <a:rPr sz="1200" spc="-10" dirty="0">
                <a:latin typeface="Cambria"/>
                <a:cs typeface="Cambria"/>
              </a:rPr>
              <a:t>it'd </a:t>
            </a:r>
            <a:r>
              <a:rPr sz="1200" spc="-5" dirty="0">
                <a:latin typeface="Cambria"/>
                <a:cs typeface="Cambria"/>
              </a:rPr>
              <a:t>be interesting to </a:t>
            </a:r>
            <a:r>
              <a:rPr sz="1200" dirty="0">
                <a:latin typeface="Cambria"/>
                <a:cs typeface="Cambria"/>
              </a:rPr>
              <a:t>try it</a:t>
            </a:r>
            <a:r>
              <a:rPr sz="1200" spc="-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out."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"My </a:t>
            </a:r>
            <a:r>
              <a:rPr sz="1200" spc="-5" dirty="0">
                <a:latin typeface="Cambria"/>
                <a:cs typeface="Cambria"/>
              </a:rPr>
              <a:t>friend introduced </a:t>
            </a:r>
            <a:r>
              <a:rPr sz="1200" dirty="0">
                <a:latin typeface="Cambria"/>
                <a:cs typeface="Cambria"/>
              </a:rPr>
              <a:t>me </a:t>
            </a:r>
            <a:r>
              <a:rPr sz="1200" spc="-5" dirty="0">
                <a:latin typeface="Cambria"/>
                <a:cs typeface="Cambria"/>
              </a:rPr>
              <a:t>to </a:t>
            </a:r>
            <a:r>
              <a:rPr sz="1200" dirty="0">
                <a:latin typeface="Cambria"/>
                <a:cs typeface="Cambria"/>
              </a:rPr>
              <a:t>it </a:t>
            </a:r>
            <a:r>
              <a:rPr sz="1200" spc="-5" dirty="0">
                <a:latin typeface="Cambria"/>
                <a:cs typeface="Cambria"/>
              </a:rPr>
              <a:t>(and I've </a:t>
            </a:r>
            <a:r>
              <a:rPr sz="1200" spc="-10" dirty="0">
                <a:latin typeface="Cambria"/>
                <a:cs typeface="Cambria"/>
              </a:rPr>
              <a:t>been </a:t>
            </a:r>
            <a:r>
              <a:rPr sz="1200" spc="5" dirty="0">
                <a:latin typeface="Cambria"/>
                <a:cs typeface="Cambria"/>
              </a:rPr>
              <a:t>doing </a:t>
            </a:r>
            <a:r>
              <a:rPr sz="1200" dirty="0">
                <a:latin typeface="Cambria"/>
                <a:cs typeface="Cambria"/>
              </a:rPr>
              <a:t>it </a:t>
            </a:r>
            <a:r>
              <a:rPr sz="1200" spc="-10" dirty="0">
                <a:latin typeface="Cambria"/>
                <a:cs typeface="Cambria"/>
              </a:rPr>
              <a:t>ever</a:t>
            </a:r>
            <a:r>
              <a:rPr sz="1200" spc="1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since)."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1200" b="1" spc="-10" dirty="0">
                <a:latin typeface="Cambria"/>
                <a:cs typeface="Cambria"/>
              </a:rPr>
              <a:t>"How </a:t>
            </a:r>
            <a:r>
              <a:rPr sz="1200" b="1" spc="-5" dirty="0">
                <a:latin typeface="Cambria"/>
                <a:cs typeface="Cambria"/>
              </a:rPr>
              <a:t>long </a:t>
            </a:r>
            <a:r>
              <a:rPr sz="1200" b="1" dirty="0">
                <a:latin typeface="Cambria"/>
                <a:cs typeface="Cambria"/>
              </a:rPr>
              <a:t>have </a:t>
            </a:r>
            <a:r>
              <a:rPr sz="1200" b="1" spc="-5" dirty="0">
                <a:latin typeface="Cambria"/>
                <a:cs typeface="Cambria"/>
              </a:rPr>
              <a:t>you </a:t>
            </a:r>
            <a:r>
              <a:rPr sz="1200" b="1" dirty="0">
                <a:latin typeface="Cambria"/>
                <a:cs typeface="Cambria"/>
              </a:rPr>
              <a:t>been </a:t>
            </a:r>
            <a:r>
              <a:rPr sz="1200" b="1" spc="-5" dirty="0">
                <a:latin typeface="Cambria"/>
                <a:cs typeface="Cambria"/>
              </a:rPr>
              <a:t>doing</a:t>
            </a:r>
            <a:r>
              <a:rPr sz="1200" b="1" spc="-3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that?"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"I </a:t>
            </a:r>
            <a:r>
              <a:rPr sz="1200" spc="-5" dirty="0">
                <a:latin typeface="Cambria"/>
                <a:cs typeface="Cambria"/>
              </a:rPr>
              <a:t>just</a:t>
            </a:r>
            <a:r>
              <a:rPr sz="1200" spc="-1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started."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"For a </a:t>
            </a:r>
            <a:r>
              <a:rPr sz="1200" spc="-5" dirty="0">
                <a:latin typeface="Cambria"/>
                <a:cs typeface="Cambria"/>
              </a:rPr>
              <a:t>few </a:t>
            </a:r>
            <a:r>
              <a:rPr sz="1200" spc="-10" dirty="0">
                <a:latin typeface="Cambria"/>
                <a:cs typeface="Cambria"/>
              </a:rPr>
              <a:t>years." </a:t>
            </a:r>
            <a:r>
              <a:rPr sz="1200" spc="-5" dirty="0">
                <a:latin typeface="Cambria"/>
                <a:cs typeface="Cambria"/>
              </a:rPr>
              <a:t>(for </a:t>
            </a:r>
            <a:r>
              <a:rPr sz="1200" dirty="0">
                <a:latin typeface="Cambria"/>
                <a:cs typeface="Cambria"/>
              </a:rPr>
              <a:t>+ time</a:t>
            </a:r>
            <a:r>
              <a:rPr sz="1200" spc="-1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period)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62075" y="914400"/>
            <a:ext cx="5067300" cy="1726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7796148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609" y="8009508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609" y="8430132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2004" y="905509"/>
            <a:ext cx="5934075" cy="792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indent="-228600">
              <a:lnSpc>
                <a:spcPct val="100000"/>
              </a:lnSpc>
              <a:buFont typeface="Courier New"/>
              <a:buChar char="o"/>
              <a:tabLst>
                <a:tab pos="927735" algn="l"/>
              </a:tabLst>
            </a:pPr>
            <a:r>
              <a:rPr sz="1200" dirty="0">
                <a:latin typeface="Cambria"/>
                <a:cs typeface="Cambria"/>
              </a:rPr>
              <a:t>"Since I </a:t>
            </a:r>
            <a:r>
              <a:rPr sz="1200" spc="-5" dirty="0">
                <a:latin typeface="Cambria"/>
                <a:cs typeface="Cambria"/>
              </a:rPr>
              <a:t>was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-5" dirty="0">
                <a:latin typeface="Cambria"/>
                <a:cs typeface="Cambria"/>
              </a:rPr>
              <a:t>kid." (since </a:t>
            </a:r>
            <a:r>
              <a:rPr sz="1200" dirty="0">
                <a:latin typeface="Cambria"/>
                <a:cs typeface="Cambria"/>
              </a:rPr>
              <a:t>+ point in the</a:t>
            </a:r>
            <a:r>
              <a:rPr sz="1200" spc="-8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past)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sz="1200" spc="-5" dirty="0">
                <a:latin typeface="Cambria"/>
                <a:cs typeface="Cambria"/>
              </a:rPr>
              <a:t>"Ever since </a:t>
            </a:r>
            <a:r>
              <a:rPr sz="1200" dirty="0">
                <a:latin typeface="Cambria"/>
                <a:cs typeface="Cambria"/>
              </a:rPr>
              <a:t>I </a:t>
            </a:r>
            <a:r>
              <a:rPr sz="1200" spc="-5" dirty="0">
                <a:latin typeface="Cambria"/>
                <a:cs typeface="Cambria"/>
              </a:rPr>
              <a:t>was </a:t>
            </a:r>
            <a:r>
              <a:rPr sz="1200" dirty="0">
                <a:latin typeface="Cambria"/>
                <a:cs typeface="Cambria"/>
              </a:rPr>
              <a:t>in</a:t>
            </a:r>
            <a:r>
              <a:rPr sz="1200" spc="-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college."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Conversation #2 - Benefits </a:t>
            </a:r>
            <a:r>
              <a:rPr sz="1400" b="1" spc="-10" dirty="0">
                <a:solidFill>
                  <a:srgbClr val="365F91"/>
                </a:solidFill>
                <a:latin typeface="Cambria"/>
                <a:cs typeface="Cambria"/>
              </a:rPr>
              <a:t>of</a:t>
            </a:r>
            <a:r>
              <a:rPr sz="1400" b="1" spc="-3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Hobbies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i="1" spc="-5" dirty="0">
                <a:latin typeface="Cambria"/>
                <a:cs typeface="Cambria"/>
              </a:rPr>
              <a:t>Erica’s wondering </a:t>
            </a:r>
            <a:r>
              <a:rPr sz="1200" i="1" dirty="0">
                <a:latin typeface="Cambria"/>
                <a:cs typeface="Cambria"/>
              </a:rPr>
              <a:t>which new hobby </a:t>
            </a:r>
            <a:r>
              <a:rPr sz="1200" i="1" spc="-5" dirty="0">
                <a:latin typeface="Cambria"/>
                <a:cs typeface="Cambria"/>
              </a:rPr>
              <a:t>to take up. </a:t>
            </a:r>
            <a:r>
              <a:rPr sz="1200" i="1" dirty="0">
                <a:latin typeface="Cambria"/>
                <a:cs typeface="Cambria"/>
              </a:rPr>
              <a:t>Listen </a:t>
            </a:r>
            <a:r>
              <a:rPr sz="1200" i="1" spc="-5" dirty="0">
                <a:latin typeface="Cambria"/>
                <a:cs typeface="Cambria"/>
              </a:rPr>
              <a:t>to </a:t>
            </a:r>
            <a:r>
              <a:rPr sz="1200" i="1" dirty="0">
                <a:latin typeface="Cambria"/>
                <a:cs typeface="Cambria"/>
              </a:rPr>
              <a:t>her </a:t>
            </a:r>
            <a:r>
              <a:rPr sz="1200" i="1" spc="-5" dirty="0">
                <a:latin typeface="Cambria"/>
                <a:cs typeface="Cambria"/>
              </a:rPr>
              <a:t>conversation with</a:t>
            </a:r>
            <a:r>
              <a:rPr sz="1200" i="1" spc="-30" dirty="0">
                <a:latin typeface="Cambria"/>
                <a:cs typeface="Cambria"/>
              </a:rPr>
              <a:t> </a:t>
            </a:r>
            <a:r>
              <a:rPr sz="1200" i="1" spc="-5" dirty="0">
                <a:latin typeface="Cambria"/>
                <a:cs typeface="Cambria"/>
              </a:rPr>
              <a:t>Natalie.</a:t>
            </a:r>
            <a:endParaRPr sz="1200">
              <a:latin typeface="Cambria"/>
              <a:cs typeface="Cambria"/>
            </a:endParaRPr>
          </a:p>
          <a:p>
            <a:pPr marL="12700" marR="276225">
              <a:lnSpc>
                <a:spcPct val="111700"/>
              </a:lnSpc>
              <a:spcBef>
                <a:spcPts val="1025"/>
              </a:spcBef>
            </a:pPr>
            <a:r>
              <a:rPr sz="1200" b="1" spc="-5" dirty="0">
                <a:latin typeface="Cambria"/>
                <a:cs typeface="Cambria"/>
              </a:rPr>
              <a:t>Erica: </a:t>
            </a:r>
            <a:r>
              <a:rPr sz="1200" spc="-5" dirty="0">
                <a:latin typeface="Cambria"/>
                <a:cs typeface="Cambria"/>
              </a:rPr>
              <a:t>Ever since I quit </a:t>
            </a:r>
            <a:r>
              <a:rPr sz="1200" dirty="0">
                <a:latin typeface="Cambria"/>
                <a:cs typeface="Cambria"/>
              </a:rPr>
              <a:t>my </a:t>
            </a:r>
            <a:r>
              <a:rPr sz="1200" spc="-5" dirty="0">
                <a:latin typeface="Cambria"/>
                <a:cs typeface="Cambria"/>
              </a:rPr>
              <a:t>job, </a:t>
            </a:r>
            <a:r>
              <a:rPr sz="1200" dirty="0">
                <a:latin typeface="Cambria"/>
                <a:cs typeface="Cambria"/>
              </a:rPr>
              <a:t>I’ve </a:t>
            </a:r>
            <a:r>
              <a:rPr sz="1200" spc="-5" dirty="0">
                <a:latin typeface="Cambria"/>
                <a:cs typeface="Cambria"/>
              </a:rPr>
              <a:t>had a </a:t>
            </a:r>
            <a:r>
              <a:rPr sz="1200" dirty="0">
                <a:latin typeface="Cambria"/>
                <a:cs typeface="Cambria"/>
              </a:rPr>
              <a:t>lot </a:t>
            </a:r>
            <a:r>
              <a:rPr sz="1200" spc="5" dirty="0">
                <a:latin typeface="Cambria"/>
                <a:cs typeface="Cambria"/>
              </a:rPr>
              <a:t>of </a:t>
            </a:r>
            <a:r>
              <a:rPr sz="1200" spc="-5" dirty="0">
                <a:latin typeface="Cambria"/>
                <a:cs typeface="Cambria"/>
              </a:rPr>
              <a:t>time </a:t>
            </a:r>
            <a:r>
              <a:rPr sz="1200" dirty="0">
                <a:latin typeface="Cambria"/>
                <a:cs typeface="Cambria"/>
              </a:rPr>
              <a:t>on </a:t>
            </a:r>
            <a:r>
              <a:rPr sz="1200" spc="5" dirty="0">
                <a:latin typeface="Cambria"/>
                <a:cs typeface="Cambria"/>
              </a:rPr>
              <a:t>my </a:t>
            </a:r>
            <a:r>
              <a:rPr sz="1200" spc="-5" dirty="0">
                <a:latin typeface="Cambria"/>
                <a:cs typeface="Cambria"/>
              </a:rPr>
              <a:t>hands. I really need </a:t>
            </a:r>
            <a:r>
              <a:rPr sz="1200" dirty="0">
                <a:latin typeface="Cambria"/>
                <a:cs typeface="Cambria"/>
              </a:rPr>
              <a:t>to </a:t>
            </a:r>
            <a:r>
              <a:rPr sz="1200" spc="-5" dirty="0">
                <a:latin typeface="Cambria"/>
                <a:cs typeface="Cambria"/>
              </a:rPr>
              <a:t>find a  new</a:t>
            </a:r>
            <a:r>
              <a:rPr sz="1200" spc="-8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hobby.</a:t>
            </a:r>
            <a:endParaRPr sz="1200">
              <a:latin typeface="Cambria"/>
              <a:cs typeface="Cambria"/>
            </a:endParaRPr>
          </a:p>
          <a:p>
            <a:pPr marL="12700" marR="1910080">
              <a:lnSpc>
                <a:spcPct val="181700"/>
              </a:lnSpc>
            </a:pPr>
            <a:r>
              <a:rPr sz="1200" b="1" spc="-5" dirty="0">
                <a:latin typeface="Cambria"/>
                <a:cs typeface="Cambria"/>
              </a:rPr>
              <a:t>Natalie: </a:t>
            </a:r>
            <a:r>
              <a:rPr sz="1200" spc="-5" dirty="0">
                <a:latin typeface="Cambria"/>
                <a:cs typeface="Cambria"/>
              </a:rPr>
              <a:t>Well, what’s something you’ve always wanted </a:t>
            </a:r>
            <a:r>
              <a:rPr sz="1200" dirty="0">
                <a:latin typeface="Cambria"/>
                <a:cs typeface="Cambria"/>
              </a:rPr>
              <a:t>to try?  </a:t>
            </a:r>
            <a:r>
              <a:rPr sz="1200" b="1" spc="-5" dirty="0">
                <a:latin typeface="Cambria"/>
                <a:cs typeface="Cambria"/>
              </a:rPr>
              <a:t>Erica: </a:t>
            </a:r>
            <a:r>
              <a:rPr sz="1200" spc="-5" dirty="0">
                <a:latin typeface="Cambria"/>
                <a:cs typeface="Cambria"/>
              </a:rPr>
              <a:t>I’d </a:t>
            </a:r>
            <a:r>
              <a:rPr sz="1200" dirty="0">
                <a:latin typeface="Cambria"/>
                <a:cs typeface="Cambria"/>
              </a:rPr>
              <a:t>love to </a:t>
            </a:r>
            <a:r>
              <a:rPr sz="1200" spc="-5" dirty="0">
                <a:latin typeface="Cambria"/>
                <a:cs typeface="Cambria"/>
              </a:rPr>
              <a:t>learn how </a:t>
            </a:r>
            <a:r>
              <a:rPr sz="1200" spc="-15" dirty="0">
                <a:latin typeface="Cambria"/>
                <a:cs typeface="Cambria"/>
              </a:rPr>
              <a:t>to </a:t>
            </a:r>
            <a:r>
              <a:rPr sz="1200" spc="-5" dirty="0">
                <a:latin typeface="Cambria"/>
                <a:cs typeface="Cambria"/>
              </a:rPr>
              <a:t>dance… but I think I’m </a:t>
            </a:r>
            <a:r>
              <a:rPr sz="1200" dirty="0">
                <a:latin typeface="Cambria"/>
                <a:cs typeface="Cambria"/>
              </a:rPr>
              <a:t>too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shy!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ts val="2620"/>
              </a:lnSpc>
              <a:spcBef>
                <a:spcPts val="280"/>
              </a:spcBef>
            </a:pPr>
            <a:r>
              <a:rPr sz="1200" b="1" spc="-5" dirty="0">
                <a:latin typeface="Cambria"/>
                <a:cs typeface="Cambria"/>
              </a:rPr>
              <a:t>Natalie: </a:t>
            </a:r>
            <a:r>
              <a:rPr sz="1200" dirty="0">
                <a:latin typeface="Cambria"/>
                <a:cs typeface="Cambria"/>
              </a:rPr>
              <a:t>Oh, </a:t>
            </a:r>
            <a:r>
              <a:rPr sz="1200" spc="-5" dirty="0">
                <a:latin typeface="Cambria"/>
                <a:cs typeface="Cambria"/>
              </a:rPr>
              <a:t>don’t let </a:t>
            </a:r>
            <a:r>
              <a:rPr sz="1200" spc="-10" dirty="0">
                <a:latin typeface="Cambria"/>
                <a:cs typeface="Cambria"/>
              </a:rPr>
              <a:t>that </a:t>
            </a:r>
            <a:r>
              <a:rPr sz="1200" spc="-5" dirty="0">
                <a:latin typeface="Cambria"/>
                <a:cs typeface="Cambria"/>
              </a:rPr>
              <a:t>stop </a:t>
            </a:r>
            <a:r>
              <a:rPr sz="1200" dirty="0">
                <a:latin typeface="Cambria"/>
                <a:cs typeface="Cambria"/>
              </a:rPr>
              <a:t>you! </a:t>
            </a:r>
            <a:r>
              <a:rPr sz="1200" spc="-5" dirty="0">
                <a:latin typeface="Cambria"/>
                <a:cs typeface="Cambria"/>
              </a:rPr>
              <a:t>If I had </a:t>
            </a:r>
            <a:r>
              <a:rPr sz="1200" spc="-10" dirty="0">
                <a:latin typeface="Cambria"/>
                <a:cs typeface="Cambria"/>
              </a:rPr>
              <a:t>more </a:t>
            </a:r>
            <a:r>
              <a:rPr sz="1200" spc="-5" dirty="0">
                <a:latin typeface="Cambria"/>
                <a:cs typeface="Cambria"/>
              </a:rPr>
              <a:t>free time, I’d definitely </a:t>
            </a:r>
            <a:r>
              <a:rPr sz="1200" dirty="0">
                <a:latin typeface="Cambria"/>
                <a:cs typeface="Cambria"/>
              </a:rPr>
              <a:t>take </a:t>
            </a:r>
            <a:r>
              <a:rPr sz="1200" spc="-5" dirty="0">
                <a:latin typeface="Cambria"/>
                <a:cs typeface="Cambria"/>
              </a:rPr>
              <a:t>dance classes.  </a:t>
            </a:r>
            <a:r>
              <a:rPr sz="1200" b="1" spc="-5" dirty="0">
                <a:latin typeface="Cambria"/>
                <a:cs typeface="Cambria"/>
              </a:rPr>
              <a:t>Erica: </a:t>
            </a:r>
            <a:r>
              <a:rPr sz="1200" dirty="0">
                <a:latin typeface="Cambria"/>
                <a:cs typeface="Cambria"/>
              </a:rPr>
              <a:t>So </a:t>
            </a:r>
            <a:r>
              <a:rPr sz="1200" spc="-10" dirty="0">
                <a:latin typeface="Cambria"/>
                <a:cs typeface="Cambria"/>
              </a:rPr>
              <a:t>what </a:t>
            </a:r>
            <a:r>
              <a:rPr sz="1200" dirty="0">
                <a:latin typeface="Cambria"/>
                <a:cs typeface="Cambria"/>
              </a:rPr>
              <a:t>do </a:t>
            </a:r>
            <a:r>
              <a:rPr sz="1200" spc="-10" dirty="0">
                <a:latin typeface="Cambria"/>
                <a:cs typeface="Cambria"/>
              </a:rPr>
              <a:t>you </a:t>
            </a:r>
            <a:r>
              <a:rPr sz="1200" dirty="0">
                <a:latin typeface="Cambria"/>
                <a:cs typeface="Cambria"/>
              </a:rPr>
              <a:t>like </a:t>
            </a:r>
            <a:r>
              <a:rPr sz="1200" spc="-5" dirty="0">
                <a:latin typeface="Cambria"/>
                <a:cs typeface="Cambria"/>
              </a:rPr>
              <a:t>to </a:t>
            </a:r>
            <a:r>
              <a:rPr sz="1200" spc="-10" dirty="0">
                <a:latin typeface="Cambria"/>
                <a:cs typeface="Cambria"/>
              </a:rPr>
              <a:t>do </a:t>
            </a:r>
            <a:r>
              <a:rPr sz="1200" dirty="0">
                <a:latin typeface="Cambria"/>
                <a:cs typeface="Cambria"/>
              </a:rPr>
              <a:t>for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fun?</a:t>
            </a:r>
            <a:endParaRPr sz="1200">
              <a:latin typeface="Cambria"/>
              <a:cs typeface="Cambria"/>
            </a:endParaRPr>
          </a:p>
          <a:p>
            <a:pPr marL="12700" marR="187960">
              <a:lnSpc>
                <a:spcPct val="113300"/>
              </a:lnSpc>
              <a:spcBef>
                <a:spcPts val="700"/>
              </a:spcBef>
            </a:pPr>
            <a:r>
              <a:rPr sz="1200" b="1" spc="-5" dirty="0">
                <a:latin typeface="Cambria"/>
                <a:cs typeface="Cambria"/>
              </a:rPr>
              <a:t>Natalie: </a:t>
            </a:r>
            <a:r>
              <a:rPr sz="1200" spc="-5" dirty="0">
                <a:latin typeface="Cambria"/>
                <a:cs typeface="Cambria"/>
              </a:rPr>
              <a:t>I’ve gotten </a:t>
            </a:r>
            <a:r>
              <a:rPr sz="1200" dirty="0">
                <a:latin typeface="Cambria"/>
                <a:cs typeface="Cambria"/>
              </a:rPr>
              <a:t>into </a:t>
            </a:r>
            <a:r>
              <a:rPr sz="1200" spc="-5" dirty="0">
                <a:latin typeface="Cambria"/>
                <a:cs typeface="Cambria"/>
              </a:rPr>
              <a:t>yoga; </a:t>
            </a:r>
            <a:r>
              <a:rPr sz="1200" dirty="0">
                <a:latin typeface="Cambria"/>
                <a:cs typeface="Cambria"/>
              </a:rPr>
              <a:t>it’s </a:t>
            </a:r>
            <a:r>
              <a:rPr sz="1200" spc="-5" dirty="0">
                <a:latin typeface="Cambria"/>
                <a:cs typeface="Cambria"/>
              </a:rPr>
              <a:t>a great way </a:t>
            </a:r>
            <a:r>
              <a:rPr sz="1200" dirty="0">
                <a:latin typeface="Cambria"/>
                <a:cs typeface="Cambria"/>
              </a:rPr>
              <a:t>to </a:t>
            </a:r>
            <a:r>
              <a:rPr sz="1200" spc="-5" dirty="0">
                <a:latin typeface="Cambria"/>
                <a:cs typeface="Cambria"/>
              </a:rPr>
              <a:t>relieve stress </a:t>
            </a:r>
            <a:r>
              <a:rPr sz="1200" dirty="0">
                <a:latin typeface="Cambria"/>
                <a:cs typeface="Cambria"/>
              </a:rPr>
              <a:t>– </a:t>
            </a:r>
            <a:r>
              <a:rPr sz="1200" spc="-5" dirty="0">
                <a:latin typeface="Cambria"/>
                <a:cs typeface="Cambria"/>
              </a:rPr>
              <a:t>and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-5" dirty="0">
                <a:latin typeface="Cambria"/>
                <a:cs typeface="Cambria"/>
              </a:rPr>
              <a:t>fantastic </a:t>
            </a:r>
            <a:r>
              <a:rPr sz="1200" dirty="0">
                <a:latin typeface="Cambria"/>
                <a:cs typeface="Cambria"/>
              </a:rPr>
              <a:t>workout.  </a:t>
            </a:r>
            <a:r>
              <a:rPr sz="1200" spc="-5" dirty="0">
                <a:latin typeface="Cambria"/>
                <a:cs typeface="Cambria"/>
              </a:rPr>
              <a:t>And I’ve always enjoyed </a:t>
            </a:r>
            <a:r>
              <a:rPr sz="1200" dirty="0">
                <a:latin typeface="Cambria"/>
                <a:cs typeface="Cambria"/>
              </a:rPr>
              <a:t>writing, </a:t>
            </a:r>
            <a:r>
              <a:rPr sz="1200" spc="-10" dirty="0">
                <a:latin typeface="Cambria"/>
                <a:cs typeface="Cambria"/>
              </a:rPr>
              <a:t>so </a:t>
            </a:r>
            <a:r>
              <a:rPr sz="1200" spc="-5" dirty="0">
                <a:latin typeface="Cambria"/>
                <a:cs typeface="Cambria"/>
              </a:rPr>
              <a:t>I’m going </a:t>
            </a:r>
            <a:r>
              <a:rPr sz="1200" dirty="0">
                <a:latin typeface="Cambria"/>
                <a:cs typeface="Cambria"/>
              </a:rPr>
              <a:t>to </a:t>
            </a:r>
            <a:r>
              <a:rPr sz="1200" spc="-5" dirty="0">
                <a:latin typeface="Cambria"/>
                <a:cs typeface="Cambria"/>
              </a:rPr>
              <a:t>start </a:t>
            </a:r>
            <a:r>
              <a:rPr sz="1200" dirty="0">
                <a:latin typeface="Cambria"/>
                <a:cs typeface="Cambria"/>
              </a:rPr>
              <a:t>a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blog.</a:t>
            </a:r>
            <a:endParaRPr sz="1200">
              <a:latin typeface="Cambria"/>
              <a:cs typeface="Cambria"/>
            </a:endParaRPr>
          </a:p>
          <a:p>
            <a:pPr marL="12700" marR="408305">
              <a:lnSpc>
                <a:spcPct val="111700"/>
              </a:lnSpc>
              <a:spcBef>
                <a:spcPts val="1010"/>
              </a:spcBef>
            </a:pPr>
            <a:r>
              <a:rPr sz="1200" b="1" spc="-5" dirty="0">
                <a:latin typeface="Cambria"/>
                <a:cs typeface="Cambria"/>
              </a:rPr>
              <a:t>Erica: </a:t>
            </a:r>
            <a:r>
              <a:rPr sz="1200" dirty="0">
                <a:latin typeface="Cambria"/>
                <a:cs typeface="Cambria"/>
              </a:rPr>
              <a:t>Oh, </a:t>
            </a:r>
            <a:r>
              <a:rPr sz="1200" spc="-5" dirty="0">
                <a:latin typeface="Cambria"/>
                <a:cs typeface="Cambria"/>
              </a:rPr>
              <a:t>good </a:t>
            </a:r>
            <a:r>
              <a:rPr sz="1200" spc="-10" dirty="0">
                <a:latin typeface="Cambria"/>
                <a:cs typeface="Cambria"/>
              </a:rPr>
              <a:t>for </a:t>
            </a:r>
            <a:r>
              <a:rPr sz="1200" dirty="0">
                <a:latin typeface="Cambria"/>
                <a:cs typeface="Cambria"/>
              </a:rPr>
              <a:t>you! </a:t>
            </a:r>
            <a:r>
              <a:rPr sz="1200" spc="-5" dirty="0">
                <a:latin typeface="Cambria"/>
                <a:cs typeface="Cambria"/>
              </a:rPr>
              <a:t>You </a:t>
            </a:r>
            <a:r>
              <a:rPr sz="1200" dirty="0">
                <a:latin typeface="Cambria"/>
                <a:cs typeface="Cambria"/>
              </a:rPr>
              <a:t>know, </a:t>
            </a:r>
            <a:r>
              <a:rPr sz="1200" spc="-5" dirty="0">
                <a:latin typeface="Cambria"/>
                <a:cs typeface="Cambria"/>
              </a:rPr>
              <a:t>I had a </a:t>
            </a:r>
            <a:r>
              <a:rPr sz="1200" dirty="0">
                <a:latin typeface="Cambria"/>
                <a:cs typeface="Cambria"/>
              </a:rPr>
              <a:t>ton </a:t>
            </a:r>
            <a:r>
              <a:rPr sz="1200" spc="-10" dirty="0">
                <a:latin typeface="Cambria"/>
                <a:cs typeface="Cambria"/>
              </a:rPr>
              <a:t>of </a:t>
            </a:r>
            <a:r>
              <a:rPr sz="1200" spc="-5" dirty="0">
                <a:latin typeface="Cambria"/>
                <a:cs typeface="Cambria"/>
              </a:rPr>
              <a:t>hobbies </a:t>
            </a:r>
            <a:r>
              <a:rPr sz="1200" dirty="0">
                <a:latin typeface="Cambria"/>
                <a:cs typeface="Cambria"/>
              </a:rPr>
              <a:t>when </a:t>
            </a:r>
            <a:r>
              <a:rPr sz="1200" spc="-5" dirty="0">
                <a:latin typeface="Cambria"/>
                <a:cs typeface="Cambria"/>
              </a:rPr>
              <a:t>I was a </a:t>
            </a:r>
            <a:r>
              <a:rPr sz="1200" dirty="0">
                <a:latin typeface="Cambria"/>
                <a:cs typeface="Cambria"/>
              </a:rPr>
              <a:t>kid… </a:t>
            </a:r>
            <a:r>
              <a:rPr sz="1200" spc="-5" dirty="0">
                <a:latin typeface="Cambria"/>
                <a:cs typeface="Cambria"/>
              </a:rPr>
              <a:t>I used </a:t>
            </a:r>
            <a:r>
              <a:rPr sz="1200" dirty="0">
                <a:latin typeface="Cambria"/>
                <a:cs typeface="Cambria"/>
              </a:rPr>
              <a:t>to  collect </a:t>
            </a:r>
            <a:r>
              <a:rPr sz="1200" spc="-5" dirty="0">
                <a:latin typeface="Cambria"/>
                <a:cs typeface="Cambria"/>
              </a:rPr>
              <a:t>coins, skateboard, play chess… but </a:t>
            </a:r>
            <a:r>
              <a:rPr sz="1200" dirty="0">
                <a:latin typeface="Cambria"/>
                <a:cs typeface="Cambria"/>
              </a:rPr>
              <a:t>none of</a:t>
            </a:r>
            <a:r>
              <a:rPr sz="1200" spc="-3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them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spc="-5" dirty="0">
                <a:latin typeface="Cambria"/>
                <a:cs typeface="Cambria"/>
              </a:rPr>
              <a:t>really interest </a:t>
            </a:r>
            <a:r>
              <a:rPr sz="1200" spc="5" dirty="0">
                <a:latin typeface="Cambria"/>
                <a:cs typeface="Cambria"/>
              </a:rPr>
              <a:t>me</a:t>
            </a:r>
            <a:r>
              <a:rPr sz="1200" spc="-5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anymore.</a:t>
            </a:r>
            <a:endParaRPr sz="1200">
              <a:latin typeface="Cambria"/>
              <a:cs typeface="Cambria"/>
            </a:endParaRPr>
          </a:p>
          <a:p>
            <a:pPr marL="12700" marR="1978025">
              <a:lnSpc>
                <a:spcPct val="112599"/>
              </a:lnSpc>
              <a:spcBef>
                <a:spcPts val="990"/>
              </a:spcBef>
            </a:pPr>
            <a:r>
              <a:rPr sz="1200" b="1" spc="-5" dirty="0">
                <a:latin typeface="Cambria"/>
                <a:cs typeface="Cambria"/>
              </a:rPr>
              <a:t>Natalie: </a:t>
            </a:r>
            <a:r>
              <a:rPr sz="1200" spc="-10" dirty="0">
                <a:latin typeface="Cambria"/>
                <a:cs typeface="Cambria"/>
              </a:rPr>
              <a:t>Hey </a:t>
            </a:r>
            <a:r>
              <a:rPr sz="1200" dirty="0">
                <a:latin typeface="Cambria"/>
                <a:cs typeface="Cambria"/>
              </a:rPr>
              <a:t>– why don’t </a:t>
            </a:r>
            <a:r>
              <a:rPr sz="1200" spc="-5" dirty="0">
                <a:latin typeface="Cambria"/>
                <a:cs typeface="Cambria"/>
              </a:rPr>
              <a:t>you take </a:t>
            </a:r>
            <a:r>
              <a:rPr sz="1200" dirty="0">
                <a:latin typeface="Cambria"/>
                <a:cs typeface="Cambria"/>
              </a:rPr>
              <a:t>up </a:t>
            </a:r>
            <a:r>
              <a:rPr sz="1200" spc="-5" dirty="0">
                <a:latin typeface="Cambria"/>
                <a:cs typeface="Cambria"/>
              </a:rPr>
              <a:t>a craft </a:t>
            </a:r>
            <a:r>
              <a:rPr sz="1200" dirty="0">
                <a:latin typeface="Cambria"/>
                <a:cs typeface="Cambria"/>
              </a:rPr>
              <a:t>like </a:t>
            </a:r>
            <a:r>
              <a:rPr sz="1200" spc="-5" dirty="0">
                <a:latin typeface="Cambria"/>
                <a:cs typeface="Cambria"/>
              </a:rPr>
              <a:t>pottery,  knitting, </a:t>
            </a:r>
            <a:r>
              <a:rPr sz="1200" dirty="0">
                <a:latin typeface="Cambria"/>
                <a:cs typeface="Cambria"/>
              </a:rPr>
              <a:t>or </a:t>
            </a:r>
            <a:r>
              <a:rPr sz="1200" spc="-5" dirty="0">
                <a:latin typeface="Cambria"/>
                <a:cs typeface="Cambria"/>
              </a:rPr>
              <a:t>jewelry-making? It’d be </a:t>
            </a:r>
            <a:r>
              <a:rPr sz="1200" dirty="0">
                <a:latin typeface="Cambria"/>
                <a:cs typeface="Cambria"/>
              </a:rPr>
              <a:t>fun – </a:t>
            </a:r>
            <a:r>
              <a:rPr sz="1200" spc="-5" dirty="0">
                <a:latin typeface="Cambria"/>
                <a:cs typeface="Cambria"/>
              </a:rPr>
              <a:t>and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5" dirty="0">
                <a:latin typeface="Cambria"/>
                <a:cs typeface="Cambria"/>
              </a:rPr>
              <a:t>could </a:t>
            </a:r>
            <a:r>
              <a:rPr sz="1200" spc="-10" dirty="0">
                <a:latin typeface="Cambria"/>
                <a:cs typeface="Cambria"/>
              </a:rPr>
              <a:t>even  </a:t>
            </a:r>
            <a:r>
              <a:rPr sz="1200" spc="-5" dirty="0">
                <a:latin typeface="Cambria"/>
                <a:cs typeface="Cambria"/>
              </a:rPr>
              <a:t>sell </a:t>
            </a:r>
            <a:r>
              <a:rPr sz="1200" dirty="0">
                <a:latin typeface="Cambria"/>
                <a:cs typeface="Cambria"/>
              </a:rPr>
              <a:t>your </a:t>
            </a:r>
            <a:r>
              <a:rPr sz="1200" spc="-5" dirty="0">
                <a:latin typeface="Cambria"/>
                <a:cs typeface="Cambria"/>
              </a:rPr>
              <a:t>creations to make </a:t>
            </a:r>
            <a:r>
              <a:rPr sz="1200" dirty="0">
                <a:latin typeface="Cambria"/>
                <a:cs typeface="Cambria"/>
              </a:rPr>
              <a:t>a little</a:t>
            </a:r>
            <a:r>
              <a:rPr sz="1200" spc="-6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money.</a:t>
            </a:r>
            <a:endParaRPr sz="1200">
              <a:latin typeface="Cambria"/>
              <a:cs typeface="Cambria"/>
            </a:endParaRPr>
          </a:p>
          <a:p>
            <a:pPr marL="12700" marR="2122170">
              <a:lnSpc>
                <a:spcPct val="111700"/>
              </a:lnSpc>
              <a:spcBef>
                <a:spcPts val="1005"/>
              </a:spcBef>
            </a:pPr>
            <a:r>
              <a:rPr sz="1200" b="1" spc="-5" dirty="0">
                <a:latin typeface="Cambria"/>
                <a:cs typeface="Cambria"/>
              </a:rPr>
              <a:t>Erica: </a:t>
            </a:r>
            <a:r>
              <a:rPr sz="1200" dirty="0">
                <a:latin typeface="Cambria"/>
                <a:cs typeface="Cambria"/>
              </a:rPr>
              <a:t>That’s </a:t>
            </a:r>
            <a:r>
              <a:rPr sz="1200" spc="-5" dirty="0">
                <a:latin typeface="Cambria"/>
                <a:cs typeface="Cambria"/>
              </a:rPr>
              <a:t>actually </a:t>
            </a:r>
            <a:r>
              <a:rPr sz="1200" dirty="0">
                <a:latin typeface="Cambria"/>
                <a:cs typeface="Cambria"/>
              </a:rPr>
              <a:t>not </a:t>
            </a:r>
            <a:r>
              <a:rPr sz="1200" spc="-5" dirty="0">
                <a:latin typeface="Cambria"/>
                <a:cs typeface="Cambria"/>
              </a:rPr>
              <a:t>a </a:t>
            </a:r>
            <a:r>
              <a:rPr sz="1200" spc="-10" dirty="0">
                <a:latin typeface="Cambria"/>
                <a:cs typeface="Cambria"/>
              </a:rPr>
              <a:t>bad </a:t>
            </a:r>
            <a:r>
              <a:rPr sz="1200" spc="-5" dirty="0">
                <a:latin typeface="Cambria"/>
                <a:cs typeface="Cambria"/>
              </a:rPr>
              <a:t>idea. I’ve always wanted </a:t>
            </a:r>
            <a:r>
              <a:rPr sz="1200" dirty="0">
                <a:latin typeface="Cambria"/>
                <a:cs typeface="Cambria"/>
              </a:rPr>
              <a:t>to  explore my </a:t>
            </a:r>
            <a:r>
              <a:rPr sz="1200" spc="-5" dirty="0">
                <a:latin typeface="Cambria"/>
                <a:cs typeface="Cambria"/>
              </a:rPr>
              <a:t>artistic</a:t>
            </a:r>
            <a:r>
              <a:rPr sz="1200" spc="-10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side.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Conversation Vocabulary </a:t>
            </a:r>
            <a:r>
              <a:rPr sz="1400" b="1" spc="-10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1400" b="1" spc="-5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400">
              <a:latin typeface="Cambria"/>
              <a:cs typeface="Cambria"/>
            </a:endParaRPr>
          </a:p>
          <a:p>
            <a:pPr marL="12700" marR="102235">
              <a:lnSpc>
                <a:spcPct val="112500"/>
              </a:lnSpc>
              <a:spcBef>
                <a:spcPts val="40"/>
              </a:spcBef>
            </a:pPr>
            <a:r>
              <a:rPr sz="1200" dirty="0">
                <a:latin typeface="Cambria"/>
                <a:cs typeface="Cambria"/>
              </a:rPr>
              <a:t>Erica </a:t>
            </a:r>
            <a:r>
              <a:rPr sz="1200" spc="-5" dirty="0">
                <a:latin typeface="Cambria"/>
                <a:cs typeface="Cambria"/>
              </a:rPr>
              <a:t>starts </a:t>
            </a:r>
            <a:r>
              <a:rPr sz="1200" dirty="0">
                <a:latin typeface="Cambria"/>
                <a:cs typeface="Cambria"/>
              </a:rPr>
              <a:t>out </a:t>
            </a:r>
            <a:r>
              <a:rPr sz="1200" spc="-10" dirty="0">
                <a:latin typeface="Cambria"/>
                <a:cs typeface="Cambria"/>
              </a:rPr>
              <a:t>by </a:t>
            </a:r>
            <a:r>
              <a:rPr sz="1200" spc="-5" dirty="0">
                <a:latin typeface="Cambria"/>
                <a:cs typeface="Cambria"/>
              </a:rPr>
              <a:t>saying she </a:t>
            </a:r>
            <a:r>
              <a:rPr sz="1200" spc="5" dirty="0">
                <a:latin typeface="Cambria"/>
                <a:cs typeface="Cambria"/>
              </a:rPr>
              <a:t>has </a:t>
            </a:r>
            <a:r>
              <a:rPr sz="1200" spc="-5" dirty="0">
                <a:latin typeface="Cambria"/>
                <a:cs typeface="Cambria"/>
              </a:rPr>
              <a:t>“a </a:t>
            </a:r>
            <a:r>
              <a:rPr sz="1200" dirty="0">
                <a:latin typeface="Cambria"/>
                <a:cs typeface="Cambria"/>
              </a:rPr>
              <a:t>lot of time on her </a:t>
            </a:r>
            <a:r>
              <a:rPr sz="1200" spc="-5" dirty="0">
                <a:latin typeface="Cambria"/>
                <a:cs typeface="Cambria"/>
              </a:rPr>
              <a:t>hands” </a:t>
            </a:r>
            <a:r>
              <a:rPr sz="1200" dirty="0">
                <a:latin typeface="Cambria"/>
                <a:cs typeface="Cambria"/>
              </a:rPr>
              <a:t>– </a:t>
            </a:r>
            <a:r>
              <a:rPr sz="1200" spc="-10" dirty="0">
                <a:latin typeface="Cambria"/>
                <a:cs typeface="Cambria"/>
              </a:rPr>
              <a:t>that </a:t>
            </a:r>
            <a:r>
              <a:rPr sz="1200" spc="-5" dirty="0">
                <a:latin typeface="Cambria"/>
                <a:cs typeface="Cambria"/>
              </a:rPr>
              <a:t>means she </a:t>
            </a:r>
            <a:r>
              <a:rPr sz="1200" spc="5" dirty="0">
                <a:latin typeface="Cambria"/>
                <a:cs typeface="Cambria"/>
              </a:rPr>
              <a:t>has </a:t>
            </a:r>
            <a:r>
              <a:rPr sz="1200" dirty="0">
                <a:latin typeface="Cambria"/>
                <a:cs typeface="Cambria"/>
              </a:rPr>
              <a:t>a lot </a:t>
            </a:r>
            <a:r>
              <a:rPr sz="1200" spc="5" dirty="0">
                <a:latin typeface="Cambria"/>
                <a:cs typeface="Cambria"/>
              </a:rPr>
              <a:t>of  </a:t>
            </a:r>
            <a:r>
              <a:rPr sz="1200" spc="-5" dirty="0">
                <a:latin typeface="Cambria"/>
                <a:cs typeface="Cambria"/>
              </a:rPr>
              <a:t>free </a:t>
            </a:r>
            <a:r>
              <a:rPr sz="1200" dirty="0">
                <a:latin typeface="Cambria"/>
                <a:cs typeface="Cambria"/>
              </a:rPr>
              <a:t>time with </a:t>
            </a:r>
            <a:r>
              <a:rPr sz="1200" spc="-5" dirty="0">
                <a:latin typeface="Cambria"/>
                <a:cs typeface="Cambria"/>
              </a:rPr>
              <a:t>nothing </a:t>
            </a:r>
            <a:r>
              <a:rPr sz="1200" spc="-15" dirty="0">
                <a:latin typeface="Cambria"/>
                <a:cs typeface="Cambria"/>
              </a:rPr>
              <a:t>to </a:t>
            </a:r>
            <a:r>
              <a:rPr sz="1200" dirty="0">
                <a:latin typeface="Cambria"/>
                <a:cs typeface="Cambria"/>
              </a:rPr>
              <a:t>do. </a:t>
            </a:r>
            <a:r>
              <a:rPr sz="1200" spc="-5" dirty="0">
                <a:latin typeface="Cambria"/>
                <a:cs typeface="Cambria"/>
              </a:rPr>
              <a:t>Here are </a:t>
            </a:r>
            <a:r>
              <a:rPr sz="1200" dirty="0">
                <a:latin typeface="Cambria"/>
                <a:cs typeface="Cambria"/>
              </a:rPr>
              <a:t>a </a:t>
            </a:r>
            <a:r>
              <a:rPr sz="1200" spc="-5" dirty="0">
                <a:latin typeface="Cambria"/>
                <a:cs typeface="Cambria"/>
              </a:rPr>
              <a:t>few </a:t>
            </a:r>
            <a:r>
              <a:rPr sz="1200" dirty="0">
                <a:latin typeface="Cambria"/>
                <a:cs typeface="Cambria"/>
              </a:rPr>
              <a:t>more </a:t>
            </a:r>
            <a:r>
              <a:rPr sz="1200" spc="-5" dirty="0">
                <a:latin typeface="Cambria"/>
                <a:cs typeface="Cambria"/>
              </a:rPr>
              <a:t>phrases </a:t>
            </a:r>
            <a:r>
              <a:rPr sz="1200" dirty="0">
                <a:latin typeface="Cambria"/>
                <a:cs typeface="Cambria"/>
              </a:rPr>
              <a:t>for </a:t>
            </a:r>
            <a:r>
              <a:rPr sz="1200" spc="-5" dirty="0">
                <a:latin typeface="Cambria"/>
                <a:cs typeface="Cambria"/>
              </a:rPr>
              <a:t>talking about present, </a:t>
            </a:r>
            <a:r>
              <a:rPr sz="1200" spc="-10" dirty="0">
                <a:latin typeface="Cambria"/>
                <a:cs typeface="Cambria"/>
              </a:rPr>
              <a:t>past,  </a:t>
            </a:r>
            <a:r>
              <a:rPr sz="1200" spc="-5" dirty="0">
                <a:latin typeface="Cambria"/>
                <a:cs typeface="Cambria"/>
              </a:rPr>
              <a:t>and potential future</a:t>
            </a:r>
            <a:r>
              <a:rPr sz="1200" spc="-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hobbies:</a:t>
            </a:r>
            <a:endParaRPr sz="1200">
              <a:latin typeface="Cambria"/>
              <a:cs typeface="Cambria"/>
            </a:endParaRPr>
          </a:p>
          <a:p>
            <a:pPr marL="469900" marR="1508760">
              <a:lnSpc>
                <a:spcPct val="116700"/>
              </a:lnSpc>
              <a:spcBef>
                <a:spcPts val="1005"/>
              </a:spcBef>
            </a:pPr>
            <a:r>
              <a:rPr sz="1200" b="1" spc="-5" dirty="0">
                <a:latin typeface="Cambria"/>
                <a:cs typeface="Cambria"/>
              </a:rPr>
              <a:t>"I </a:t>
            </a:r>
            <a:r>
              <a:rPr sz="1200" b="1" dirty="0">
                <a:latin typeface="Cambria"/>
                <a:cs typeface="Cambria"/>
              </a:rPr>
              <a:t>have a </a:t>
            </a:r>
            <a:r>
              <a:rPr sz="1200" b="1" spc="-10" dirty="0">
                <a:latin typeface="Cambria"/>
                <a:cs typeface="Cambria"/>
              </a:rPr>
              <a:t>lot of </a:t>
            </a:r>
            <a:r>
              <a:rPr sz="1200" b="1" dirty="0">
                <a:latin typeface="Cambria"/>
                <a:cs typeface="Cambria"/>
              </a:rPr>
              <a:t>time </a:t>
            </a:r>
            <a:r>
              <a:rPr sz="1200" b="1" spc="-10" dirty="0">
                <a:latin typeface="Cambria"/>
                <a:cs typeface="Cambria"/>
              </a:rPr>
              <a:t>on </a:t>
            </a:r>
            <a:r>
              <a:rPr sz="1200" b="1" spc="5" dirty="0">
                <a:latin typeface="Cambria"/>
                <a:cs typeface="Cambria"/>
              </a:rPr>
              <a:t>my </a:t>
            </a:r>
            <a:r>
              <a:rPr sz="1200" b="1" spc="-5" dirty="0">
                <a:latin typeface="Cambria"/>
                <a:cs typeface="Cambria"/>
              </a:rPr>
              <a:t>hands. </a:t>
            </a:r>
            <a:r>
              <a:rPr sz="1200" b="1" dirty="0">
                <a:latin typeface="Cambria"/>
                <a:cs typeface="Cambria"/>
              </a:rPr>
              <a:t>I </a:t>
            </a:r>
            <a:r>
              <a:rPr sz="1200" b="1" spc="-5" dirty="0">
                <a:latin typeface="Cambria"/>
                <a:cs typeface="Cambria"/>
              </a:rPr>
              <a:t>need to find </a:t>
            </a:r>
            <a:r>
              <a:rPr sz="1200" b="1" dirty="0">
                <a:latin typeface="Cambria"/>
                <a:cs typeface="Cambria"/>
              </a:rPr>
              <a:t>a </a:t>
            </a:r>
            <a:r>
              <a:rPr sz="1200" b="1" spc="-5" dirty="0">
                <a:latin typeface="Cambria"/>
                <a:cs typeface="Cambria"/>
              </a:rPr>
              <a:t>hobby."  "I </a:t>
            </a:r>
            <a:r>
              <a:rPr sz="1200" b="1" dirty="0">
                <a:latin typeface="Cambria"/>
                <a:cs typeface="Cambria"/>
              </a:rPr>
              <a:t>have a </a:t>
            </a:r>
            <a:r>
              <a:rPr sz="1200" b="1" spc="-10" dirty="0">
                <a:latin typeface="Cambria"/>
                <a:cs typeface="Cambria"/>
              </a:rPr>
              <a:t>ton of </a:t>
            </a:r>
            <a:r>
              <a:rPr sz="1200" b="1" spc="-5" dirty="0">
                <a:latin typeface="Cambria"/>
                <a:cs typeface="Cambria"/>
              </a:rPr>
              <a:t>different</a:t>
            </a:r>
            <a:r>
              <a:rPr sz="1200" b="1" spc="-30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hobbies."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1200" i="1" spc="-5" dirty="0">
                <a:latin typeface="Cambria"/>
                <a:cs typeface="Cambria"/>
              </a:rPr>
              <a:t>“a </a:t>
            </a:r>
            <a:r>
              <a:rPr sz="1200" i="1" spc="-10" dirty="0">
                <a:latin typeface="Cambria"/>
                <a:cs typeface="Cambria"/>
              </a:rPr>
              <a:t>ton </a:t>
            </a:r>
            <a:r>
              <a:rPr sz="1200" i="1" spc="-5" dirty="0">
                <a:latin typeface="Cambria"/>
                <a:cs typeface="Cambria"/>
              </a:rPr>
              <a:t>of” = </a:t>
            </a:r>
            <a:r>
              <a:rPr sz="1200" i="1" dirty="0">
                <a:latin typeface="Cambria"/>
                <a:cs typeface="Cambria"/>
              </a:rPr>
              <a:t>a </a:t>
            </a:r>
            <a:r>
              <a:rPr sz="1200" i="1" spc="-5" dirty="0">
                <a:latin typeface="Cambria"/>
                <a:cs typeface="Cambria"/>
              </a:rPr>
              <a:t>very </a:t>
            </a:r>
            <a:r>
              <a:rPr sz="1200" i="1" spc="-10" dirty="0">
                <a:latin typeface="Cambria"/>
                <a:cs typeface="Cambria"/>
              </a:rPr>
              <a:t>large </a:t>
            </a:r>
            <a:r>
              <a:rPr sz="1200" i="1" dirty="0">
                <a:latin typeface="Cambria"/>
                <a:cs typeface="Cambria"/>
              </a:rPr>
              <a:t>number</a:t>
            </a:r>
            <a:r>
              <a:rPr sz="1200" i="1" spc="-5" dirty="0">
                <a:latin typeface="Cambria"/>
                <a:cs typeface="Cambria"/>
              </a:rPr>
              <a:t> </a:t>
            </a:r>
            <a:r>
              <a:rPr sz="1200" i="1" spc="-10" dirty="0">
                <a:latin typeface="Cambria"/>
                <a:cs typeface="Cambria"/>
              </a:rPr>
              <a:t>of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200" b="1" spc="-10" dirty="0">
                <a:latin typeface="Cambria"/>
                <a:cs typeface="Cambria"/>
              </a:rPr>
              <a:t>"If </a:t>
            </a:r>
            <a:r>
              <a:rPr sz="1200" b="1" dirty="0">
                <a:latin typeface="Cambria"/>
                <a:cs typeface="Cambria"/>
              </a:rPr>
              <a:t>I had </a:t>
            </a:r>
            <a:r>
              <a:rPr sz="1200" b="1" spc="-5" dirty="0">
                <a:latin typeface="Cambria"/>
                <a:cs typeface="Cambria"/>
              </a:rPr>
              <a:t>more free time, I'd</a:t>
            </a:r>
            <a:r>
              <a:rPr sz="1200" b="1" spc="-35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_______."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sz="1200" i="1" dirty="0">
                <a:latin typeface="Cambria"/>
                <a:cs typeface="Cambria"/>
              </a:rPr>
              <a:t>use this </a:t>
            </a:r>
            <a:r>
              <a:rPr sz="1200" i="1" spc="-5" dirty="0">
                <a:latin typeface="Cambria"/>
                <a:cs typeface="Cambria"/>
              </a:rPr>
              <a:t>phrase for an imaginary situation </a:t>
            </a:r>
            <a:r>
              <a:rPr sz="1200" i="1" dirty="0">
                <a:latin typeface="Cambria"/>
                <a:cs typeface="Cambria"/>
              </a:rPr>
              <a:t>– </a:t>
            </a:r>
            <a:r>
              <a:rPr sz="1200" i="1" spc="-5" dirty="0">
                <a:latin typeface="Cambria"/>
                <a:cs typeface="Cambria"/>
              </a:rPr>
              <a:t>IF I </a:t>
            </a:r>
            <a:r>
              <a:rPr sz="1200" i="1" dirty="0">
                <a:latin typeface="Cambria"/>
                <a:cs typeface="Cambria"/>
              </a:rPr>
              <a:t>had </a:t>
            </a:r>
            <a:r>
              <a:rPr sz="1200" i="1" spc="-5" dirty="0">
                <a:latin typeface="Cambria"/>
                <a:cs typeface="Cambria"/>
              </a:rPr>
              <a:t>more free time, I</a:t>
            </a:r>
            <a:r>
              <a:rPr sz="1200" i="1" spc="50" dirty="0">
                <a:latin typeface="Cambria"/>
                <a:cs typeface="Cambria"/>
              </a:rPr>
              <a:t> </a:t>
            </a:r>
            <a:r>
              <a:rPr sz="1200" i="1" spc="-5" dirty="0">
                <a:latin typeface="Cambria"/>
                <a:cs typeface="Cambria"/>
              </a:rPr>
              <a:t>WOULD…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0625" y="5010150"/>
            <a:ext cx="1524000" cy="1733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914653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609" y="1539875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609" y="2829432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609" y="3250057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609" y="3463797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609" y="3881373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609" y="4097782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609" y="4311141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609" y="4521708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2004" y="914654"/>
            <a:ext cx="5933440" cy="455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200" b="1" spc="-5" dirty="0">
                <a:latin typeface="Cambria"/>
                <a:cs typeface="Cambria"/>
              </a:rPr>
              <a:t>"I'd </a:t>
            </a:r>
            <a:r>
              <a:rPr sz="1200" b="1" dirty="0">
                <a:latin typeface="Cambria"/>
                <a:cs typeface="Cambria"/>
              </a:rPr>
              <a:t>like </a:t>
            </a:r>
            <a:r>
              <a:rPr sz="1200" b="1" spc="-5" dirty="0">
                <a:latin typeface="Cambria"/>
                <a:cs typeface="Cambria"/>
              </a:rPr>
              <a:t>to try</a:t>
            </a:r>
            <a:r>
              <a:rPr sz="1200" b="1" spc="-85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________."</a:t>
            </a:r>
            <a:endParaRPr sz="1200">
              <a:latin typeface="Cambria"/>
              <a:cs typeface="Cambria"/>
            </a:endParaRPr>
          </a:p>
          <a:p>
            <a:pPr marL="469900" marR="200660">
              <a:lnSpc>
                <a:spcPts val="1630"/>
              </a:lnSpc>
              <a:spcBef>
                <a:spcPts val="60"/>
              </a:spcBef>
            </a:pPr>
            <a:r>
              <a:rPr sz="1200" i="1" dirty="0">
                <a:latin typeface="Cambria"/>
                <a:cs typeface="Cambria"/>
              </a:rPr>
              <a:t>use this </a:t>
            </a:r>
            <a:r>
              <a:rPr sz="1200" i="1" spc="-5" dirty="0">
                <a:latin typeface="Cambria"/>
                <a:cs typeface="Cambria"/>
              </a:rPr>
              <a:t>phrase to </a:t>
            </a:r>
            <a:r>
              <a:rPr sz="1200" i="1" spc="-10" dirty="0">
                <a:latin typeface="Cambria"/>
                <a:cs typeface="Cambria"/>
              </a:rPr>
              <a:t>talk </a:t>
            </a:r>
            <a:r>
              <a:rPr sz="1200" i="1" dirty="0">
                <a:latin typeface="Cambria"/>
                <a:cs typeface="Cambria"/>
              </a:rPr>
              <a:t>about </a:t>
            </a:r>
            <a:r>
              <a:rPr sz="1200" i="1" spc="-5" dirty="0">
                <a:latin typeface="Cambria"/>
                <a:cs typeface="Cambria"/>
              </a:rPr>
              <a:t>something you </a:t>
            </a:r>
            <a:r>
              <a:rPr sz="1200" i="1" spc="-10" dirty="0">
                <a:latin typeface="Cambria"/>
                <a:cs typeface="Cambria"/>
              </a:rPr>
              <a:t>are </a:t>
            </a:r>
            <a:r>
              <a:rPr sz="1200" i="1" spc="-5" dirty="0">
                <a:latin typeface="Cambria"/>
                <a:cs typeface="Cambria"/>
              </a:rPr>
              <a:t>interested </a:t>
            </a:r>
            <a:r>
              <a:rPr sz="1200" i="1" dirty="0">
                <a:latin typeface="Cambria"/>
                <a:cs typeface="Cambria"/>
              </a:rPr>
              <a:t>in </a:t>
            </a:r>
            <a:r>
              <a:rPr sz="1200" i="1" spc="-5" dirty="0">
                <a:latin typeface="Cambria"/>
                <a:cs typeface="Cambria"/>
              </a:rPr>
              <a:t>doing, but you </a:t>
            </a:r>
            <a:r>
              <a:rPr sz="1200" i="1" dirty="0">
                <a:latin typeface="Cambria"/>
                <a:cs typeface="Cambria"/>
              </a:rPr>
              <a:t>haven’t  </a:t>
            </a:r>
            <a:r>
              <a:rPr sz="1200" i="1" spc="-10" dirty="0">
                <a:latin typeface="Cambria"/>
                <a:cs typeface="Cambria"/>
              </a:rPr>
              <a:t>started</a:t>
            </a:r>
            <a:r>
              <a:rPr sz="1200" i="1" spc="-80" dirty="0">
                <a:latin typeface="Cambria"/>
                <a:cs typeface="Cambria"/>
              </a:rPr>
              <a:t> </a:t>
            </a:r>
            <a:r>
              <a:rPr sz="1200" i="1" dirty="0">
                <a:latin typeface="Cambria"/>
                <a:cs typeface="Cambria"/>
              </a:rPr>
              <a:t>yet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50"/>
              </a:spcBef>
            </a:pPr>
            <a:r>
              <a:rPr sz="1200" b="1" spc="-5" dirty="0">
                <a:latin typeface="Cambria"/>
                <a:cs typeface="Cambria"/>
              </a:rPr>
              <a:t>"I </a:t>
            </a:r>
            <a:r>
              <a:rPr sz="1200" b="1" dirty="0">
                <a:latin typeface="Cambria"/>
                <a:cs typeface="Cambria"/>
              </a:rPr>
              <a:t>used </a:t>
            </a:r>
            <a:r>
              <a:rPr sz="1200" b="1" spc="-5" dirty="0">
                <a:latin typeface="Cambria"/>
                <a:cs typeface="Cambria"/>
              </a:rPr>
              <a:t>to </a:t>
            </a:r>
            <a:r>
              <a:rPr sz="1200" b="1" dirty="0">
                <a:latin typeface="Cambria"/>
                <a:cs typeface="Cambria"/>
              </a:rPr>
              <a:t>_________, but </a:t>
            </a:r>
            <a:r>
              <a:rPr sz="1200" b="1" spc="-10" dirty="0">
                <a:latin typeface="Cambria"/>
                <a:cs typeface="Cambria"/>
              </a:rPr>
              <a:t>not</a:t>
            </a:r>
            <a:r>
              <a:rPr sz="1200" b="1" spc="-130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anymore."</a:t>
            </a:r>
            <a:endParaRPr sz="1200">
              <a:latin typeface="Cambria"/>
              <a:cs typeface="Cambria"/>
            </a:endParaRPr>
          </a:p>
          <a:p>
            <a:pPr marL="469900" marR="5080">
              <a:lnSpc>
                <a:spcPts val="1630"/>
              </a:lnSpc>
              <a:spcBef>
                <a:spcPts val="60"/>
              </a:spcBef>
            </a:pPr>
            <a:r>
              <a:rPr sz="1200" i="1" dirty="0">
                <a:latin typeface="Cambria"/>
                <a:cs typeface="Cambria"/>
              </a:rPr>
              <a:t>use this </a:t>
            </a:r>
            <a:r>
              <a:rPr sz="1200" i="1" spc="-5" dirty="0">
                <a:latin typeface="Cambria"/>
                <a:cs typeface="Cambria"/>
              </a:rPr>
              <a:t>phrase to </a:t>
            </a:r>
            <a:r>
              <a:rPr sz="1200" i="1" spc="-10" dirty="0">
                <a:latin typeface="Cambria"/>
                <a:cs typeface="Cambria"/>
              </a:rPr>
              <a:t>talk </a:t>
            </a:r>
            <a:r>
              <a:rPr sz="1200" i="1" dirty="0">
                <a:latin typeface="Cambria"/>
                <a:cs typeface="Cambria"/>
              </a:rPr>
              <a:t>about </a:t>
            </a:r>
            <a:r>
              <a:rPr sz="1200" i="1" spc="-5" dirty="0">
                <a:latin typeface="Cambria"/>
                <a:cs typeface="Cambria"/>
              </a:rPr>
              <a:t>something you </a:t>
            </a:r>
            <a:r>
              <a:rPr sz="1200" i="1" dirty="0">
                <a:latin typeface="Cambria"/>
                <a:cs typeface="Cambria"/>
              </a:rPr>
              <a:t>did </a:t>
            </a:r>
            <a:r>
              <a:rPr sz="1200" i="1" spc="-5" dirty="0">
                <a:latin typeface="Cambria"/>
                <a:cs typeface="Cambria"/>
              </a:rPr>
              <a:t>frequently </a:t>
            </a:r>
            <a:r>
              <a:rPr sz="1200" i="1" dirty="0">
                <a:latin typeface="Cambria"/>
                <a:cs typeface="Cambria"/>
              </a:rPr>
              <a:t>in </a:t>
            </a:r>
            <a:r>
              <a:rPr sz="1200" i="1" spc="-5" dirty="0">
                <a:latin typeface="Cambria"/>
                <a:cs typeface="Cambria"/>
              </a:rPr>
              <a:t>the </a:t>
            </a:r>
            <a:r>
              <a:rPr sz="1200" i="1" spc="-10" dirty="0">
                <a:latin typeface="Cambria"/>
                <a:cs typeface="Cambria"/>
              </a:rPr>
              <a:t>past, </a:t>
            </a:r>
            <a:r>
              <a:rPr sz="1200" i="1" spc="-5" dirty="0">
                <a:latin typeface="Cambria"/>
                <a:cs typeface="Cambria"/>
              </a:rPr>
              <a:t>but you don’t do  </a:t>
            </a:r>
            <a:r>
              <a:rPr sz="1200" i="1" dirty="0">
                <a:latin typeface="Cambria"/>
                <a:cs typeface="Cambria"/>
              </a:rPr>
              <a:t>it</a:t>
            </a:r>
            <a:r>
              <a:rPr sz="1200" i="1" spc="-100" dirty="0">
                <a:latin typeface="Cambria"/>
                <a:cs typeface="Cambria"/>
              </a:rPr>
              <a:t> </a:t>
            </a:r>
            <a:r>
              <a:rPr sz="1200" i="1" spc="-5" dirty="0">
                <a:latin typeface="Cambria"/>
                <a:cs typeface="Cambria"/>
              </a:rPr>
              <a:t>now</a:t>
            </a:r>
            <a:endParaRPr sz="1200">
              <a:latin typeface="Cambria"/>
              <a:cs typeface="Cambria"/>
            </a:endParaRPr>
          </a:p>
          <a:p>
            <a:pPr marL="12700" marR="156845">
              <a:lnSpc>
                <a:spcPct val="111800"/>
              </a:lnSpc>
              <a:spcBef>
                <a:spcPts val="920"/>
              </a:spcBef>
            </a:pPr>
            <a:r>
              <a:rPr sz="1200" dirty="0">
                <a:latin typeface="Cambria"/>
                <a:cs typeface="Cambria"/>
              </a:rPr>
              <a:t>A couple of </a:t>
            </a:r>
            <a:r>
              <a:rPr sz="1200" spc="-5" dirty="0">
                <a:latin typeface="Cambria"/>
                <a:cs typeface="Cambria"/>
              </a:rPr>
              <a:t>different benefits are also mentioned </a:t>
            </a:r>
            <a:r>
              <a:rPr sz="1200" dirty="0">
                <a:latin typeface="Cambria"/>
                <a:cs typeface="Cambria"/>
              </a:rPr>
              <a:t>in the </a:t>
            </a:r>
            <a:r>
              <a:rPr sz="1200" spc="-5" dirty="0">
                <a:latin typeface="Cambria"/>
                <a:cs typeface="Cambria"/>
              </a:rPr>
              <a:t>dialogue. Here are some different  answers to </a:t>
            </a:r>
            <a:r>
              <a:rPr sz="1200" dirty="0">
                <a:latin typeface="Cambria"/>
                <a:cs typeface="Cambria"/>
              </a:rPr>
              <a:t>the </a:t>
            </a:r>
            <a:r>
              <a:rPr sz="1200" spc="-5" dirty="0">
                <a:latin typeface="Cambria"/>
                <a:cs typeface="Cambria"/>
              </a:rPr>
              <a:t>question </a:t>
            </a:r>
            <a:r>
              <a:rPr sz="1200" spc="5" dirty="0">
                <a:latin typeface="Cambria"/>
                <a:cs typeface="Cambria"/>
              </a:rPr>
              <a:t>of </a:t>
            </a:r>
            <a:r>
              <a:rPr sz="1200" dirty="0">
                <a:latin typeface="Cambria"/>
                <a:cs typeface="Cambria"/>
              </a:rPr>
              <a:t>why you </a:t>
            </a:r>
            <a:r>
              <a:rPr sz="1200" spc="-5" dirty="0">
                <a:latin typeface="Cambria"/>
                <a:cs typeface="Cambria"/>
              </a:rPr>
              <a:t>enjoy your</a:t>
            </a:r>
            <a:r>
              <a:rPr sz="1200" spc="-65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hobby: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245"/>
              </a:spcBef>
            </a:pPr>
            <a:r>
              <a:rPr sz="1200" b="1" spc="-5" dirty="0">
                <a:latin typeface="Cambria"/>
                <a:cs typeface="Cambria"/>
              </a:rPr>
              <a:t>"...because </a:t>
            </a:r>
            <a:r>
              <a:rPr sz="1200" b="1" dirty="0">
                <a:latin typeface="Cambria"/>
                <a:cs typeface="Cambria"/>
              </a:rPr>
              <a:t>it's a </a:t>
            </a:r>
            <a:r>
              <a:rPr sz="1200" b="1" spc="-5" dirty="0">
                <a:latin typeface="Cambria"/>
                <a:cs typeface="Cambria"/>
              </a:rPr>
              <a:t>great</a:t>
            </a:r>
            <a:r>
              <a:rPr sz="1200" b="1" spc="-7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workout."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1200" i="1" spc="-5" dirty="0">
                <a:latin typeface="Cambria"/>
                <a:cs typeface="Cambria"/>
              </a:rPr>
              <a:t>= it’s </a:t>
            </a:r>
            <a:r>
              <a:rPr sz="1200" i="1" spc="-10" dirty="0">
                <a:latin typeface="Cambria"/>
                <a:cs typeface="Cambria"/>
              </a:rPr>
              <a:t>good</a:t>
            </a:r>
            <a:r>
              <a:rPr sz="1200" i="1" spc="-55" dirty="0">
                <a:latin typeface="Cambria"/>
                <a:cs typeface="Cambria"/>
              </a:rPr>
              <a:t> </a:t>
            </a:r>
            <a:r>
              <a:rPr sz="1200" i="1" spc="-5" dirty="0">
                <a:latin typeface="Cambria"/>
                <a:cs typeface="Cambria"/>
              </a:rPr>
              <a:t>exercise</a:t>
            </a:r>
            <a:endParaRPr sz="1200">
              <a:latin typeface="Cambria"/>
              <a:cs typeface="Cambria"/>
            </a:endParaRPr>
          </a:p>
          <a:p>
            <a:pPr marL="469900" marR="2389505">
              <a:lnSpc>
                <a:spcPct val="116900"/>
              </a:lnSpc>
              <a:spcBef>
                <a:spcPts val="20"/>
              </a:spcBef>
            </a:pPr>
            <a:r>
              <a:rPr sz="1200" b="1" spc="-5" dirty="0">
                <a:latin typeface="Cambria"/>
                <a:cs typeface="Cambria"/>
              </a:rPr>
              <a:t>"...because </a:t>
            </a:r>
            <a:r>
              <a:rPr sz="1200" b="1" dirty="0">
                <a:latin typeface="Cambria"/>
                <a:cs typeface="Cambria"/>
              </a:rPr>
              <a:t>it's a </a:t>
            </a:r>
            <a:r>
              <a:rPr sz="1200" b="1" spc="-5" dirty="0">
                <a:latin typeface="Cambria"/>
                <a:cs typeface="Cambria"/>
              </a:rPr>
              <a:t>great </a:t>
            </a:r>
            <a:r>
              <a:rPr sz="1200" b="1" dirty="0">
                <a:latin typeface="Cambria"/>
                <a:cs typeface="Cambria"/>
              </a:rPr>
              <a:t>way </a:t>
            </a:r>
            <a:r>
              <a:rPr sz="1200" b="1" spc="-5" dirty="0">
                <a:latin typeface="Cambria"/>
                <a:cs typeface="Cambria"/>
              </a:rPr>
              <a:t>to relieve </a:t>
            </a:r>
            <a:r>
              <a:rPr sz="1200" b="1" dirty="0">
                <a:latin typeface="Cambria"/>
                <a:cs typeface="Cambria"/>
              </a:rPr>
              <a:t>stress.”  </a:t>
            </a:r>
            <a:r>
              <a:rPr sz="1200" b="1" spc="-5" dirty="0">
                <a:latin typeface="Cambria"/>
                <a:cs typeface="Cambria"/>
              </a:rPr>
              <a:t>"...because </a:t>
            </a:r>
            <a:r>
              <a:rPr sz="1200" b="1" dirty="0">
                <a:latin typeface="Cambria"/>
                <a:cs typeface="Cambria"/>
              </a:rPr>
              <a:t>it </a:t>
            </a:r>
            <a:r>
              <a:rPr sz="1200" b="1" spc="-5" dirty="0">
                <a:latin typeface="Cambria"/>
                <a:cs typeface="Cambria"/>
              </a:rPr>
              <a:t>helps </a:t>
            </a:r>
            <a:r>
              <a:rPr sz="1200" b="1" spc="-10" dirty="0">
                <a:latin typeface="Cambria"/>
                <a:cs typeface="Cambria"/>
              </a:rPr>
              <a:t>me </a:t>
            </a:r>
            <a:r>
              <a:rPr sz="1200" b="1" spc="-5" dirty="0">
                <a:latin typeface="Cambria"/>
                <a:cs typeface="Cambria"/>
              </a:rPr>
              <a:t>clear </a:t>
            </a:r>
            <a:r>
              <a:rPr sz="1200" b="1" spc="-10" dirty="0">
                <a:latin typeface="Cambria"/>
                <a:cs typeface="Cambria"/>
              </a:rPr>
              <a:t>my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mind."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sz="1200" i="1" dirty="0">
                <a:latin typeface="Cambria"/>
                <a:cs typeface="Cambria"/>
              </a:rPr>
              <a:t>= it </a:t>
            </a:r>
            <a:r>
              <a:rPr sz="1200" i="1" spc="-5" dirty="0">
                <a:latin typeface="Cambria"/>
                <a:cs typeface="Cambria"/>
              </a:rPr>
              <a:t>helps you forget your worries and</a:t>
            </a:r>
            <a:r>
              <a:rPr sz="1200" i="1" spc="-10" dirty="0">
                <a:latin typeface="Cambria"/>
                <a:cs typeface="Cambria"/>
              </a:rPr>
              <a:t> </a:t>
            </a:r>
            <a:r>
              <a:rPr sz="1200" i="1" spc="-5" dirty="0">
                <a:latin typeface="Cambria"/>
                <a:cs typeface="Cambria"/>
              </a:rPr>
              <a:t>concerns</a:t>
            </a:r>
            <a:endParaRPr sz="1200">
              <a:latin typeface="Cambria"/>
              <a:cs typeface="Cambria"/>
            </a:endParaRPr>
          </a:p>
          <a:p>
            <a:pPr marL="469900" marR="3274695">
              <a:lnSpc>
                <a:spcPts val="1700"/>
              </a:lnSpc>
              <a:spcBef>
                <a:spcPts val="75"/>
              </a:spcBef>
            </a:pPr>
            <a:r>
              <a:rPr sz="1200" b="1" spc="-5" dirty="0">
                <a:latin typeface="Cambria"/>
                <a:cs typeface="Cambria"/>
              </a:rPr>
              <a:t>"...because </a:t>
            </a:r>
            <a:r>
              <a:rPr sz="1200" b="1" dirty="0">
                <a:latin typeface="Cambria"/>
                <a:cs typeface="Cambria"/>
              </a:rPr>
              <a:t>it </a:t>
            </a:r>
            <a:r>
              <a:rPr sz="1200" b="1" spc="-5" dirty="0">
                <a:latin typeface="Cambria"/>
                <a:cs typeface="Cambria"/>
              </a:rPr>
              <a:t>helps </a:t>
            </a:r>
            <a:r>
              <a:rPr sz="1200" b="1" spc="-10" dirty="0">
                <a:latin typeface="Cambria"/>
                <a:cs typeface="Cambria"/>
              </a:rPr>
              <a:t>me </a:t>
            </a:r>
            <a:r>
              <a:rPr sz="1200" b="1" spc="-5" dirty="0">
                <a:latin typeface="Cambria"/>
                <a:cs typeface="Cambria"/>
              </a:rPr>
              <a:t>relax."  “…because </a:t>
            </a:r>
            <a:r>
              <a:rPr sz="1200" b="1" dirty="0">
                <a:latin typeface="Cambria"/>
                <a:cs typeface="Cambria"/>
              </a:rPr>
              <a:t>I </a:t>
            </a:r>
            <a:r>
              <a:rPr sz="1200" b="1" spc="-5" dirty="0">
                <a:latin typeface="Cambria"/>
                <a:cs typeface="Cambria"/>
              </a:rPr>
              <a:t>find </a:t>
            </a:r>
            <a:r>
              <a:rPr sz="1200" b="1" dirty="0">
                <a:latin typeface="Cambria"/>
                <a:cs typeface="Cambria"/>
              </a:rPr>
              <a:t>it</a:t>
            </a:r>
            <a:r>
              <a:rPr sz="1200" b="1" spc="-35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fascinating.”</a:t>
            </a:r>
            <a:endParaRPr sz="1200">
              <a:latin typeface="Cambria"/>
              <a:cs typeface="Cambria"/>
            </a:endParaRPr>
          </a:p>
          <a:p>
            <a:pPr marL="469900" marR="1298575">
              <a:lnSpc>
                <a:spcPts val="1660"/>
              </a:lnSpc>
              <a:spcBef>
                <a:spcPts val="5"/>
              </a:spcBef>
            </a:pPr>
            <a:r>
              <a:rPr sz="1200" b="1" spc="-5" dirty="0">
                <a:latin typeface="Cambria"/>
                <a:cs typeface="Cambria"/>
              </a:rPr>
              <a:t>"...because </a:t>
            </a:r>
            <a:r>
              <a:rPr sz="1200" b="1" dirty="0">
                <a:latin typeface="Cambria"/>
                <a:cs typeface="Cambria"/>
              </a:rPr>
              <a:t>it's </a:t>
            </a:r>
            <a:r>
              <a:rPr sz="1200" b="1" spc="-5" dirty="0">
                <a:latin typeface="Cambria"/>
                <a:cs typeface="Cambria"/>
              </a:rPr>
              <a:t>fun/interesting/exciting/(other adjectives)."  "...because </a:t>
            </a:r>
            <a:r>
              <a:rPr sz="1200" b="1" dirty="0">
                <a:latin typeface="Cambria"/>
                <a:cs typeface="Cambria"/>
              </a:rPr>
              <a:t>I </a:t>
            </a:r>
            <a:r>
              <a:rPr sz="1200" b="1" spc="-5" dirty="0">
                <a:latin typeface="Cambria"/>
                <a:cs typeface="Cambria"/>
              </a:rPr>
              <a:t>can </a:t>
            </a:r>
            <a:r>
              <a:rPr sz="1200" b="1" dirty="0">
                <a:latin typeface="Cambria"/>
                <a:cs typeface="Cambria"/>
              </a:rPr>
              <a:t>earn a </a:t>
            </a:r>
            <a:r>
              <a:rPr sz="1200" b="1" spc="-10" dirty="0">
                <a:latin typeface="Cambria"/>
                <a:cs typeface="Cambria"/>
              </a:rPr>
              <a:t>little </a:t>
            </a:r>
            <a:r>
              <a:rPr sz="1200" b="1" spc="-5" dirty="0">
                <a:latin typeface="Cambria"/>
                <a:cs typeface="Cambria"/>
              </a:rPr>
              <a:t>extra money </a:t>
            </a:r>
            <a:r>
              <a:rPr sz="1200" b="1" spc="-10" dirty="0">
                <a:latin typeface="Cambria"/>
                <a:cs typeface="Cambria"/>
              </a:rPr>
              <a:t>on </a:t>
            </a:r>
            <a:r>
              <a:rPr sz="1200" b="1" spc="-5" dirty="0">
                <a:latin typeface="Cambria"/>
                <a:cs typeface="Cambria"/>
              </a:rPr>
              <a:t>the</a:t>
            </a:r>
            <a:r>
              <a:rPr sz="1200" b="1" spc="30" dirty="0">
                <a:latin typeface="Cambria"/>
                <a:cs typeface="Cambria"/>
              </a:rPr>
              <a:t> </a:t>
            </a:r>
            <a:r>
              <a:rPr sz="1200" b="1" spc="-5" dirty="0">
                <a:latin typeface="Cambria"/>
                <a:cs typeface="Cambria"/>
              </a:rPr>
              <a:t>side."</a:t>
            </a:r>
            <a:endParaRPr sz="1200">
              <a:latin typeface="Cambria"/>
              <a:cs typeface="Cambria"/>
            </a:endParaRPr>
          </a:p>
          <a:p>
            <a:pPr marL="12700" marR="143510">
              <a:lnSpc>
                <a:spcPct val="112500"/>
              </a:lnSpc>
              <a:spcBef>
                <a:spcPts val="925"/>
              </a:spcBef>
            </a:pPr>
            <a:r>
              <a:rPr sz="1200" spc="-5" dirty="0">
                <a:latin typeface="Cambria"/>
                <a:cs typeface="Cambria"/>
              </a:rPr>
              <a:t>Today’s speaking exercise </a:t>
            </a:r>
            <a:r>
              <a:rPr sz="1200" spc="10" dirty="0">
                <a:latin typeface="Cambria"/>
                <a:cs typeface="Cambria"/>
              </a:rPr>
              <a:t>is </a:t>
            </a:r>
            <a:r>
              <a:rPr sz="1200" dirty="0">
                <a:latin typeface="Cambria"/>
                <a:cs typeface="Cambria"/>
              </a:rPr>
              <a:t>to </a:t>
            </a:r>
            <a:r>
              <a:rPr sz="1200" spc="-5" dirty="0">
                <a:latin typeface="Cambria"/>
                <a:cs typeface="Cambria"/>
              </a:rPr>
              <a:t>tell </a:t>
            </a:r>
            <a:r>
              <a:rPr sz="1200" dirty="0">
                <a:latin typeface="Cambria"/>
                <a:cs typeface="Cambria"/>
              </a:rPr>
              <a:t>me </a:t>
            </a:r>
            <a:r>
              <a:rPr sz="1200" spc="-5" dirty="0">
                <a:latin typeface="Cambria"/>
                <a:cs typeface="Cambria"/>
              </a:rPr>
              <a:t>about your </a:t>
            </a:r>
            <a:r>
              <a:rPr sz="1200" spc="-10" dirty="0">
                <a:latin typeface="Cambria"/>
                <a:cs typeface="Cambria"/>
              </a:rPr>
              <a:t>hobbies </a:t>
            </a:r>
            <a:r>
              <a:rPr sz="1200" dirty="0">
                <a:latin typeface="Cambria"/>
                <a:cs typeface="Cambria"/>
              </a:rPr>
              <a:t>– </a:t>
            </a:r>
            <a:r>
              <a:rPr sz="1200" spc="-5" dirty="0">
                <a:latin typeface="Cambria"/>
                <a:cs typeface="Cambria"/>
              </a:rPr>
              <a:t>talk </a:t>
            </a:r>
            <a:r>
              <a:rPr sz="1200" dirty="0">
                <a:latin typeface="Cambria"/>
                <a:cs typeface="Cambria"/>
              </a:rPr>
              <a:t>about some </a:t>
            </a:r>
            <a:r>
              <a:rPr sz="1200" spc="-5" dirty="0">
                <a:latin typeface="Cambria"/>
                <a:cs typeface="Cambria"/>
              </a:rPr>
              <a:t>hobbies </a:t>
            </a:r>
            <a:r>
              <a:rPr sz="1200" dirty="0">
                <a:latin typeface="Cambria"/>
                <a:cs typeface="Cambria"/>
              </a:rPr>
              <a:t>you  </a:t>
            </a:r>
            <a:r>
              <a:rPr sz="1200" spc="-5" dirty="0">
                <a:latin typeface="Cambria"/>
                <a:cs typeface="Cambria"/>
              </a:rPr>
              <a:t>had </a:t>
            </a:r>
            <a:r>
              <a:rPr sz="1200" dirty="0">
                <a:latin typeface="Cambria"/>
                <a:cs typeface="Cambria"/>
              </a:rPr>
              <a:t>in the </a:t>
            </a:r>
            <a:r>
              <a:rPr sz="1200" spc="-10" dirty="0">
                <a:latin typeface="Cambria"/>
                <a:cs typeface="Cambria"/>
              </a:rPr>
              <a:t>past, </a:t>
            </a:r>
            <a:r>
              <a:rPr sz="1200" spc="-5" dirty="0">
                <a:latin typeface="Cambria"/>
                <a:cs typeface="Cambria"/>
              </a:rPr>
              <a:t>some hobbies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5" dirty="0">
                <a:latin typeface="Cambria"/>
                <a:cs typeface="Cambria"/>
              </a:rPr>
              <a:t>have </a:t>
            </a:r>
            <a:r>
              <a:rPr sz="1200" dirty="0">
                <a:latin typeface="Cambria"/>
                <a:cs typeface="Cambria"/>
              </a:rPr>
              <a:t>currently, </a:t>
            </a:r>
            <a:r>
              <a:rPr sz="1200" spc="-5" dirty="0">
                <a:latin typeface="Cambria"/>
                <a:cs typeface="Cambria"/>
              </a:rPr>
              <a:t>and </a:t>
            </a:r>
            <a:r>
              <a:rPr sz="1200" dirty="0">
                <a:latin typeface="Cambria"/>
                <a:cs typeface="Cambria"/>
              </a:rPr>
              <a:t>one </a:t>
            </a:r>
            <a:r>
              <a:rPr sz="1200" spc="-5" dirty="0">
                <a:latin typeface="Cambria"/>
                <a:cs typeface="Cambria"/>
              </a:rPr>
              <a:t>hobby </a:t>
            </a:r>
            <a:r>
              <a:rPr sz="1200" dirty="0">
                <a:latin typeface="Cambria"/>
                <a:cs typeface="Cambria"/>
              </a:rPr>
              <a:t>you’d like to try. </a:t>
            </a:r>
            <a:r>
              <a:rPr sz="1200" u="sng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Click </a:t>
            </a:r>
            <a:r>
              <a:rPr sz="1200" u="sng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1200" u="sng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here </a:t>
            </a:r>
            <a:r>
              <a:rPr sz="1200" dirty="0">
                <a:latin typeface="Cambria"/>
                <a:cs typeface="Cambria"/>
              </a:rPr>
              <a:t>to record </a:t>
            </a:r>
            <a:r>
              <a:rPr sz="1200" spc="-5" dirty="0">
                <a:latin typeface="Cambria"/>
                <a:cs typeface="Cambria"/>
              </a:rPr>
              <a:t>your </a:t>
            </a:r>
            <a:r>
              <a:rPr sz="1200" spc="-10" dirty="0">
                <a:latin typeface="Cambria"/>
                <a:cs typeface="Cambria"/>
              </a:rPr>
              <a:t>message, </a:t>
            </a:r>
            <a:r>
              <a:rPr sz="1200" spc="-5" dirty="0">
                <a:latin typeface="Cambria"/>
                <a:cs typeface="Cambria"/>
              </a:rPr>
              <a:t>and I’ll </a:t>
            </a:r>
            <a:r>
              <a:rPr sz="1200" spc="-10" dirty="0">
                <a:latin typeface="Cambria"/>
                <a:cs typeface="Cambria"/>
              </a:rPr>
              <a:t>send </a:t>
            </a:r>
            <a:r>
              <a:rPr sz="1200" dirty="0">
                <a:latin typeface="Cambria"/>
                <a:cs typeface="Cambria"/>
              </a:rPr>
              <a:t>you </a:t>
            </a:r>
            <a:r>
              <a:rPr sz="1200" spc="-5" dirty="0">
                <a:latin typeface="Cambria"/>
                <a:cs typeface="Cambria"/>
              </a:rPr>
              <a:t>some tips </a:t>
            </a:r>
            <a:r>
              <a:rPr sz="1200" dirty="0">
                <a:latin typeface="Cambria"/>
                <a:cs typeface="Cambria"/>
              </a:rPr>
              <a:t>on </a:t>
            </a:r>
            <a:r>
              <a:rPr sz="1200" spc="-5" dirty="0">
                <a:latin typeface="Cambria"/>
                <a:cs typeface="Cambria"/>
              </a:rPr>
              <a:t>your</a:t>
            </a:r>
            <a:r>
              <a:rPr sz="1200" spc="9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speaking.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3143250" y="9275774"/>
            <a:ext cx="14859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8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1591</Words>
  <Application>Microsoft Office PowerPoint</Application>
  <PresentationFormat>Custom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Cambria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McHugh</dc:creator>
  <cp:lastModifiedBy>Eman Magdoub</cp:lastModifiedBy>
  <cp:revision>1</cp:revision>
  <dcterms:created xsi:type="dcterms:W3CDTF">2022-04-24T09:31:27Z</dcterms:created>
  <dcterms:modified xsi:type="dcterms:W3CDTF">2022-04-24T07:40:45Z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2013-11-03T00:00:00Z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2022-04-24T00:00:00Z</vt:filetime>
  </property>
</Properties>
</file>