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227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44139" y="9275774"/>
            <a:ext cx="1486535" cy="33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18717"/>
            <a:ext cx="5650865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050"/>
              </a:lnSpc>
            </a:pPr>
            <a:r>
              <a:rPr sz="2600" b="1" spc="15" dirty="0">
                <a:solidFill>
                  <a:srgbClr val="313D4F"/>
                </a:solidFill>
                <a:latin typeface="Cambria"/>
                <a:cs typeface="Cambria"/>
              </a:rPr>
              <a:t>Lesson </a:t>
            </a:r>
            <a:r>
              <a:rPr lang="en-US" sz="2600" b="1" spc="15" dirty="0">
                <a:solidFill>
                  <a:srgbClr val="313D4F"/>
                </a:solidFill>
                <a:latin typeface="Cambria"/>
                <a:cs typeface="Cambria"/>
              </a:rPr>
              <a:t>5</a:t>
            </a:r>
            <a:r>
              <a:rPr sz="2600" b="1" spc="15" dirty="0">
                <a:solidFill>
                  <a:srgbClr val="313D4F"/>
                </a:solidFill>
                <a:latin typeface="Cambria"/>
                <a:cs typeface="Cambria"/>
              </a:rPr>
              <a:t>: Apologizing </a:t>
            </a:r>
            <a:r>
              <a:rPr sz="2600" b="1" dirty="0">
                <a:solidFill>
                  <a:srgbClr val="313D4F"/>
                </a:solidFill>
                <a:latin typeface="Cambria"/>
                <a:cs typeface="Cambria"/>
              </a:rPr>
              <a:t>&amp; </a:t>
            </a:r>
            <a:r>
              <a:rPr sz="2600" b="1" spc="15" dirty="0">
                <a:solidFill>
                  <a:srgbClr val="313D4F"/>
                </a:solidFill>
                <a:latin typeface="Cambria"/>
                <a:cs typeface="Cambria"/>
              </a:rPr>
              <a:t>Expressing  </a:t>
            </a:r>
            <a:r>
              <a:rPr sz="2600" b="1" dirty="0">
                <a:solidFill>
                  <a:srgbClr val="313D4F"/>
                </a:solidFill>
                <a:latin typeface="Cambria"/>
                <a:cs typeface="Cambria"/>
              </a:rPr>
              <a:t>Regret</a:t>
            </a:r>
            <a:endParaRPr sz="2600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745233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910857"/>
            <a:ext cx="5954395" cy="681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0170">
              <a:lnSpc>
                <a:spcPct val="112300"/>
              </a:lnSpc>
            </a:pPr>
            <a:r>
              <a:rPr sz="1300" dirty="0">
                <a:latin typeface="Cambria"/>
                <a:cs typeface="Cambria"/>
              </a:rPr>
              <a:t>This </a:t>
            </a:r>
            <a:r>
              <a:rPr sz="1300" spc="-5" dirty="0">
                <a:latin typeface="Cambria"/>
                <a:cs typeface="Cambria"/>
              </a:rPr>
              <a:t>lesson will teach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about the </a:t>
            </a:r>
            <a:r>
              <a:rPr sz="1300" dirty="0">
                <a:latin typeface="Cambria"/>
                <a:cs typeface="Cambria"/>
              </a:rPr>
              <a:t>different </a:t>
            </a:r>
            <a:r>
              <a:rPr sz="1300" spc="-5" dirty="0">
                <a:latin typeface="Cambria"/>
                <a:cs typeface="Cambria"/>
              </a:rPr>
              <a:t>ways to say you’re sorry 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accept responsibility for what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did</a:t>
            </a:r>
            <a:r>
              <a:rPr sz="1300" spc="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wrong.</a:t>
            </a:r>
            <a:endParaRPr sz="1300" dirty="0">
              <a:latin typeface="Cambria"/>
              <a:cs typeface="Cambria"/>
            </a:endParaRPr>
          </a:p>
          <a:p>
            <a:pPr marL="12700" marR="55880">
              <a:lnSpc>
                <a:spcPct val="112400"/>
              </a:lnSpc>
              <a:spcBef>
                <a:spcPts val="995"/>
              </a:spcBef>
            </a:pPr>
            <a:r>
              <a:rPr sz="1300" spc="-10" dirty="0">
                <a:latin typeface="Cambria"/>
                <a:cs typeface="Cambria"/>
              </a:rPr>
              <a:t>Kim and </a:t>
            </a:r>
            <a:r>
              <a:rPr sz="1300" spc="-5" dirty="0">
                <a:latin typeface="Cambria"/>
                <a:cs typeface="Cambria"/>
              </a:rPr>
              <a:t>Nathan are a married couple. They had a big fight earlier in the day,  because </a:t>
            </a:r>
            <a:r>
              <a:rPr sz="1300" spc="-10" dirty="0">
                <a:latin typeface="Cambria"/>
                <a:cs typeface="Cambria"/>
              </a:rPr>
              <a:t>Kim </a:t>
            </a:r>
            <a:r>
              <a:rPr sz="1300" spc="-5" dirty="0">
                <a:latin typeface="Cambria"/>
                <a:cs typeface="Cambria"/>
              </a:rPr>
              <a:t>booked flights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visit her parents during their vacation – </a:t>
            </a:r>
            <a:r>
              <a:rPr sz="1300" spc="-10" dirty="0">
                <a:latin typeface="Cambria"/>
                <a:cs typeface="Cambria"/>
              </a:rPr>
              <a:t>but </a:t>
            </a:r>
            <a:r>
              <a:rPr sz="1300" spc="-5" dirty="0">
                <a:latin typeface="Cambria"/>
                <a:cs typeface="Cambria"/>
              </a:rPr>
              <a:t>Nate </a:t>
            </a:r>
            <a:r>
              <a:rPr sz="1300" spc="-10" dirty="0">
                <a:latin typeface="Cambria"/>
                <a:cs typeface="Cambria"/>
              </a:rPr>
              <a:t>had  </a:t>
            </a:r>
            <a:r>
              <a:rPr sz="1300" spc="-5" dirty="0">
                <a:latin typeface="Cambria"/>
                <a:cs typeface="Cambria"/>
              </a:rPr>
              <a:t>been making other </a:t>
            </a:r>
            <a:r>
              <a:rPr sz="1300" spc="-10" dirty="0">
                <a:latin typeface="Cambria"/>
                <a:cs typeface="Cambria"/>
              </a:rPr>
              <a:t>plans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travel with friends. Now listen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their conversation </a:t>
            </a:r>
            <a:r>
              <a:rPr sz="1300" spc="-10" dirty="0">
                <a:latin typeface="Cambria"/>
                <a:cs typeface="Cambria"/>
              </a:rPr>
              <a:t>as  </a:t>
            </a:r>
            <a:r>
              <a:rPr sz="1300" spc="-5" dirty="0">
                <a:latin typeface="Cambria"/>
                <a:cs typeface="Cambria"/>
              </a:rPr>
              <a:t>they make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amends:</a:t>
            </a:r>
            <a:endParaRPr sz="1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–</a:t>
            </a:r>
            <a:r>
              <a:rPr sz="1600" b="1" spc="2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Apologizing</a:t>
            </a:r>
            <a:endParaRPr sz="16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latin typeface="Cambria"/>
                <a:cs typeface="Cambria"/>
              </a:rPr>
              <a:t>Nathan: </a:t>
            </a:r>
            <a:r>
              <a:rPr sz="1300" spc="-10" dirty="0">
                <a:latin typeface="Cambria"/>
                <a:cs typeface="Cambria"/>
              </a:rPr>
              <a:t>Kim, </a:t>
            </a:r>
            <a:r>
              <a:rPr sz="1300" spc="-5" dirty="0">
                <a:latin typeface="Cambria"/>
                <a:cs typeface="Cambria"/>
              </a:rPr>
              <a:t>I just wanted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apologize for yelling at you</a:t>
            </a:r>
            <a:r>
              <a:rPr sz="1300" spc="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earlier.</a:t>
            </a:r>
            <a:endParaRPr sz="13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300" b="1" spc="-5" dirty="0">
                <a:latin typeface="Cambria"/>
                <a:cs typeface="Cambria"/>
              </a:rPr>
              <a:t>Kim: </a:t>
            </a:r>
            <a:r>
              <a:rPr sz="1300" spc="-5" dirty="0">
                <a:latin typeface="Cambria"/>
                <a:cs typeface="Cambria"/>
              </a:rPr>
              <a:t>Well,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i="1" spc="-5" dirty="0">
                <a:latin typeface="Cambria"/>
                <a:cs typeface="Cambria"/>
              </a:rPr>
              <a:t>should </a:t>
            </a:r>
            <a:r>
              <a:rPr sz="1300" spc="-5" dirty="0">
                <a:latin typeface="Cambria"/>
                <a:cs typeface="Cambria"/>
              </a:rPr>
              <a:t>be sorry.</a:t>
            </a:r>
            <a:endParaRPr sz="13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300" b="1" spc="-5" dirty="0">
                <a:latin typeface="Cambria"/>
                <a:cs typeface="Cambria"/>
              </a:rPr>
              <a:t>Nathan: </a:t>
            </a:r>
            <a:r>
              <a:rPr sz="1300" spc="-5" dirty="0">
                <a:latin typeface="Cambria"/>
                <a:cs typeface="Cambria"/>
              </a:rPr>
              <a:t>I’ve been under a </a:t>
            </a:r>
            <a:r>
              <a:rPr sz="1300" spc="-10" dirty="0">
                <a:latin typeface="Cambria"/>
                <a:cs typeface="Cambria"/>
              </a:rPr>
              <a:t>lot </a:t>
            </a:r>
            <a:r>
              <a:rPr sz="1300" spc="-5" dirty="0">
                <a:latin typeface="Cambria"/>
                <a:cs typeface="Cambria"/>
              </a:rPr>
              <a:t>of stress </a:t>
            </a:r>
            <a:r>
              <a:rPr sz="1300" dirty="0">
                <a:latin typeface="Cambria"/>
                <a:cs typeface="Cambria"/>
              </a:rPr>
              <a:t>at </a:t>
            </a:r>
            <a:r>
              <a:rPr sz="1300" spc="-5" dirty="0">
                <a:latin typeface="Cambria"/>
                <a:cs typeface="Cambria"/>
              </a:rPr>
              <a:t>work, but </a:t>
            </a:r>
            <a:r>
              <a:rPr sz="1300" dirty="0">
                <a:latin typeface="Cambria"/>
                <a:cs typeface="Cambria"/>
              </a:rPr>
              <a:t>that’s </a:t>
            </a:r>
            <a:r>
              <a:rPr sz="1300" spc="-5" dirty="0">
                <a:latin typeface="Cambria"/>
                <a:cs typeface="Cambria"/>
              </a:rPr>
              <a:t>no excuse. I shouldn’t</a:t>
            </a:r>
            <a:r>
              <a:rPr sz="1300" spc="1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have</a:t>
            </a:r>
            <a:endParaRPr sz="13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300" spc="-10" dirty="0">
                <a:latin typeface="Cambria"/>
                <a:cs typeface="Cambria"/>
              </a:rPr>
              <a:t>lost </a:t>
            </a:r>
            <a:r>
              <a:rPr sz="1300" dirty="0">
                <a:latin typeface="Cambria"/>
                <a:cs typeface="Cambria"/>
              </a:rPr>
              <a:t>my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temper.</a:t>
            </a:r>
            <a:endParaRPr sz="1300" dirty="0">
              <a:latin typeface="Cambria"/>
              <a:cs typeface="Cambria"/>
            </a:endParaRPr>
          </a:p>
          <a:p>
            <a:pPr marL="12700" marR="115570">
              <a:lnSpc>
                <a:spcPct val="112300"/>
              </a:lnSpc>
              <a:spcBef>
                <a:spcPts val="1005"/>
              </a:spcBef>
            </a:pPr>
            <a:r>
              <a:rPr sz="1300" b="1" spc="-5" dirty="0">
                <a:latin typeface="Cambria"/>
                <a:cs typeface="Cambria"/>
              </a:rPr>
              <a:t>Kim: </a:t>
            </a:r>
            <a:r>
              <a:rPr sz="1300" spc="-5" dirty="0">
                <a:latin typeface="Cambria"/>
                <a:cs typeface="Cambria"/>
              </a:rPr>
              <a:t>Look – don’t </a:t>
            </a:r>
            <a:r>
              <a:rPr sz="1300" dirty="0">
                <a:latin typeface="Cambria"/>
                <a:cs typeface="Cambria"/>
              </a:rPr>
              <a:t>worry </a:t>
            </a:r>
            <a:r>
              <a:rPr sz="1300" spc="-5" dirty="0">
                <a:latin typeface="Cambria"/>
                <a:cs typeface="Cambria"/>
              </a:rPr>
              <a:t>about </a:t>
            </a:r>
            <a:r>
              <a:rPr sz="1300" dirty="0">
                <a:latin typeface="Cambria"/>
                <a:cs typeface="Cambria"/>
              </a:rPr>
              <a:t>it. </a:t>
            </a:r>
            <a:r>
              <a:rPr sz="1300" spc="-5" dirty="0">
                <a:latin typeface="Cambria"/>
                <a:cs typeface="Cambria"/>
              </a:rPr>
              <a:t>I’d like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apologize </a:t>
            </a:r>
            <a:r>
              <a:rPr sz="1300" dirty="0">
                <a:latin typeface="Cambria"/>
                <a:cs typeface="Cambria"/>
              </a:rPr>
              <a:t>too </a:t>
            </a:r>
            <a:r>
              <a:rPr sz="1300" spc="-5" dirty="0">
                <a:latin typeface="Cambria"/>
                <a:cs typeface="Cambria"/>
              </a:rPr>
              <a:t>– I definitely should </a:t>
            </a:r>
            <a:r>
              <a:rPr sz="1300" spc="-10" dirty="0">
                <a:latin typeface="Cambria"/>
                <a:cs typeface="Cambria"/>
              </a:rPr>
              <a:t>have  </a:t>
            </a:r>
            <a:r>
              <a:rPr sz="1300" spc="-5" dirty="0">
                <a:latin typeface="Cambria"/>
                <a:cs typeface="Cambria"/>
              </a:rPr>
              <a:t>checked with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before making plans </a:t>
            </a:r>
            <a:r>
              <a:rPr sz="1300" dirty="0">
                <a:latin typeface="Cambria"/>
                <a:cs typeface="Cambria"/>
              </a:rPr>
              <a:t>for </a:t>
            </a:r>
            <a:r>
              <a:rPr sz="1300" spc="-5" dirty="0">
                <a:latin typeface="Cambria"/>
                <a:cs typeface="Cambria"/>
              </a:rPr>
              <a:t>our</a:t>
            </a:r>
            <a:r>
              <a:rPr sz="1300" spc="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vacation.</a:t>
            </a:r>
            <a:endParaRPr sz="13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300" b="1" spc="-5" dirty="0">
                <a:latin typeface="Cambria"/>
                <a:cs typeface="Cambria"/>
              </a:rPr>
              <a:t>Nathan: </a:t>
            </a:r>
            <a:r>
              <a:rPr sz="1300" dirty="0">
                <a:latin typeface="Cambria"/>
                <a:cs typeface="Cambria"/>
              </a:rPr>
              <a:t>It’s </a:t>
            </a:r>
            <a:r>
              <a:rPr sz="1300" spc="-5" dirty="0">
                <a:latin typeface="Cambria"/>
                <a:cs typeface="Cambria"/>
              </a:rPr>
              <a:t>all</a:t>
            </a:r>
            <a:r>
              <a:rPr sz="1300" spc="-8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right.</a:t>
            </a: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300" b="1" spc="-5" dirty="0">
                <a:latin typeface="Cambria"/>
                <a:cs typeface="Cambria"/>
              </a:rPr>
              <a:t>Kim: </a:t>
            </a:r>
            <a:r>
              <a:rPr sz="1300" spc="-5" dirty="0">
                <a:latin typeface="Cambria"/>
                <a:cs typeface="Cambria"/>
              </a:rPr>
              <a:t>Next time, I’ll </a:t>
            </a:r>
            <a:r>
              <a:rPr sz="1300" dirty="0">
                <a:latin typeface="Cambria"/>
                <a:cs typeface="Cambria"/>
              </a:rPr>
              <a:t>make </a:t>
            </a:r>
            <a:r>
              <a:rPr sz="1300" spc="-5" dirty="0">
                <a:latin typeface="Cambria"/>
                <a:cs typeface="Cambria"/>
              </a:rPr>
              <a:t>sure we’re on the same page </a:t>
            </a:r>
            <a:r>
              <a:rPr sz="1300" dirty="0">
                <a:latin typeface="Cambria"/>
                <a:cs typeface="Cambria"/>
              </a:rPr>
              <a:t>about </a:t>
            </a:r>
            <a:r>
              <a:rPr sz="1300" spc="-5" dirty="0">
                <a:latin typeface="Cambria"/>
                <a:cs typeface="Cambria"/>
              </a:rPr>
              <a:t>decisions like</a:t>
            </a:r>
            <a:r>
              <a:rPr sz="1300" spc="114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this.</a:t>
            </a:r>
            <a:endParaRPr sz="13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300" b="1" spc="-5" dirty="0">
                <a:latin typeface="Cambria"/>
                <a:cs typeface="Cambria"/>
              </a:rPr>
              <a:t>Nathan: </a:t>
            </a:r>
            <a:r>
              <a:rPr sz="1300" dirty="0">
                <a:latin typeface="Cambria"/>
                <a:cs typeface="Cambria"/>
              </a:rPr>
              <a:t>It’s </a:t>
            </a:r>
            <a:r>
              <a:rPr sz="1300" spc="-5" dirty="0">
                <a:latin typeface="Cambria"/>
                <a:cs typeface="Cambria"/>
              </a:rPr>
              <a:t>partially my </a:t>
            </a:r>
            <a:r>
              <a:rPr sz="1300" dirty="0">
                <a:latin typeface="Cambria"/>
                <a:cs typeface="Cambria"/>
              </a:rPr>
              <a:t>fault, </a:t>
            </a:r>
            <a:r>
              <a:rPr sz="1300" spc="-5" dirty="0">
                <a:latin typeface="Cambria"/>
                <a:cs typeface="Cambria"/>
              </a:rPr>
              <a:t>too. I’ve been </a:t>
            </a:r>
            <a:r>
              <a:rPr sz="1300" spc="-10" dirty="0">
                <a:latin typeface="Cambria"/>
                <a:cs typeface="Cambria"/>
              </a:rPr>
              <a:t>so </a:t>
            </a:r>
            <a:r>
              <a:rPr sz="1300" spc="-5" dirty="0">
                <a:latin typeface="Cambria"/>
                <a:cs typeface="Cambria"/>
              </a:rPr>
              <a:t>busy that we haven’t even really</a:t>
            </a:r>
            <a:r>
              <a:rPr sz="1300" spc="1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had</a:t>
            </a:r>
            <a:endParaRPr sz="13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300" spc="-5" dirty="0">
                <a:latin typeface="Cambria"/>
                <a:cs typeface="Cambria"/>
              </a:rPr>
              <a:t>time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talk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lately.</a:t>
            </a:r>
            <a:endParaRPr sz="13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300" b="1" spc="-5" dirty="0">
                <a:latin typeface="Cambria"/>
                <a:cs typeface="Cambria"/>
              </a:rPr>
              <a:t>Kim: </a:t>
            </a:r>
            <a:r>
              <a:rPr sz="1300" spc="-5" dirty="0">
                <a:latin typeface="Cambria"/>
                <a:cs typeface="Cambria"/>
              </a:rPr>
              <a:t>I</a:t>
            </a:r>
            <a:r>
              <a:rPr sz="1300" spc="-9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understand.</a:t>
            </a:r>
            <a:endParaRPr sz="13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300" b="1" spc="-5" dirty="0">
                <a:latin typeface="Cambria"/>
                <a:cs typeface="Cambria"/>
              </a:rPr>
              <a:t>Nathan: </a:t>
            </a:r>
            <a:r>
              <a:rPr sz="130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know, sometimes I wish I </a:t>
            </a:r>
            <a:r>
              <a:rPr sz="1300" dirty="0">
                <a:latin typeface="Cambria"/>
                <a:cs typeface="Cambria"/>
              </a:rPr>
              <a:t>hadn’t </a:t>
            </a:r>
            <a:r>
              <a:rPr sz="1300" spc="-5" dirty="0">
                <a:latin typeface="Cambria"/>
                <a:cs typeface="Cambria"/>
              </a:rPr>
              <a:t>taken this job. It’s turning out </a:t>
            </a:r>
            <a:r>
              <a:rPr sz="1300" dirty="0">
                <a:latin typeface="Cambria"/>
                <a:cs typeface="Cambria"/>
              </a:rPr>
              <a:t>to</a:t>
            </a:r>
            <a:r>
              <a:rPr sz="1300" spc="9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be</a:t>
            </a:r>
            <a:endParaRPr sz="13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300" spc="-5" dirty="0">
                <a:latin typeface="Cambria"/>
                <a:cs typeface="Cambria"/>
              </a:rPr>
              <a:t>more demanding than I</a:t>
            </a:r>
            <a:r>
              <a:rPr sz="1300" spc="-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expected.</a:t>
            </a:r>
            <a:endParaRPr sz="1300" dirty="0">
              <a:latin typeface="Cambria"/>
              <a:cs typeface="Cambria"/>
            </a:endParaRPr>
          </a:p>
          <a:p>
            <a:pPr marL="12700" marR="23495">
              <a:lnSpc>
                <a:spcPct val="112300"/>
              </a:lnSpc>
              <a:spcBef>
                <a:spcPts val="994"/>
              </a:spcBef>
            </a:pPr>
            <a:r>
              <a:rPr sz="1300" b="1" spc="-5" dirty="0">
                <a:latin typeface="Cambria"/>
                <a:cs typeface="Cambria"/>
              </a:rPr>
              <a:t>Kim: </a:t>
            </a:r>
            <a:r>
              <a:rPr sz="1300" spc="-5" dirty="0">
                <a:latin typeface="Cambria"/>
                <a:cs typeface="Cambria"/>
              </a:rPr>
              <a:t>I’m sure it’ll get easier once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learn the ropes. What do you want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do about  our vacation, though? If only I hadn’t bought non-refundable</a:t>
            </a:r>
            <a:r>
              <a:rPr sz="1300" spc="1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tickets!</a:t>
            </a:r>
            <a:endParaRPr sz="13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6526"/>
            <a:ext cx="5900420" cy="821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Nathan: </a:t>
            </a:r>
            <a:r>
              <a:rPr sz="1300" spc="-5" dirty="0">
                <a:latin typeface="Cambria"/>
                <a:cs typeface="Cambria"/>
              </a:rPr>
              <a:t>That’s OK. We’ll </a:t>
            </a:r>
            <a:r>
              <a:rPr sz="1300" dirty="0">
                <a:latin typeface="Cambria"/>
                <a:cs typeface="Cambria"/>
              </a:rPr>
              <a:t>go </a:t>
            </a:r>
            <a:r>
              <a:rPr sz="1300" spc="-5" dirty="0">
                <a:latin typeface="Cambria"/>
                <a:cs typeface="Cambria"/>
              </a:rPr>
              <a:t>visit your family this year – and next year we’ll plan</a:t>
            </a:r>
            <a:r>
              <a:rPr sz="1300" spc="1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300" spc="-5" dirty="0">
                <a:latin typeface="Cambria"/>
                <a:cs typeface="Cambria"/>
              </a:rPr>
              <a:t>trip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together.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sz="1600" b="1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600">
              <a:latin typeface="Cambria"/>
              <a:cs typeface="Cambria"/>
            </a:endParaRPr>
          </a:p>
          <a:p>
            <a:pPr marL="12700" marR="5080">
              <a:lnSpc>
                <a:spcPct val="112300"/>
              </a:lnSpc>
              <a:spcBef>
                <a:spcPts val="1065"/>
              </a:spcBef>
            </a:pPr>
            <a:r>
              <a:rPr sz="1300" spc="-5" dirty="0">
                <a:latin typeface="Cambria"/>
                <a:cs typeface="Cambria"/>
              </a:rPr>
              <a:t>The </a:t>
            </a:r>
            <a:r>
              <a:rPr sz="1300" spc="-10" dirty="0">
                <a:latin typeface="Cambria"/>
                <a:cs typeface="Cambria"/>
              </a:rPr>
              <a:t>basic </a:t>
            </a:r>
            <a:r>
              <a:rPr sz="1300" spc="-5" dirty="0">
                <a:latin typeface="Cambria"/>
                <a:cs typeface="Cambria"/>
              </a:rPr>
              <a:t>way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apologize </a:t>
            </a:r>
            <a:r>
              <a:rPr sz="1300" dirty="0">
                <a:latin typeface="Cambria"/>
                <a:cs typeface="Cambria"/>
              </a:rPr>
              <a:t>is to say </a:t>
            </a:r>
            <a:r>
              <a:rPr sz="1300" b="1" spc="-5" dirty="0">
                <a:latin typeface="Cambria"/>
                <a:cs typeface="Cambria"/>
              </a:rPr>
              <a:t>“I’m sorry” </a:t>
            </a:r>
            <a:r>
              <a:rPr sz="1300" spc="-5" dirty="0">
                <a:latin typeface="Cambria"/>
                <a:cs typeface="Cambria"/>
              </a:rPr>
              <a:t>or </a:t>
            </a:r>
            <a:r>
              <a:rPr sz="1300" b="1" spc="-5" dirty="0">
                <a:latin typeface="Cambria"/>
                <a:cs typeface="Cambria"/>
              </a:rPr>
              <a:t>“I want / I’d </a:t>
            </a:r>
            <a:r>
              <a:rPr sz="1300" b="1" dirty="0">
                <a:latin typeface="Cambria"/>
                <a:cs typeface="Cambria"/>
              </a:rPr>
              <a:t>like </a:t>
            </a:r>
            <a:r>
              <a:rPr sz="1300" b="1" spc="-5" dirty="0">
                <a:latin typeface="Cambria"/>
                <a:cs typeface="Cambria"/>
              </a:rPr>
              <a:t>to apologize”  </a:t>
            </a:r>
            <a:r>
              <a:rPr sz="1300" spc="-5" dirty="0">
                <a:latin typeface="Cambria"/>
                <a:cs typeface="Cambria"/>
              </a:rPr>
              <a:t>(more formal). You can also add the word “for…” and then describe exactly why </a:t>
            </a:r>
            <a:r>
              <a:rPr sz="1300" spc="-10" dirty="0">
                <a:latin typeface="Cambria"/>
                <a:cs typeface="Cambria"/>
              </a:rPr>
              <a:t>you  </a:t>
            </a:r>
            <a:r>
              <a:rPr sz="1300" spc="-5" dirty="0">
                <a:latin typeface="Cambria"/>
                <a:cs typeface="Cambria"/>
              </a:rPr>
              <a:t>are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apologizing: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“I’m sorry for yelling at you.”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“I’m sorry for using your computer without</a:t>
            </a:r>
            <a:r>
              <a:rPr sz="1300" b="1" spc="5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asking.”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 want </a:t>
            </a:r>
            <a:r>
              <a:rPr sz="1300" b="1" spc="-10" dirty="0">
                <a:latin typeface="Cambria"/>
                <a:cs typeface="Cambria"/>
              </a:rPr>
              <a:t>to </a:t>
            </a:r>
            <a:r>
              <a:rPr sz="1300" b="1" spc="-5" dirty="0">
                <a:latin typeface="Cambria"/>
                <a:cs typeface="Cambria"/>
              </a:rPr>
              <a:t>apologize for losing my</a:t>
            </a:r>
            <a:r>
              <a:rPr sz="1300" b="1" spc="5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temper.”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“I’d like </a:t>
            </a:r>
            <a:r>
              <a:rPr sz="1300" b="1" spc="-10" dirty="0">
                <a:latin typeface="Cambria"/>
                <a:cs typeface="Cambria"/>
              </a:rPr>
              <a:t>to </a:t>
            </a:r>
            <a:r>
              <a:rPr sz="1300" b="1" spc="-5" dirty="0">
                <a:latin typeface="Cambria"/>
                <a:cs typeface="Cambria"/>
              </a:rPr>
              <a:t>apologize for </a:t>
            </a:r>
            <a:r>
              <a:rPr sz="1300" b="1" dirty="0">
                <a:latin typeface="Cambria"/>
                <a:cs typeface="Cambria"/>
              </a:rPr>
              <a:t>missing </a:t>
            </a:r>
            <a:r>
              <a:rPr sz="1300" b="1" spc="-5" dirty="0">
                <a:latin typeface="Cambria"/>
                <a:cs typeface="Cambria"/>
              </a:rPr>
              <a:t>the</a:t>
            </a:r>
            <a:r>
              <a:rPr sz="1300" b="1" spc="4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deadline.”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mbria"/>
                <a:cs typeface="Cambria"/>
              </a:rPr>
              <a:t>For very minor mistakes – </a:t>
            </a:r>
            <a:r>
              <a:rPr sz="1300" spc="-10" dirty="0">
                <a:latin typeface="Cambria"/>
                <a:cs typeface="Cambria"/>
              </a:rPr>
              <a:t>like </a:t>
            </a:r>
            <a:r>
              <a:rPr sz="1300" spc="-5" dirty="0">
                <a:latin typeface="Cambria"/>
                <a:cs typeface="Cambria"/>
              </a:rPr>
              <a:t>bumping </a:t>
            </a:r>
            <a:r>
              <a:rPr sz="1300" dirty="0">
                <a:latin typeface="Cambria"/>
                <a:cs typeface="Cambria"/>
              </a:rPr>
              <a:t>into </a:t>
            </a:r>
            <a:r>
              <a:rPr sz="1300" spc="-5" dirty="0">
                <a:latin typeface="Cambria"/>
                <a:cs typeface="Cambria"/>
              </a:rPr>
              <a:t>someone –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can use these</a:t>
            </a:r>
            <a:r>
              <a:rPr sz="1300" spc="1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phrases: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“Oops –</a:t>
            </a:r>
            <a:r>
              <a:rPr sz="1300" b="1" spc="-4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sorry.”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“Sorry about</a:t>
            </a:r>
            <a:r>
              <a:rPr sz="1300" b="1" spc="-6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that.”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“Excuse</a:t>
            </a:r>
            <a:r>
              <a:rPr sz="1300" b="1" spc="-7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me.”</a:t>
            </a:r>
            <a:endParaRPr sz="1300">
              <a:latin typeface="Cambria"/>
              <a:cs typeface="Cambria"/>
            </a:endParaRPr>
          </a:p>
          <a:p>
            <a:pPr marL="469265" marR="250825">
              <a:lnSpc>
                <a:spcPct val="112300"/>
              </a:lnSpc>
            </a:pPr>
            <a:r>
              <a:rPr sz="1300" i="1" spc="-10" dirty="0">
                <a:latin typeface="Cambria"/>
                <a:cs typeface="Cambria"/>
              </a:rPr>
              <a:t>Say this </a:t>
            </a:r>
            <a:r>
              <a:rPr sz="1300" i="1" spc="-5" dirty="0">
                <a:latin typeface="Cambria"/>
                <a:cs typeface="Cambria"/>
              </a:rPr>
              <a:t>when you </a:t>
            </a:r>
            <a:r>
              <a:rPr sz="1300" i="1" spc="-10" dirty="0">
                <a:latin typeface="Cambria"/>
                <a:cs typeface="Cambria"/>
              </a:rPr>
              <a:t>cough, </a:t>
            </a:r>
            <a:r>
              <a:rPr sz="1300" i="1" spc="-5" dirty="0">
                <a:latin typeface="Cambria"/>
                <a:cs typeface="Cambria"/>
              </a:rPr>
              <a:t>burp, fart, blow your nose, or make another bodily  noise in</a:t>
            </a:r>
            <a:r>
              <a:rPr sz="1300" i="1" spc="-7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public.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90805">
              <a:lnSpc>
                <a:spcPct val="112300"/>
              </a:lnSpc>
            </a:pPr>
            <a:r>
              <a:rPr sz="1300" spc="-5" dirty="0">
                <a:latin typeface="Cambria"/>
                <a:cs typeface="Cambria"/>
              </a:rPr>
              <a:t>If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did something VERY bad and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dirty="0">
                <a:latin typeface="Cambria"/>
                <a:cs typeface="Cambria"/>
              </a:rPr>
              <a:t>want </a:t>
            </a:r>
            <a:r>
              <a:rPr sz="1300" spc="-5" dirty="0">
                <a:latin typeface="Cambria"/>
                <a:cs typeface="Cambria"/>
              </a:rPr>
              <a:t>to apologize even more strongly, you  can</a:t>
            </a:r>
            <a:r>
              <a:rPr sz="1300" spc="-9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say: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5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“I’m really sorry / I’m </a:t>
            </a:r>
            <a:r>
              <a:rPr sz="1300" b="1" dirty="0">
                <a:latin typeface="Cambria"/>
                <a:cs typeface="Cambria"/>
              </a:rPr>
              <a:t>so</a:t>
            </a:r>
            <a:r>
              <a:rPr sz="1300" b="1" spc="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sorry.”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“Please accept </a:t>
            </a:r>
            <a:r>
              <a:rPr sz="1300" b="1" dirty="0">
                <a:latin typeface="Cambria"/>
                <a:cs typeface="Cambria"/>
              </a:rPr>
              <a:t>my </a:t>
            </a:r>
            <a:r>
              <a:rPr sz="1300" b="1" spc="-5" dirty="0">
                <a:latin typeface="Cambria"/>
                <a:cs typeface="Cambria"/>
              </a:rPr>
              <a:t>sincere apology.”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10" dirty="0">
                <a:latin typeface="Cambria"/>
                <a:cs typeface="Cambria"/>
              </a:rPr>
              <a:t>Very </a:t>
            </a:r>
            <a:r>
              <a:rPr sz="1300" i="1" spc="-5" dirty="0">
                <a:latin typeface="Cambria"/>
                <a:cs typeface="Cambria"/>
              </a:rPr>
              <a:t>formal – used in professional</a:t>
            </a:r>
            <a:r>
              <a:rPr sz="1300" i="1" spc="4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situations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 can’t express </a:t>
            </a:r>
            <a:r>
              <a:rPr sz="1300" b="1" dirty="0">
                <a:latin typeface="Cambria"/>
                <a:cs typeface="Cambria"/>
              </a:rPr>
              <a:t>how </a:t>
            </a:r>
            <a:r>
              <a:rPr sz="1300" b="1" spc="-5" dirty="0">
                <a:latin typeface="Cambria"/>
                <a:cs typeface="Cambria"/>
              </a:rPr>
              <a:t>sorry I</a:t>
            </a:r>
            <a:r>
              <a:rPr sz="1300" b="1" spc="-2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am.”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Accepting</a:t>
            </a:r>
            <a:r>
              <a:rPr sz="1400" b="1" spc="-1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Responsibility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9525">
              <a:lnSpc>
                <a:spcPct val="113100"/>
              </a:lnSpc>
              <a:spcBef>
                <a:spcPts val="5"/>
              </a:spcBef>
            </a:pPr>
            <a:r>
              <a:rPr sz="1300" spc="-5" dirty="0">
                <a:latin typeface="Cambria"/>
                <a:cs typeface="Cambria"/>
              </a:rPr>
              <a:t>When apologizing, it can be helpful to show that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recognize what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did wrong.  Here are some phrases for expressing your role in the</a:t>
            </a:r>
            <a:r>
              <a:rPr sz="1300" spc="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problem: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“It was my</a:t>
            </a:r>
            <a:r>
              <a:rPr sz="1300" b="1" spc="-5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fault.”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 messed</a:t>
            </a:r>
            <a:r>
              <a:rPr sz="1300" b="1" spc="-85" dirty="0">
                <a:latin typeface="Cambria"/>
                <a:cs typeface="Cambria"/>
              </a:rPr>
              <a:t> </a:t>
            </a:r>
            <a:r>
              <a:rPr sz="1300" b="1" dirty="0">
                <a:latin typeface="Cambria"/>
                <a:cs typeface="Cambria"/>
              </a:rPr>
              <a:t>up.”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59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 know I let you</a:t>
            </a:r>
            <a:r>
              <a:rPr sz="1300" b="1" spc="-4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down.”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“It was wrong </a:t>
            </a:r>
            <a:r>
              <a:rPr sz="1300" b="1" dirty="0">
                <a:latin typeface="Cambria"/>
                <a:cs typeface="Cambria"/>
              </a:rPr>
              <a:t>of </a:t>
            </a:r>
            <a:r>
              <a:rPr sz="1300" b="1" spc="-5" dirty="0">
                <a:latin typeface="Cambria"/>
                <a:cs typeface="Cambria"/>
              </a:rPr>
              <a:t>me</a:t>
            </a:r>
            <a:r>
              <a:rPr sz="1300" b="1" spc="-4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to…”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15669"/>
            <a:ext cx="5956935" cy="802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indent="-227965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 should have…” / “I shouldn’t</a:t>
            </a:r>
            <a:r>
              <a:rPr sz="1300" b="1" spc="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have…”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10" dirty="0">
                <a:latin typeface="Cambria"/>
                <a:cs typeface="Cambria"/>
              </a:rPr>
              <a:t>Use </a:t>
            </a:r>
            <a:r>
              <a:rPr sz="1300" i="1" spc="-5" dirty="0">
                <a:latin typeface="Cambria"/>
                <a:cs typeface="Cambria"/>
              </a:rPr>
              <a:t>these phrases to say what you wish you </a:t>
            </a:r>
            <a:r>
              <a:rPr sz="1300" i="1" spc="-10" dirty="0">
                <a:latin typeface="Cambria"/>
                <a:cs typeface="Cambria"/>
              </a:rPr>
              <a:t>had </a:t>
            </a:r>
            <a:r>
              <a:rPr sz="1300" i="1" spc="-5" dirty="0">
                <a:latin typeface="Cambria"/>
                <a:cs typeface="Cambria"/>
              </a:rPr>
              <a:t>done</a:t>
            </a:r>
            <a:r>
              <a:rPr sz="1300" i="1" spc="10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differently.</a:t>
            </a:r>
            <a:endParaRPr sz="130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927100" algn="l"/>
              </a:tabLst>
            </a:pPr>
            <a:r>
              <a:rPr sz="1300" b="1" spc="-5" dirty="0">
                <a:latin typeface="Cambria"/>
                <a:cs typeface="Cambria"/>
              </a:rPr>
              <a:t>“I should have </a:t>
            </a:r>
            <a:r>
              <a:rPr sz="1300" spc="-5" dirty="0">
                <a:latin typeface="Cambria"/>
                <a:cs typeface="Cambria"/>
              </a:rPr>
              <a:t>called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tell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I’d be</a:t>
            </a:r>
            <a:r>
              <a:rPr sz="1300" spc="2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late.”</a:t>
            </a:r>
            <a:endParaRPr sz="130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927100" algn="l"/>
              </a:tabLst>
            </a:pPr>
            <a:r>
              <a:rPr sz="1300" b="1" spc="-5" dirty="0">
                <a:latin typeface="Cambria"/>
                <a:cs typeface="Cambria"/>
              </a:rPr>
              <a:t>“I shouldn’t have </a:t>
            </a:r>
            <a:r>
              <a:rPr sz="1300" spc="-5" dirty="0">
                <a:latin typeface="Cambria"/>
                <a:cs typeface="Cambria"/>
              </a:rPr>
              <a:t>taken your CD without</a:t>
            </a:r>
            <a:r>
              <a:rPr sz="1300" spc="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asking.”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 accept full responsibility.”</a:t>
            </a:r>
            <a:r>
              <a:rPr sz="1300" b="1" spc="1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(formal)</a:t>
            </a:r>
            <a:endParaRPr sz="1300">
              <a:latin typeface="Cambria"/>
              <a:cs typeface="Cambria"/>
            </a:endParaRPr>
          </a:p>
          <a:p>
            <a:pPr marL="506095" indent="-26479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506095" algn="l"/>
                <a:tab pos="506730" algn="l"/>
              </a:tabLst>
            </a:pPr>
            <a:r>
              <a:rPr sz="1300" b="1" spc="-5" dirty="0">
                <a:latin typeface="Cambria"/>
                <a:cs typeface="Cambria"/>
              </a:rPr>
              <a:t>“My behavior was inexcusable.”</a:t>
            </a:r>
            <a:r>
              <a:rPr sz="1300" b="1" spc="3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(formal)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Promising to </a:t>
            </a:r>
            <a:r>
              <a:rPr sz="1400" b="1" dirty="0">
                <a:solidFill>
                  <a:srgbClr val="365F91"/>
                </a:solidFill>
                <a:latin typeface="Cambria"/>
                <a:cs typeface="Cambria"/>
              </a:rPr>
              <a:t>Do</a:t>
            </a:r>
            <a:r>
              <a:rPr sz="1400" b="1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Better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mbria"/>
                <a:cs typeface="Cambria"/>
              </a:rPr>
              <a:t>It’s also common to include a promise in your apology, </a:t>
            </a:r>
            <a:r>
              <a:rPr sz="1300" dirty="0">
                <a:latin typeface="Cambria"/>
                <a:cs typeface="Cambria"/>
              </a:rPr>
              <a:t>using</a:t>
            </a:r>
            <a:r>
              <a:rPr sz="1300" spc="12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will/won’t: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“Sorry about the spill – </a:t>
            </a:r>
            <a:r>
              <a:rPr sz="1300" b="1" spc="-5" dirty="0">
                <a:latin typeface="Cambria"/>
                <a:cs typeface="Cambria"/>
              </a:rPr>
              <a:t>I’ll clean </a:t>
            </a:r>
            <a:r>
              <a:rPr sz="1300" b="1" dirty="0">
                <a:latin typeface="Cambria"/>
                <a:cs typeface="Cambria"/>
              </a:rPr>
              <a:t>it</a:t>
            </a:r>
            <a:r>
              <a:rPr sz="1300" b="1" spc="10" dirty="0">
                <a:latin typeface="Cambria"/>
                <a:cs typeface="Cambria"/>
              </a:rPr>
              <a:t> </a:t>
            </a:r>
            <a:r>
              <a:rPr sz="1300" b="1" dirty="0">
                <a:latin typeface="Cambria"/>
                <a:cs typeface="Cambria"/>
              </a:rPr>
              <a:t>up.”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“I’m sorry for breaking your calculator – </a:t>
            </a:r>
            <a:r>
              <a:rPr sz="1300" b="1" dirty="0">
                <a:latin typeface="Cambria"/>
                <a:cs typeface="Cambria"/>
              </a:rPr>
              <a:t>I’ll </a:t>
            </a:r>
            <a:r>
              <a:rPr sz="1300" b="1" spc="-5" dirty="0">
                <a:latin typeface="Cambria"/>
                <a:cs typeface="Cambria"/>
              </a:rPr>
              <a:t>buy you another</a:t>
            </a:r>
            <a:r>
              <a:rPr sz="1300" b="1" spc="10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one.”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dirty="0">
                <a:latin typeface="Cambria"/>
                <a:cs typeface="Cambria"/>
              </a:rPr>
              <a:t>“I </a:t>
            </a:r>
            <a:r>
              <a:rPr sz="1300" spc="-5" dirty="0">
                <a:latin typeface="Cambria"/>
                <a:cs typeface="Cambria"/>
              </a:rPr>
              <a:t>apologize for the mistake – </a:t>
            </a:r>
            <a:r>
              <a:rPr sz="1300" b="1" spc="-5" dirty="0">
                <a:latin typeface="Cambria"/>
                <a:cs typeface="Cambria"/>
              </a:rPr>
              <a:t>I’ll be more careful next</a:t>
            </a:r>
            <a:r>
              <a:rPr sz="1300" b="1" spc="10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time.”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“I’d like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apologize </a:t>
            </a:r>
            <a:r>
              <a:rPr sz="1300" dirty="0">
                <a:latin typeface="Cambria"/>
                <a:cs typeface="Cambria"/>
              </a:rPr>
              <a:t>for </a:t>
            </a:r>
            <a:r>
              <a:rPr sz="1300" spc="-5" dirty="0">
                <a:latin typeface="Cambria"/>
                <a:cs typeface="Cambria"/>
              </a:rPr>
              <a:t>being late – </a:t>
            </a:r>
            <a:r>
              <a:rPr sz="1300" b="1" spc="-5" dirty="0">
                <a:latin typeface="Cambria"/>
                <a:cs typeface="Cambria"/>
              </a:rPr>
              <a:t>it won’t happen</a:t>
            </a:r>
            <a:r>
              <a:rPr sz="1300" b="1" spc="10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again.”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365F91"/>
                </a:solidFill>
                <a:latin typeface="Cambria"/>
                <a:cs typeface="Cambria"/>
              </a:rPr>
              <a:t>Asking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for</a:t>
            </a:r>
            <a:r>
              <a:rPr sz="1400" b="1" spc="-6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Forgiveness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mbria"/>
                <a:cs typeface="Cambria"/>
              </a:rPr>
              <a:t>Sometimes people </a:t>
            </a:r>
            <a:r>
              <a:rPr sz="1300" dirty="0">
                <a:latin typeface="Cambria"/>
                <a:cs typeface="Cambria"/>
              </a:rPr>
              <a:t>end an </a:t>
            </a:r>
            <a:r>
              <a:rPr sz="1300" spc="-5" dirty="0">
                <a:latin typeface="Cambria"/>
                <a:cs typeface="Cambria"/>
              </a:rPr>
              <a:t>apology </a:t>
            </a:r>
            <a:r>
              <a:rPr sz="1300" dirty="0">
                <a:latin typeface="Cambria"/>
                <a:cs typeface="Cambria"/>
              </a:rPr>
              <a:t>by </a:t>
            </a:r>
            <a:r>
              <a:rPr sz="1300" spc="-5" dirty="0">
                <a:latin typeface="Cambria"/>
                <a:cs typeface="Cambria"/>
              </a:rPr>
              <a:t>asking the other person to</a:t>
            </a:r>
            <a:r>
              <a:rPr sz="1300" spc="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forgive: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“Please don’t </a:t>
            </a:r>
            <a:r>
              <a:rPr sz="1300" b="1" spc="5" dirty="0">
                <a:latin typeface="Cambria"/>
                <a:cs typeface="Cambria"/>
              </a:rPr>
              <a:t>be </a:t>
            </a:r>
            <a:r>
              <a:rPr sz="1300" b="1" spc="-5" dirty="0">
                <a:latin typeface="Cambria"/>
                <a:cs typeface="Cambria"/>
              </a:rPr>
              <a:t>angry at</a:t>
            </a:r>
            <a:r>
              <a:rPr sz="1300" b="1" spc="-4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me.”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“Please don’t hold it against</a:t>
            </a:r>
            <a:r>
              <a:rPr sz="1300" b="1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me.”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“Will you forgive</a:t>
            </a:r>
            <a:r>
              <a:rPr sz="1300" b="1" spc="-40" dirty="0">
                <a:latin typeface="Cambria"/>
                <a:cs typeface="Cambria"/>
              </a:rPr>
              <a:t> </a:t>
            </a:r>
            <a:r>
              <a:rPr sz="1300" b="1" dirty="0">
                <a:latin typeface="Cambria"/>
                <a:cs typeface="Cambria"/>
              </a:rPr>
              <a:t>me?”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365F91"/>
                </a:solidFill>
                <a:latin typeface="Cambria"/>
                <a:cs typeface="Cambria"/>
              </a:rPr>
              <a:t>Responding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to an</a:t>
            </a:r>
            <a:r>
              <a:rPr sz="1400" b="1" spc="-7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dirty="0">
                <a:solidFill>
                  <a:srgbClr val="365F91"/>
                </a:solidFill>
                <a:latin typeface="Cambria"/>
                <a:cs typeface="Cambria"/>
              </a:rPr>
              <a:t>Apology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12300"/>
              </a:lnSpc>
              <a:spcBef>
                <a:spcPts val="5"/>
              </a:spcBef>
            </a:pPr>
            <a:r>
              <a:rPr sz="1300" spc="-5" dirty="0">
                <a:latin typeface="Cambria"/>
                <a:cs typeface="Cambria"/>
              </a:rPr>
              <a:t>There are several ways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respond to an apology, depending </a:t>
            </a:r>
            <a:r>
              <a:rPr sz="1300" dirty="0">
                <a:latin typeface="Cambria"/>
                <a:cs typeface="Cambria"/>
              </a:rPr>
              <a:t>on </a:t>
            </a:r>
            <a:r>
              <a:rPr sz="1300" spc="-5" dirty="0">
                <a:latin typeface="Cambria"/>
                <a:cs typeface="Cambria"/>
              </a:rPr>
              <a:t>the situation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the  seriousness of the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problem: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“That’s</a:t>
            </a:r>
            <a:r>
              <a:rPr sz="1300" b="1" spc="-8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OK.”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“It’s all</a:t>
            </a:r>
            <a:r>
              <a:rPr sz="1300" b="1" spc="-6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right.”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"Don't </a:t>
            </a:r>
            <a:r>
              <a:rPr sz="1300" b="1" dirty="0">
                <a:latin typeface="Cambria"/>
                <a:cs typeface="Cambria"/>
              </a:rPr>
              <a:t>worry </a:t>
            </a:r>
            <a:r>
              <a:rPr sz="1300" b="1" spc="-5" dirty="0">
                <a:latin typeface="Cambria"/>
                <a:cs typeface="Cambria"/>
              </a:rPr>
              <a:t>about</a:t>
            </a:r>
            <a:r>
              <a:rPr sz="1300" b="1" spc="-7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it.”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“No</a:t>
            </a:r>
            <a:r>
              <a:rPr sz="1300" b="1" spc="-7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problem.”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“No </a:t>
            </a:r>
            <a:r>
              <a:rPr sz="1300" b="1" spc="-10" dirty="0">
                <a:latin typeface="Cambria"/>
                <a:cs typeface="Cambria"/>
              </a:rPr>
              <a:t>harm</a:t>
            </a:r>
            <a:r>
              <a:rPr sz="1300" b="1" spc="-4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done.”</a:t>
            </a:r>
            <a:endParaRPr sz="1300">
              <a:latin typeface="Cambria"/>
              <a:cs typeface="Cambria"/>
            </a:endParaRPr>
          </a:p>
          <a:p>
            <a:pPr marL="50609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Say this to emphasize that there’s no major damage resulting </a:t>
            </a:r>
            <a:r>
              <a:rPr sz="1300" i="1" dirty="0">
                <a:latin typeface="Cambria"/>
                <a:cs typeface="Cambria"/>
              </a:rPr>
              <a:t>from </a:t>
            </a:r>
            <a:r>
              <a:rPr sz="1300" i="1" spc="-5" dirty="0">
                <a:latin typeface="Cambria"/>
                <a:cs typeface="Cambria"/>
              </a:rPr>
              <a:t>the</a:t>
            </a:r>
            <a:r>
              <a:rPr sz="1300" i="1" spc="12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person’s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10" dirty="0">
                <a:latin typeface="Cambria"/>
                <a:cs typeface="Cambria"/>
              </a:rPr>
              <a:t>mistake.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15669"/>
            <a:ext cx="5958205" cy="7846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indent="-227965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“It</a:t>
            </a:r>
            <a:r>
              <a:rPr sz="1300" b="1" spc="-7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happens.”</a:t>
            </a:r>
            <a:endParaRPr sz="1300">
              <a:latin typeface="Cambria"/>
              <a:cs typeface="Cambria"/>
            </a:endParaRPr>
          </a:p>
          <a:p>
            <a:pPr marL="469265" marR="558165">
              <a:lnSpc>
                <a:spcPct val="112300"/>
              </a:lnSpc>
            </a:pPr>
            <a:r>
              <a:rPr sz="1300" i="1" spc="-10" dirty="0">
                <a:latin typeface="Cambria"/>
                <a:cs typeface="Cambria"/>
              </a:rPr>
              <a:t>Say this </a:t>
            </a:r>
            <a:r>
              <a:rPr sz="1300" i="1" spc="-5" dirty="0">
                <a:latin typeface="Cambria"/>
                <a:cs typeface="Cambria"/>
              </a:rPr>
              <a:t>when the other </a:t>
            </a:r>
            <a:r>
              <a:rPr sz="1300" i="1" spc="-10" dirty="0">
                <a:latin typeface="Cambria"/>
                <a:cs typeface="Cambria"/>
              </a:rPr>
              <a:t>person </a:t>
            </a:r>
            <a:r>
              <a:rPr sz="1300" i="1" spc="-5" dirty="0">
                <a:latin typeface="Cambria"/>
                <a:cs typeface="Cambria"/>
              </a:rPr>
              <a:t>has made a mistake that is common, </a:t>
            </a:r>
            <a:r>
              <a:rPr sz="1300" i="1" spc="-10" dirty="0">
                <a:latin typeface="Cambria"/>
                <a:cs typeface="Cambria"/>
              </a:rPr>
              <a:t>and  happens </a:t>
            </a:r>
            <a:r>
              <a:rPr sz="1300" i="1" spc="-5" dirty="0">
                <a:latin typeface="Cambria"/>
                <a:cs typeface="Cambria"/>
              </a:rPr>
              <a:t>frequently to</a:t>
            </a:r>
            <a:r>
              <a:rPr sz="1300" i="1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everyone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</a:t>
            </a:r>
            <a:r>
              <a:rPr sz="1300" b="1" spc="-5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understand.”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500">
              <a:latin typeface="Times New Roman"/>
              <a:cs typeface="Times New Roman"/>
            </a:endParaRPr>
          </a:p>
          <a:p>
            <a:pPr marL="12700" marR="12700" algn="just">
              <a:lnSpc>
                <a:spcPct val="112300"/>
              </a:lnSpc>
            </a:pPr>
            <a:r>
              <a:rPr sz="1300" spc="-5" dirty="0">
                <a:latin typeface="Cambria"/>
                <a:cs typeface="Cambria"/>
              </a:rPr>
              <a:t>For more serious problems,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can add </a:t>
            </a:r>
            <a:r>
              <a:rPr sz="1300" dirty="0">
                <a:latin typeface="Cambria"/>
                <a:cs typeface="Cambria"/>
              </a:rPr>
              <a:t>these </a:t>
            </a:r>
            <a:r>
              <a:rPr sz="1300" spc="-5" dirty="0">
                <a:latin typeface="Cambria"/>
                <a:cs typeface="Cambria"/>
              </a:rPr>
              <a:t>phrases. They emphasize the fact that 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consider the problem resolved, and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don’t want it </a:t>
            </a:r>
            <a:r>
              <a:rPr sz="1300" dirty="0">
                <a:latin typeface="Cambria"/>
                <a:cs typeface="Cambria"/>
              </a:rPr>
              <a:t>to affect </a:t>
            </a:r>
            <a:r>
              <a:rPr sz="1300" spc="-5" dirty="0">
                <a:latin typeface="Cambria"/>
                <a:cs typeface="Cambria"/>
              </a:rPr>
              <a:t>your relationship  in the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future.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“Let’s forget about</a:t>
            </a:r>
            <a:r>
              <a:rPr sz="1300" b="1" spc="-45" dirty="0">
                <a:latin typeface="Cambria"/>
                <a:cs typeface="Cambria"/>
              </a:rPr>
              <a:t> </a:t>
            </a:r>
            <a:r>
              <a:rPr sz="1300" b="1" dirty="0">
                <a:latin typeface="Cambria"/>
                <a:cs typeface="Cambria"/>
              </a:rPr>
              <a:t>it.”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“We’ll say no more </a:t>
            </a:r>
            <a:r>
              <a:rPr sz="1300" b="1" dirty="0">
                <a:latin typeface="Cambria"/>
                <a:cs typeface="Cambria"/>
              </a:rPr>
              <a:t>about</a:t>
            </a:r>
            <a:r>
              <a:rPr sz="1300" b="1" spc="-4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it.”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“We’ll consider the matter</a:t>
            </a:r>
            <a:r>
              <a:rPr sz="1300" b="1" spc="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closed.”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 forgive you.” / “You’re</a:t>
            </a:r>
            <a:r>
              <a:rPr sz="1300" b="1" spc="2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forgiven.”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500">
              <a:latin typeface="Times New Roman"/>
              <a:cs typeface="Times New Roman"/>
            </a:endParaRPr>
          </a:p>
          <a:p>
            <a:pPr marL="12700" marR="233045">
              <a:lnSpc>
                <a:spcPct val="112300"/>
              </a:lnSpc>
            </a:pPr>
            <a:r>
              <a:rPr sz="1300" spc="-5" dirty="0">
                <a:latin typeface="Cambria"/>
                <a:cs typeface="Cambria"/>
              </a:rPr>
              <a:t>Unfortunately, when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apologize, the other person might still </a:t>
            </a:r>
            <a:r>
              <a:rPr sz="1300" dirty="0">
                <a:latin typeface="Cambria"/>
                <a:cs typeface="Cambria"/>
              </a:rPr>
              <a:t>be </a:t>
            </a:r>
            <a:r>
              <a:rPr sz="1300" spc="-10" dirty="0">
                <a:latin typeface="Cambria"/>
                <a:cs typeface="Cambria"/>
              </a:rPr>
              <a:t>angry, </a:t>
            </a:r>
            <a:r>
              <a:rPr sz="1300" spc="-5" dirty="0">
                <a:latin typeface="Cambria"/>
                <a:cs typeface="Cambria"/>
              </a:rPr>
              <a:t>and </a:t>
            </a:r>
            <a:r>
              <a:rPr sz="1300" spc="-10" dirty="0">
                <a:latin typeface="Cambria"/>
                <a:cs typeface="Cambria"/>
              </a:rPr>
              <a:t>not  </a:t>
            </a:r>
            <a:r>
              <a:rPr sz="1300" spc="-5" dirty="0">
                <a:latin typeface="Cambria"/>
                <a:cs typeface="Cambria"/>
              </a:rPr>
              <a:t>want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accept </a:t>
            </a:r>
            <a:r>
              <a:rPr sz="1300" spc="-10" dirty="0">
                <a:latin typeface="Cambria"/>
                <a:cs typeface="Cambria"/>
              </a:rPr>
              <a:t>the </a:t>
            </a:r>
            <a:r>
              <a:rPr sz="1300" spc="-5" dirty="0">
                <a:latin typeface="Cambria"/>
                <a:cs typeface="Cambria"/>
              </a:rPr>
              <a:t>apology. Here are some examples of </a:t>
            </a:r>
            <a:r>
              <a:rPr sz="1300" dirty="0">
                <a:latin typeface="Cambria"/>
                <a:cs typeface="Cambria"/>
              </a:rPr>
              <a:t>angry </a:t>
            </a:r>
            <a:r>
              <a:rPr sz="1300" spc="-5" dirty="0">
                <a:latin typeface="Cambria"/>
                <a:cs typeface="Cambria"/>
              </a:rPr>
              <a:t>rejections of  apologies: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5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“I’m sorry for the way I </a:t>
            </a:r>
            <a:r>
              <a:rPr sz="1300" dirty="0">
                <a:latin typeface="Cambria"/>
                <a:cs typeface="Cambria"/>
              </a:rPr>
              <a:t>treated </a:t>
            </a:r>
            <a:r>
              <a:rPr sz="1300" spc="-10" dirty="0">
                <a:latin typeface="Cambria"/>
                <a:cs typeface="Cambria"/>
              </a:rPr>
              <a:t>you</a:t>
            </a:r>
            <a:r>
              <a:rPr sz="1300" spc="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yesterday.”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b="1" spc="-5" dirty="0">
                <a:latin typeface="Cambria"/>
                <a:cs typeface="Cambria"/>
              </a:rPr>
              <a:t>“You should</a:t>
            </a:r>
            <a:r>
              <a:rPr sz="1300" b="1" spc="-6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be!”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“I’d like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apologize </a:t>
            </a:r>
            <a:r>
              <a:rPr sz="1300" dirty="0">
                <a:latin typeface="Cambria"/>
                <a:cs typeface="Cambria"/>
              </a:rPr>
              <a:t>for </a:t>
            </a:r>
            <a:r>
              <a:rPr sz="1300" spc="-5" dirty="0">
                <a:latin typeface="Cambria"/>
                <a:cs typeface="Cambria"/>
              </a:rPr>
              <a:t>the late</a:t>
            </a:r>
            <a:r>
              <a:rPr sz="1300" spc="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delivery.”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b="1" spc="-5" dirty="0">
                <a:latin typeface="Cambria"/>
                <a:cs typeface="Cambria"/>
              </a:rPr>
              <a:t>“Well, that’s not </a:t>
            </a:r>
            <a:r>
              <a:rPr sz="1300" b="1" dirty="0">
                <a:latin typeface="Cambria"/>
                <a:cs typeface="Cambria"/>
              </a:rPr>
              <a:t>good </a:t>
            </a:r>
            <a:r>
              <a:rPr sz="1300" b="1" spc="-5" dirty="0">
                <a:latin typeface="Cambria"/>
                <a:cs typeface="Cambria"/>
              </a:rPr>
              <a:t>enough</a:t>
            </a:r>
            <a:r>
              <a:rPr sz="1300" spc="-5" dirty="0">
                <a:latin typeface="Cambria"/>
                <a:cs typeface="Cambria"/>
              </a:rPr>
              <a:t>! I’d like a refund,</a:t>
            </a:r>
            <a:r>
              <a:rPr sz="1300" spc="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too.”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“Sorry about the loud music last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night.”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b="1" spc="-5" dirty="0">
                <a:latin typeface="Cambria"/>
                <a:cs typeface="Cambria"/>
              </a:rPr>
              <a:t>“Don’t do it again.” / “Don’t let it happen</a:t>
            </a:r>
            <a:r>
              <a:rPr sz="1300" b="1" spc="6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again.”</a:t>
            </a:r>
            <a:endParaRPr sz="1300">
              <a:latin typeface="Cambria"/>
              <a:cs typeface="Cambria"/>
            </a:endParaRPr>
          </a:p>
          <a:p>
            <a:pPr marL="469265" marR="5080">
              <a:lnSpc>
                <a:spcPct val="112300"/>
              </a:lnSpc>
            </a:pPr>
            <a:r>
              <a:rPr sz="1300" i="1" spc="-5" dirty="0">
                <a:latin typeface="Cambria"/>
                <a:cs typeface="Cambria"/>
              </a:rPr>
              <a:t>You can </a:t>
            </a:r>
            <a:r>
              <a:rPr sz="1300" i="1" spc="-10" dirty="0">
                <a:latin typeface="Cambria"/>
                <a:cs typeface="Cambria"/>
              </a:rPr>
              <a:t>use </a:t>
            </a:r>
            <a:r>
              <a:rPr sz="1300" i="1" spc="-5" dirty="0">
                <a:latin typeface="Cambria"/>
                <a:cs typeface="Cambria"/>
              </a:rPr>
              <a:t>a variation of </a:t>
            </a:r>
            <a:r>
              <a:rPr sz="1300" i="1" spc="-10" dirty="0">
                <a:latin typeface="Cambria"/>
                <a:cs typeface="Cambria"/>
              </a:rPr>
              <a:t>this </a:t>
            </a:r>
            <a:r>
              <a:rPr sz="1300" i="1" spc="-5" dirty="0">
                <a:latin typeface="Cambria"/>
                <a:cs typeface="Cambria"/>
              </a:rPr>
              <a:t>last phrase together with one of </a:t>
            </a:r>
            <a:r>
              <a:rPr sz="1300" i="1" spc="-10" dirty="0">
                <a:latin typeface="Cambria"/>
                <a:cs typeface="Cambria"/>
              </a:rPr>
              <a:t>the </a:t>
            </a:r>
            <a:r>
              <a:rPr sz="1300" i="1" spc="-5" dirty="0">
                <a:latin typeface="Cambria"/>
                <a:cs typeface="Cambria"/>
              </a:rPr>
              <a:t>other  phrases when you DO want to accept the apology, but you also want to warn the  other person that future mistakes will not </a:t>
            </a:r>
            <a:r>
              <a:rPr sz="1300" i="1" dirty="0">
                <a:latin typeface="Cambria"/>
                <a:cs typeface="Cambria"/>
              </a:rPr>
              <a:t>be </a:t>
            </a:r>
            <a:r>
              <a:rPr sz="1300" i="1" spc="-5" dirty="0">
                <a:latin typeface="Cambria"/>
                <a:cs typeface="Cambria"/>
              </a:rPr>
              <a:t>tolerated. For example: “It’s all  right. Just don’t let </a:t>
            </a:r>
            <a:r>
              <a:rPr sz="1300" i="1" dirty="0">
                <a:latin typeface="Cambria"/>
                <a:cs typeface="Cambria"/>
              </a:rPr>
              <a:t>it </a:t>
            </a:r>
            <a:r>
              <a:rPr sz="1300" i="1" spc="-5" dirty="0">
                <a:latin typeface="Cambria"/>
                <a:cs typeface="Cambria"/>
              </a:rPr>
              <a:t>happen again,</a:t>
            </a:r>
            <a:r>
              <a:rPr sz="1300" i="1" dirty="0">
                <a:latin typeface="Cambria"/>
                <a:cs typeface="Cambria"/>
              </a:rPr>
              <a:t> OK?”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Cambria"/>
                <a:cs typeface="Cambria"/>
              </a:rPr>
              <a:t>In the conversation, we </a:t>
            </a:r>
            <a:r>
              <a:rPr sz="1300" spc="-10" dirty="0">
                <a:latin typeface="Cambria"/>
                <a:cs typeface="Cambria"/>
              </a:rPr>
              <a:t>also </a:t>
            </a:r>
            <a:r>
              <a:rPr sz="1300" spc="-5" dirty="0">
                <a:latin typeface="Cambria"/>
                <a:cs typeface="Cambria"/>
              </a:rPr>
              <a:t>see four different ways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express</a:t>
            </a:r>
            <a:r>
              <a:rPr sz="1300" spc="7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regret.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400" b="1" dirty="0">
                <a:solidFill>
                  <a:srgbClr val="365F91"/>
                </a:solidFill>
                <a:latin typeface="Cambria"/>
                <a:cs typeface="Cambria"/>
              </a:rPr>
              <a:t>I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should </a:t>
            </a:r>
            <a:r>
              <a:rPr sz="1400" b="1" dirty="0">
                <a:solidFill>
                  <a:srgbClr val="365F91"/>
                </a:solidFill>
                <a:latin typeface="Cambria"/>
                <a:cs typeface="Cambria"/>
              </a:rPr>
              <a:t>have… / I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shouldn’t</a:t>
            </a:r>
            <a:r>
              <a:rPr sz="1400" b="1" spc="-5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dirty="0">
                <a:solidFill>
                  <a:srgbClr val="365F91"/>
                </a:solidFill>
                <a:latin typeface="Cambria"/>
                <a:cs typeface="Cambria"/>
              </a:rPr>
              <a:t>have…</a:t>
            </a:r>
            <a:endParaRPr sz="14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 should have </a:t>
            </a:r>
            <a:r>
              <a:rPr sz="1300" spc="-5" dirty="0">
                <a:latin typeface="Cambria"/>
                <a:cs typeface="Cambria"/>
              </a:rPr>
              <a:t>studied </a:t>
            </a:r>
            <a:r>
              <a:rPr sz="1300" dirty="0">
                <a:latin typeface="Cambria"/>
                <a:cs typeface="Cambria"/>
              </a:rPr>
              <a:t>harder </a:t>
            </a:r>
            <a:r>
              <a:rPr sz="1300" spc="-5" dirty="0">
                <a:latin typeface="Cambria"/>
                <a:cs typeface="Cambria"/>
              </a:rPr>
              <a:t>for that test. I was pretty</a:t>
            </a:r>
            <a:r>
              <a:rPr sz="1300" spc="1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unprepared.”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dirty="0">
                <a:latin typeface="Cambria"/>
                <a:cs typeface="Cambria"/>
              </a:rPr>
              <a:t>“I </a:t>
            </a:r>
            <a:r>
              <a:rPr sz="1300" spc="-5" dirty="0">
                <a:latin typeface="Cambria"/>
                <a:cs typeface="Cambria"/>
              </a:rPr>
              <a:t>saw a beautiful </a:t>
            </a:r>
            <a:r>
              <a:rPr sz="1300" spc="-10" dirty="0">
                <a:latin typeface="Cambria"/>
                <a:cs typeface="Cambria"/>
              </a:rPr>
              <a:t>sunset </a:t>
            </a:r>
            <a:r>
              <a:rPr sz="1300" spc="-5" dirty="0">
                <a:latin typeface="Cambria"/>
                <a:cs typeface="Cambria"/>
              </a:rPr>
              <a:t>yesterday. </a:t>
            </a:r>
            <a:r>
              <a:rPr sz="1300" b="1" spc="-5" dirty="0">
                <a:latin typeface="Cambria"/>
                <a:cs typeface="Cambria"/>
              </a:rPr>
              <a:t>I should have </a:t>
            </a:r>
            <a:r>
              <a:rPr sz="1300" spc="-5" dirty="0">
                <a:latin typeface="Cambria"/>
                <a:cs typeface="Cambria"/>
              </a:rPr>
              <a:t>taken a</a:t>
            </a:r>
            <a:r>
              <a:rPr sz="1300" spc="13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picture.”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 shouldn’t have </a:t>
            </a:r>
            <a:r>
              <a:rPr sz="1300" spc="-10" dirty="0">
                <a:latin typeface="Cambria"/>
                <a:cs typeface="Cambria"/>
              </a:rPr>
              <a:t>left </a:t>
            </a:r>
            <a:r>
              <a:rPr sz="1300" spc="-5" dirty="0">
                <a:latin typeface="Cambria"/>
                <a:cs typeface="Cambria"/>
              </a:rPr>
              <a:t>my umbrella at home – it’s starting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rain</a:t>
            </a:r>
            <a:r>
              <a:rPr sz="1300" spc="1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now.”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dirty="0">
                <a:latin typeface="Cambria"/>
                <a:cs typeface="Cambria"/>
              </a:rPr>
              <a:t>“I </a:t>
            </a:r>
            <a:r>
              <a:rPr sz="1300" spc="-5" dirty="0">
                <a:latin typeface="Cambria"/>
                <a:cs typeface="Cambria"/>
              </a:rPr>
              <a:t>have a stomachache. </a:t>
            </a:r>
            <a:r>
              <a:rPr sz="1300" b="1" spc="-5" dirty="0">
                <a:latin typeface="Cambria"/>
                <a:cs typeface="Cambria"/>
              </a:rPr>
              <a:t>I shouldn’t have </a:t>
            </a:r>
            <a:r>
              <a:rPr sz="1300" dirty="0">
                <a:latin typeface="Cambria"/>
                <a:cs typeface="Cambria"/>
              </a:rPr>
              <a:t>eaten </a:t>
            </a:r>
            <a:r>
              <a:rPr sz="1300" spc="-5" dirty="0">
                <a:latin typeface="Cambria"/>
                <a:cs typeface="Cambria"/>
              </a:rPr>
              <a:t>so much </a:t>
            </a:r>
            <a:r>
              <a:rPr sz="1300" dirty="0">
                <a:latin typeface="Cambria"/>
                <a:cs typeface="Cambria"/>
              </a:rPr>
              <a:t>at </a:t>
            </a:r>
            <a:r>
              <a:rPr sz="1300" spc="-5" dirty="0">
                <a:latin typeface="Cambria"/>
                <a:cs typeface="Cambria"/>
              </a:rPr>
              <a:t>the</a:t>
            </a:r>
            <a:r>
              <a:rPr sz="1300" spc="8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buffet.”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6526"/>
            <a:ext cx="5956300" cy="7700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Cambria"/>
                <a:cs typeface="Cambria"/>
              </a:rPr>
              <a:t>Pronunciation tip: Most native speakers pronounce these expressions like </a:t>
            </a:r>
            <a:r>
              <a:rPr sz="1300" b="1" spc="-5" dirty="0">
                <a:latin typeface="Cambria"/>
                <a:cs typeface="Cambria"/>
              </a:rPr>
              <a:t>should</a:t>
            </a:r>
            <a:r>
              <a:rPr sz="1300" b="1" spc="13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of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300" spc="-5" dirty="0">
                <a:latin typeface="Cambria"/>
                <a:cs typeface="Cambria"/>
              </a:rPr>
              <a:t>/ </a:t>
            </a:r>
            <a:r>
              <a:rPr sz="1300" b="1" spc="-5" dirty="0">
                <a:latin typeface="Cambria"/>
                <a:cs typeface="Cambria"/>
              </a:rPr>
              <a:t>shoulda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b="1" spc="-5" dirty="0">
                <a:latin typeface="Cambria"/>
                <a:cs typeface="Cambria"/>
              </a:rPr>
              <a:t>shouldn’t </a:t>
            </a:r>
            <a:r>
              <a:rPr sz="1300" b="1" dirty="0">
                <a:latin typeface="Cambria"/>
                <a:cs typeface="Cambria"/>
              </a:rPr>
              <a:t>of </a:t>
            </a:r>
            <a:r>
              <a:rPr sz="1300" spc="-5" dirty="0">
                <a:latin typeface="Cambria"/>
                <a:cs typeface="Cambria"/>
              </a:rPr>
              <a:t>or </a:t>
            </a:r>
            <a:r>
              <a:rPr sz="1300" b="1" spc="-5" dirty="0">
                <a:latin typeface="Cambria"/>
                <a:cs typeface="Cambria"/>
              </a:rPr>
              <a:t>shouldn’a </a:t>
            </a:r>
            <a:r>
              <a:rPr sz="1300" spc="-5" dirty="0">
                <a:latin typeface="Cambria"/>
                <a:cs typeface="Cambria"/>
              </a:rPr>
              <a:t>– </a:t>
            </a:r>
            <a:r>
              <a:rPr sz="1300" spc="-10" dirty="0">
                <a:latin typeface="Cambria"/>
                <a:cs typeface="Cambria"/>
              </a:rPr>
              <a:t>but </a:t>
            </a:r>
            <a:r>
              <a:rPr sz="1300" spc="-5" dirty="0">
                <a:latin typeface="Cambria"/>
                <a:cs typeface="Cambria"/>
              </a:rPr>
              <a:t>the correct way to </a:t>
            </a:r>
            <a:r>
              <a:rPr sz="1300" dirty="0">
                <a:latin typeface="Cambria"/>
                <a:cs typeface="Cambria"/>
              </a:rPr>
              <a:t>write </a:t>
            </a:r>
            <a:r>
              <a:rPr sz="1300" spc="-5" dirty="0">
                <a:latin typeface="Cambria"/>
                <a:cs typeface="Cambria"/>
              </a:rPr>
              <a:t>it is</a:t>
            </a:r>
            <a:r>
              <a:rPr sz="1300" spc="16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always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300" spc="-5" dirty="0">
                <a:latin typeface="Cambria"/>
                <a:cs typeface="Cambria"/>
              </a:rPr>
              <a:t>“should have” and “shouldn’t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have.”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400" b="1" dirty="0">
                <a:solidFill>
                  <a:srgbClr val="365F91"/>
                </a:solidFill>
                <a:latin typeface="Cambria"/>
                <a:cs typeface="Cambria"/>
              </a:rPr>
              <a:t>I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regret</a:t>
            </a:r>
            <a:r>
              <a:rPr sz="1400" b="1" spc="-7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dirty="0">
                <a:solidFill>
                  <a:srgbClr val="365F91"/>
                </a:solidFill>
                <a:latin typeface="Cambria"/>
                <a:cs typeface="Cambria"/>
              </a:rPr>
              <a:t>–ING…</a:t>
            </a:r>
            <a:endParaRPr sz="14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dirty="0">
                <a:latin typeface="Cambria"/>
                <a:cs typeface="Cambria"/>
              </a:rPr>
              <a:t>“</a:t>
            </a:r>
            <a:r>
              <a:rPr sz="1300" b="1" dirty="0">
                <a:latin typeface="Cambria"/>
                <a:cs typeface="Cambria"/>
              </a:rPr>
              <a:t>I </a:t>
            </a:r>
            <a:r>
              <a:rPr sz="1300" b="1" spc="-10" dirty="0">
                <a:latin typeface="Cambria"/>
                <a:cs typeface="Cambria"/>
              </a:rPr>
              <a:t>regret </a:t>
            </a:r>
            <a:r>
              <a:rPr sz="1300" b="1" spc="-5" dirty="0">
                <a:latin typeface="Cambria"/>
                <a:cs typeface="Cambria"/>
              </a:rPr>
              <a:t>dropping </a:t>
            </a:r>
            <a:r>
              <a:rPr sz="1300" spc="-5" dirty="0">
                <a:latin typeface="Cambria"/>
                <a:cs typeface="Cambria"/>
              </a:rPr>
              <a:t>out of school – it was a big</a:t>
            </a:r>
            <a:r>
              <a:rPr sz="1300" spc="9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mistake.”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dirty="0">
                <a:latin typeface="Cambria"/>
                <a:cs typeface="Cambria"/>
              </a:rPr>
              <a:t>“</a:t>
            </a:r>
            <a:r>
              <a:rPr sz="1300" b="1" dirty="0">
                <a:latin typeface="Cambria"/>
                <a:cs typeface="Cambria"/>
              </a:rPr>
              <a:t>I </a:t>
            </a:r>
            <a:r>
              <a:rPr sz="1300" b="1" spc="-10" dirty="0">
                <a:latin typeface="Cambria"/>
                <a:cs typeface="Cambria"/>
              </a:rPr>
              <a:t>regret </a:t>
            </a:r>
            <a:r>
              <a:rPr sz="1300" b="1" spc="-5" dirty="0">
                <a:latin typeface="Cambria"/>
                <a:cs typeface="Cambria"/>
              </a:rPr>
              <a:t>waiting </a:t>
            </a:r>
            <a:r>
              <a:rPr sz="1300" dirty="0">
                <a:latin typeface="Cambria"/>
                <a:cs typeface="Cambria"/>
              </a:rPr>
              <a:t>until </a:t>
            </a:r>
            <a:r>
              <a:rPr sz="1300" spc="-5" dirty="0">
                <a:latin typeface="Cambria"/>
                <a:cs typeface="Cambria"/>
              </a:rPr>
              <a:t>I was an adult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start learning another</a:t>
            </a:r>
            <a:r>
              <a:rPr sz="1300" spc="1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language.”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dirty="0">
                <a:latin typeface="Cambria"/>
                <a:cs typeface="Cambria"/>
              </a:rPr>
              <a:t>“</a:t>
            </a:r>
            <a:r>
              <a:rPr sz="1300" b="1" dirty="0">
                <a:latin typeface="Cambria"/>
                <a:cs typeface="Cambria"/>
              </a:rPr>
              <a:t>I </a:t>
            </a:r>
            <a:r>
              <a:rPr sz="1300" b="1" spc="-10" dirty="0">
                <a:latin typeface="Cambria"/>
                <a:cs typeface="Cambria"/>
              </a:rPr>
              <a:t>regret </a:t>
            </a:r>
            <a:r>
              <a:rPr sz="1300" b="1" spc="-5" dirty="0">
                <a:latin typeface="Cambria"/>
                <a:cs typeface="Cambria"/>
              </a:rPr>
              <a:t>not studying </a:t>
            </a:r>
            <a:r>
              <a:rPr sz="1300" spc="-5" dirty="0">
                <a:latin typeface="Cambria"/>
                <a:cs typeface="Cambria"/>
              </a:rPr>
              <a:t>abroad when I had the</a:t>
            </a:r>
            <a:r>
              <a:rPr sz="1300" spc="8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chance.”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dirty="0">
                <a:latin typeface="Cambria"/>
                <a:cs typeface="Cambria"/>
              </a:rPr>
              <a:t>“</a:t>
            </a:r>
            <a:r>
              <a:rPr sz="1300" b="1" dirty="0">
                <a:latin typeface="Cambria"/>
                <a:cs typeface="Cambria"/>
              </a:rPr>
              <a:t>I </a:t>
            </a:r>
            <a:r>
              <a:rPr sz="1300" b="1" spc="-10" dirty="0">
                <a:latin typeface="Cambria"/>
                <a:cs typeface="Cambria"/>
              </a:rPr>
              <a:t>regret </a:t>
            </a:r>
            <a:r>
              <a:rPr sz="1300" b="1" spc="-5" dirty="0">
                <a:latin typeface="Cambria"/>
                <a:cs typeface="Cambria"/>
              </a:rPr>
              <a:t>not staying </a:t>
            </a:r>
            <a:r>
              <a:rPr sz="1300" spc="-5" dirty="0">
                <a:latin typeface="Cambria"/>
                <a:cs typeface="Cambria"/>
              </a:rPr>
              <a:t>in touch with my childhood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friends.”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102235">
              <a:lnSpc>
                <a:spcPct val="112300"/>
              </a:lnSpc>
            </a:pPr>
            <a:r>
              <a:rPr sz="1300" spc="-5" dirty="0">
                <a:latin typeface="Cambria"/>
                <a:cs typeface="Cambria"/>
              </a:rPr>
              <a:t>When talking about things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dirty="0">
                <a:latin typeface="Cambria"/>
                <a:cs typeface="Cambria"/>
              </a:rPr>
              <a:t>wish were different </a:t>
            </a:r>
            <a:r>
              <a:rPr sz="1300" spc="-5" dirty="0">
                <a:latin typeface="Cambria"/>
                <a:cs typeface="Cambria"/>
              </a:rPr>
              <a:t>in the </a:t>
            </a:r>
            <a:r>
              <a:rPr sz="1300" spc="-10" dirty="0">
                <a:latin typeface="Cambria"/>
                <a:cs typeface="Cambria"/>
              </a:rPr>
              <a:t>past, always </a:t>
            </a:r>
            <a:r>
              <a:rPr sz="1300" dirty="0">
                <a:latin typeface="Cambria"/>
                <a:cs typeface="Cambria"/>
              </a:rPr>
              <a:t>use </a:t>
            </a:r>
            <a:r>
              <a:rPr sz="1300" spc="-5" dirty="0">
                <a:latin typeface="Cambria"/>
                <a:cs typeface="Cambria"/>
              </a:rPr>
              <a:t>the –ING  form of the verb after </a:t>
            </a:r>
            <a:r>
              <a:rPr sz="1300" dirty="0">
                <a:latin typeface="Cambria"/>
                <a:cs typeface="Cambria"/>
              </a:rPr>
              <a:t>“regret.” </a:t>
            </a:r>
            <a:r>
              <a:rPr sz="1300" spc="-5" dirty="0">
                <a:latin typeface="Cambria"/>
                <a:cs typeface="Cambria"/>
              </a:rPr>
              <a:t>This is a bit more formal; in spoken English we  usually use </a:t>
            </a:r>
            <a:r>
              <a:rPr sz="1300" dirty="0">
                <a:latin typeface="Cambria"/>
                <a:cs typeface="Cambria"/>
              </a:rPr>
              <a:t>“I </a:t>
            </a:r>
            <a:r>
              <a:rPr sz="1300" spc="-5" dirty="0">
                <a:latin typeface="Cambria"/>
                <a:cs typeface="Cambria"/>
              </a:rPr>
              <a:t>wish I had /</a:t>
            </a:r>
            <a:r>
              <a:rPr sz="1300" spc="-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hadn’t”: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400" b="1" dirty="0">
                <a:solidFill>
                  <a:srgbClr val="365F91"/>
                </a:solidFill>
                <a:latin typeface="Cambria"/>
                <a:cs typeface="Cambria"/>
              </a:rPr>
              <a:t>I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wish </a:t>
            </a:r>
            <a:r>
              <a:rPr sz="1400" b="1" dirty="0">
                <a:solidFill>
                  <a:srgbClr val="365F91"/>
                </a:solidFill>
                <a:latin typeface="Cambria"/>
                <a:cs typeface="Cambria"/>
              </a:rPr>
              <a:t>+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past</a:t>
            </a:r>
            <a:r>
              <a:rPr sz="1400" b="1" spc="-6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perfect:</a:t>
            </a:r>
            <a:endParaRPr sz="14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dirty="0">
                <a:latin typeface="Cambria"/>
                <a:cs typeface="Cambria"/>
              </a:rPr>
              <a:t>“</a:t>
            </a:r>
            <a:r>
              <a:rPr sz="1300" b="1" dirty="0">
                <a:latin typeface="Cambria"/>
                <a:cs typeface="Cambria"/>
              </a:rPr>
              <a:t>I </a:t>
            </a:r>
            <a:r>
              <a:rPr sz="1300" b="1" spc="-5" dirty="0">
                <a:latin typeface="Cambria"/>
                <a:cs typeface="Cambria"/>
              </a:rPr>
              <a:t>wish I’d started </a:t>
            </a:r>
            <a:r>
              <a:rPr sz="1300" dirty="0">
                <a:latin typeface="Cambria"/>
                <a:cs typeface="Cambria"/>
              </a:rPr>
              <a:t>taking </a:t>
            </a:r>
            <a:r>
              <a:rPr sz="1300" spc="-5" dirty="0">
                <a:latin typeface="Cambria"/>
                <a:cs typeface="Cambria"/>
              </a:rPr>
              <a:t>dance lessons </a:t>
            </a:r>
            <a:r>
              <a:rPr sz="1300" dirty="0">
                <a:latin typeface="Cambria"/>
                <a:cs typeface="Cambria"/>
              </a:rPr>
              <a:t>years</a:t>
            </a:r>
            <a:r>
              <a:rPr sz="1300" spc="-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ago.”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“I’m stuck in </a:t>
            </a:r>
            <a:r>
              <a:rPr sz="1300" dirty="0">
                <a:latin typeface="Cambria"/>
                <a:cs typeface="Cambria"/>
              </a:rPr>
              <a:t>traffic </a:t>
            </a:r>
            <a:r>
              <a:rPr sz="1300" spc="-5" dirty="0">
                <a:latin typeface="Cambria"/>
                <a:cs typeface="Cambria"/>
              </a:rPr>
              <a:t>– </a:t>
            </a:r>
            <a:r>
              <a:rPr sz="1300" b="1" spc="-5" dirty="0">
                <a:latin typeface="Cambria"/>
                <a:cs typeface="Cambria"/>
              </a:rPr>
              <a:t>I wish I’d taken </a:t>
            </a:r>
            <a:r>
              <a:rPr sz="1300" spc="-5" dirty="0">
                <a:latin typeface="Cambria"/>
                <a:cs typeface="Cambria"/>
              </a:rPr>
              <a:t>the </a:t>
            </a:r>
            <a:r>
              <a:rPr sz="1300" dirty="0">
                <a:latin typeface="Cambria"/>
                <a:cs typeface="Cambria"/>
              </a:rPr>
              <a:t>train </a:t>
            </a:r>
            <a:r>
              <a:rPr sz="1300" spc="-5" dirty="0">
                <a:latin typeface="Cambria"/>
                <a:cs typeface="Cambria"/>
              </a:rPr>
              <a:t>instead of the</a:t>
            </a:r>
            <a:r>
              <a:rPr sz="1300" spc="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bus.”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dirty="0">
                <a:latin typeface="Cambria"/>
                <a:cs typeface="Cambria"/>
              </a:rPr>
              <a:t>“</a:t>
            </a:r>
            <a:r>
              <a:rPr sz="1300" b="1" dirty="0">
                <a:latin typeface="Cambria"/>
                <a:cs typeface="Cambria"/>
              </a:rPr>
              <a:t>I </a:t>
            </a:r>
            <a:r>
              <a:rPr sz="1300" b="1" spc="-5" dirty="0">
                <a:latin typeface="Cambria"/>
                <a:cs typeface="Cambria"/>
              </a:rPr>
              <a:t>wish I hadn’t broken up </a:t>
            </a:r>
            <a:r>
              <a:rPr sz="1300" spc="-5" dirty="0">
                <a:latin typeface="Cambria"/>
                <a:cs typeface="Cambria"/>
              </a:rPr>
              <a:t>with my high school boyfriend – </a:t>
            </a:r>
            <a:r>
              <a:rPr sz="1300" spc="-10" dirty="0">
                <a:latin typeface="Cambria"/>
                <a:cs typeface="Cambria"/>
              </a:rPr>
              <a:t>but </a:t>
            </a:r>
            <a:r>
              <a:rPr sz="1300" spc="-5" dirty="0">
                <a:latin typeface="Cambria"/>
                <a:cs typeface="Cambria"/>
              </a:rPr>
              <a:t>I was</a:t>
            </a:r>
            <a:r>
              <a:rPr sz="1300" spc="1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young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85"/>
              </a:spcBef>
            </a:pPr>
            <a:r>
              <a:rPr sz="1300" spc="-5" dirty="0">
                <a:latin typeface="Cambria"/>
                <a:cs typeface="Cambria"/>
              </a:rPr>
              <a:t>and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immature.”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dirty="0">
                <a:latin typeface="Cambria"/>
                <a:cs typeface="Cambria"/>
              </a:rPr>
              <a:t>“</a:t>
            </a:r>
            <a:r>
              <a:rPr sz="1300" b="1" dirty="0">
                <a:latin typeface="Cambria"/>
                <a:cs typeface="Cambria"/>
              </a:rPr>
              <a:t>I </a:t>
            </a:r>
            <a:r>
              <a:rPr sz="1300" b="1" spc="-5" dirty="0">
                <a:latin typeface="Cambria"/>
                <a:cs typeface="Cambria"/>
              </a:rPr>
              <a:t>wish I hadn’t drunk </a:t>
            </a:r>
            <a:r>
              <a:rPr sz="1300" spc="-5" dirty="0">
                <a:latin typeface="Cambria"/>
                <a:cs typeface="Cambria"/>
              </a:rPr>
              <a:t>that whole bottle of wine yesterday. Now I have</a:t>
            </a:r>
            <a:r>
              <a:rPr sz="1300" spc="9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spc="-5" dirty="0">
                <a:latin typeface="Cambria"/>
                <a:cs typeface="Cambria"/>
              </a:rPr>
              <a:t>terrible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hangover.”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365F91"/>
                </a:solidFill>
                <a:latin typeface="Cambria"/>
                <a:cs typeface="Cambria"/>
              </a:rPr>
              <a:t>If only +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past</a:t>
            </a:r>
            <a:r>
              <a:rPr sz="1400" b="1" spc="-9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dirty="0">
                <a:solidFill>
                  <a:srgbClr val="365F91"/>
                </a:solidFill>
                <a:latin typeface="Cambria"/>
                <a:cs typeface="Cambria"/>
              </a:rPr>
              <a:t>perfect…!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300" spc="-5" dirty="0">
                <a:latin typeface="Cambria"/>
                <a:cs typeface="Cambria"/>
              </a:rPr>
              <a:t>This phrase is often used as an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exclamation:</a:t>
            </a:r>
            <a:endParaRPr sz="1300">
              <a:latin typeface="Cambria"/>
              <a:cs typeface="Cambria"/>
            </a:endParaRPr>
          </a:p>
          <a:p>
            <a:pPr marL="469265" marR="306070" indent="-227965">
              <a:lnSpc>
                <a:spcPct val="112300"/>
              </a:lnSpc>
              <a:spcBef>
                <a:spcPts val="10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“If only I’d invested </a:t>
            </a:r>
            <a:r>
              <a:rPr sz="1300" dirty="0">
                <a:latin typeface="Cambria"/>
                <a:cs typeface="Cambria"/>
              </a:rPr>
              <a:t>in </a:t>
            </a:r>
            <a:r>
              <a:rPr sz="1300" spc="-5" dirty="0">
                <a:latin typeface="Cambria"/>
                <a:cs typeface="Cambria"/>
              </a:rPr>
              <a:t>Apple Computers </a:t>
            </a:r>
            <a:r>
              <a:rPr sz="1300" spc="5" dirty="0">
                <a:latin typeface="Cambria"/>
                <a:cs typeface="Cambria"/>
              </a:rPr>
              <a:t>20 </a:t>
            </a:r>
            <a:r>
              <a:rPr sz="1300" spc="-5" dirty="0">
                <a:latin typeface="Cambria"/>
                <a:cs typeface="Cambria"/>
              </a:rPr>
              <a:t>years ago! If I had, </a:t>
            </a:r>
            <a:r>
              <a:rPr sz="1300" dirty="0">
                <a:latin typeface="Cambria"/>
                <a:cs typeface="Cambria"/>
              </a:rPr>
              <a:t>I’d </a:t>
            </a:r>
            <a:r>
              <a:rPr sz="1300" spc="-5" dirty="0">
                <a:latin typeface="Cambria"/>
                <a:cs typeface="Cambria"/>
              </a:rPr>
              <a:t>be rich  today.”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“If only I’d </a:t>
            </a:r>
            <a:r>
              <a:rPr sz="1300" b="1" dirty="0">
                <a:latin typeface="Cambria"/>
                <a:cs typeface="Cambria"/>
              </a:rPr>
              <a:t>known </a:t>
            </a:r>
            <a:r>
              <a:rPr sz="1300" dirty="0">
                <a:latin typeface="Cambria"/>
                <a:cs typeface="Cambria"/>
              </a:rPr>
              <a:t>you were </a:t>
            </a:r>
            <a:r>
              <a:rPr sz="1300" spc="-5" dirty="0">
                <a:latin typeface="Cambria"/>
                <a:cs typeface="Cambria"/>
              </a:rPr>
              <a:t>coming! I </a:t>
            </a:r>
            <a:r>
              <a:rPr sz="1300" dirty="0">
                <a:latin typeface="Cambria"/>
                <a:cs typeface="Cambria"/>
              </a:rPr>
              <a:t>would </a:t>
            </a:r>
            <a:r>
              <a:rPr sz="1300" spc="-5" dirty="0">
                <a:latin typeface="Cambria"/>
                <a:cs typeface="Cambria"/>
              </a:rPr>
              <a:t>have made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dinner.”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“If only I hadn’t </a:t>
            </a:r>
            <a:r>
              <a:rPr sz="1300" b="1" dirty="0">
                <a:latin typeface="Cambria"/>
                <a:cs typeface="Cambria"/>
              </a:rPr>
              <a:t>been </a:t>
            </a:r>
            <a:r>
              <a:rPr sz="1300" spc="-5" dirty="0">
                <a:latin typeface="Cambria"/>
                <a:cs typeface="Cambria"/>
              </a:rPr>
              <a:t>so shy </a:t>
            </a:r>
            <a:r>
              <a:rPr sz="1300" dirty="0">
                <a:latin typeface="Cambria"/>
                <a:cs typeface="Cambria"/>
              </a:rPr>
              <a:t>in </a:t>
            </a:r>
            <a:r>
              <a:rPr sz="1300" spc="-5" dirty="0">
                <a:latin typeface="Cambria"/>
                <a:cs typeface="Cambria"/>
              </a:rPr>
              <a:t>college! I </a:t>
            </a:r>
            <a:r>
              <a:rPr sz="1300" dirty="0">
                <a:latin typeface="Cambria"/>
                <a:cs typeface="Cambria"/>
              </a:rPr>
              <a:t>probably </a:t>
            </a:r>
            <a:r>
              <a:rPr sz="1300" spc="-5" dirty="0">
                <a:latin typeface="Cambria"/>
                <a:cs typeface="Cambria"/>
              </a:rPr>
              <a:t>would have had a lot</a:t>
            </a:r>
            <a:r>
              <a:rPr sz="1300" spc="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more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spc="-5" dirty="0">
                <a:latin typeface="Cambria"/>
                <a:cs typeface="Cambria"/>
              </a:rPr>
              <a:t>fun.”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dirty="0">
                <a:latin typeface="Cambria"/>
                <a:cs typeface="Cambria"/>
              </a:rPr>
              <a:t>“I </a:t>
            </a:r>
            <a:r>
              <a:rPr sz="1300" spc="-5" dirty="0">
                <a:latin typeface="Cambria"/>
                <a:cs typeface="Cambria"/>
              </a:rPr>
              <a:t>couldn’t sleep </a:t>
            </a:r>
            <a:r>
              <a:rPr sz="1300" dirty="0">
                <a:latin typeface="Cambria"/>
                <a:cs typeface="Cambria"/>
              </a:rPr>
              <a:t>at </a:t>
            </a:r>
            <a:r>
              <a:rPr sz="1300" spc="-5" dirty="0">
                <a:latin typeface="Cambria"/>
                <a:cs typeface="Cambria"/>
              </a:rPr>
              <a:t>all last night – </a:t>
            </a:r>
            <a:r>
              <a:rPr sz="1300" b="1" spc="-5" dirty="0">
                <a:latin typeface="Cambria"/>
                <a:cs typeface="Cambria"/>
              </a:rPr>
              <a:t>if </a:t>
            </a:r>
            <a:r>
              <a:rPr sz="1300" b="1" dirty="0">
                <a:latin typeface="Cambria"/>
                <a:cs typeface="Cambria"/>
              </a:rPr>
              <a:t>only </a:t>
            </a:r>
            <a:r>
              <a:rPr sz="1300" b="1" spc="-5" dirty="0">
                <a:latin typeface="Cambria"/>
                <a:cs typeface="Cambria"/>
              </a:rPr>
              <a:t>I hadn’t watched </a:t>
            </a:r>
            <a:r>
              <a:rPr sz="1300" spc="-5" dirty="0">
                <a:latin typeface="Cambria"/>
                <a:cs typeface="Cambria"/>
              </a:rPr>
              <a:t>that horror</a:t>
            </a:r>
            <a:r>
              <a:rPr sz="1300" spc="1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movie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spc="-5" dirty="0">
                <a:latin typeface="Cambria"/>
                <a:cs typeface="Cambria"/>
              </a:rPr>
              <a:t>before going </a:t>
            </a:r>
            <a:r>
              <a:rPr sz="1300" dirty="0">
                <a:latin typeface="Cambria"/>
                <a:cs typeface="Cambria"/>
              </a:rPr>
              <a:t>to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bed!”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dirty="0">
                <a:latin typeface="Cambria"/>
                <a:cs typeface="Cambria"/>
              </a:rPr>
              <a:t>“If </a:t>
            </a:r>
            <a:r>
              <a:rPr sz="1300" spc="-10" dirty="0">
                <a:latin typeface="Cambria"/>
                <a:cs typeface="Cambria"/>
              </a:rPr>
              <a:t>only </a:t>
            </a:r>
            <a:r>
              <a:rPr sz="1300" spc="-5" dirty="0">
                <a:latin typeface="Cambria"/>
                <a:cs typeface="Cambria"/>
              </a:rPr>
              <a:t>+ past perfect” is often followed by imagining what would have happened</a:t>
            </a:r>
            <a:r>
              <a:rPr sz="1300" spc="1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if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300" spc="-5" dirty="0">
                <a:latin typeface="Cambria"/>
                <a:cs typeface="Cambria"/>
              </a:rPr>
              <a:t>your action in the past had been different, </a:t>
            </a:r>
            <a:r>
              <a:rPr sz="1300" spc="-10" dirty="0">
                <a:latin typeface="Cambria"/>
                <a:cs typeface="Cambria"/>
              </a:rPr>
              <a:t>as </a:t>
            </a:r>
            <a:r>
              <a:rPr sz="1300" spc="-5" dirty="0">
                <a:latin typeface="Cambria"/>
                <a:cs typeface="Cambria"/>
              </a:rPr>
              <a:t>in the first </a:t>
            </a:r>
            <a:r>
              <a:rPr sz="1300" dirty="0">
                <a:latin typeface="Cambria"/>
                <a:cs typeface="Cambria"/>
              </a:rPr>
              <a:t>three</a:t>
            </a:r>
            <a:r>
              <a:rPr sz="1300" spc="9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examples.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4114B85-4CC6-4489-AC77-CBACD790F7A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144139" y="9275774"/>
            <a:ext cx="148653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1460</Words>
  <Application>Microsoft Office PowerPoint</Application>
  <PresentationFormat>Custom</PresentationFormat>
  <Paragraphs>134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Cambria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Shayna - Espresso English</dc:creator>
  <cp:lastModifiedBy>Eman Magdoub</cp:lastModifiedBy>
  <cp:revision>1</cp:revision>
  <dcterms:created xsi:type="dcterms:W3CDTF">2022-04-24T10:07:05Z</dcterms:created>
  <dcterms:modified xsi:type="dcterms:W3CDTF">2022-04-24T08:08:24Z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2020-06-03T00:00:00Z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2022-04-24T00:00:00Z</vt:filetime>
  </property>
</Properties>
</file>