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7" r:id="rId5"/>
    <p:sldId id="257" r:id="rId6"/>
    <p:sldId id="258" r:id="rId7"/>
    <p:sldId id="259" r:id="rId8"/>
    <p:sldId id="260" r:id="rId9"/>
    <p:sldId id="268" r:id="rId10"/>
    <p:sldId id="336" r:id="rId11"/>
    <p:sldId id="338" r:id="rId12"/>
    <p:sldId id="339" r:id="rId13"/>
    <p:sldId id="340" r:id="rId14"/>
    <p:sldId id="273" r:id="rId15"/>
    <p:sldId id="332" r:id="rId16"/>
    <p:sldId id="271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5- Apologizing and Expressing Regret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11ED-8667-46E8-91C6-FB87182B4CC3}"/>
              </a:ext>
            </a:extLst>
          </p:cNvPr>
          <p:cNvSpPr txBox="1"/>
          <p:nvPr/>
        </p:nvSpPr>
        <p:spPr>
          <a:xfrm>
            <a:off x="238369" y="762844"/>
            <a:ext cx="1107830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 use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I WISH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IF ONLY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when we’re talking about regrets.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1️⃣ </a:t>
            </a: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FIRST RULE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 use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WISH / IF ONLY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with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the Past Simple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the Past Continuous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COULD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+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present bare infinitive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in the main clause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to express regret about the present or the future.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Okay?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Let me give you some examples.</a:t>
            </a:r>
          </a:p>
          <a:p>
            <a:pPr algn="l" fontAlgn="base"/>
            <a:r>
              <a:rPr lang="en-US" b="0" i="1" dirty="0">
                <a:solidFill>
                  <a:srgbClr val="F06465"/>
                </a:solidFill>
                <a:effectLst/>
                <a:latin typeface="inherit"/>
              </a:rPr>
              <a:t>I wish you were here.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So they’re not but you do wish that somebody was there to help you with a particular problem or issue.</a:t>
            </a:r>
          </a:p>
          <a:p>
            <a:pPr algn="l" fontAlgn="base"/>
            <a:r>
              <a:rPr lang="en-US" b="0" i="1" dirty="0">
                <a:solidFill>
                  <a:srgbClr val="F06465"/>
                </a:solidFill>
                <a:effectLst/>
                <a:latin typeface="inherit"/>
              </a:rPr>
              <a:t>I wish I could talk to you now.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You’d like to talk to someone but you can’t because they’re not available.</a:t>
            </a:r>
          </a:p>
          <a:p>
            <a:pPr algn="l" fontAlgn="base"/>
            <a:r>
              <a:rPr lang="en-US" b="0" i="1" dirty="0">
                <a:solidFill>
                  <a:srgbClr val="F06465"/>
                </a:solidFill>
                <a:effectLst/>
                <a:latin typeface="inherit"/>
              </a:rPr>
              <a:t>I wish you could see this place.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 really want someone to see this place but it’s not possible at the moment so this is the way you express your regret.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2️⃣</a:t>
            </a: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 SECOND RULE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 use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WISH / IF ONLY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with t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he Past Perfect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in the main clause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to talk about regrets in the past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b="0" i="1" dirty="0">
                <a:solidFill>
                  <a:srgbClr val="F06465"/>
                </a:solidFill>
                <a:effectLst/>
                <a:latin typeface="inherit"/>
              </a:rPr>
              <a:t>I wish I hadn’t said that.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 did, you can’t take it back but you really wish that it hadn’t happened.</a:t>
            </a:r>
          </a:p>
          <a:p>
            <a:pPr algn="l" fontAlgn="base"/>
            <a:r>
              <a:rPr lang="en-US" b="0" i="1" dirty="0">
                <a:solidFill>
                  <a:srgbClr val="F06465"/>
                </a:solidFill>
                <a:effectLst/>
                <a:latin typeface="inherit"/>
              </a:rPr>
              <a:t>If only I’d known you were coming.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 didn’t know you were coming, we could have met, but we didn’t because I didn’t know. A regret about the past action.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5- Apologizing and Expressing Regret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11ED-8667-46E8-91C6-FB87182B4CC3}"/>
              </a:ext>
            </a:extLst>
          </p:cNvPr>
          <p:cNvSpPr txBox="1"/>
          <p:nvPr/>
        </p:nvSpPr>
        <p:spPr>
          <a:xfrm>
            <a:off x="238369" y="762844"/>
            <a:ext cx="11078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 use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I WISH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IF ONLY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when we’re talking about regrets.</a:t>
            </a:r>
          </a:p>
          <a:p>
            <a:pPr algn="l" fontAlgn="base"/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3️⃣ THIRD RULE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 can also use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WOULD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And we use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WOULD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when we want to get somebody to do something, or to get somebody to stop doing something.</a:t>
            </a:r>
          </a:p>
          <a:p>
            <a:pPr algn="l" fontAlgn="base"/>
            <a:r>
              <a:rPr lang="en-US" b="0" i="1" dirty="0">
                <a:solidFill>
                  <a:srgbClr val="F06465"/>
                </a:solidFill>
                <a:effectLst/>
                <a:latin typeface="inherit"/>
              </a:rPr>
              <a:t>I wish you would stop banging that drum.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Parent’s wishing the child would be a little bit more quiet.</a:t>
            </a:r>
          </a:p>
          <a:p>
            <a:pPr algn="l" fontAlgn="base"/>
            <a:r>
              <a:rPr lang="en-US" b="0" i="1" dirty="0">
                <a:solidFill>
                  <a:srgbClr val="F06465"/>
                </a:solidFill>
                <a:effectLst/>
                <a:latin typeface="inherit"/>
              </a:rPr>
              <a:t>I wish he wouldn’t shout so loud when he’s on the telephone.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If only they would stop shouting at each other.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So here are the English grammar rules concerning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 WISH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and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IF ONLY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, and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we are talking about regrets that we can have about the present, future or past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3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5- Apologizing and Expressing Regret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11ED-8667-46E8-91C6-FB87182B4CC3}"/>
              </a:ext>
            </a:extLst>
          </p:cNvPr>
          <p:cNvSpPr txBox="1"/>
          <p:nvPr/>
        </p:nvSpPr>
        <p:spPr>
          <a:xfrm>
            <a:off x="355600" y="254844"/>
            <a:ext cx="11586308" cy="6244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59" marR="3464">
              <a:lnSpc>
                <a:spcPct val="112300"/>
              </a:lnSpc>
              <a:spcBef>
                <a:spcPts val="726"/>
              </a:spcBef>
            </a:pPr>
            <a:r>
              <a:rPr lang="en-US" sz="1800" spc="-3" dirty="0">
                <a:latin typeface="Cambria"/>
                <a:cs typeface="Cambria"/>
              </a:rPr>
              <a:t>The </a:t>
            </a:r>
            <a:r>
              <a:rPr lang="en-US" sz="1800" spc="-7" dirty="0">
                <a:latin typeface="Cambria"/>
                <a:cs typeface="Cambria"/>
              </a:rPr>
              <a:t>basic </a:t>
            </a:r>
            <a:r>
              <a:rPr lang="en-US" sz="1800" spc="-3" dirty="0">
                <a:latin typeface="Cambria"/>
                <a:cs typeface="Cambria"/>
              </a:rPr>
              <a:t>way </a:t>
            </a:r>
            <a:r>
              <a:rPr lang="en-US" sz="1800" dirty="0">
                <a:latin typeface="Cambria"/>
                <a:cs typeface="Cambria"/>
              </a:rPr>
              <a:t>to </a:t>
            </a:r>
            <a:r>
              <a:rPr lang="en-US" sz="1800" spc="-3" dirty="0">
                <a:latin typeface="Cambria"/>
                <a:cs typeface="Cambria"/>
              </a:rPr>
              <a:t>apologize </a:t>
            </a:r>
            <a:r>
              <a:rPr lang="en-US" sz="1800" dirty="0">
                <a:latin typeface="Cambria"/>
                <a:cs typeface="Cambria"/>
              </a:rPr>
              <a:t>is to say </a:t>
            </a:r>
            <a:r>
              <a:rPr lang="en-US" sz="1800" b="1" spc="-3" dirty="0">
                <a:latin typeface="Cambria"/>
                <a:cs typeface="Cambria"/>
              </a:rPr>
              <a:t>“I’m sorry” </a:t>
            </a:r>
            <a:r>
              <a:rPr lang="en-US" sz="1800" spc="-3" dirty="0">
                <a:latin typeface="Cambria"/>
                <a:cs typeface="Cambria"/>
              </a:rPr>
              <a:t>or </a:t>
            </a:r>
            <a:r>
              <a:rPr lang="en-US" sz="1800" b="1" spc="-3" dirty="0">
                <a:latin typeface="Cambria"/>
                <a:cs typeface="Cambria"/>
              </a:rPr>
              <a:t>“I want / I’d </a:t>
            </a:r>
            <a:r>
              <a:rPr lang="en-US" sz="1800" b="1" dirty="0">
                <a:latin typeface="Cambria"/>
                <a:cs typeface="Cambria"/>
              </a:rPr>
              <a:t>like </a:t>
            </a:r>
            <a:r>
              <a:rPr lang="en-US" sz="1800" b="1" spc="-3" dirty="0">
                <a:latin typeface="Cambria"/>
                <a:cs typeface="Cambria"/>
              </a:rPr>
              <a:t>to apologize”  </a:t>
            </a:r>
            <a:r>
              <a:rPr lang="en-US" sz="1800" spc="-3" dirty="0">
                <a:latin typeface="Cambria"/>
                <a:cs typeface="Cambria"/>
              </a:rPr>
              <a:t>(more formal). You can also add the word “for…” and then describe exactly why </a:t>
            </a:r>
            <a:r>
              <a:rPr lang="en-US" sz="1800" spc="-7" dirty="0">
                <a:latin typeface="Cambria"/>
                <a:cs typeface="Cambria"/>
              </a:rPr>
              <a:t>you  </a:t>
            </a:r>
            <a:r>
              <a:rPr lang="en-US" sz="1800" spc="-3" dirty="0">
                <a:latin typeface="Cambria"/>
                <a:cs typeface="Cambria"/>
              </a:rPr>
              <a:t>are</a:t>
            </a:r>
            <a:r>
              <a:rPr lang="en-US" sz="1800" spc="-51" dirty="0">
                <a:latin typeface="Cambria"/>
                <a:cs typeface="Cambria"/>
              </a:rPr>
              <a:t> </a:t>
            </a:r>
            <a:r>
              <a:rPr lang="en-US" sz="1800" spc="-3" dirty="0">
                <a:latin typeface="Cambria"/>
                <a:cs typeface="Cambria"/>
              </a:rPr>
              <a:t>apologizing: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“I’m sorry for yelling at you.”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“I’m sorry for using your computer without</a:t>
            </a:r>
            <a:r>
              <a:rPr lang="en-US" sz="1800" b="1" spc="37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asking.”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 want </a:t>
            </a:r>
            <a:r>
              <a:rPr lang="en-US" sz="1800" b="1" spc="-7" dirty="0">
                <a:latin typeface="Cambria"/>
                <a:cs typeface="Cambria"/>
              </a:rPr>
              <a:t>to </a:t>
            </a:r>
            <a:r>
              <a:rPr lang="en-US" sz="1800" b="1" spc="-3" dirty="0">
                <a:latin typeface="Cambria"/>
                <a:cs typeface="Cambria"/>
              </a:rPr>
              <a:t>apologize for losing my</a:t>
            </a:r>
            <a:r>
              <a:rPr lang="en-US" sz="1800" b="1" spc="34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temper.”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“I’d like </a:t>
            </a:r>
            <a:r>
              <a:rPr lang="en-US" sz="1800" b="1" spc="-7" dirty="0">
                <a:latin typeface="Cambria"/>
                <a:cs typeface="Cambria"/>
              </a:rPr>
              <a:t>to </a:t>
            </a:r>
            <a:r>
              <a:rPr lang="en-US" sz="1800" b="1" spc="-3" dirty="0">
                <a:latin typeface="Cambria"/>
                <a:cs typeface="Cambria"/>
              </a:rPr>
              <a:t>apologize for </a:t>
            </a:r>
            <a:r>
              <a:rPr lang="en-US" sz="1800" b="1" dirty="0">
                <a:latin typeface="Cambria"/>
                <a:cs typeface="Cambria"/>
              </a:rPr>
              <a:t>missing </a:t>
            </a:r>
            <a:r>
              <a:rPr lang="en-US" sz="1800" b="1" spc="-3" dirty="0">
                <a:latin typeface="Cambria"/>
                <a:cs typeface="Cambria"/>
              </a:rPr>
              <a:t>the</a:t>
            </a:r>
            <a:r>
              <a:rPr lang="en-US" sz="1800" b="1" spc="27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deadline.”</a:t>
            </a:r>
            <a:endParaRPr lang="en-US" sz="1800" dirty="0">
              <a:latin typeface="Cambria"/>
              <a:cs typeface="Cambria"/>
            </a:endParaRPr>
          </a:p>
          <a:p>
            <a:pPr>
              <a:spcBef>
                <a:spcPts val="31"/>
              </a:spcBef>
              <a:buFont typeface="Symbol"/>
              <a:buChar char=""/>
            </a:pPr>
            <a:endParaRPr lang="en-US" sz="3200" dirty="0">
              <a:latin typeface="Times New Roman"/>
              <a:cs typeface="Times New Roman"/>
            </a:endParaRPr>
          </a:p>
          <a:p>
            <a:pPr marL="8659"/>
            <a:r>
              <a:rPr lang="en-US" sz="1800" spc="-3" dirty="0">
                <a:latin typeface="Cambria"/>
                <a:cs typeface="Cambria"/>
              </a:rPr>
              <a:t>For very minor mistakes – </a:t>
            </a:r>
            <a:r>
              <a:rPr lang="en-US" sz="1800" spc="-7" dirty="0">
                <a:latin typeface="Cambria"/>
                <a:cs typeface="Cambria"/>
              </a:rPr>
              <a:t>like </a:t>
            </a:r>
            <a:r>
              <a:rPr lang="en-US" sz="1800" spc="-3" dirty="0">
                <a:latin typeface="Cambria"/>
                <a:cs typeface="Cambria"/>
              </a:rPr>
              <a:t>bumping </a:t>
            </a:r>
            <a:r>
              <a:rPr lang="en-US" sz="1800" dirty="0">
                <a:latin typeface="Cambria"/>
                <a:cs typeface="Cambria"/>
              </a:rPr>
              <a:t>into </a:t>
            </a:r>
            <a:r>
              <a:rPr lang="en-US" sz="1800" spc="-3" dirty="0">
                <a:latin typeface="Cambria"/>
                <a:cs typeface="Cambria"/>
              </a:rPr>
              <a:t>someone – </a:t>
            </a:r>
            <a:r>
              <a:rPr lang="en-US" sz="1800" spc="-7" dirty="0">
                <a:latin typeface="Cambria"/>
                <a:cs typeface="Cambria"/>
              </a:rPr>
              <a:t>you </a:t>
            </a:r>
            <a:r>
              <a:rPr lang="en-US" sz="1800" spc="-3" dirty="0">
                <a:latin typeface="Cambria"/>
                <a:cs typeface="Cambria"/>
              </a:rPr>
              <a:t>can use these</a:t>
            </a:r>
            <a:r>
              <a:rPr lang="en-US" sz="1800" spc="106" dirty="0">
                <a:latin typeface="Cambria"/>
                <a:cs typeface="Cambria"/>
              </a:rPr>
              <a:t> </a:t>
            </a:r>
            <a:r>
              <a:rPr lang="en-US" sz="1800" spc="-3" dirty="0">
                <a:latin typeface="Cambria"/>
                <a:cs typeface="Cambria"/>
              </a:rPr>
              <a:t>phrases: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“Oops –</a:t>
            </a:r>
            <a:r>
              <a:rPr lang="en-US" sz="1800" b="1" spc="-31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sorry.”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“Sorry about</a:t>
            </a:r>
            <a:r>
              <a:rPr lang="en-US" sz="1800" b="1" spc="-41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that.”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“Excuse</a:t>
            </a:r>
            <a:r>
              <a:rPr lang="en-US" sz="1800" b="1" spc="-51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me.”</a:t>
            </a:r>
            <a:endParaRPr lang="en-US" sz="1800" dirty="0">
              <a:latin typeface="Cambria"/>
              <a:cs typeface="Cambria"/>
            </a:endParaRPr>
          </a:p>
          <a:p>
            <a:pPr marL="319945" marR="171012">
              <a:lnSpc>
                <a:spcPct val="112300"/>
              </a:lnSpc>
            </a:pPr>
            <a:r>
              <a:rPr lang="en-US" sz="1800" i="1" spc="-7" dirty="0">
                <a:latin typeface="Cambria"/>
                <a:cs typeface="Cambria"/>
              </a:rPr>
              <a:t>Say this </a:t>
            </a:r>
            <a:r>
              <a:rPr lang="en-US" sz="1800" i="1" spc="-3" dirty="0">
                <a:latin typeface="Cambria"/>
                <a:cs typeface="Cambria"/>
              </a:rPr>
              <a:t>when you </a:t>
            </a:r>
            <a:r>
              <a:rPr lang="en-US" sz="1800" i="1" spc="-7" dirty="0">
                <a:latin typeface="Cambria"/>
                <a:cs typeface="Cambria"/>
              </a:rPr>
              <a:t>cough, </a:t>
            </a:r>
            <a:r>
              <a:rPr lang="en-US" sz="1800" i="1" spc="-3" dirty="0">
                <a:latin typeface="Cambria"/>
                <a:cs typeface="Cambria"/>
              </a:rPr>
              <a:t>burp, fart, blow your nose, or make another bodily  noise in</a:t>
            </a:r>
            <a:r>
              <a:rPr lang="en-US" sz="1800" i="1" spc="-51" dirty="0">
                <a:latin typeface="Cambria"/>
                <a:cs typeface="Cambria"/>
              </a:rPr>
              <a:t> </a:t>
            </a:r>
            <a:r>
              <a:rPr lang="en-US" sz="1800" i="1" spc="-3" dirty="0">
                <a:latin typeface="Cambria"/>
                <a:cs typeface="Cambria"/>
              </a:rPr>
              <a:t>public.</a:t>
            </a:r>
            <a:endParaRPr lang="en-US" sz="1800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8659" marR="61911">
              <a:lnSpc>
                <a:spcPct val="112300"/>
              </a:lnSpc>
            </a:pPr>
            <a:r>
              <a:rPr lang="en-US" sz="1800" spc="-3" dirty="0">
                <a:latin typeface="Cambria"/>
                <a:cs typeface="Cambria"/>
              </a:rPr>
              <a:t>If </a:t>
            </a:r>
            <a:r>
              <a:rPr lang="en-US" sz="1800" spc="-7" dirty="0">
                <a:latin typeface="Cambria"/>
                <a:cs typeface="Cambria"/>
              </a:rPr>
              <a:t>you </a:t>
            </a:r>
            <a:r>
              <a:rPr lang="en-US" sz="1800" spc="-3" dirty="0">
                <a:latin typeface="Cambria"/>
                <a:cs typeface="Cambria"/>
              </a:rPr>
              <a:t>did something VERY bad and </a:t>
            </a:r>
            <a:r>
              <a:rPr lang="en-US" sz="1800" spc="-7" dirty="0">
                <a:latin typeface="Cambria"/>
                <a:cs typeface="Cambria"/>
              </a:rPr>
              <a:t>you </a:t>
            </a:r>
            <a:r>
              <a:rPr lang="en-US" sz="1800" dirty="0">
                <a:latin typeface="Cambria"/>
                <a:cs typeface="Cambria"/>
              </a:rPr>
              <a:t>want </a:t>
            </a:r>
            <a:r>
              <a:rPr lang="en-US" sz="1800" spc="-3" dirty="0">
                <a:latin typeface="Cambria"/>
                <a:cs typeface="Cambria"/>
              </a:rPr>
              <a:t>to apologize even more strongly, you  can</a:t>
            </a:r>
            <a:r>
              <a:rPr lang="en-US" sz="1800" spc="-61" dirty="0">
                <a:latin typeface="Cambria"/>
                <a:cs typeface="Cambria"/>
              </a:rPr>
              <a:t> </a:t>
            </a:r>
            <a:r>
              <a:rPr lang="en-US" sz="1800" spc="-3" dirty="0">
                <a:latin typeface="Cambria"/>
                <a:cs typeface="Cambria"/>
              </a:rPr>
              <a:t>say: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“I’m really sorry / I’m </a:t>
            </a:r>
            <a:r>
              <a:rPr lang="en-US" sz="1800" b="1" dirty="0">
                <a:latin typeface="Cambria"/>
                <a:cs typeface="Cambria"/>
              </a:rPr>
              <a:t>so</a:t>
            </a:r>
            <a:r>
              <a:rPr lang="en-US" sz="1800" b="1" spc="3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sorry.”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“Please accept </a:t>
            </a:r>
            <a:r>
              <a:rPr lang="en-US" sz="1800" b="1" dirty="0">
                <a:latin typeface="Cambria"/>
                <a:cs typeface="Cambria"/>
              </a:rPr>
              <a:t>my </a:t>
            </a:r>
            <a:r>
              <a:rPr lang="en-US" sz="1800" b="1" spc="-3" dirty="0">
                <a:latin typeface="Cambria"/>
                <a:cs typeface="Cambria"/>
              </a:rPr>
              <a:t>sincere apology.”</a:t>
            </a:r>
            <a:endParaRPr lang="en-US" sz="1800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lang="en-US" sz="1800" i="1" spc="-7" dirty="0">
                <a:latin typeface="Cambria"/>
                <a:cs typeface="Cambria"/>
              </a:rPr>
              <a:t>Very </a:t>
            </a:r>
            <a:r>
              <a:rPr lang="en-US" sz="1800" i="1" spc="-3" dirty="0">
                <a:latin typeface="Cambria"/>
                <a:cs typeface="Cambria"/>
              </a:rPr>
              <a:t>formal – used in professional</a:t>
            </a:r>
            <a:r>
              <a:rPr lang="en-US" sz="1800" i="1" spc="27" dirty="0">
                <a:latin typeface="Cambria"/>
                <a:cs typeface="Cambria"/>
              </a:rPr>
              <a:t> </a:t>
            </a:r>
            <a:r>
              <a:rPr lang="en-US" sz="1800" i="1" spc="-3" dirty="0">
                <a:latin typeface="Cambria"/>
                <a:cs typeface="Cambria"/>
              </a:rPr>
              <a:t>situations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 can’t express </a:t>
            </a:r>
            <a:r>
              <a:rPr lang="en-US" sz="1800" b="1" dirty="0">
                <a:latin typeface="Cambria"/>
                <a:cs typeface="Cambria"/>
              </a:rPr>
              <a:t>how </a:t>
            </a:r>
            <a:r>
              <a:rPr lang="en-US" sz="1800" b="1" spc="-3" dirty="0">
                <a:latin typeface="Cambria"/>
                <a:cs typeface="Cambria"/>
              </a:rPr>
              <a:t>sorry I</a:t>
            </a:r>
            <a:r>
              <a:rPr lang="en-US" sz="1800" b="1" spc="-14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am.”</a:t>
            </a:r>
            <a:endParaRPr lang="en-US" sz="1800" dirty="0">
              <a:latin typeface="Cambria"/>
              <a:cs typeface="Cambria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7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5- Apologizing and Expressing Regret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511ED-8667-46E8-91C6-FB87182B4CC3}"/>
              </a:ext>
            </a:extLst>
          </p:cNvPr>
          <p:cNvSpPr txBox="1"/>
          <p:nvPr/>
        </p:nvSpPr>
        <p:spPr>
          <a:xfrm>
            <a:off x="355600" y="254844"/>
            <a:ext cx="11586308" cy="3526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"/>
              </a:spcBef>
              <a:buFont typeface="Symbol"/>
              <a:buChar char=""/>
            </a:pPr>
            <a:endParaRPr lang="en-US" sz="3600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lang="en-US" sz="2000" b="1" spc="-3" dirty="0">
                <a:solidFill>
                  <a:srgbClr val="365F91"/>
                </a:solidFill>
                <a:latin typeface="Cambria"/>
                <a:cs typeface="Cambria"/>
              </a:rPr>
              <a:t>Accepting</a:t>
            </a:r>
            <a:r>
              <a:rPr lang="en-US" sz="2000" b="1" spc="-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lang="en-US" sz="2000" b="1" spc="-3" dirty="0">
                <a:solidFill>
                  <a:srgbClr val="365F91"/>
                </a:solidFill>
                <a:latin typeface="Cambria"/>
                <a:cs typeface="Cambria"/>
              </a:rPr>
              <a:t>Responsibility</a:t>
            </a:r>
            <a:endParaRPr lang="en-US" sz="2000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8659" marR="6494">
              <a:lnSpc>
                <a:spcPct val="113100"/>
              </a:lnSpc>
              <a:spcBef>
                <a:spcPts val="3"/>
              </a:spcBef>
            </a:pPr>
            <a:r>
              <a:rPr lang="en-US" sz="1800" spc="-3" dirty="0">
                <a:latin typeface="Cambria"/>
                <a:cs typeface="Cambria"/>
              </a:rPr>
              <a:t>When apologizing, it can be helpful to show that </a:t>
            </a:r>
            <a:r>
              <a:rPr lang="en-US" sz="1800" spc="-7" dirty="0">
                <a:latin typeface="Cambria"/>
                <a:cs typeface="Cambria"/>
              </a:rPr>
              <a:t>you </a:t>
            </a:r>
            <a:r>
              <a:rPr lang="en-US" sz="1800" spc="-3" dirty="0">
                <a:latin typeface="Cambria"/>
                <a:cs typeface="Cambria"/>
              </a:rPr>
              <a:t>recognize what </a:t>
            </a:r>
            <a:r>
              <a:rPr lang="en-US" sz="1800" spc="-7" dirty="0">
                <a:latin typeface="Cambria"/>
                <a:cs typeface="Cambria"/>
              </a:rPr>
              <a:t>you </a:t>
            </a:r>
            <a:r>
              <a:rPr lang="en-US" sz="1800" spc="-3" dirty="0">
                <a:latin typeface="Cambria"/>
                <a:cs typeface="Cambria"/>
              </a:rPr>
              <a:t>did wrong.  Here are some phrases for expressing your role in the</a:t>
            </a:r>
            <a:r>
              <a:rPr lang="en-US" sz="1800" spc="27" dirty="0">
                <a:latin typeface="Cambria"/>
                <a:cs typeface="Cambria"/>
              </a:rPr>
              <a:t> </a:t>
            </a:r>
            <a:r>
              <a:rPr lang="en-US" sz="1800" spc="-3" dirty="0">
                <a:latin typeface="Cambria"/>
                <a:cs typeface="Cambria"/>
              </a:rPr>
              <a:t>problem: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“It was my</a:t>
            </a:r>
            <a:r>
              <a:rPr lang="en-US" sz="1800" b="1" spc="-34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fault.”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 messed</a:t>
            </a:r>
            <a:r>
              <a:rPr lang="en-US" sz="1800" b="1" spc="-58" dirty="0">
                <a:latin typeface="Cambria"/>
                <a:cs typeface="Cambria"/>
              </a:rPr>
              <a:t> </a:t>
            </a:r>
            <a:r>
              <a:rPr lang="en-US" sz="1800" b="1" dirty="0">
                <a:latin typeface="Cambria"/>
                <a:cs typeface="Cambria"/>
              </a:rPr>
              <a:t>up.”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 know I let you</a:t>
            </a:r>
            <a:r>
              <a:rPr lang="en-US" sz="1800" b="1" spc="-27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down.”</a:t>
            </a:r>
            <a:endParaRPr lang="en-US" sz="1800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latin typeface="Cambria"/>
                <a:cs typeface="Cambria"/>
              </a:rPr>
              <a:t>“It was wrong </a:t>
            </a:r>
            <a:r>
              <a:rPr lang="en-US" sz="1800" b="1" dirty="0">
                <a:latin typeface="Cambria"/>
                <a:cs typeface="Cambria"/>
              </a:rPr>
              <a:t>of </a:t>
            </a:r>
            <a:r>
              <a:rPr lang="en-US" sz="1800" b="1" spc="-3" dirty="0">
                <a:latin typeface="Cambria"/>
                <a:cs typeface="Cambria"/>
              </a:rPr>
              <a:t>me</a:t>
            </a:r>
            <a:r>
              <a:rPr lang="en-US" sz="1800" b="1" spc="-31" dirty="0">
                <a:latin typeface="Cambria"/>
                <a:cs typeface="Cambria"/>
              </a:rPr>
              <a:t> </a:t>
            </a:r>
            <a:r>
              <a:rPr lang="en-US" sz="1800" b="1" spc="-3" dirty="0">
                <a:latin typeface="Cambria"/>
                <a:cs typeface="Cambria"/>
              </a:rPr>
              <a:t>to…”</a:t>
            </a:r>
            <a:endParaRPr lang="en-US" sz="1800" dirty="0">
              <a:latin typeface="Cambria"/>
              <a:cs typeface="Cambria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8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5- Apologizing and Expressing Regret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5- Apologizing and Expressing Regret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79332" y="895159"/>
            <a:ext cx="1036362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Do you have any regrets? What about your family and friends?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Have you ever had an accident that was your fault? What happened?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If you could relive any part of your life, what would you change?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Have you ever made a mistake? Did you apologize? How would you apologize or what would you say to apologize after this lesson?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Have you ever done anything in the past that you wish you hadn’t?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Do you wish you were richer/thinner/more fluent in English?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Do you ever find yourself wishing for things that are unlikely or impossible?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Is there something in the present that bothers or disturbs you and you would like to change?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5- Apologizing and Expressing Regret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Apologizing and Expressing Regret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Apologizing &amp; Expressing Regret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Apologizing &amp; Expressing Regret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5- Apologizing and Expressing Regret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6398"/>
            <a:ext cx="48247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ts val="2079"/>
              </a:lnSpc>
            </a:pP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313D4F"/>
                </a:solidFill>
                <a:latin typeface="Cambria"/>
                <a:cs typeface="Cambria"/>
              </a:rPr>
              <a:t>5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: Apologizing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&amp;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Expressing 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Regret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18993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302857"/>
            <a:ext cx="4059815" cy="4620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61478">
              <a:lnSpc>
                <a:spcPct val="112300"/>
              </a:lnSpc>
            </a:pPr>
            <a:r>
              <a:rPr sz="886" dirty="0">
                <a:latin typeface="Cambria"/>
                <a:cs typeface="Cambria"/>
              </a:rPr>
              <a:t>This </a:t>
            </a:r>
            <a:r>
              <a:rPr sz="886" spc="-3" dirty="0">
                <a:latin typeface="Cambria"/>
                <a:cs typeface="Cambria"/>
              </a:rPr>
              <a:t>lesson will teach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about the </a:t>
            </a:r>
            <a:r>
              <a:rPr sz="886" dirty="0">
                <a:latin typeface="Cambria"/>
                <a:cs typeface="Cambria"/>
              </a:rPr>
              <a:t>different </a:t>
            </a:r>
            <a:r>
              <a:rPr sz="886" spc="-3" dirty="0">
                <a:latin typeface="Cambria"/>
                <a:cs typeface="Cambria"/>
              </a:rPr>
              <a:t>ways to say you’re sorry 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accept responsibility for what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did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wrong.</a:t>
            </a:r>
            <a:endParaRPr sz="886" dirty="0">
              <a:latin typeface="Cambria"/>
              <a:cs typeface="Cambria"/>
            </a:endParaRPr>
          </a:p>
          <a:p>
            <a:pPr marL="8659" marR="38099">
              <a:lnSpc>
                <a:spcPct val="112400"/>
              </a:lnSpc>
              <a:spcBef>
                <a:spcPts val="678"/>
              </a:spcBef>
            </a:pPr>
            <a:r>
              <a:rPr sz="886" spc="-7" dirty="0">
                <a:latin typeface="Cambria"/>
                <a:cs typeface="Cambria"/>
              </a:rPr>
              <a:t>Kim and </a:t>
            </a:r>
            <a:r>
              <a:rPr sz="886" spc="-3" dirty="0">
                <a:latin typeface="Cambria"/>
                <a:cs typeface="Cambria"/>
              </a:rPr>
              <a:t>Nathan are a married couple. They had a big fight earlier in the day,  because </a:t>
            </a:r>
            <a:r>
              <a:rPr sz="886" spc="-7" dirty="0">
                <a:latin typeface="Cambria"/>
                <a:cs typeface="Cambria"/>
              </a:rPr>
              <a:t>Kim </a:t>
            </a:r>
            <a:r>
              <a:rPr sz="886" spc="-3" dirty="0">
                <a:latin typeface="Cambria"/>
                <a:cs typeface="Cambria"/>
              </a:rPr>
              <a:t>booked flights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visit her parents during their vacation –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Nate </a:t>
            </a:r>
            <a:r>
              <a:rPr sz="886" spc="-7" dirty="0">
                <a:latin typeface="Cambria"/>
                <a:cs typeface="Cambria"/>
              </a:rPr>
              <a:t>had  </a:t>
            </a:r>
            <a:r>
              <a:rPr sz="886" spc="-3" dirty="0">
                <a:latin typeface="Cambria"/>
                <a:cs typeface="Cambria"/>
              </a:rPr>
              <a:t>been making other </a:t>
            </a:r>
            <a:r>
              <a:rPr sz="886" spc="-7" dirty="0">
                <a:latin typeface="Cambria"/>
                <a:cs typeface="Cambria"/>
              </a:rPr>
              <a:t>plans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travel with friends. Now listen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their conversation </a:t>
            </a:r>
            <a:r>
              <a:rPr sz="886" spc="-7" dirty="0">
                <a:latin typeface="Cambria"/>
                <a:cs typeface="Cambria"/>
              </a:rPr>
              <a:t>as  </a:t>
            </a:r>
            <a:r>
              <a:rPr sz="886" spc="-3" dirty="0">
                <a:latin typeface="Cambria"/>
                <a:cs typeface="Cambria"/>
              </a:rPr>
              <a:t>they make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amends:</a:t>
            </a:r>
            <a:endParaRPr sz="886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 dirty="0">
              <a:latin typeface="Times New Roman"/>
              <a:cs typeface="Times New Roman"/>
            </a:endParaRPr>
          </a:p>
          <a:p>
            <a:pPr marL="8659">
              <a:spcBef>
                <a:spcPts val="590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–</a:t>
            </a:r>
            <a:r>
              <a:rPr sz="1091" b="1" spc="1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Apologizing</a:t>
            </a:r>
            <a:endParaRPr sz="1091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159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latin typeface="Cambria"/>
                <a:cs typeface="Cambria"/>
              </a:rPr>
              <a:t>Nathan: </a:t>
            </a:r>
            <a:r>
              <a:rPr sz="886" spc="-7" dirty="0">
                <a:latin typeface="Cambria"/>
                <a:cs typeface="Cambria"/>
              </a:rPr>
              <a:t>Kim, </a:t>
            </a:r>
            <a:r>
              <a:rPr sz="886" spc="-3" dirty="0">
                <a:latin typeface="Cambria"/>
                <a:cs typeface="Cambria"/>
              </a:rPr>
              <a:t>I just wanted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apologize for yelling at you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earlier.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b="1" spc="-3" dirty="0">
                <a:latin typeface="Cambria"/>
                <a:cs typeface="Cambria"/>
              </a:rPr>
              <a:t>Kim: </a:t>
            </a:r>
            <a:r>
              <a:rPr sz="886" spc="-3" dirty="0">
                <a:latin typeface="Cambria"/>
                <a:cs typeface="Cambria"/>
              </a:rPr>
              <a:t>Well,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i="1" spc="-3" dirty="0">
                <a:latin typeface="Cambria"/>
                <a:cs typeface="Cambria"/>
              </a:rPr>
              <a:t>should </a:t>
            </a:r>
            <a:r>
              <a:rPr sz="886" spc="-3" dirty="0">
                <a:latin typeface="Cambria"/>
                <a:cs typeface="Cambria"/>
              </a:rPr>
              <a:t>be sorry.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11"/>
              </a:spcBef>
            </a:pPr>
            <a:r>
              <a:rPr sz="886" b="1" spc="-3" dirty="0">
                <a:latin typeface="Cambria"/>
                <a:cs typeface="Cambria"/>
              </a:rPr>
              <a:t>Nathan: </a:t>
            </a:r>
            <a:r>
              <a:rPr sz="886" spc="-3" dirty="0">
                <a:latin typeface="Cambria"/>
                <a:cs typeface="Cambria"/>
              </a:rPr>
              <a:t>I’ve been under a </a:t>
            </a:r>
            <a:r>
              <a:rPr sz="886" spc="-7" dirty="0">
                <a:latin typeface="Cambria"/>
                <a:cs typeface="Cambria"/>
              </a:rPr>
              <a:t>lot </a:t>
            </a:r>
            <a:r>
              <a:rPr sz="886" spc="-3" dirty="0">
                <a:latin typeface="Cambria"/>
                <a:cs typeface="Cambria"/>
              </a:rPr>
              <a:t>of stress </a:t>
            </a:r>
            <a:r>
              <a:rPr sz="886" dirty="0">
                <a:latin typeface="Cambria"/>
                <a:cs typeface="Cambria"/>
              </a:rPr>
              <a:t>at </a:t>
            </a:r>
            <a:r>
              <a:rPr sz="886" spc="-3" dirty="0">
                <a:latin typeface="Cambria"/>
                <a:cs typeface="Cambria"/>
              </a:rPr>
              <a:t>work, but </a:t>
            </a:r>
            <a:r>
              <a:rPr sz="886" dirty="0">
                <a:latin typeface="Cambria"/>
                <a:cs typeface="Cambria"/>
              </a:rPr>
              <a:t>that’s </a:t>
            </a:r>
            <a:r>
              <a:rPr sz="886" spc="-3" dirty="0">
                <a:latin typeface="Cambria"/>
                <a:cs typeface="Cambria"/>
              </a:rPr>
              <a:t>no excuse. I shouldn’t</a:t>
            </a:r>
            <a:r>
              <a:rPr sz="886" spc="10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7" dirty="0">
                <a:latin typeface="Cambria"/>
                <a:cs typeface="Cambria"/>
              </a:rPr>
              <a:t>lost </a:t>
            </a:r>
            <a:r>
              <a:rPr sz="886" dirty="0">
                <a:latin typeface="Cambria"/>
                <a:cs typeface="Cambria"/>
              </a:rPr>
              <a:t>my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temper.</a:t>
            </a:r>
            <a:endParaRPr sz="886" dirty="0">
              <a:latin typeface="Cambria"/>
              <a:cs typeface="Cambria"/>
            </a:endParaRPr>
          </a:p>
          <a:p>
            <a:pPr marL="8659" marR="78796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Kim: </a:t>
            </a:r>
            <a:r>
              <a:rPr sz="886" spc="-3" dirty="0">
                <a:latin typeface="Cambria"/>
                <a:cs typeface="Cambria"/>
              </a:rPr>
              <a:t>Look – don’t </a:t>
            </a:r>
            <a:r>
              <a:rPr sz="886" dirty="0">
                <a:latin typeface="Cambria"/>
                <a:cs typeface="Cambria"/>
              </a:rPr>
              <a:t>worry </a:t>
            </a:r>
            <a:r>
              <a:rPr sz="886" spc="-3" dirty="0">
                <a:latin typeface="Cambria"/>
                <a:cs typeface="Cambria"/>
              </a:rPr>
              <a:t>about </a:t>
            </a:r>
            <a:r>
              <a:rPr sz="886" dirty="0">
                <a:latin typeface="Cambria"/>
                <a:cs typeface="Cambria"/>
              </a:rPr>
              <a:t>it. </a:t>
            </a:r>
            <a:r>
              <a:rPr sz="886" spc="-3" dirty="0">
                <a:latin typeface="Cambria"/>
                <a:cs typeface="Cambria"/>
              </a:rPr>
              <a:t>I’d like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apologize </a:t>
            </a:r>
            <a:r>
              <a:rPr sz="886" dirty="0">
                <a:latin typeface="Cambria"/>
                <a:cs typeface="Cambria"/>
              </a:rPr>
              <a:t>too </a:t>
            </a:r>
            <a:r>
              <a:rPr sz="886" spc="-3" dirty="0">
                <a:latin typeface="Cambria"/>
                <a:cs typeface="Cambria"/>
              </a:rPr>
              <a:t>– I definitely should </a:t>
            </a:r>
            <a:r>
              <a:rPr sz="886" spc="-7" dirty="0">
                <a:latin typeface="Cambria"/>
                <a:cs typeface="Cambria"/>
              </a:rPr>
              <a:t>have  </a:t>
            </a:r>
            <a:r>
              <a:rPr sz="886" spc="-3" dirty="0">
                <a:latin typeface="Cambria"/>
                <a:cs typeface="Cambria"/>
              </a:rPr>
              <a:t>checked with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before making plans </a:t>
            </a:r>
            <a:r>
              <a:rPr sz="886" dirty="0">
                <a:latin typeface="Cambria"/>
                <a:cs typeface="Cambria"/>
              </a:rPr>
              <a:t>for </a:t>
            </a:r>
            <a:r>
              <a:rPr sz="886" spc="-3" dirty="0">
                <a:latin typeface="Cambria"/>
                <a:cs typeface="Cambria"/>
              </a:rPr>
              <a:t>our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vacation.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Nathan: </a:t>
            </a:r>
            <a:r>
              <a:rPr sz="886" dirty="0">
                <a:latin typeface="Cambria"/>
                <a:cs typeface="Cambria"/>
              </a:rPr>
              <a:t>It’s </a:t>
            </a:r>
            <a:r>
              <a:rPr sz="886" spc="-3" dirty="0">
                <a:latin typeface="Cambria"/>
                <a:cs typeface="Cambria"/>
              </a:rPr>
              <a:t>all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right.</a:t>
            </a: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Kim: </a:t>
            </a:r>
            <a:r>
              <a:rPr sz="886" spc="-3" dirty="0">
                <a:latin typeface="Cambria"/>
                <a:cs typeface="Cambria"/>
              </a:rPr>
              <a:t>Next time, I’ll </a:t>
            </a:r>
            <a:r>
              <a:rPr sz="886" dirty="0">
                <a:latin typeface="Cambria"/>
                <a:cs typeface="Cambria"/>
              </a:rPr>
              <a:t>make </a:t>
            </a:r>
            <a:r>
              <a:rPr sz="886" spc="-3" dirty="0">
                <a:latin typeface="Cambria"/>
                <a:cs typeface="Cambria"/>
              </a:rPr>
              <a:t>sure we’re on the same page </a:t>
            </a:r>
            <a:r>
              <a:rPr sz="886" dirty="0">
                <a:latin typeface="Cambria"/>
                <a:cs typeface="Cambria"/>
              </a:rPr>
              <a:t>about </a:t>
            </a:r>
            <a:r>
              <a:rPr sz="886" spc="-3" dirty="0">
                <a:latin typeface="Cambria"/>
                <a:cs typeface="Cambria"/>
              </a:rPr>
              <a:t>decisions like</a:t>
            </a:r>
            <a:r>
              <a:rPr sz="886" spc="7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this.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b="1" spc="-3" dirty="0">
                <a:latin typeface="Cambria"/>
                <a:cs typeface="Cambria"/>
              </a:rPr>
              <a:t>Nathan: </a:t>
            </a:r>
            <a:r>
              <a:rPr sz="886" dirty="0">
                <a:latin typeface="Cambria"/>
                <a:cs typeface="Cambria"/>
              </a:rPr>
              <a:t>It’s </a:t>
            </a:r>
            <a:r>
              <a:rPr sz="886" spc="-3" dirty="0">
                <a:latin typeface="Cambria"/>
                <a:cs typeface="Cambria"/>
              </a:rPr>
              <a:t>partially my </a:t>
            </a:r>
            <a:r>
              <a:rPr sz="886" dirty="0">
                <a:latin typeface="Cambria"/>
                <a:cs typeface="Cambria"/>
              </a:rPr>
              <a:t>fault, </a:t>
            </a:r>
            <a:r>
              <a:rPr sz="886" spc="-3" dirty="0">
                <a:latin typeface="Cambria"/>
                <a:cs typeface="Cambria"/>
              </a:rPr>
              <a:t>too. I’ve been </a:t>
            </a:r>
            <a:r>
              <a:rPr sz="886" spc="-7" dirty="0">
                <a:latin typeface="Cambria"/>
                <a:cs typeface="Cambria"/>
              </a:rPr>
              <a:t>so </a:t>
            </a:r>
            <a:r>
              <a:rPr sz="886" spc="-3" dirty="0">
                <a:latin typeface="Cambria"/>
                <a:cs typeface="Cambria"/>
              </a:rPr>
              <a:t>busy that we haven’t even really</a:t>
            </a:r>
            <a:r>
              <a:rPr sz="886" spc="7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had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3"/>
              </a:spcBef>
            </a:pPr>
            <a:r>
              <a:rPr sz="886" spc="-3" dirty="0">
                <a:latin typeface="Cambria"/>
                <a:cs typeface="Cambria"/>
              </a:rPr>
              <a:t>time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talk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lately.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Kim: 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-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understand.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15"/>
              </a:spcBef>
            </a:pPr>
            <a:r>
              <a:rPr sz="886" b="1" spc="-3" dirty="0">
                <a:latin typeface="Cambria"/>
                <a:cs typeface="Cambria"/>
              </a:rPr>
              <a:t>Nathan: </a:t>
            </a:r>
            <a:r>
              <a:rPr sz="886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know, sometimes I wish I </a:t>
            </a:r>
            <a:r>
              <a:rPr sz="886" dirty="0">
                <a:latin typeface="Cambria"/>
                <a:cs typeface="Cambria"/>
              </a:rPr>
              <a:t>hadn’t </a:t>
            </a:r>
            <a:r>
              <a:rPr sz="886" spc="-3" dirty="0">
                <a:latin typeface="Cambria"/>
                <a:cs typeface="Cambria"/>
              </a:rPr>
              <a:t>taken this job. It’s turning out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more demanding than I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expected.</a:t>
            </a:r>
            <a:endParaRPr sz="886" dirty="0">
              <a:latin typeface="Cambria"/>
              <a:cs typeface="Cambria"/>
            </a:endParaRPr>
          </a:p>
          <a:p>
            <a:pPr marL="8659" marR="16019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Kim: </a:t>
            </a:r>
            <a:r>
              <a:rPr sz="886" spc="-3" dirty="0">
                <a:latin typeface="Cambria"/>
                <a:cs typeface="Cambria"/>
              </a:rPr>
              <a:t>I’m sure it’ll get easier once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learn the ropes. What do you 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do about  our vacation, though? If only I hadn’t bought non-refundable</a:t>
            </a:r>
            <a:r>
              <a:rPr sz="886" spc="8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tickets!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8086"/>
            <a:ext cx="4023014" cy="5684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Nathan: </a:t>
            </a:r>
            <a:r>
              <a:rPr sz="886" spc="-3" dirty="0">
                <a:latin typeface="Cambria"/>
                <a:cs typeface="Cambria"/>
              </a:rPr>
              <a:t>That’s OK. We’ll </a:t>
            </a:r>
            <a:r>
              <a:rPr sz="886" dirty="0">
                <a:latin typeface="Cambria"/>
                <a:cs typeface="Cambria"/>
              </a:rPr>
              <a:t>go </a:t>
            </a:r>
            <a:r>
              <a:rPr sz="886" spc="-3" dirty="0">
                <a:latin typeface="Cambria"/>
                <a:cs typeface="Cambria"/>
              </a:rPr>
              <a:t>visit your family this year – and next year we’ll plan</a:t>
            </a:r>
            <a:r>
              <a:rPr sz="886" spc="9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trip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together.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798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 dirty="0">
              <a:latin typeface="Cambria"/>
              <a:cs typeface="Cambria"/>
            </a:endParaRPr>
          </a:p>
          <a:p>
            <a:pPr marL="8659" marR="3464">
              <a:lnSpc>
                <a:spcPct val="112300"/>
              </a:lnSpc>
              <a:spcBef>
                <a:spcPts val="726"/>
              </a:spcBef>
            </a:pP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basic </a:t>
            </a:r>
            <a:r>
              <a:rPr sz="886" spc="-3" dirty="0">
                <a:latin typeface="Cambria"/>
                <a:cs typeface="Cambria"/>
              </a:rPr>
              <a:t>way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apologize </a:t>
            </a:r>
            <a:r>
              <a:rPr sz="886" dirty="0">
                <a:latin typeface="Cambria"/>
                <a:cs typeface="Cambria"/>
              </a:rPr>
              <a:t>is to say </a:t>
            </a:r>
            <a:r>
              <a:rPr sz="886" b="1" spc="-3" dirty="0">
                <a:latin typeface="Cambria"/>
                <a:cs typeface="Cambria"/>
              </a:rPr>
              <a:t>“I’m sorry” </a:t>
            </a:r>
            <a:r>
              <a:rPr sz="886" spc="-3" dirty="0">
                <a:latin typeface="Cambria"/>
                <a:cs typeface="Cambria"/>
              </a:rPr>
              <a:t>or </a:t>
            </a:r>
            <a:r>
              <a:rPr sz="886" b="1" spc="-3" dirty="0">
                <a:latin typeface="Cambria"/>
                <a:cs typeface="Cambria"/>
              </a:rPr>
              <a:t>“I want / I’d </a:t>
            </a:r>
            <a:r>
              <a:rPr sz="886" b="1" dirty="0">
                <a:latin typeface="Cambria"/>
                <a:cs typeface="Cambria"/>
              </a:rPr>
              <a:t>like </a:t>
            </a:r>
            <a:r>
              <a:rPr sz="886" b="1" spc="-3" dirty="0">
                <a:latin typeface="Cambria"/>
                <a:cs typeface="Cambria"/>
              </a:rPr>
              <a:t>to apologize”  </a:t>
            </a:r>
            <a:r>
              <a:rPr sz="886" spc="-3" dirty="0">
                <a:latin typeface="Cambria"/>
                <a:cs typeface="Cambria"/>
              </a:rPr>
              <a:t>(more formal). You can also add the word “for…” and then describe exactly why </a:t>
            </a:r>
            <a:r>
              <a:rPr sz="886" spc="-7" dirty="0">
                <a:latin typeface="Cambria"/>
                <a:cs typeface="Cambria"/>
              </a:rPr>
              <a:t>you  </a:t>
            </a:r>
            <a:r>
              <a:rPr sz="886" spc="-3" dirty="0">
                <a:latin typeface="Cambria"/>
                <a:cs typeface="Cambria"/>
              </a:rPr>
              <a:t>are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apologizing: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“I’m sorry for yelling at you.”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“I’m sorry for using your computer without</a:t>
            </a:r>
            <a:r>
              <a:rPr sz="886" b="1" spc="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asking.”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want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apologize for losing my</a:t>
            </a:r>
            <a:r>
              <a:rPr sz="886" b="1" spc="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temper.”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like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apologize for </a:t>
            </a:r>
            <a:r>
              <a:rPr sz="886" b="1" dirty="0">
                <a:latin typeface="Cambria"/>
                <a:cs typeface="Cambria"/>
              </a:rPr>
              <a:t>missing </a:t>
            </a:r>
            <a:r>
              <a:rPr sz="886" b="1" spc="-3" dirty="0">
                <a:latin typeface="Cambria"/>
                <a:cs typeface="Cambria"/>
              </a:rPr>
              <a:t>the</a:t>
            </a:r>
            <a:r>
              <a:rPr sz="886" b="1" spc="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deadline.”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  <a:buFont typeface="Symbol"/>
              <a:buChar char=""/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For very minor mistakes – </a:t>
            </a:r>
            <a:r>
              <a:rPr sz="886" spc="-7" dirty="0">
                <a:latin typeface="Cambria"/>
                <a:cs typeface="Cambria"/>
              </a:rPr>
              <a:t>like </a:t>
            </a:r>
            <a:r>
              <a:rPr sz="886" spc="-3" dirty="0">
                <a:latin typeface="Cambria"/>
                <a:cs typeface="Cambria"/>
              </a:rPr>
              <a:t>bumping </a:t>
            </a:r>
            <a:r>
              <a:rPr sz="886" dirty="0">
                <a:latin typeface="Cambria"/>
                <a:cs typeface="Cambria"/>
              </a:rPr>
              <a:t>into </a:t>
            </a:r>
            <a:r>
              <a:rPr sz="886" spc="-3" dirty="0">
                <a:latin typeface="Cambria"/>
                <a:cs typeface="Cambria"/>
              </a:rPr>
              <a:t>someone –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use these</a:t>
            </a:r>
            <a:r>
              <a:rPr sz="886" spc="10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phrases: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“Oops –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sorry.”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“Sorry about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that.”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“Excuse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 dirty="0">
              <a:latin typeface="Cambria"/>
              <a:cs typeface="Cambria"/>
            </a:endParaRPr>
          </a:p>
          <a:p>
            <a:pPr marL="319945" marR="171012">
              <a:lnSpc>
                <a:spcPct val="112300"/>
              </a:lnSpc>
            </a:pPr>
            <a:r>
              <a:rPr sz="886" i="1" spc="-7" dirty="0">
                <a:latin typeface="Cambria"/>
                <a:cs typeface="Cambria"/>
              </a:rPr>
              <a:t>Say this </a:t>
            </a:r>
            <a:r>
              <a:rPr sz="886" i="1" spc="-3" dirty="0">
                <a:latin typeface="Cambria"/>
                <a:cs typeface="Cambria"/>
              </a:rPr>
              <a:t>when you </a:t>
            </a:r>
            <a:r>
              <a:rPr sz="886" i="1" spc="-7" dirty="0">
                <a:latin typeface="Cambria"/>
                <a:cs typeface="Cambria"/>
              </a:rPr>
              <a:t>cough, </a:t>
            </a:r>
            <a:r>
              <a:rPr sz="886" i="1" spc="-3" dirty="0">
                <a:latin typeface="Cambria"/>
                <a:cs typeface="Cambria"/>
              </a:rPr>
              <a:t>burp, fart, blow your nose, or make another bodily  noise in</a:t>
            </a:r>
            <a:r>
              <a:rPr sz="886" i="1" spc="-5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public.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61911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did something VERY bad and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want </a:t>
            </a:r>
            <a:r>
              <a:rPr sz="886" spc="-3" dirty="0">
                <a:latin typeface="Cambria"/>
                <a:cs typeface="Cambria"/>
              </a:rPr>
              <a:t>to apologize even more strongly, you  can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say: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“I’m really sorry / I’m </a:t>
            </a:r>
            <a:r>
              <a:rPr sz="886" b="1" dirty="0">
                <a:latin typeface="Cambria"/>
                <a:cs typeface="Cambria"/>
              </a:rPr>
              <a:t>so</a:t>
            </a:r>
            <a:r>
              <a:rPr sz="886" b="1" spc="3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sorry.”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“Please accept </a:t>
            </a:r>
            <a:r>
              <a:rPr sz="886" b="1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sincere apology.”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Very </a:t>
            </a:r>
            <a:r>
              <a:rPr sz="886" i="1" spc="-3" dirty="0">
                <a:latin typeface="Cambria"/>
                <a:cs typeface="Cambria"/>
              </a:rPr>
              <a:t>formal – used in professional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situations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can’t express </a:t>
            </a:r>
            <a:r>
              <a:rPr sz="886" b="1" dirty="0">
                <a:latin typeface="Cambria"/>
                <a:cs typeface="Cambria"/>
              </a:rPr>
              <a:t>how </a:t>
            </a:r>
            <a:r>
              <a:rPr sz="886" b="1" spc="-3" dirty="0">
                <a:latin typeface="Cambria"/>
                <a:cs typeface="Cambria"/>
              </a:rPr>
              <a:t>sorry I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am.”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0"/>
              </a:spcBef>
              <a:buFont typeface="Symbol"/>
              <a:buChar char=""/>
            </a:pPr>
            <a:endParaRPr sz="1330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Accepting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Responsibility</a:t>
            </a:r>
            <a:endParaRPr sz="955" dirty="0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6494">
              <a:lnSpc>
                <a:spcPct val="1131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When apologizing, it can be helpful to show that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recognize what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did wrong.  Here are some phrases for expressing your role in the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problem: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was my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fault.”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messed</a:t>
            </a:r>
            <a:r>
              <a:rPr sz="886" b="1" spc="-58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up.”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know I let you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down.”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was wrong </a:t>
            </a:r>
            <a:r>
              <a:rPr sz="886" b="1" dirty="0">
                <a:latin typeface="Cambria"/>
                <a:cs typeface="Cambria"/>
              </a:rPr>
              <a:t>of </a:t>
            </a:r>
            <a:r>
              <a:rPr sz="886" b="1" spc="-3" dirty="0">
                <a:latin typeface="Cambria"/>
                <a:cs typeface="Cambria"/>
              </a:rPr>
              <a:t>me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to…”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320"/>
            <a:ext cx="4061547" cy="5565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should have…” / “I shouldn’t</a:t>
            </a:r>
            <a:r>
              <a:rPr sz="886" b="1" spc="3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have…”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Use </a:t>
            </a:r>
            <a:r>
              <a:rPr sz="886" i="1" spc="-3" dirty="0">
                <a:latin typeface="Cambria"/>
                <a:cs typeface="Cambria"/>
              </a:rPr>
              <a:t>these phrases to say what you wish you </a:t>
            </a:r>
            <a:r>
              <a:rPr sz="886" i="1" spc="-7" dirty="0">
                <a:latin typeface="Cambria"/>
                <a:cs typeface="Cambria"/>
              </a:rPr>
              <a:t>had </a:t>
            </a:r>
            <a:r>
              <a:rPr sz="886" i="1" spc="-3" dirty="0">
                <a:latin typeface="Cambria"/>
                <a:cs typeface="Cambria"/>
              </a:rPr>
              <a:t>done</a:t>
            </a:r>
            <a:r>
              <a:rPr sz="886" i="1" spc="7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differently.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latin typeface="Cambria"/>
                <a:cs typeface="Cambria"/>
              </a:rPr>
              <a:t>“I should have </a:t>
            </a:r>
            <a:r>
              <a:rPr sz="886" spc="-3" dirty="0">
                <a:latin typeface="Cambria"/>
                <a:cs typeface="Cambria"/>
              </a:rPr>
              <a:t>called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tell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I’d be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late.”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latin typeface="Cambria"/>
                <a:cs typeface="Cambria"/>
              </a:rPr>
              <a:t>“I shouldn’t have </a:t>
            </a:r>
            <a:r>
              <a:rPr sz="886" spc="-3" dirty="0">
                <a:latin typeface="Cambria"/>
                <a:cs typeface="Cambria"/>
              </a:rPr>
              <a:t>taken your CD without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asking.”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accept full responsibility.”</a:t>
            </a:r>
            <a:r>
              <a:rPr sz="886" b="1" spc="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(formal)</a:t>
            </a:r>
            <a:endParaRPr sz="886">
              <a:latin typeface="Cambria"/>
              <a:cs typeface="Cambria"/>
            </a:endParaRPr>
          </a:p>
          <a:p>
            <a:pPr marL="345056" indent="-180537">
              <a:spcBef>
                <a:spcPts val="177"/>
              </a:spcBef>
              <a:buFont typeface="Symbol"/>
              <a:buChar char=""/>
              <a:tabLst>
                <a:tab pos="345056" algn="l"/>
                <a:tab pos="345489" algn="l"/>
              </a:tabLst>
            </a:pPr>
            <a:r>
              <a:rPr sz="886" b="1" spc="-3" dirty="0">
                <a:latin typeface="Cambria"/>
                <a:cs typeface="Cambria"/>
              </a:rPr>
              <a:t>“My behavior was inexcusable.”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(formal)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  <a:buFont typeface="Symbol"/>
              <a:buChar char=""/>
            </a:pPr>
            <a:endParaRPr sz="1330">
              <a:latin typeface="Times New Roman"/>
              <a:cs typeface="Times New Roman"/>
            </a:endParaRPr>
          </a:p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Promising to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Do</a:t>
            </a:r>
            <a:r>
              <a:rPr sz="955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Better</a:t>
            </a:r>
            <a:endParaRPr sz="955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It’s also common to include a promise in your apology, </a:t>
            </a:r>
            <a:r>
              <a:rPr sz="886" dirty="0">
                <a:latin typeface="Cambria"/>
                <a:cs typeface="Cambria"/>
              </a:rPr>
              <a:t>using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will/won’t: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“Sorry about the spill – </a:t>
            </a:r>
            <a:r>
              <a:rPr sz="886" b="1" spc="-3" dirty="0">
                <a:latin typeface="Cambria"/>
                <a:cs typeface="Cambria"/>
              </a:rPr>
              <a:t>I’ll clean </a:t>
            </a:r>
            <a:r>
              <a:rPr sz="886" b="1" dirty="0">
                <a:latin typeface="Cambria"/>
                <a:cs typeface="Cambria"/>
              </a:rPr>
              <a:t>it</a:t>
            </a:r>
            <a:r>
              <a:rPr sz="886" b="1" spc="7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up.”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“I’m sorry for breaking your calculator – </a:t>
            </a:r>
            <a:r>
              <a:rPr sz="886" b="1" dirty="0">
                <a:latin typeface="Cambria"/>
                <a:cs typeface="Cambria"/>
              </a:rPr>
              <a:t>I’ll </a:t>
            </a:r>
            <a:r>
              <a:rPr sz="886" b="1" spc="-3" dirty="0">
                <a:latin typeface="Cambria"/>
                <a:cs typeface="Cambria"/>
              </a:rPr>
              <a:t>buy you another</a:t>
            </a:r>
            <a:r>
              <a:rPr sz="886" b="1" spc="6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one.”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apologize for the mistake – </a:t>
            </a:r>
            <a:r>
              <a:rPr sz="886" b="1" spc="-3" dirty="0">
                <a:latin typeface="Cambria"/>
                <a:cs typeface="Cambria"/>
              </a:rPr>
              <a:t>I’ll be more careful next</a:t>
            </a:r>
            <a:r>
              <a:rPr sz="886" b="1" spc="6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time.”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“I’d like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apologize </a:t>
            </a:r>
            <a:r>
              <a:rPr sz="886" dirty="0">
                <a:latin typeface="Cambria"/>
                <a:cs typeface="Cambria"/>
              </a:rPr>
              <a:t>for </a:t>
            </a:r>
            <a:r>
              <a:rPr sz="886" spc="-3" dirty="0">
                <a:latin typeface="Cambria"/>
                <a:cs typeface="Cambria"/>
              </a:rPr>
              <a:t>being late – </a:t>
            </a:r>
            <a:r>
              <a:rPr sz="886" b="1" spc="-3" dirty="0">
                <a:latin typeface="Cambria"/>
                <a:cs typeface="Cambria"/>
              </a:rPr>
              <a:t>it won’t happen</a:t>
            </a:r>
            <a:r>
              <a:rPr sz="886" b="1" spc="72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again.”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  <a:buFont typeface="Symbol"/>
              <a:buChar char=""/>
            </a:pPr>
            <a:endParaRPr sz="1330">
              <a:latin typeface="Times New Roman"/>
              <a:cs typeface="Times New Roman"/>
            </a:endParaRPr>
          </a:p>
          <a:p>
            <a:pPr marL="8659"/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Asking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955" b="1" spc="-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Forgiveness</a:t>
            </a:r>
            <a:endParaRPr sz="955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Sometimes people </a:t>
            </a:r>
            <a:r>
              <a:rPr sz="886" dirty="0">
                <a:latin typeface="Cambria"/>
                <a:cs typeface="Cambria"/>
              </a:rPr>
              <a:t>end an </a:t>
            </a:r>
            <a:r>
              <a:rPr sz="886" spc="-3" dirty="0">
                <a:latin typeface="Cambria"/>
                <a:cs typeface="Cambria"/>
              </a:rPr>
              <a:t>apology </a:t>
            </a:r>
            <a:r>
              <a:rPr sz="886" dirty="0">
                <a:latin typeface="Cambria"/>
                <a:cs typeface="Cambria"/>
              </a:rPr>
              <a:t>by </a:t>
            </a:r>
            <a:r>
              <a:rPr sz="886" spc="-3" dirty="0">
                <a:latin typeface="Cambria"/>
                <a:cs typeface="Cambria"/>
              </a:rPr>
              <a:t>asking the other person to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forgive: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“Please don’t </a:t>
            </a:r>
            <a:r>
              <a:rPr sz="886" b="1" spc="3" dirty="0">
                <a:latin typeface="Cambria"/>
                <a:cs typeface="Cambria"/>
              </a:rPr>
              <a:t>be </a:t>
            </a:r>
            <a:r>
              <a:rPr sz="886" b="1" spc="-3" dirty="0">
                <a:latin typeface="Cambria"/>
                <a:cs typeface="Cambria"/>
              </a:rPr>
              <a:t>angry at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“Please don’t hold it against</a:t>
            </a:r>
            <a:r>
              <a:rPr sz="886" b="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“Will you forgive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me?”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  <a:buFont typeface="Symbol"/>
              <a:buChar char=""/>
            </a:pPr>
            <a:endParaRPr sz="1330">
              <a:latin typeface="Times New Roman"/>
              <a:cs typeface="Times New Roman"/>
            </a:endParaRPr>
          </a:p>
          <a:p>
            <a:pPr marL="8659"/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Responding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to an</a:t>
            </a:r>
            <a:r>
              <a:rPr sz="955" b="1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Apology</a:t>
            </a:r>
            <a:endParaRPr sz="955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There are several ways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respond to an apology, depending </a:t>
            </a:r>
            <a:r>
              <a:rPr sz="886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the situation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  seriousness of the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problem: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“That’s</a:t>
            </a:r>
            <a:r>
              <a:rPr sz="886" b="1" spc="-5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OK.”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“It’s all</a:t>
            </a:r>
            <a:r>
              <a:rPr sz="886" b="1" spc="-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right.”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"Don't </a:t>
            </a:r>
            <a:r>
              <a:rPr sz="886" b="1" dirty="0">
                <a:latin typeface="Cambria"/>
                <a:cs typeface="Cambria"/>
              </a:rPr>
              <a:t>worry </a:t>
            </a:r>
            <a:r>
              <a:rPr sz="886" b="1" spc="-3" dirty="0">
                <a:latin typeface="Cambria"/>
                <a:cs typeface="Cambria"/>
              </a:rPr>
              <a:t>about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it.”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“No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problem.”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“No </a:t>
            </a:r>
            <a:r>
              <a:rPr sz="886" b="1" spc="-7" dirty="0">
                <a:latin typeface="Cambria"/>
                <a:cs typeface="Cambria"/>
              </a:rPr>
              <a:t>harm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done.”</a:t>
            </a:r>
            <a:endParaRPr sz="886">
              <a:latin typeface="Cambria"/>
              <a:cs typeface="Cambria"/>
            </a:endParaRPr>
          </a:p>
          <a:p>
            <a:pPr marL="345056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Say this to emphasize that there’s no major damage resulting </a:t>
            </a:r>
            <a:r>
              <a:rPr sz="886" i="1" dirty="0">
                <a:latin typeface="Cambria"/>
                <a:cs typeface="Cambria"/>
              </a:rPr>
              <a:t>from </a:t>
            </a:r>
            <a:r>
              <a:rPr sz="886" i="1" spc="-3" dirty="0">
                <a:latin typeface="Cambria"/>
                <a:cs typeface="Cambria"/>
              </a:rPr>
              <a:t>the</a:t>
            </a:r>
            <a:r>
              <a:rPr sz="886" i="1" spc="8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person’s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mistake.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320"/>
            <a:ext cx="4062413" cy="5412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happens.”</a:t>
            </a:r>
            <a:endParaRPr sz="886">
              <a:latin typeface="Cambria"/>
              <a:cs typeface="Cambria"/>
            </a:endParaRPr>
          </a:p>
          <a:p>
            <a:pPr marL="319945" marR="380557">
              <a:lnSpc>
                <a:spcPct val="112300"/>
              </a:lnSpc>
            </a:pPr>
            <a:r>
              <a:rPr sz="886" i="1" spc="-7" dirty="0">
                <a:latin typeface="Cambria"/>
                <a:cs typeface="Cambria"/>
              </a:rPr>
              <a:t>Say this </a:t>
            </a:r>
            <a:r>
              <a:rPr sz="886" i="1" spc="-3" dirty="0">
                <a:latin typeface="Cambria"/>
                <a:cs typeface="Cambria"/>
              </a:rPr>
              <a:t>when the other </a:t>
            </a:r>
            <a:r>
              <a:rPr sz="886" i="1" spc="-7" dirty="0">
                <a:latin typeface="Cambria"/>
                <a:cs typeface="Cambria"/>
              </a:rPr>
              <a:t>person </a:t>
            </a:r>
            <a:r>
              <a:rPr sz="886" i="1" spc="-3" dirty="0">
                <a:latin typeface="Cambria"/>
                <a:cs typeface="Cambria"/>
              </a:rPr>
              <a:t>has made a mistake that is common, </a:t>
            </a:r>
            <a:r>
              <a:rPr sz="886" i="1" spc="-7" dirty="0">
                <a:latin typeface="Cambria"/>
                <a:cs typeface="Cambria"/>
              </a:rPr>
              <a:t>and  happens </a:t>
            </a:r>
            <a:r>
              <a:rPr sz="886" i="1" spc="-3" dirty="0">
                <a:latin typeface="Cambria"/>
                <a:cs typeface="Cambria"/>
              </a:rPr>
              <a:t>frequently to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everyone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understand.”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4"/>
              </a:spcBef>
              <a:buFont typeface="Symbol"/>
              <a:buChar char=""/>
            </a:pPr>
            <a:endParaRPr sz="1023">
              <a:latin typeface="Times New Roman"/>
              <a:cs typeface="Times New Roman"/>
            </a:endParaRPr>
          </a:p>
          <a:p>
            <a:pPr marL="8659" marR="8659" algn="just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For more serious problems,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add </a:t>
            </a:r>
            <a:r>
              <a:rPr sz="886" dirty="0">
                <a:latin typeface="Cambria"/>
                <a:cs typeface="Cambria"/>
              </a:rPr>
              <a:t>these </a:t>
            </a:r>
            <a:r>
              <a:rPr sz="886" spc="-3" dirty="0">
                <a:latin typeface="Cambria"/>
                <a:cs typeface="Cambria"/>
              </a:rPr>
              <a:t>phrases. They emphasize the fact that 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consider the problem resolved, and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don’t want it </a:t>
            </a:r>
            <a:r>
              <a:rPr sz="886" dirty="0">
                <a:latin typeface="Cambria"/>
                <a:cs typeface="Cambria"/>
              </a:rPr>
              <a:t>to affect </a:t>
            </a:r>
            <a:r>
              <a:rPr sz="886" spc="-3" dirty="0">
                <a:latin typeface="Cambria"/>
                <a:cs typeface="Cambria"/>
              </a:rPr>
              <a:t>your relationship  in the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future.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“Let’s forget about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it.”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“We’ll say no more </a:t>
            </a:r>
            <a:r>
              <a:rPr sz="886" b="1" dirty="0">
                <a:latin typeface="Cambria"/>
                <a:cs typeface="Cambria"/>
              </a:rPr>
              <a:t>about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it.”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“We’ll consider the matter</a:t>
            </a:r>
            <a:r>
              <a:rPr sz="886" b="1" spc="3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closed.”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forgive you.” / “You’re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forgiven.”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4"/>
              </a:spcBef>
              <a:buFont typeface="Symbol"/>
              <a:buChar char=""/>
            </a:pPr>
            <a:endParaRPr sz="1023">
              <a:latin typeface="Times New Roman"/>
              <a:cs typeface="Times New Roman"/>
            </a:endParaRPr>
          </a:p>
          <a:p>
            <a:pPr marL="8659" marR="158890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Unfortunately, when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apologize, the other person might still </a:t>
            </a:r>
            <a:r>
              <a:rPr sz="886" dirty="0">
                <a:latin typeface="Cambria"/>
                <a:cs typeface="Cambria"/>
              </a:rPr>
              <a:t>be </a:t>
            </a:r>
            <a:r>
              <a:rPr sz="886" spc="-7" dirty="0">
                <a:latin typeface="Cambria"/>
                <a:cs typeface="Cambria"/>
              </a:rPr>
              <a:t>angry, </a:t>
            </a:r>
            <a:r>
              <a:rPr sz="886" spc="-3" dirty="0">
                <a:latin typeface="Cambria"/>
                <a:cs typeface="Cambria"/>
              </a:rPr>
              <a:t>and </a:t>
            </a:r>
            <a:r>
              <a:rPr sz="886" spc="-7" dirty="0">
                <a:latin typeface="Cambria"/>
                <a:cs typeface="Cambria"/>
              </a:rPr>
              <a:t>not  </a:t>
            </a:r>
            <a:r>
              <a:rPr sz="886" spc="-3" dirty="0">
                <a:latin typeface="Cambria"/>
                <a:cs typeface="Cambria"/>
              </a:rPr>
              <a:t>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accept </a:t>
            </a:r>
            <a:r>
              <a:rPr sz="886" spc="-7" dirty="0">
                <a:latin typeface="Cambria"/>
                <a:cs typeface="Cambria"/>
              </a:rPr>
              <a:t>the </a:t>
            </a:r>
            <a:r>
              <a:rPr sz="886" spc="-3" dirty="0">
                <a:latin typeface="Cambria"/>
                <a:cs typeface="Cambria"/>
              </a:rPr>
              <a:t>apology. Here are some examples of </a:t>
            </a:r>
            <a:r>
              <a:rPr sz="886" dirty="0">
                <a:latin typeface="Cambria"/>
                <a:cs typeface="Cambria"/>
              </a:rPr>
              <a:t>angry </a:t>
            </a:r>
            <a:r>
              <a:rPr sz="886" spc="-3" dirty="0">
                <a:latin typeface="Cambria"/>
                <a:cs typeface="Cambria"/>
              </a:rPr>
              <a:t>rejections of  apologies: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“I’m sorry for the way I </a:t>
            </a:r>
            <a:r>
              <a:rPr sz="886" dirty="0">
                <a:latin typeface="Cambria"/>
                <a:cs typeface="Cambria"/>
              </a:rPr>
              <a:t>treated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yesterday.”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b="1" spc="-3" dirty="0">
                <a:latin typeface="Cambria"/>
                <a:cs typeface="Cambria"/>
              </a:rPr>
              <a:t>“You should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be!”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“I’d like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apologize </a:t>
            </a:r>
            <a:r>
              <a:rPr sz="886" dirty="0">
                <a:latin typeface="Cambria"/>
                <a:cs typeface="Cambria"/>
              </a:rPr>
              <a:t>for </a:t>
            </a:r>
            <a:r>
              <a:rPr sz="886" spc="-3" dirty="0">
                <a:latin typeface="Cambria"/>
                <a:cs typeface="Cambria"/>
              </a:rPr>
              <a:t>the late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delivery.”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b="1" spc="-3" dirty="0">
                <a:latin typeface="Cambria"/>
                <a:cs typeface="Cambria"/>
              </a:rPr>
              <a:t>“Well, that’s not </a:t>
            </a:r>
            <a:r>
              <a:rPr sz="886" b="1" dirty="0">
                <a:latin typeface="Cambria"/>
                <a:cs typeface="Cambria"/>
              </a:rPr>
              <a:t>good </a:t>
            </a:r>
            <a:r>
              <a:rPr sz="886" b="1" spc="-3" dirty="0">
                <a:latin typeface="Cambria"/>
                <a:cs typeface="Cambria"/>
              </a:rPr>
              <a:t>enough</a:t>
            </a:r>
            <a:r>
              <a:rPr sz="886" spc="-3" dirty="0">
                <a:latin typeface="Cambria"/>
                <a:cs typeface="Cambria"/>
              </a:rPr>
              <a:t>! I’d like a refund,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too.”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“Sorry about the loud music last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night.”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b="1" spc="-3" dirty="0">
                <a:latin typeface="Cambria"/>
                <a:cs typeface="Cambria"/>
              </a:rPr>
              <a:t>“Don’t do it again.” / “Don’t let it happen</a:t>
            </a:r>
            <a:r>
              <a:rPr sz="886" b="1" spc="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again.”</a:t>
            </a:r>
            <a:endParaRPr sz="886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You can </a:t>
            </a:r>
            <a:r>
              <a:rPr sz="886" i="1" spc="-7" dirty="0">
                <a:latin typeface="Cambria"/>
                <a:cs typeface="Cambria"/>
              </a:rPr>
              <a:t>use </a:t>
            </a:r>
            <a:r>
              <a:rPr sz="886" i="1" spc="-3" dirty="0">
                <a:latin typeface="Cambria"/>
                <a:cs typeface="Cambria"/>
              </a:rPr>
              <a:t>a variation of </a:t>
            </a:r>
            <a:r>
              <a:rPr sz="886" i="1" spc="-7" dirty="0">
                <a:latin typeface="Cambria"/>
                <a:cs typeface="Cambria"/>
              </a:rPr>
              <a:t>this </a:t>
            </a:r>
            <a:r>
              <a:rPr sz="886" i="1" spc="-3" dirty="0">
                <a:latin typeface="Cambria"/>
                <a:cs typeface="Cambria"/>
              </a:rPr>
              <a:t>last phrase together with one of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other  phrases when you DO want to accept the apology, but you also want to warn the  other person that future mistakes will not </a:t>
            </a:r>
            <a:r>
              <a:rPr sz="886" i="1" dirty="0">
                <a:latin typeface="Cambria"/>
                <a:cs typeface="Cambria"/>
              </a:rPr>
              <a:t>be </a:t>
            </a:r>
            <a:r>
              <a:rPr sz="886" i="1" spc="-3" dirty="0">
                <a:latin typeface="Cambria"/>
                <a:cs typeface="Cambria"/>
              </a:rPr>
              <a:t>tolerated. For example: “It’s all  right. Just don’t let </a:t>
            </a:r>
            <a:r>
              <a:rPr sz="886" i="1" dirty="0">
                <a:latin typeface="Cambria"/>
                <a:cs typeface="Cambria"/>
              </a:rPr>
              <a:t>it </a:t>
            </a:r>
            <a:r>
              <a:rPr sz="886" i="1" spc="-3" dirty="0">
                <a:latin typeface="Cambria"/>
                <a:cs typeface="Cambria"/>
              </a:rPr>
              <a:t>happen again,</a:t>
            </a:r>
            <a:r>
              <a:rPr sz="886" i="1" dirty="0">
                <a:latin typeface="Cambria"/>
                <a:cs typeface="Cambria"/>
              </a:rPr>
              <a:t> OK?”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In the conversation, we </a:t>
            </a:r>
            <a:r>
              <a:rPr sz="886" spc="-7" dirty="0">
                <a:latin typeface="Cambria"/>
                <a:cs typeface="Cambria"/>
              </a:rPr>
              <a:t>also </a:t>
            </a:r>
            <a:r>
              <a:rPr sz="886" spc="-3" dirty="0">
                <a:latin typeface="Cambria"/>
                <a:cs typeface="Cambria"/>
              </a:rPr>
              <a:t>see four different ways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regret.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I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should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have… / I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shouldn’t</a:t>
            </a:r>
            <a:r>
              <a:rPr sz="955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have…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19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should have </a:t>
            </a:r>
            <a:r>
              <a:rPr sz="886" spc="-3" dirty="0">
                <a:latin typeface="Cambria"/>
                <a:cs typeface="Cambria"/>
              </a:rPr>
              <a:t>studied </a:t>
            </a:r>
            <a:r>
              <a:rPr sz="886" dirty="0">
                <a:latin typeface="Cambria"/>
                <a:cs typeface="Cambria"/>
              </a:rPr>
              <a:t>harder </a:t>
            </a:r>
            <a:r>
              <a:rPr sz="886" spc="-3" dirty="0">
                <a:latin typeface="Cambria"/>
                <a:cs typeface="Cambria"/>
              </a:rPr>
              <a:t>for that test. I was pretty</a:t>
            </a:r>
            <a:r>
              <a:rPr sz="886" spc="6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unprepared.”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saw a beautiful </a:t>
            </a:r>
            <a:r>
              <a:rPr sz="886" spc="-7" dirty="0">
                <a:latin typeface="Cambria"/>
                <a:cs typeface="Cambria"/>
              </a:rPr>
              <a:t>sunset </a:t>
            </a:r>
            <a:r>
              <a:rPr sz="886" spc="-3" dirty="0">
                <a:latin typeface="Cambria"/>
                <a:cs typeface="Cambria"/>
              </a:rPr>
              <a:t>yesterday. </a:t>
            </a:r>
            <a:r>
              <a:rPr sz="886" b="1" spc="-3" dirty="0">
                <a:latin typeface="Cambria"/>
                <a:cs typeface="Cambria"/>
              </a:rPr>
              <a:t>I should have </a:t>
            </a:r>
            <a:r>
              <a:rPr sz="886" spc="-3" dirty="0">
                <a:latin typeface="Cambria"/>
                <a:cs typeface="Cambria"/>
              </a:rPr>
              <a:t>taken a</a:t>
            </a:r>
            <a:r>
              <a:rPr sz="886" spc="89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picture.”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shouldn’t have </a:t>
            </a:r>
            <a:r>
              <a:rPr sz="886" spc="-7" dirty="0">
                <a:latin typeface="Cambria"/>
                <a:cs typeface="Cambria"/>
              </a:rPr>
              <a:t>left </a:t>
            </a:r>
            <a:r>
              <a:rPr sz="886" spc="-3" dirty="0">
                <a:latin typeface="Cambria"/>
                <a:cs typeface="Cambria"/>
              </a:rPr>
              <a:t>my umbrella at home – it’s starting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rain</a:t>
            </a:r>
            <a:r>
              <a:rPr sz="886" spc="10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now.”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have a stomachache. </a:t>
            </a:r>
            <a:r>
              <a:rPr sz="886" b="1" spc="-3" dirty="0">
                <a:latin typeface="Cambria"/>
                <a:cs typeface="Cambria"/>
              </a:rPr>
              <a:t>I shouldn’t have </a:t>
            </a:r>
            <a:r>
              <a:rPr sz="886" dirty="0">
                <a:latin typeface="Cambria"/>
                <a:cs typeface="Cambria"/>
              </a:rPr>
              <a:t>eaten </a:t>
            </a:r>
            <a:r>
              <a:rPr sz="886" spc="-3" dirty="0">
                <a:latin typeface="Cambria"/>
                <a:cs typeface="Cambria"/>
              </a:rPr>
              <a:t>so much </a:t>
            </a:r>
            <a:r>
              <a:rPr sz="886" dirty="0">
                <a:latin typeface="Cambria"/>
                <a:cs typeface="Cambria"/>
              </a:rPr>
              <a:t>at 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buffet.”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8086"/>
            <a:ext cx="4061114" cy="5281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Pronunciation tip: Most native speakers pronounce these expressions like </a:t>
            </a:r>
            <a:r>
              <a:rPr sz="886" b="1" spc="-3" dirty="0">
                <a:latin typeface="Cambria"/>
                <a:cs typeface="Cambria"/>
              </a:rPr>
              <a:t>should</a:t>
            </a:r>
            <a:r>
              <a:rPr sz="886" b="1" spc="92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of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/ </a:t>
            </a:r>
            <a:r>
              <a:rPr sz="886" b="1" spc="-3" dirty="0">
                <a:latin typeface="Cambria"/>
                <a:cs typeface="Cambria"/>
              </a:rPr>
              <a:t>shoulda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b="1" spc="-3" dirty="0">
                <a:latin typeface="Cambria"/>
                <a:cs typeface="Cambria"/>
              </a:rPr>
              <a:t>shouldn’t </a:t>
            </a:r>
            <a:r>
              <a:rPr sz="886" b="1" dirty="0">
                <a:latin typeface="Cambria"/>
                <a:cs typeface="Cambria"/>
              </a:rPr>
              <a:t>of </a:t>
            </a:r>
            <a:r>
              <a:rPr sz="886" spc="-3" dirty="0">
                <a:latin typeface="Cambria"/>
                <a:cs typeface="Cambria"/>
              </a:rPr>
              <a:t>or </a:t>
            </a:r>
            <a:r>
              <a:rPr sz="886" b="1" spc="-3" dirty="0">
                <a:latin typeface="Cambria"/>
                <a:cs typeface="Cambria"/>
              </a:rPr>
              <a:t>shouldn’a </a:t>
            </a:r>
            <a:r>
              <a:rPr sz="886" spc="-3" dirty="0">
                <a:latin typeface="Cambria"/>
                <a:cs typeface="Cambria"/>
              </a:rPr>
              <a:t>–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the correct way to </a:t>
            </a:r>
            <a:r>
              <a:rPr sz="886" dirty="0">
                <a:latin typeface="Cambria"/>
                <a:cs typeface="Cambria"/>
              </a:rPr>
              <a:t>write </a:t>
            </a:r>
            <a:r>
              <a:rPr sz="886" spc="-3" dirty="0">
                <a:latin typeface="Cambria"/>
                <a:cs typeface="Cambria"/>
              </a:rPr>
              <a:t>it is</a:t>
            </a:r>
            <a:r>
              <a:rPr sz="886" spc="109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always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“should have” and “shouldn’t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have.”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5"/>
              </a:spcBef>
            </a:pP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I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regret</a:t>
            </a:r>
            <a:r>
              <a:rPr sz="955" b="1" spc="-5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–ING…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7" dirty="0">
                <a:latin typeface="Cambria"/>
                <a:cs typeface="Cambria"/>
              </a:rPr>
              <a:t>regret </a:t>
            </a:r>
            <a:r>
              <a:rPr sz="886" b="1" spc="-3" dirty="0">
                <a:latin typeface="Cambria"/>
                <a:cs typeface="Cambria"/>
              </a:rPr>
              <a:t>dropping </a:t>
            </a:r>
            <a:r>
              <a:rPr sz="886" spc="-3" dirty="0">
                <a:latin typeface="Cambria"/>
                <a:cs typeface="Cambria"/>
              </a:rPr>
              <a:t>out of school – it was a big</a:t>
            </a:r>
            <a:r>
              <a:rPr sz="886" spc="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mistake.”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7" dirty="0">
                <a:latin typeface="Cambria"/>
                <a:cs typeface="Cambria"/>
              </a:rPr>
              <a:t>regret </a:t>
            </a:r>
            <a:r>
              <a:rPr sz="886" b="1" spc="-3" dirty="0">
                <a:latin typeface="Cambria"/>
                <a:cs typeface="Cambria"/>
              </a:rPr>
              <a:t>waiting </a:t>
            </a:r>
            <a:r>
              <a:rPr sz="886" dirty="0">
                <a:latin typeface="Cambria"/>
                <a:cs typeface="Cambria"/>
              </a:rPr>
              <a:t>until </a:t>
            </a:r>
            <a:r>
              <a:rPr sz="886" spc="-3" dirty="0">
                <a:latin typeface="Cambria"/>
                <a:cs typeface="Cambria"/>
              </a:rPr>
              <a:t>I was an adult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start learning another</a:t>
            </a:r>
            <a:r>
              <a:rPr sz="886" spc="7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language.”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7" dirty="0">
                <a:latin typeface="Cambria"/>
                <a:cs typeface="Cambria"/>
              </a:rPr>
              <a:t>regret </a:t>
            </a:r>
            <a:r>
              <a:rPr sz="886" b="1" spc="-3" dirty="0">
                <a:latin typeface="Cambria"/>
                <a:cs typeface="Cambria"/>
              </a:rPr>
              <a:t>not studying </a:t>
            </a:r>
            <a:r>
              <a:rPr sz="886" spc="-3" dirty="0">
                <a:latin typeface="Cambria"/>
                <a:cs typeface="Cambria"/>
              </a:rPr>
              <a:t>abroad when I had the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chance.”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7" dirty="0">
                <a:latin typeface="Cambria"/>
                <a:cs typeface="Cambria"/>
              </a:rPr>
              <a:t>regret </a:t>
            </a:r>
            <a:r>
              <a:rPr sz="886" b="1" spc="-3" dirty="0">
                <a:latin typeface="Cambria"/>
                <a:cs typeface="Cambria"/>
              </a:rPr>
              <a:t>not staying </a:t>
            </a:r>
            <a:r>
              <a:rPr sz="886" spc="-3" dirty="0">
                <a:latin typeface="Cambria"/>
                <a:cs typeface="Cambria"/>
              </a:rPr>
              <a:t>in touch with my childhood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friends.”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6970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When talking about things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wish were different </a:t>
            </a:r>
            <a:r>
              <a:rPr sz="886" spc="-3" dirty="0">
                <a:latin typeface="Cambria"/>
                <a:cs typeface="Cambria"/>
              </a:rPr>
              <a:t>in the </a:t>
            </a:r>
            <a:r>
              <a:rPr sz="886" spc="-7" dirty="0">
                <a:latin typeface="Cambria"/>
                <a:cs typeface="Cambria"/>
              </a:rPr>
              <a:t>past, always </a:t>
            </a:r>
            <a:r>
              <a:rPr sz="886" dirty="0">
                <a:latin typeface="Cambria"/>
                <a:cs typeface="Cambria"/>
              </a:rPr>
              <a:t>use </a:t>
            </a:r>
            <a:r>
              <a:rPr sz="886" spc="-3" dirty="0">
                <a:latin typeface="Cambria"/>
                <a:cs typeface="Cambria"/>
              </a:rPr>
              <a:t>the –ING  form of the verb after </a:t>
            </a:r>
            <a:r>
              <a:rPr sz="886" dirty="0">
                <a:latin typeface="Cambria"/>
                <a:cs typeface="Cambria"/>
              </a:rPr>
              <a:t>“regret.” </a:t>
            </a:r>
            <a:r>
              <a:rPr sz="886" spc="-3" dirty="0">
                <a:latin typeface="Cambria"/>
                <a:cs typeface="Cambria"/>
              </a:rPr>
              <a:t>This is a bit more formal; in spoken English we  usually use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wish I had /</a:t>
            </a:r>
            <a:r>
              <a:rPr sz="886" spc="-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hadn’t”: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5"/>
              </a:spcBef>
            </a:pP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I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wish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+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past</a:t>
            </a:r>
            <a:r>
              <a:rPr sz="955" b="1" spc="-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perfect: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194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3" dirty="0">
                <a:latin typeface="Cambria"/>
                <a:cs typeface="Cambria"/>
              </a:rPr>
              <a:t>wish I’d started </a:t>
            </a:r>
            <a:r>
              <a:rPr sz="886" dirty="0">
                <a:latin typeface="Cambria"/>
                <a:cs typeface="Cambria"/>
              </a:rPr>
              <a:t>taking </a:t>
            </a:r>
            <a:r>
              <a:rPr sz="886" spc="-3" dirty="0">
                <a:latin typeface="Cambria"/>
                <a:cs typeface="Cambria"/>
              </a:rPr>
              <a:t>dance lessons </a:t>
            </a:r>
            <a:r>
              <a:rPr sz="886" dirty="0">
                <a:latin typeface="Cambria"/>
                <a:cs typeface="Cambria"/>
              </a:rPr>
              <a:t>years</a:t>
            </a:r>
            <a:r>
              <a:rPr sz="886" spc="-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ago.”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“I’m stuck in </a:t>
            </a:r>
            <a:r>
              <a:rPr sz="886" dirty="0">
                <a:latin typeface="Cambria"/>
                <a:cs typeface="Cambria"/>
              </a:rPr>
              <a:t>traffic </a:t>
            </a:r>
            <a:r>
              <a:rPr sz="886" spc="-3" dirty="0">
                <a:latin typeface="Cambria"/>
                <a:cs typeface="Cambria"/>
              </a:rPr>
              <a:t>– </a:t>
            </a:r>
            <a:r>
              <a:rPr sz="886" b="1" spc="-3" dirty="0">
                <a:latin typeface="Cambria"/>
                <a:cs typeface="Cambria"/>
              </a:rPr>
              <a:t>I wish I’d taken </a:t>
            </a: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dirty="0">
                <a:latin typeface="Cambria"/>
                <a:cs typeface="Cambria"/>
              </a:rPr>
              <a:t>train </a:t>
            </a:r>
            <a:r>
              <a:rPr sz="886" spc="-3" dirty="0">
                <a:latin typeface="Cambria"/>
                <a:cs typeface="Cambria"/>
              </a:rPr>
              <a:t>instead of the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bus.”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3" dirty="0">
                <a:latin typeface="Cambria"/>
                <a:cs typeface="Cambria"/>
              </a:rPr>
              <a:t>wish I hadn’t broken up </a:t>
            </a:r>
            <a:r>
              <a:rPr sz="886" spc="-3" dirty="0">
                <a:latin typeface="Cambria"/>
                <a:cs typeface="Cambria"/>
              </a:rPr>
              <a:t>with my high school boyfriend –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I was</a:t>
            </a:r>
            <a:r>
              <a:rPr sz="886" spc="9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young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spc="-3" dirty="0">
                <a:latin typeface="Cambria"/>
                <a:cs typeface="Cambria"/>
              </a:rPr>
              <a:t>and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immature.”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3" dirty="0">
                <a:latin typeface="Cambria"/>
                <a:cs typeface="Cambria"/>
              </a:rPr>
              <a:t>wish I hadn’t drunk </a:t>
            </a:r>
            <a:r>
              <a:rPr sz="886" spc="-3" dirty="0">
                <a:latin typeface="Cambria"/>
                <a:cs typeface="Cambria"/>
              </a:rPr>
              <a:t>that whole bottle of wine yesterday. Now I have</a:t>
            </a:r>
            <a:r>
              <a:rPr sz="886" spc="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terrible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hangover.”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330">
              <a:latin typeface="Times New Roman"/>
              <a:cs typeface="Times New Roman"/>
            </a:endParaRPr>
          </a:p>
          <a:p>
            <a:pPr marL="8659"/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If only +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past</a:t>
            </a:r>
            <a:r>
              <a:rPr sz="955" b="1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perfect…!</a:t>
            </a:r>
            <a:endParaRPr sz="955">
              <a:latin typeface="Cambria"/>
              <a:cs typeface="Cambria"/>
            </a:endParaRPr>
          </a:p>
          <a:p>
            <a:pPr marL="8659">
              <a:spcBef>
                <a:spcPts val="139"/>
              </a:spcBef>
            </a:pPr>
            <a:r>
              <a:rPr sz="886" spc="-3" dirty="0">
                <a:latin typeface="Cambria"/>
                <a:cs typeface="Cambria"/>
              </a:rPr>
              <a:t>This phrase is often used as an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exclamation:</a:t>
            </a:r>
            <a:endParaRPr sz="886">
              <a:latin typeface="Cambria"/>
              <a:cs typeface="Cambria"/>
            </a:endParaRPr>
          </a:p>
          <a:p>
            <a:pPr marL="319945" marR="208679" indent="-155427">
              <a:lnSpc>
                <a:spcPct val="112300"/>
              </a:lnSpc>
              <a:spcBef>
                <a:spcPts val="733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“If only I’d invested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Apple Computers </a:t>
            </a:r>
            <a:r>
              <a:rPr sz="886" spc="3" dirty="0">
                <a:latin typeface="Cambria"/>
                <a:cs typeface="Cambria"/>
              </a:rPr>
              <a:t>20 </a:t>
            </a:r>
            <a:r>
              <a:rPr sz="886" spc="-3" dirty="0">
                <a:latin typeface="Cambria"/>
                <a:cs typeface="Cambria"/>
              </a:rPr>
              <a:t>years ago! If I had, </a:t>
            </a:r>
            <a:r>
              <a:rPr sz="886" dirty="0">
                <a:latin typeface="Cambria"/>
                <a:cs typeface="Cambria"/>
              </a:rPr>
              <a:t>I’d </a:t>
            </a:r>
            <a:r>
              <a:rPr sz="886" spc="-3" dirty="0">
                <a:latin typeface="Cambria"/>
                <a:cs typeface="Cambria"/>
              </a:rPr>
              <a:t>be rich  today.”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“If only I’d </a:t>
            </a:r>
            <a:r>
              <a:rPr sz="886" b="1" dirty="0">
                <a:latin typeface="Cambria"/>
                <a:cs typeface="Cambria"/>
              </a:rPr>
              <a:t>known </a:t>
            </a:r>
            <a:r>
              <a:rPr sz="886" dirty="0">
                <a:latin typeface="Cambria"/>
                <a:cs typeface="Cambria"/>
              </a:rPr>
              <a:t>you were </a:t>
            </a:r>
            <a:r>
              <a:rPr sz="886" spc="-3" dirty="0">
                <a:latin typeface="Cambria"/>
                <a:cs typeface="Cambria"/>
              </a:rPr>
              <a:t>coming! I </a:t>
            </a:r>
            <a:r>
              <a:rPr sz="886" dirty="0">
                <a:latin typeface="Cambria"/>
                <a:cs typeface="Cambria"/>
              </a:rPr>
              <a:t>would </a:t>
            </a:r>
            <a:r>
              <a:rPr sz="886" spc="-3" dirty="0">
                <a:latin typeface="Cambria"/>
                <a:cs typeface="Cambria"/>
              </a:rPr>
              <a:t>have made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dinner.”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“If only I hadn’t </a:t>
            </a:r>
            <a:r>
              <a:rPr sz="886" b="1" dirty="0">
                <a:latin typeface="Cambria"/>
                <a:cs typeface="Cambria"/>
              </a:rPr>
              <a:t>been </a:t>
            </a:r>
            <a:r>
              <a:rPr sz="886" spc="-3" dirty="0">
                <a:latin typeface="Cambria"/>
                <a:cs typeface="Cambria"/>
              </a:rPr>
              <a:t>so shy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college! I </a:t>
            </a:r>
            <a:r>
              <a:rPr sz="886" dirty="0">
                <a:latin typeface="Cambria"/>
                <a:cs typeface="Cambria"/>
              </a:rPr>
              <a:t>probably </a:t>
            </a:r>
            <a:r>
              <a:rPr sz="886" spc="-3" dirty="0">
                <a:latin typeface="Cambria"/>
                <a:cs typeface="Cambria"/>
              </a:rPr>
              <a:t>would have had a lot</a:t>
            </a:r>
            <a:r>
              <a:rPr sz="886" spc="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more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fun.”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couldn’t sleep </a:t>
            </a:r>
            <a:r>
              <a:rPr sz="886" dirty="0">
                <a:latin typeface="Cambria"/>
                <a:cs typeface="Cambria"/>
              </a:rPr>
              <a:t>at </a:t>
            </a:r>
            <a:r>
              <a:rPr sz="886" spc="-3" dirty="0">
                <a:latin typeface="Cambria"/>
                <a:cs typeface="Cambria"/>
              </a:rPr>
              <a:t>all last night – </a:t>
            </a:r>
            <a:r>
              <a:rPr sz="886" b="1" spc="-3" dirty="0">
                <a:latin typeface="Cambria"/>
                <a:cs typeface="Cambria"/>
              </a:rPr>
              <a:t>if </a:t>
            </a:r>
            <a:r>
              <a:rPr sz="886" b="1" dirty="0">
                <a:latin typeface="Cambria"/>
                <a:cs typeface="Cambria"/>
              </a:rPr>
              <a:t>only </a:t>
            </a:r>
            <a:r>
              <a:rPr sz="886" b="1" spc="-3" dirty="0">
                <a:latin typeface="Cambria"/>
                <a:cs typeface="Cambria"/>
              </a:rPr>
              <a:t>I hadn’t watched </a:t>
            </a:r>
            <a:r>
              <a:rPr sz="886" spc="-3" dirty="0">
                <a:latin typeface="Cambria"/>
                <a:cs typeface="Cambria"/>
              </a:rPr>
              <a:t>that horror</a:t>
            </a:r>
            <a:r>
              <a:rPr sz="886" spc="7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movie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before going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bed!”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dirty="0">
                <a:latin typeface="Cambria"/>
                <a:cs typeface="Cambria"/>
              </a:rPr>
              <a:t>“If </a:t>
            </a:r>
            <a:r>
              <a:rPr sz="886" spc="-7" dirty="0">
                <a:latin typeface="Cambria"/>
                <a:cs typeface="Cambria"/>
              </a:rPr>
              <a:t>only </a:t>
            </a:r>
            <a:r>
              <a:rPr sz="886" spc="-3" dirty="0">
                <a:latin typeface="Cambria"/>
                <a:cs typeface="Cambria"/>
              </a:rPr>
              <a:t>+ past perfect” is often followed by imagining what would have happened</a:t>
            </a:r>
            <a:r>
              <a:rPr sz="886" spc="11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if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your action in the past had been different, </a:t>
            </a:r>
            <a:r>
              <a:rPr sz="886" spc="-7" dirty="0">
                <a:latin typeface="Cambria"/>
                <a:cs typeface="Cambria"/>
              </a:rPr>
              <a:t>as </a:t>
            </a:r>
            <a:r>
              <a:rPr sz="886" spc="-3" dirty="0">
                <a:latin typeface="Cambria"/>
                <a:cs typeface="Cambria"/>
              </a:rPr>
              <a:t>in the first </a:t>
            </a:r>
            <a:r>
              <a:rPr sz="886" dirty="0">
                <a:latin typeface="Cambria"/>
                <a:cs typeface="Cambria"/>
              </a:rPr>
              <a:t>three</a:t>
            </a:r>
            <a:r>
              <a:rPr sz="886" spc="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examples.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4114B85-4CC6-4489-AC77-CBACD790F7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144139" y="9275774"/>
            <a:ext cx="148653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rgbClr val="0462C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1755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Oliveira</a:t>
            </a:r>
            <a:r>
              <a:rPr lang="pt-BR" u="none" spc="-50">
                <a:solidFill>
                  <a:srgbClr val="000000"/>
                </a:solidFill>
              </a:rPr>
              <a:t> </a:t>
            </a:r>
            <a:r>
              <a:rPr lang="pt-BR" u="none" spc="-5">
                <a:solidFill>
                  <a:srgbClr val="000000"/>
                </a:solidFill>
              </a:rPr>
              <a:t>2013</a:t>
            </a:r>
            <a:endParaRPr spc="-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Apologizing and Expressing Regret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1920</TotalTime>
  <Words>2393</Words>
  <Application>Microsoft Office PowerPoint</Application>
  <PresentationFormat>Widescreen</PresentationFormat>
  <Paragraphs>238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Comic Sans MS</vt:lpstr>
      <vt:lpstr>Courier New</vt:lpstr>
      <vt:lpstr>inherit</vt:lpstr>
      <vt:lpstr>Lato</vt:lpstr>
      <vt:lpstr>Symbol</vt:lpstr>
      <vt:lpstr>Times New Roman</vt:lpstr>
      <vt:lpstr>Trebuchet MS</vt:lpstr>
      <vt:lpstr>Wingdings 3</vt:lpstr>
      <vt:lpstr>Slice</vt:lpstr>
      <vt:lpstr> Speak Fluently &amp; Confidently  A2- Course  1</vt:lpstr>
      <vt:lpstr>Session 5- Apologizing and Expressing Regret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5- Apologizing and Expressing Regret</vt:lpstr>
      <vt:lpstr>Session 5- Apologizing and Expressing Regret</vt:lpstr>
      <vt:lpstr>Session 5- Apologizing and Expressing Regret</vt:lpstr>
      <vt:lpstr>Session 5- Apologizing and Expressing Regret</vt:lpstr>
      <vt:lpstr>Session 5- Apologizing and Expressing Regret</vt:lpstr>
      <vt:lpstr>Session 5- Apologizing and Expressing Regret</vt:lpstr>
      <vt:lpstr>Session 5- Apologizing and Expressing Regret</vt:lpstr>
      <vt:lpstr>Session 5- Apologizing and Expressing Regret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111</cp:revision>
  <cp:lastPrinted>2021-05-18T05:21:02Z</cp:lastPrinted>
  <dcterms:created xsi:type="dcterms:W3CDTF">2020-10-01T06:52:49Z</dcterms:created>
  <dcterms:modified xsi:type="dcterms:W3CDTF">2022-04-24T08:13:47Z</dcterms:modified>
</cp:coreProperties>
</file>