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dirty="0" spc="-5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5-informal-ways-to-say-yes-in-english/" TargetMode="External"/><Relationship Id="rId3" Type="http://schemas.openxmlformats.org/officeDocument/2006/relationships/hyperlink" Target="http://www.espressoenglish.net/5-informal-ways-to-say-no-in-english/" TargetMode="External"/><Relationship Id="rId4" Type="http://schemas.openxmlformats.org/officeDocument/2006/relationships/hyperlink" Target="http://www.espressoenglish.net/" TargetMode="Externa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espressoenglish.net/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hyperlink" Target="http://www.espressoenglish.net/" TargetMode="Externa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Relationship Id="rId4" Type="http://schemas.openxmlformats.org/officeDocument/2006/relationships/image" Target="../media/image5.jpg"/><Relationship Id="rId5" Type="http://schemas.openxmlformats.org/officeDocument/2006/relationships/hyperlink" Target="http://www.espressoenglish.net/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8.jpg"/><Relationship Id="rId5" Type="http://schemas.openxmlformats.org/officeDocument/2006/relationships/hyperlink" Target="http://www.espressoenglish.net/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Relationship Id="rId3" Type="http://schemas.openxmlformats.org/officeDocument/2006/relationships/image" Target="../media/image10.jpg"/><Relationship Id="rId4" Type="http://schemas.openxmlformats.org/officeDocument/2006/relationships/image" Target="../media/image11.jpg"/><Relationship Id="rId5" Type="http://schemas.openxmlformats.org/officeDocument/2006/relationships/hyperlink" Target="http://www.espressoenglish.net/" TargetMode="Externa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musthavemenus.com/menu/editdocdata.do?template=217786" TargetMode="External"/><Relationship Id="rId3" Type="http://schemas.openxmlformats.org/officeDocument/2006/relationships/hyperlink" Target="http://www.musthavemenus.com/menu/editdocdata.do?template=204481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hyperlink" Target="http://www.espressoenglish.net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8717"/>
            <a:ext cx="5311775" cy="11703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ts val="3050"/>
              </a:lnSpc>
            </a:pP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dirty="0" sz="2600" spc="10" b="1">
                <a:solidFill>
                  <a:srgbClr val="313D4F"/>
                </a:solidFill>
                <a:latin typeface="Cambria"/>
                <a:cs typeface="Cambria"/>
              </a:rPr>
              <a:t>8: Restaurants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Making  </a:t>
            </a:r>
            <a:r>
              <a:rPr dirty="0" sz="2600" spc="10" b="1">
                <a:solidFill>
                  <a:srgbClr val="313D4F"/>
                </a:solidFill>
                <a:latin typeface="Cambria"/>
                <a:cs typeface="Cambria"/>
              </a:rPr>
              <a:t>Reservations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&amp;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Understanding </a:t>
            </a:r>
            <a:r>
              <a:rPr dirty="0" sz="2600" spc="10" b="1">
                <a:solidFill>
                  <a:srgbClr val="313D4F"/>
                </a:solidFill>
                <a:latin typeface="Cambria"/>
                <a:cs typeface="Cambria"/>
              </a:rPr>
              <a:t>the 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Menu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2133854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 h="0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1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2297953"/>
            <a:ext cx="5956935" cy="663320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1435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We’re going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eat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out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– that means eating at a restaurant. This will be 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two-part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lesson.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Today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you’ll learn how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make reservations, what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say when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arrive at  the restaurant, and how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understand the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menu.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Tomorrow you’ll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learn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make orders, interact with the waiter or waitress, pay  for the food, and talk about your experience at the</a:t>
            </a:r>
            <a:r>
              <a:rPr dirty="0" sz="1300" spc="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#1 – </a:t>
            </a: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Making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dirty="0" sz="1600" spc="5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Reservation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It’s a good idea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call the restaurant and make a reservation in three</a:t>
            </a:r>
            <a:r>
              <a:rPr dirty="0" sz="1300" spc="1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cases: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First, 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going to a nice/expensive</a:t>
            </a:r>
            <a:r>
              <a:rPr dirty="0" sz="1300" spc="5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Second, 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going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restaurant that is very</a:t>
            </a:r>
            <a:r>
              <a:rPr dirty="0" sz="1300" spc="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popular.</a:t>
            </a:r>
            <a:endParaRPr sz="1300">
              <a:latin typeface="Cambria"/>
              <a:cs typeface="Cambria"/>
            </a:endParaRPr>
          </a:p>
          <a:p>
            <a:pPr marL="469265" marR="183515" indent="-227965">
              <a:lnSpc>
                <a:spcPct val="1124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Third, 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going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restaurant with a large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number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people, and  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make sure that the restaurant has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enough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space for</a:t>
            </a:r>
            <a:r>
              <a:rPr dirty="0" sz="1300" spc="9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everybody.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Angelo’s Restaurant.</a:t>
            </a:r>
            <a:endParaRPr sz="1300">
              <a:latin typeface="Cambria"/>
              <a:cs typeface="Cambria"/>
            </a:endParaRPr>
          </a:p>
          <a:p>
            <a:pPr marL="12700" marR="763905">
              <a:lnSpc>
                <a:spcPct val="2246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Hi,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I’d like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make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dinner reservation for tomorrow night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7:30. 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many in your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party?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John:</a:t>
            </a:r>
            <a:r>
              <a:rPr dirty="0" sz="1300" spc="-8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Six.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 get your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name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and phone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number?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My name is John Smith, and my number is</a:t>
            </a:r>
            <a:r>
              <a:rPr dirty="0" sz="1300" spc="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203-555-8714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22225">
              <a:lnSpc>
                <a:spcPct val="1123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Okay, so I have a reservation for 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party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 six,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under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name “Smith,”  tomorrow night at 7:30, is that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correct?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15416"/>
            <a:ext cx="5954395" cy="4932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“Does that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come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with any</a:t>
            </a:r>
            <a:r>
              <a:rPr dirty="0" sz="1300" spc="-5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sides?”</a:t>
            </a:r>
            <a:endParaRPr sz="1300">
              <a:latin typeface="Cambria"/>
              <a:cs typeface="Cambria"/>
            </a:endParaRPr>
          </a:p>
          <a:p>
            <a:pPr marL="469265" marR="116839">
              <a:lnSpc>
                <a:spcPct val="112300"/>
              </a:lnSpc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(sometimes, the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entrees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come with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side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dishes like potatoes, vegetables, salads, 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or soups, which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included in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price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of the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main</a:t>
            </a:r>
            <a:r>
              <a:rPr dirty="0" sz="1300" spc="2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dish)</a:t>
            </a:r>
            <a:endParaRPr sz="1300">
              <a:latin typeface="Cambria"/>
              <a:cs typeface="Cambria"/>
            </a:endParaRPr>
          </a:p>
          <a:p>
            <a:pPr marL="469265" marR="246507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“Can I substitute a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salad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for the soup?”  “Can I have a salad instead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of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soup?”</a:t>
            </a:r>
            <a:endParaRPr sz="1300">
              <a:latin typeface="Cambria"/>
              <a:cs typeface="Cambria"/>
            </a:endParaRPr>
          </a:p>
          <a:p>
            <a:pPr algn="just" marL="4692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(ask one of these questions to find out if it’s possible to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exchange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one item</a:t>
            </a:r>
            <a:r>
              <a:rPr dirty="0" sz="1300" spc="13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for</a:t>
            </a:r>
            <a:endParaRPr sz="1300">
              <a:latin typeface="Cambria"/>
              <a:cs typeface="Cambria"/>
            </a:endParaRPr>
          </a:p>
          <a:p>
            <a:pPr algn="just" marL="4692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another)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“Do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have a kids’</a:t>
            </a:r>
            <a:r>
              <a:rPr dirty="0" sz="1300" spc="-5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menu?”</a:t>
            </a:r>
            <a:endParaRPr sz="1300">
              <a:latin typeface="Cambria"/>
              <a:cs typeface="Cambria"/>
            </a:endParaRPr>
          </a:p>
          <a:p>
            <a:pPr algn="just" marL="469265">
              <a:lnSpc>
                <a:spcPct val="100000"/>
              </a:lnSpc>
              <a:spcBef>
                <a:spcPts val="185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(many servers will give you a kids’ menu automatically if they see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dirty="0" sz="1300" spc="14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have</a:t>
            </a:r>
            <a:endParaRPr sz="1300">
              <a:latin typeface="Cambria"/>
              <a:cs typeface="Cambria"/>
            </a:endParaRPr>
          </a:p>
          <a:p>
            <a:pPr algn="just" marL="469265">
              <a:lnSpc>
                <a:spcPct val="100000"/>
              </a:lnSpc>
              <a:spcBef>
                <a:spcPts val="185"/>
              </a:spcBef>
            </a:pP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children,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but you can also request</a:t>
            </a:r>
            <a:r>
              <a:rPr dirty="0" sz="1300" spc="2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it)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“What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today’s</a:t>
            </a:r>
            <a:r>
              <a:rPr dirty="0" sz="1300" spc="-3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specials?”</a:t>
            </a:r>
            <a:endParaRPr sz="1300">
              <a:latin typeface="Cambria"/>
              <a:cs typeface="Cambria"/>
            </a:endParaRPr>
          </a:p>
          <a:p>
            <a:pPr marL="469265" marR="237490">
              <a:lnSpc>
                <a:spcPct val="112300"/>
              </a:lnSpc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(many restaurants have dishes that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prepared especially for that day,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and 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some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 reduced</a:t>
            </a:r>
            <a:r>
              <a:rPr dirty="0" sz="1300" spc="-4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price)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“What do you</a:t>
            </a:r>
            <a:r>
              <a:rPr dirty="0" sz="1300" spc="-4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recommend?”</a:t>
            </a:r>
            <a:endParaRPr sz="1300">
              <a:latin typeface="Cambria"/>
              <a:cs typeface="Cambria"/>
            </a:endParaRPr>
          </a:p>
          <a:p>
            <a:pPr algn="just" marL="469265" marR="62865">
              <a:lnSpc>
                <a:spcPct val="112300"/>
              </a:lnSpc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(if you really don’t know what to order, you can ask the server for a suggestion. 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Often, he or she will recommend a popular dish that the restaurant is especially  known</a:t>
            </a:r>
            <a:r>
              <a:rPr dirty="0" sz="1300" spc="-6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for)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2400"/>
              </a:lnSpc>
            </a:pPr>
            <a:r>
              <a:rPr dirty="0" sz="1300" spc="-5">
                <a:latin typeface="Cambria"/>
                <a:cs typeface="Cambria"/>
              </a:rPr>
              <a:t>You’ve finished </a:t>
            </a:r>
            <a:r>
              <a:rPr dirty="0" sz="1300">
                <a:latin typeface="Cambria"/>
                <a:cs typeface="Cambria"/>
              </a:rPr>
              <a:t>Lesson </a:t>
            </a:r>
            <a:r>
              <a:rPr dirty="0" sz="1300" spc="-5">
                <a:latin typeface="Cambria"/>
                <a:cs typeface="Cambria"/>
              </a:rPr>
              <a:t>8 of the Everyday English Speaking </a:t>
            </a:r>
            <a:r>
              <a:rPr dirty="0" sz="1300">
                <a:latin typeface="Cambria"/>
                <a:cs typeface="Cambria"/>
              </a:rPr>
              <a:t>Course! </a:t>
            </a:r>
            <a:r>
              <a:rPr dirty="0" sz="1300" spc="-5">
                <a:latin typeface="Cambria"/>
                <a:cs typeface="Cambria"/>
              </a:rPr>
              <a:t>Now </a:t>
            </a:r>
            <a:r>
              <a:rPr dirty="0" sz="1300">
                <a:latin typeface="Cambria"/>
                <a:cs typeface="Cambria"/>
              </a:rPr>
              <a:t>take </a:t>
            </a:r>
            <a:r>
              <a:rPr dirty="0" sz="1300" spc="-5">
                <a:latin typeface="Cambria"/>
                <a:cs typeface="Cambria"/>
              </a:rPr>
              <a:t>the  quiz to test your memory of the phrases </a:t>
            </a:r>
            <a:r>
              <a:rPr dirty="0" sz="1300">
                <a:latin typeface="Cambria"/>
                <a:cs typeface="Cambria"/>
              </a:rPr>
              <a:t>from </a:t>
            </a:r>
            <a:r>
              <a:rPr dirty="0" sz="1300" spc="-5">
                <a:latin typeface="Cambria"/>
                <a:cs typeface="Cambria"/>
              </a:rPr>
              <a:t>this lesson – and come back tomorrow  for part II of our restaurant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lesson.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2383155" cy="41655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dirty="0" sz="2600" spc="15" b="1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dirty="0" sz="2600" spc="40" b="1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dirty="0" sz="2600" b="1">
                <a:solidFill>
                  <a:srgbClr val="313D4F"/>
                </a:solidFill>
                <a:latin typeface="Cambria"/>
                <a:cs typeface="Cambria"/>
              </a:rPr>
              <a:t>8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 h="0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902004" y="1548130"/>
            <a:ext cx="3180715" cy="69532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055495" algn="l"/>
              </a:tabLst>
            </a:pPr>
            <a:r>
              <a:rPr dirty="0" sz="1300" spc="-5">
                <a:latin typeface="Cambria"/>
                <a:cs typeface="Cambria"/>
              </a:rPr>
              <a:t>We'd prefer</a:t>
            </a:r>
            <a:r>
              <a:rPr dirty="0" sz="1300" spc="2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table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8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window.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close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near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10">
                <a:latin typeface="Cambria"/>
                <a:cs typeface="Cambria"/>
              </a:rPr>
              <a:t>next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050414" algn="l"/>
              </a:tabLst>
            </a:pPr>
            <a:r>
              <a:rPr dirty="0" sz="1300" spc="-5">
                <a:latin typeface="Cambria"/>
                <a:cs typeface="Cambria"/>
              </a:rPr>
              <a:t>What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are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today's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menus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reserves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specials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318260" algn="l"/>
              </a:tabLst>
            </a:pPr>
            <a:r>
              <a:rPr dirty="0" sz="1300" spc="-5">
                <a:latin typeface="Cambria"/>
                <a:cs typeface="Cambria"/>
              </a:rPr>
              <a:t>Does that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with any</a:t>
            </a:r>
            <a:r>
              <a:rPr dirty="0" sz="1300" spc="-6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sides?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>
                <a:latin typeface="Cambria"/>
                <a:cs typeface="Cambria"/>
              </a:rPr>
              <a:t>go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come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3095" algn="l"/>
              </a:tabLst>
            </a:pPr>
            <a:r>
              <a:rPr dirty="0" sz="1300" spc="-10">
                <a:latin typeface="Cambria"/>
                <a:cs typeface="Cambria"/>
              </a:rPr>
              <a:t>bring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2143125" algn="l"/>
              </a:tabLst>
            </a:pPr>
            <a:r>
              <a:rPr dirty="0" sz="1300" spc="-5">
                <a:latin typeface="Cambria"/>
                <a:cs typeface="Cambria"/>
              </a:rPr>
              <a:t>What kind</a:t>
            </a:r>
            <a:r>
              <a:rPr dirty="0" sz="1300" spc="3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of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10">
                <a:latin typeface="Cambria"/>
                <a:cs typeface="Cambria"/>
              </a:rPr>
              <a:t>salad</a:t>
            </a:r>
            <a:r>
              <a:rPr dirty="0" sz="1300" spc="-10" u="sng">
                <a:latin typeface="Cambria"/>
                <a:cs typeface="Cambria"/>
              </a:rPr>
              <a:t> 	</a:t>
            </a:r>
            <a:r>
              <a:rPr dirty="0" sz="1300">
                <a:latin typeface="Cambria"/>
                <a:cs typeface="Cambria"/>
              </a:rPr>
              <a:t>do </a:t>
            </a:r>
            <a:r>
              <a:rPr dirty="0" sz="1300" spc="-5">
                <a:latin typeface="Cambria"/>
                <a:cs typeface="Cambria"/>
              </a:rPr>
              <a:t>you</a:t>
            </a:r>
            <a:r>
              <a:rPr dirty="0" sz="1300" spc="-9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have?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coverings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dressings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toppings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884045" algn="l"/>
              </a:tabLst>
            </a:pPr>
            <a:r>
              <a:rPr dirty="0" sz="1300" spc="-5">
                <a:latin typeface="Cambria"/>
                <a:cs typeface="Cambria"/>
              </a:rPr>
              <a:t>I have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an 8:00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for a party of</a:t>
            </a:r>
            <a:r>
              <a:rPr dirty="0" sz="1300" spc="-65">
                <a:latin typeface="Cambria"/>
                <a:cs typeface="Cambria"/>
              </a:rPr>
              <a:t> </a:t>
            </a:r>
            <a:r>
              <a:rPr dirty="0" sz="1300">
                <a:latin typeface="Cambria"/>
                <a:cs typeface="Cambria"/>
              </a:rPr>
              <a:t>four.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appointment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order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reservation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553845" algn="l"/>
              </a:tabLst>
            </a:pPr>
            <a:r>
              <a:rPr dirty="0" sz="1300" spc="-5">
                <a:latin typeface="Cambria"/>
                <a:cs typeface="Cambria"/>
              </a:rPr>
              <a:t>Is that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big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6271"/>
            <a:ext cx="4754880" cy="80721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plate</a:t>
            </a:r>
            <a:endParaRPr sz="1300">
              <a:latin typeface="Cambria"/>
              <a:cs typeface="Cambria"/>
            </a:endParaRPr>
          </a:p>
          <a:p>
            <a:pPr marL="640080" indent="-17081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portion</a:t>
            </a:r>
            <a:endParaRPr sz="1300">
              <a:latin typeface="Cambria"/>
              <a:cs typeface="Cambria"/>
            </a:endParaRPr>
          </a:p>
          <a:p>
            <a:pPr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3095" algn="l"/>
              </a:tabLst>
            </a:pPr>
            <a:r>
              <a:rPr dirty="0" sz="1300" spc="-5">
                <a:latin typeface="Cambria"/>
                <a:cs typeface="Cambria"/>
              </a:rPr>
              <a:t>special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7"/>
              <a:tabLst>
                <a:tab pos="213995" algn="l"/>
                <a:tab pos="2367280" algn="l"/>
              </a:tabLst>
            </a:pPr>
            <a:r>
              <a:rPr dirty="0" sz="1300" spc="-5">
                <a:latin typeface="Cambria"/>
                <a:cs typeface="Cambria"/>
              </a:rPr>
              <a:t>I can't eat oysters</a:t>
            </a:r>
            <a:r>
              <a:rPr dirty="0" sz="1300" spc="3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-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I'm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to</a:t>
            </a:r>
            <a:r>
              <a:rPr dirty="0" sz="1300" spc="-7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shellfish.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7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allergic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reactive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sick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 startAt="7"/>
              <a:tabLst>
                <a:tab pos="213995" algn="l"/>
                <a:tab pos="2207895" algn="l"/>
              </a:tabLst>
            </a:pPr>
            <a:r>
              <a:rPr dirty="0" sz="1300" spc="-5">
                <a:latin typeface="Cambria"/>
                <a:cs typeface="Cambria"/>
              </a:rPr>
              <a:t>The </a:t>
            </a:r>
            <a:r>
              <a:rPr dirty="0" sz="1300" spc="-10">
                <a:latin typeface="Cambria"/>
                <a:cs typeface="Cambria"/>
              </a:rPr>
              <a:t>lamb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chops </a:t>
            </a:r>
            <a:r>
              <a:rPr dirty="0" sz="1300">
                <a:latin typeface="Cambria"/>
                <a:cs typeface="Cambria"/>
              </a:rPr>
              <a:t>are</a:t>
            </a:r>
            <a:r>
              <a:rPr dirty="0" sz="1300" u="sng">
                <a:latin typeface="Cambria"/>
                <a:cs typeface="Cambria"/>
              </a:rPr>
              <a:t> 	</a:t>
            </a:r>
            <a:r>
              <a:rPr dirty="0" sz="1300">
                <a:latin typeface="Cambria"/>
                <a:cs typeface="Cambria"/>
              </a:rPr>
              <a:t>in </a:t>
            </a:r>
            <a:r>
              <a:rPr dirty="0" sz="1300" spc="-5">
                <a:latin typeface="Cambria"/>
                <a:cs typeface="Cambria"/>
              </a:rPr>
              <a:t>red wine; they're really</a:t>
            </a:r>
            <a:r>
              <a:rPr dirty="0" sz="1300" spc="1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delicious!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7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10">
                <a:latin typeface="Cambria"/>
                <a:cs typeface="Cambria"/>
              </a:rPr>
              <a:t>boiled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marinated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steamed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7"/>
              <a:tabLst>
                <a:tab pos="213995" algn="l"/>
                <a:tab pos="2345055" algn="l"/>
              </a:tabLst>
            </a:pPr>
            <a:r>
              <a:rPr dirty="0" sz="1300" spc="-5">
                <a:latin typeface="Cambria"/>
                <a:cs typeface="Cambria"/>
              </a:rPr>
              <a:t>Can I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have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vegetables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the French</a:t>
            </a:r>
            <a:r>
              <a:rPr dirty="0" sz="1300" spc="-5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fries?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7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instead</a:t>
            </a:r>
            <a:r>
              <a:rPr dirty="0" sz="1300" spc="-7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of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because</a:t>
            </a:r>
            <a:r>
              <a:rPr dirty="0" sz="1300" spc="-9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of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exchange</a:t>
            </a:r>
            <a:r>
              <a:rPr dirty="0" sz="1300" spc="-8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for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7"/>
              <a:tabLst>
                <a:tab pos="311785" algn="l"/>
                <a:tab pos="1138555" algn="l"/>
              </a:tabLst>
            </a:pPr>
            <a:r>
              <a:rPr dirty="0" sz="1300" spc="-5">
                <a:latin typeface="Cambria"/>
                <a:cs typeface="Cambria"/>
              </a:rPr>
              <a:t>The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chicken is a low-fat</a:t>
            </a:r>
            <a:r>
              <a:rPr dirty="0" sz="1300" spc="-2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option.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7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baked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grated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>
                <a:latin typeface="Cambria"/>
                <a:cs typeface="Cambria"/>
              </a:rPr>
              <a:t>fried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7"/>
              <a:tabLst>
                <a:tab pos="311785" algn="l"/>
                <a:tab pos="2190115" algn="l"/>
              </a:tabLst>
            </a:pPr>
            <a:r>
              <a:rPr dirty="0" sz="1300">
                <a:latin typeface="Cambria"/>
                <a:cs typeface="Cambria"/>
              </a:rPr>
              <a:t>Do </a:t>
            </a:r>
            <a:r>
              <a:rPr dirty="0" sz="1300" spc="-5">
                <a:latin typeface="Cambria"/>
                <a:cs typeface="Cambria"/>
              </a:rPr>
              <a:t>you have</a:t>
            </a:r>
            <a:r>
              <a:rPr dirty="0" sz="1300" spc="1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a</a:t>
            </a:r>
            <a:r>
              <a:rPr dirty="0" sz="130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kids'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7"/>
            </a:pPr>
            <a:endParaRPr sz="1700">
              <a:latin typeface="Times New Roman"/>
              <a:cs typeface="Times New Roman"/>
            </a:endParaRPr>
          </a:p>
          <a:p>
            <a:pPr lvl="1" marL="641350" indent="-172085">
              <a:lnSpc>
                <a:spcPct val="100000"/>
              </a:lnSpc>
              <a:buAutoNum type="alphaUcPeriod"/>
              <a:tabLst>
                <a:tab pos="641985" algn="l"/>
              </a:tabLst>
            </a:pPr>
            <a:r>
              <a:rPr dirty="0" sz="1300" spc="-5">
                <a:latin typeface="Cambria"/>
                <a:cs typeface="Cambria"/>
              </a:rPr>
              <a:t>appetizer</a:t>
            </a:r>
            <a:endParaRPr sz="1300">
              <a:latin typeface="Cambria"/>
              <a:cs typeface="Cambria"/>
            </a:endParaRPr>
          </a:p>
          <a:p>
            <a:pPr lvl="1" marL="640080" indent="-17081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40715" algn="l"/>
              </a:tabLst>
            </a:pPr>
            <a:r>
              <a:rPr dirty="0" sz="1300" spc="-5">
                <a:latin typeface="Cambria"/>
                <a:cs typeface="Cambria"/>
              </a:rPr>
              <a:t>menu</a:t>
            </a:r>
            <a:endParaRPr sz="1300">
              <a:latin typeface="Cambria"/>
              <a:cs typeface="Cambria"/>
            </a:endParaRPr>
          </a:p>
          <a:p>
            <a:pPr lvl="1" marL="632460" indent="-16319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632460" algn="l"/>
              </a:tabLst>
            </a:pPr>
            <a:r>
              <a:rPr dirty="0" sz="1300" spc="-5">
                <a:latin typeface="Cambria"/>
                <a:cs typeface="Cambria"/>
              </a:rPr>
              <a:t>waiter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7"/>
              <a:tabLst>
                <a:tab pos="311785" algn="l"/>
                <a:tab pos="3735070" algn="l"/>
              </a:tabLst>
            </a:pPr>
            <a:r>
              <a:rPr dirty="0" sz="1300" spc="-5">
                <a:latin typeface="Cambria"/>
                <a:cs typeface="Cambria"/>
              </a:rPr>
              <a:t>I'll be back in a few minutes to</a:t>
            </a:r>
            <a:r>
              <a:rPr dirty="0" sz="1300" spc="9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take</a:t>
            </a:r>
            <a:r>
              <a:rPr dirty="0" sz="1300" spc="5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your</a:t>
            </a:r>
            <a:r>
              <a:rPr dirty="0" sz="1300" spc="-5" u="sng">
                <a:latin typeface="Cambria"/>
                <a:cs typeface="Cambria"/>
              </a:rPr>
              <a:t> 	</a:t>
            </a:r>
            <a:r>
              <a:rPr dirty="0" sz="1300" spc="-5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  <a:tabLst>
                <a:tab pos="1383665" algn="l"/>
                <a:tab pos="2755900" algn="l"/>
              </a:tabLst>
            </a:pPr>
            <a:r>
              <a:rPr dirty="0" sz="1300" spc="-5">
                <a:latin typeface="Cambria"/>
                <a:cs typeface="Cambria"/>
              </a:rPr>
              <a:t>A. combo	B. dish	C.</a:t>
            </a:r>
            <a:r>
              <a:rPr dirty="0" sz="1300" spc="-80">
                <a:latin typeface="Cambria"/>
                <a:cs typeface="Cambria"/>
              </a:rPr>
              <a:t> </a:t>
            </a:r>
            <a:r>
              <a:rPr dirty="0" sz="1300" spc="-5">
                <a:latin typeface="Cambria"/>
                <a:cs typeface="Cambria"/>
              </a:rPr>
              <a:t>order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4240"/>
            <a:ext cx="3874770" cy="4413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Lesson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8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Quiz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-</a:t>
            </a:r>
            <a:r>
              <a:rPr dirty="0" sz="1400" spc="-3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1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200" spc="-5">
                <a:latin typeface="Cambria"/>
                <a:cs typeface="Cambria"/>
              </a:rPr>
              <a:t>1.B   2.C   3.B   4.B   5.C   6.B   7.A   8.B   9.A   10.A   11.B  </a:t>
            </a:r>
            <a:r>
              <a:rPr dirty="0" sz="1200" spc="155">
                <a:latin typeface="Cambria"/>
                <a:cs typeface="Cambria"/>
              </a:rPr>
              <a:t> </a:t>
            </a:r>
            <a:r>
              <a:rPr dirty="0" sz="1200" spc="-5">
                <a:latin typeface="Cambria"/>
                <a:cs typeface="Cambria"/>
              </a:rPr>
              <a:t>12.C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6271"/>
            <a:ext cx="5929630" cy="462851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Yes, that’s right. We’ll also need one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high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chair and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one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booster</a:t>
            </a:r>
            <a:r>
              <a:rPr dirty="0" sz="1300" spc="16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seat.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Not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problem.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 there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anything</a:t>
            </a:r>
            <a:r>
              <a:rPr dirty="0" sz="1300" spc="-5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else?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John: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No,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that’s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it,</a:t>
            </a:r>
            <a:r>
              <a:rPr dirty="0" sz="1300" spc="-6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Restaurant: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All right, Mr. Smith, we’ll see you tomorrow night at</a:t>
            </a:r>
            <a:r>
              <a:rPr dirty="0" sz="1300" spc="1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7:30.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dirty="0" sz="1600" spc="-2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 marL="469265" marR="61594" indent="-227965">
              <a:lnSpc>
                <a:spcPct val="112500"/>
              </a:lnSpc>
              <a:spcBef>
                <a:spcPts val="14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general, when making a restaurant reservation, you need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give your  name,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phone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number, and the date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and time 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plan to go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1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1300">
              <a:latin typeface="Cambria"/>
              <a:cs typeface="Cambria"/>
            </a:endParaRPr>
          </a:p>
          <a:p>
            <a:pPr marL="469265" marR="32766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When the person at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asks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“How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many in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party?”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she  wants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know how many people total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will be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coming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restaurant.</a:t>
            </a:r>
            <a:endParaRPr sz="1300">
              <a:latin typeface="Cambria"/>
              <a:cs typeface="Cambria"/>
            </a:endParaRPr>
          </a:p>
          <a:p>
            <a:pPr marL="469265" marR="508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have any special requests, you can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make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them – for example, in this  conversation,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Mr.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Smith asks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one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high chair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one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booster seat.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high  chair is a chair for a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baby,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and a booster seat is a chair for a small</a:t>
            </a:r>
            <a:r>
              <a:rPr dirty="0" sz="1300" spc="114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child.</a:t>
            </a:r>
            <a:endParaRPr sz="1300">
              <a:latin typeface="Cambria"/>
              <a:cs typeface="Cambria"/>
            </a:endParaRPr>
          </a:p>
          <a:p>
            <a:pPr marL="469265" marR="550545" indent="-227965">
              <a:lnSpc>
                <a:spcPct val="113100"/>
              </a:lnSpc>
              <a:spcBef>
                <a:spcPts val="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While making the reservation,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also ask for a table in a specific  location, for</a:t>
            </a:r>
            <a:r>
              <a:rPr dirty="0" sz="1300" spc="-4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example: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85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“Can we have a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table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near the window?”</a:t>
            </a:r>
            <a:endParaRPr sz="1300">
              <a:latin typeface="Cambria"/>
              <a:cs typeface="Cambria"/>
            </a:endParaRPr>
          </a:p>
          <a:p>
            <a:pPr lvl="1" marL="926465" indent="-228600">
              <a:lnSpc>
                <a:spcPct val="100000"/>
              </a:lnSpc>
              <a:spcBef>
                <a:spcPts val="190"/>
              </a:spcBef>
              <a:buFont typeface="Courier New"/>
              <a:buChar char="o"/>
              <a:tabLst>
                <a:tab pos="9271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“Can we have a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table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-4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balcony?”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6053709"/>
            <a:ext cx="5874385" cy="296100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#2 – Arriving at the</a:t>
            </a:r>
            <a:r>
              <a:rPr dirty="0" sz="1600" spc="65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Restaurant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22225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When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enter the restaurant, the person (usually a woman)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who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greets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called the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made a reservation before arriving, you can say to</a:t>
            </a:r>
            <a:r>
              <a:rPr dirty="0" sz="1300" spc="1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her: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“I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have a 7:30 reservation for John</a:t>
            </a:r>
            <a:r>
              <a:rPr dirty="0" sz="1300" spc="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Smith.”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didn’t make a reservation,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might need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wait for a table if the</a:t>
            </a:r>
            <a:r>
              <a:rPr dirty="0" sz="1300" spc="2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crowded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(that is, if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there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many people in the</a:t>
            </a:r>
            <a:r>
              <a:rPr dirty="0" sz="1300" spc="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restaurant):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Welcome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Angelo’s – do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have a</a:t>
            </a:r>
            <a:r>
              <a:rPr dirty="0" sz="1300" spc="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reservation?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No, we</a:t>
            </a:r>
            <a:r>
              <a:rPr dirty="0" sz="1300" spc="-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don’t.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4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6271"/>
            <a:ext cx="5909945" cy="794702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It’s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gonna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be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about a 10-minute wait. Can I get your</a:t>
            </a:r>
            <a:r>
              <a:rPr dirty="0" sz="1300" spc="9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name?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</a:t>
            </a:r>
            <a:r>
              <a:rPr dirty="0" sz="1300" spc="-10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Johnson.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OK, and a table for</a:t>
            </a:r>
            <a:r>
              <a:rPr dirty="0" sz="1300" spc="-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two?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</a:t>
            </a:r>
            <a:r>
              <a:rPr dirty="0" sz="1300" spc="-8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Mmm-hmm.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All right,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wait right over there and I’ll let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know when</a:t>
            </a:r>
            <a:r>
              <a:rPr dirty="0" sz="1300" spc="15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your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table is</a:t>
            </a:r>
            <a:r>
              <a:rPr dirty="0" sz="1300" spc="-8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ready.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10" b="1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dirty="0" sz="1600" spc="-2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600" b="1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spoken English,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“going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to” is often pronounced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“gonna,”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when the</a:t>
            </a:r>
            <a:r>
              <a:rPr dirty="0" sz="1300" spc="1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hostess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says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“It’s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gonna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be about 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10-minute</a:t>
            </a:r>
            <a:r>
              <a:rPr dirty="0" sz="1300" spc="-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wait.”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11303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expression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“mm-hmm”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a way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say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“yes.” English has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many different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ways 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say “yes” and “no”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(click </a:t>
            </a:r>
            <a:r>
              <a:rPr dirty="0" sz="1300" spc="-5" u="sng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here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dirty="0" sz="1300" spc="-5" u="sng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here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for some</a:t>
            </a:r>
            <a:r>
              <a:rPr dirty="0" sz="1300" spc="7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examples).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Also, if the restaurant has a bar, the hostess may ask 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dirty="0" sz="1300" spc="5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sit at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bar and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have a drink while you</a:t>
            </a:r>
            <a:r>
              <a:rPr dirty="0" sz="1300" spc="-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wait.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7620">
              <a:lnSpc>
                <a:spcPct val="112300"/>
              </a:lnSpc>
              <a:spcBef>
                <a:spcPts val="5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If there are tables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available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when you enter the restaurant, then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hostess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will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ask  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how many</a:t>
            </a:r>
            <a:r>
              <a:rPr dirty="0" sz="1300" spc="-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people: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Good evening. How</a:t>
            </a:r>
            <a:r>
              <a:rPr dirty="0" sz="1300" spc="-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many?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</a:t>
            </a:r>
            <a:r>
              <a:rPr dirty="0" sz="1300" spc="-9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Two.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Hostess: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Right this way,</a:t>
            </a:r>
            <a:r>
              <a:rPr dirty="0" sz="1300" spc="-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please.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(right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this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way = come with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me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- you should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follow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hostess to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3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table)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7874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After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sit down, a person will come and ask if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want any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drinks.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name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of  this person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waiter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(if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he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a man) 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waitress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(if she is a woman)</a:t>
            </a:r>
            <a:r>
              <a:rPr dirty="0" sz="1300" spc="1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–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server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(which can be a man or a</a:t>
            </a:r>
            <a:r>
              <a:rPr dirty="0" sz="1300" spc="4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woman).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2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906271"/>
            <a:ext cx="5965190" cy="79806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Server: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Hi,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my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name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 Sarah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and I’ll be your server tonight. How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dirty="0" sz="1300" spc="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doing?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Good,</a:t>
            </a:r>
            <a:r>
              <a:rPr dirty="0" sz="1300" spc="-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Server: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Here’s the menu. Can I get you anything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dirty="0" sz="1300" spc="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drink?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(notice the pronunciation of “Can I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get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you” –</a:t>
            </a:r>
            <a:r>
              <a:rPr dirty="0" sz="1300" spc="13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 i="1">
                <a:solidFill>
                  <a:srgbClr val="111111"/>
                </a:solidFill>
                <a:latin typeface="Cambria"/>
                <a:cs typeface="Cambria"/>
              </a:rPr>
              <a:t>kinIgetcha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William: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Just water for</a:t>
            </a:r>
            <a:r>
              <a:rPr dirty="0" sz="1300" spc="-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now.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Server: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OK,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I’ll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back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a few minutes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take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your</a:t>
            </a:r>
            <a:r>
              <a:rPr dirty="0" sz="1300" spc="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order.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2069">
              <a:lnSpc>
                <a:spcPct val="112300"/>
              </a:lnSpc>
              <a:spcBef>
                <a:spcPts val="5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menu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list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of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foods that the restaurant offers, and how much they cost. We  use a specific verb for the action of asking for food in a restaurant: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dirty="0" sz="1300" spc="14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order.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600" spc="-5" b="1">
                <a:solidFill>
                  <a:srgbClr val="365F91"/>
                </a:solidFill>
                <a:latin typeface="Cambria"/>
                <a:cs typeface="Cambria"/>
              </a:rPr>
              <a:t>Vocabulary Builder: Understanding the Menu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 menu will often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be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divided into different</a:t>
            </a:r>
            <a:r>
              <a:rPr dirty="0" sz="1300" spc="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sections:</a:t>
            </a:r>
            <a:endParaRPr sz="1300">
              <a:latin typeface="Cambria"/>
              <a:cs typeface="Cambria"/>
            </a:endParaRPr>
          </a:p>
          <a:p>
            <a:pPr marL="469265" marR="206375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Appetizers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starters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small amounts of food that are eaten before the  main</a:t>
            </a:r>
            <a:r>
              <a:rPr dirty="0" sz="1300" spc="-8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dish.</a:t>
            </a:r>
            <a:endParaRPr sz="1300">
              <a:latin typeface="Cambria"/>
              <a:cs typeface="Cambria"/>
            </a:endParaRPr>
          </a:p>
          <a:p>
            <a:pPr algn="just" marL="469265" marR="8890" indent="-227965">
              <a:lnSpc>
                <a:spcPct val="112300"/>
              </a:lnSpc>
              <a:spcBef>
                <a:spcPts val="75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Main dishes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entrees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the biggest and most important parts of the meal,  eaten after the appetizers and before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dessert.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This can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be called the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main 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course.</a:t>
            </a:r>
            <a:endParaRPr sz="1300">
              <a:latin typeface="Cambria"/>
              <a:cs typeface="Cambria"/>
            </a:endParaRPr>
          </a:p>
          <a:p>
            <a:pPr marL="469265" marR="139065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Specials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specific dishes that are prepared particularly for today, and are  often at a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reduced</a:t>
            </a:r>
            <a:r>
              <a:rPr dirty="0" sz="1300" spc="-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price.</a:t>
            </a:r>
            <a:endParaRPr sz="1300">
              <a:latin typeface="Cambria"/>
              <a:cs typeface="Cambria"/>
            </a:endParaRPr>
          </a:p>
          <a:p>
            <a:pPr marL="469265" marR="889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Combos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short for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combinations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- two or more foods that are ordered  together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single item (for example,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McDonald’s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order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“combo”  of a hamburger, French fries, and soda for one</a:t>
            </a:r>
            <a:r>
              <a:rPr dirty="0" sz="1300" spc="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price).</a:t>
            </a:r>
            <a:endParaRPr sz="1300">
              <a:latin typeface="Cambria"/>
              <a:cs typeface="Cambria"/>
            </a:endParaRPr>
          </a:p>
          <a:p>
            <a:pPr marL="469265" marR="5080" indent="-227965">
              <a:lnSpc>
                <a:spcPct val="1124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Side dishes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sides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small portions of food that can be ordered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accompany the main dishes – for example,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can order a steak with a side of  mashed</a:t>
            </a:r>
            <a:r>
              <a:rPr dirty="0" sz="1300" spc="-7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potatoes.</a:t>
            </a:r>
            <a:endParaRPr sz="1300">
              <a:latin typeface="Cambria"/>
              <a:cs typeface="Cambria"/>
            </a:endParaRPr>
          </a:p>
          <a:p>
            <a:pPr marL="469265" marR="1016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Desserts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are sweet foods eaten after the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main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dish,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ice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cream, cakes,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pies,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etc.</a:t>
            </a:r>
            <a:endParaRPr sz="1300">
              <a:latin typeface="Cambria"/>
              <a:cs typeface="Cambria"/>
            </a:endParaRPr>
          </a:p>
          <a:p>
            <a:pPr algn="just" marL="469265" marR="158115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Beverages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another word for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drinks.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There are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cocktails,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which are  mixed alcoholic drinks (like margaritas, martinis, and other alcoholic drinks 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tequila and rum that are mixed with fruit juices and other</a:t>
            </a:r>
            <a:r>
              <a:rPr dirty="0" sz="1300" spc="1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ingredients).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81704"/>
            <a:ext cx="5735955" cy="15748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24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Some menus also categorize the foods by types – for example: sandwiches, soups,  salads, seafood (that means animals from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ocean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fish, crab, lobster, etc.),  pasta, meat, and poultry (poultry means</a:t>
            </a:r>
            <a:r>
              <a:rPr dirty="0" sz="1300" spc="-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chicken).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Now let’s learn various ways that food can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be</a:t>
            </a:r>
            <a:r>
              <a:rPr dirty="0" sz="1300" spc="7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prepared.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11125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Food can be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grilled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barbecued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on a</a:t>
            </a:r>
            <a:r>
              <a:rPr dirty="0" sz="1300" spc="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grill)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55850" y="4736719"/>
            <a:ext cx="305816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Roasted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baked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inside an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oven)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47900" y="4965065"/>
            <a:ext cx="3276600" cy="309689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2981070" y="8306561"/>
            <a:ext cx="180975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Boiled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in</a:t>
            </a:r>
            <a:r>
              <a:rPr dirty="0" sz="1300" spc="-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water)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371725" y="2472563"/>
            <a:ext cx="3019425" cy="20097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4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42614" y="3082797"/>
            <a:ext cx="1487805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Fried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in</a:t>
            </a:r>
            <a:r>
              <a:rPr dirty="0" sz="1300" spc="-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oil)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21738" y="5671184"/>
            <a:ext cx="3326765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Sautéed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in a very small amount of</a:t>
            </a:r>
            <a:r>
              <a:rPr dirty="0" sz="1300" spc="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oil)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6289" y="8527542"/>
            <a:ext cx="3601085" cy="4368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Broiled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at high heat for a short</a:t>
            </a:r>
            <a:r>
              <a:rPr dirty="0" sz="1300" spc="3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time)</a:t>
            </a:r>
            <a:endParaRPr sz="13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Marinated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(soaked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liquid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give it more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flavor)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9350" y="914400"/>
            <a:ext cx="2924175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286000" y="3312667"/>
            <a:ext cx="3200400" cy="2105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190750" y="5901435"/>
            <a:ext cx="3381375" cy="2381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5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44" y="906271"/>
            <a:ext cx="5935980" cy="6597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ct val="100000"/>
              </a:lnSpc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Breaded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(covered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bread crumbs and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cooked)</a:t>
            </a:r>
            <a:endParaRPr sz="1300">
              <a:latin typeface="Cambria"/>
              <a:cs typeface="Cambria"/>
            </a:endParaRPr>
          </a:p>
          <a:p>
            <a:pPr algn="ctr" marL="1905">
              <a:lnSpc>
                <a:spcPct val="100000"/>
              </a:lnSpc>
              <a:spcBef>
                <a:spcPts val="195"/>
              </a:spcBef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Steamed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(cooked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water</a:t>
            </a:r>
            <a:r>
              <a:rPr dirty="0" sz="1300" spc="-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vapor)</a:t>
            </a:r>
            <a:endParaRPr sz="13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90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Steamed vegetables are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not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cooked IN the water. They are cooked ABOVE the</a:t>
            </a:r>
            <a:r>
              <a:rPr dirty="0" sz="1300" spc="13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water.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197479"/>
            <a:ext cx="5293360" cy="6654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Sometimes, the food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also described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by its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appearance: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68453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thin cut of meat or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fish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is called a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fillet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(the “t”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in fillet is</a:t>
            </a:r>
            <a:r>
              <a:rPr dirty="0" sz="1300" spc="1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silent).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7166" y="5780913"/>
            <a:ext cx="3302635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Vegetables can be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chopped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(cut into</a:t>
            </a:r>
            <a:r>
              <a:rPr dirty="0" sz="1300" spc="4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squares):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828925" y="1582166"/>
            <a:ext cx="2105025" cy="1371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4175" y="3879215"/>
            <a:ext cx="1924050" cy="16478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419350" y="6010783"/>
            <a:ext cx="2924175" cy="19240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5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84475" y="906271"/>
            <a:ext cx="220345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sliced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(cut into thin</a:t>
            </a:r>
            <a:r>
              <a:rPr dirty="0" sz="1300" spc="2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pieces):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25726" y="3305682"/>
            <a:ext cx="3519170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Cheese can be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grated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(scraped into small</a:t>
            </a:r>
            <a:r>
              <a:rPr dirty="0" sz="1300" spc="6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pieces):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89277" y="5774832"/>
            <a:ext cx="4591685" cy="906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algn="ctr" marL="12065" marR="508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Also, food can be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covered with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topped with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a liquid, which is  called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sauce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or</a:t>
            </a:r>
            <a:r>
              <a:rPr dirty="0" sz="1300" spc="-7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dressing.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algn="ctr" marL="1905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With meat and pasta, we use the word</a:t>
            </a:r>
            <a:r>
              <a:rPr dirty="0" sz="1300" spc="1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sauce.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1005" y="8503157"/>
            <a:ext cx="2812415" cy="214629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salads,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we use the word</a:t>
            </a:r>
            <a:r>
              <a:rPr dirty="0" sz="1300" spc="5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 b="1">
                <a:solidFill>
                  <a:srgbClr val="111111"/>
                </a:solidFill>
                <a:latin typeface="Cambria"/>
                <a:cs typeface="Cambria"/>
              </a:rPr>
              <a:t>dressing: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19350" y="1137030"/>
            <a:ext cx="2924175" cy="1924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62225" y="3535298"/>
            <a:ext cx="2647950" cy="20097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2695575" y="6696582"/>
            <a:ext cx="2381250" cy="15525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5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791729"/>
            <a:ext cx="5798185" cy="2583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12300"/>
              </a:lnSpc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For some more advanced restaurant menu vocabulary, click on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these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two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example 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menus: </a:t>
            </a:r>
            <a:r>
              <a:rPr dirty="0" sz="1300" spc="-5" u="sng">
                <a:solidFill>
                  <a:srgbClr val="090EA0"/>
                </a:solidFill>
                <a:latin typeface="Cambria"/>
                <a:cs typeface="Cambria"/>
                <a:hlinkClick r:id="rId2"/>
              </a:rPr>
              <a:t>American </a:t>
            </a:r>
            <a:r>
              <a:rPr dirty="0" sz="1300" u="sng">
                <a:solidFill>
                  <a:srgbClr val="090EA0"/>
                </a:solidFill>
                <a:latin typeface="Cambria"/>
                <a:cs typeface="Cambria"/>
                <a:hlinkClick r:id="rId2"/>
              </a:rPr>
              <a:t>Diner </a:t>
            </a:r>
            <a:r>
              <a:rPr dirty="0" sz="1300" spc="-5" u="sng">
                <a:solidFill>
                  <a:srgbClr val="090EA0"/>
                </a:solidFill>
                <a:latin typeface="Cambria"/>
                <a:cs typeface="Cambria"/>
                <a:hlinkClick r:id="rId2"/>
              </a:rPr>
              <a:t>Menu </a:t>
            </a:r>
            <a:r>
              <a:rPr dirty="0" sz="1300" spc="-10">
                <a:latin typeface="Cambria"/>
                <a:cs typeface="Cambria"/>
              </a:rPr>
              <a:t>and </a:t>
            </a:r>
            <a:r>
              <a:rPr dirty="0" sz="1300" spc="-5" u="sng">
                <a:solidFill>
                  <a:srgbClr val="090EA0"/>
                </a:solidFill>
                <a:latin typeface="Cambria"/>
                <a:cs typeface="Cambria"/>
                <a:hlinkClick r:id="rId3"/>
              </a:rPr>
              <a:t>British Restaurant</a:t>
            </a:r>
            <a:r>
              <a:rPr dirty="0" sz="1300" spc="35" u="sng">
                <a:solidFill>
                  <a:srgbClr val="090EA0"/>
                </a:solidFill>
                <a:latin typeface="Cambria"/>
                <a:cs typeface="Cambria"/>
                <a:hlinkClick r:id="rId3"/>
              </a:rPr>
              <a:t> </a:t>
            </a:r>
            <a:r>
              <a:rPr dirty="0" sz="1300" spc="-5" u="sng">
                <a:solidFill>
                  <a:srgbClr val="090EA0"/>
                </a:solidFill>
                <a:latin typeface="Cambria"/>
                <a:cs typeface="Cambria"/>
                <a:hlinkClick r:id="rId3"/>
              </a:rPr>
              <a:t>Menu</a:t>
            </a:r>
            <a:r>
              <a:rPr dirty="0" sz="1300" spc="-5">
                <a:latin typeface="Cambria"/>
                <a:cs typeface="Cambria"/>
                <a:hlinkClick r:id="rId3"/>
              </a:rPr>
              <a:t>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65"/>
              </a:spcBef>
            </a:pP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Asking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questions about </a:t>
            </a:r>
            <a:r>
              <a:rPr dirty="0" sz="1400" b="1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dirty="0" sz="1400" spc="-60" b="1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dirty="0" sz="1400" spc="-5" b="1">
                <a:solidFill>
                  <a:srgbClr val="365F91"/>
                </a:solidFill>
                <a:latin typeface="Cambria"/>
                <a:cs typeface="Cambria"/>
              </a:rPr>
              <a:t>menu</a:t>
            </a:r>
            <a:endParaRPr sz="1400">
              <a:latin typeface="Cambria"/>
              <a:cs typeface="Cambria"/>
            </a:endParaRPr>
          </a:p>
          <a:p>
            <a:pPr marL="12700" marR="137160">
              <a:lnSpc>
                <a:spcPct val="112300"/>
              </a:lnSpc>
              <a:spcBef>
                <a:spcPts val="25"/>
              </a:spcBef>
            </a:pP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Here are some typical questions you can ask the server in order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find out more  information about the dishes </a:t>
            </a:r>
            <a:r>
              <a:rPr dirty="0" sz="130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dirty="0" sz="1300" spc="-5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dirty="0" sz="1300" spc="25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10">
                <a:solidFill>
                  <a:srgbClr val="111111"/>
                </a:solidFill>
                <a:latin typeface="Cambria"/>
                <a:cs typeface="Cambria"/>
              </a:rPr>
              <a:t>menu: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“Is that a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big</a:t>
            </a:r>
            <a:r>
              <a:rPr dirty="0" sz="1300" spc="-5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portion?”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(portion = quantity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of</a:t>
            </a:r>
            <a:r>
              <a:rPr dirty="0" sz="1300" spc="-5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food)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“Is it</a:t>
            </a:r>
            <a:r>
              <a:rPr dirty="0" sz="1300" spc="-7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spicy?”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85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(ask this to find out if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the food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has “hot”</a:t>
            </a:r>
            <a:r>
              <a:rPr dirty="0" sz="1300" spc="3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peppers)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067168"/>
            <a:ext cx="5665470" cy="17907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“Does it have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peanuts in it? I’m</a:t>
            </a:r>
            <a:r>
              <a:rPr dirty="0" sz="1300" spc="2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allergic.”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(allergic = your body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has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 bad</a:t>
            </a:r>
            <a:r>
              <a:rPr dirty="0" sz="1300" spc="2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reaction)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“Do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diet /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light</a:t>
            </a:r>
            <a:r>
              <a:rPr dirty="0" sz="1300" spc="-35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dishes?”</a:t>
            </a:r>
            <a:endParaRPr sz="1300">
              <a:latin typeface="Cambria"/>
              <a:cs typeface="Cambria"/>
            </a:endParaRPr>
          </a:p>
          <a:p>
            <a:pPr marL="240665" marR="5080">
              <a:lnSpc>
                <a:spcPct val="112300"/>
              </a:lnSpc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(some restaurants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 “light” section of the menu, with foods that are 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healthy and low-fat, but you can also ask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server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which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dishes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good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a  person on a</a:t>
            </a:r>
            <a:r>
              <a:rPr dirty="0" sz="1300" spc="-65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diet)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“Do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dirty="0" sz="1300" b="1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vegetarian</a:t>
            </a:r>
            <a:r>
              <a:rPr dirty="0" sz="1300" spc="-50" b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b="1">
                <a:solidFill>
                  <a:srgbClr val="111111"/>
                </a:solidFill>
                <a:latin typeface="Cambria"/>
                <a:cs typeface="Cambria"/>
              </a:rPr>
              <a:t>dishes?”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85"/>
              </a:spcBef>
            </a:pP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(ask the server this question if you </a:t>
            </a:r>
            <a:r>
              <a:rPr dirty="0" sz="1300" i="1">
                <a:solidFill>
                  <a:srgbClr val="111111"/>
                </a:solidFill>
                <a:latin typeface="Cambria"/>
                <a:cs typeface="Cambria"/>
              </a:rPr>
              <a:t>don’t </a:t>
            </a:r>
            <a:r>
              <a:rPr dirty="0" sz="1300" spc="-10" i="1">
                <a:solidFill>
                  <a:srgbClr val="111111"/>
                </a:solidFill>
                <a:latin typeface="Cambria"/>
                <a:cs typeface="Cambria"/>
              </a:rPr>
              <a:t>eat</a:t>
            </a:r>
            <a:r>
              <a:rPr dirty="0" sz="1300" spc="60" i="1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dirty="0" sz="1300" spc="-5" i="1">
                <a:solidFill>
                  <a:srgbClr val="111111"/>
                </a:solidFill>
                <a:latin typeface="Cambria"/>
                <a:cs typeface="Cambria"/>
              </a:rPr>
              <a:t>meat)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647950" y="914400"/>
            <a:ext cx="2466975" cy="16478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05150" y="5613272"/>
            <a:ext cx="1552575" cy="11906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50"/>
              </a:lnSpc>
            </a:pPr>
            <a:r>
              <a:rPr dirty="0" spc="-5">
                <a:hlinkClick r:id="rId6"/>
              </a:rPr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dirty="0" u="none">
                <a:solidFill>
                  <a:srgbClr val="000000"/>
                </a:solidFill>
              </a:rPr>
              <a:t>© </a:t>
            </a:r>
            <a:r>
              <a:rPr dirty="0" spc="-5" u="none">
                <a:solidFill>
                  <a:srgbClr val="000000"/>
                </a:solidFill>
              </a:rPr>
              <a:t>Shayna Oliveira</a:t>
            </a:r>
            <a:r>
              <a:rPr dirty="0" spc="-50" u="none">
                <a:solidFill>
                  <a:srgbClr val="000000"/>
                </a:solidFill>
              </a:rPr>
              <a:t> </a:t>
            </a:r>
            <a:r>
              <a:rPr dirty="0" spc="-5" u="none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Shayna - Espresso English</dc:creator>
  <dcterms:created xsi:type="dcterms:W3CDTF">2022-04-25T08:00:56Z</dcterms:created>
  <dcterms:modified xsi:type="dcterms:W3CDTF">2022-04-25T08:00:56Z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2022-04-25T00:00:00Z</vt:filetime>
  </property>
</Properties>
</file>