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7" r:id="rId5"/>
    <p:sldId id="257" r:id="rId6"/>
    <p:sldId id="258" r:id="rId7"/>
    <p:sldId id="259" r:id="rId8"/>
    <p:sldId id="260" r:id="rId9"/>
    <p:sldId id="261" r:id="rId10"/>
    <p:sldId id="268" r:id="rId11"/>
    <p:sldId id="336" r:id="rId12"/>
    <p:sldId id="338" r:id="rId13"/>
    <p:sldId id="273" r:id="rId14"/>
    <p:sldId id="332" r:id="rId15"/>
    <p:sldId id="339" r:id="rId16"/>
    <p:sldId id="271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5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Talking about Family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22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2471F-596E-4B7E-8A82-673AC604A18E}"/>
              </a:ext>
            </a:extLst>
          </p:cNvPr>
          <p:cNvSpPr txBox="1"/>
          <p:nvPr/>
        </p:nvSpPr>
        <p:spPr>
          <a:xfrm>
            <a:off x="35702" y="395699"/>
            <a:ext cx="116722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-apple-system"/>
              </a:rPr>
              <a:t>Like Father, Like 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Meaning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Sons inherit their fathers’ traits and preferences, often even without realizing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Example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John was a great fisherman, and there’s his son Matt out on the water. </a:t>
            </a:r>
            <a:r>
              <a:rPr lang="en-US" b="1" i="1" dirty="0">
                <a:solidFill>
                  <a:srgbClr val="222222"/>
                </a:solidFill>
                <a:effectLst/>
                <a:latin typeface="-apple-system"/>
              </a:rPr>
              <a:t>Like father, like son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22222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-apple-system"/>
              </a:rPr>
              <a:t>Run in the Family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Meaning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Be inherited (as a trait) by multiple members of a family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Example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I’m not surprised Maria has started playing in a band. Musical talent </a:t>
            </a:r>
            <a:r>
              <a:rPr lang="en-US" b="1" i="1" dirty="0">
                <a:solidFill>
                  <a:srgbClr val="222222"/>
                </a:solidFill>
                <a:effectLst/>
                <a:latin typeface="-apple-system"/>
              </a:rPr>
              <a:t>runs in her family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-apple-system"/>
              </a:rPr>
              <a:t>One Big Happy Family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Meaning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A group of people who live or work together or in close proximity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bg2"/>
                </a:solidFill>
                <a:latin typeface="-apple-system"/>
              </a:rPr>
              <a:t>Family Man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Meaning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: A man devoted to taking care of his wife and children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-apple-system"/>
            </a:endParaRPr>
          </a:p>
          <a:p>
            <a:pPr algn="l" fontAlgn="base"/>
            <a:r>
              <a:rPr lang="en-US" b="1" i="0" dirty="0">
                <a:solidFill>
                  <a:schemeClr val="bg2"/>
                </a:solidFill>
                <a:effectLst/>
                <a:latin typeface="inherit"/>
              </a:rPr>
              <a:t>A Helicopter Parent</a:t>
            </a:r>
            <a:endParaRPr lang="en-US" b="1" i="0" dirty="0">
              <a:solidFill>
                <a:schemeClr val="bg2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dirty="0">
                <a:solidFill>
                  <a:srgbClr val="222222"/>
                </a:solidFill>
                <a:latin typeface="-apple-system"/>
              </a:rPr>
              <a:t>Meaning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: a parent who overprotects and overcontrols their children, hovering around like a helicopter and monitoring everything that the children do</a:t>
            </a:r>
          </a:p>
          <a:p>
            <a:pPr algn="l" fontAlgn="base"/>
            <a:r>
              <a:rPr lang="en-US" b="1" dirty="0">
                <a:solidFill>
                  <a:srgbClr val="222222"/>
                </a:solidFill>
                <a:latin typeface="-apple-system"/>
              </a:rPr>
              <a:t>Example: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His mum was a real helicopter parent and sent instructions to the kitchen on how to cook her son’s rice for every meal.</a:t>
            </a: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22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D0FB-85C5-4C4B-86C2-962B7D5AA94D}"/>
              </a:ext>
            </a:extLst>
          </p:cNvPr>
          <p:cNvSpPr txBox="1"/>
          <p:nvPr/>
        </p:nvSpPr>
        <p:spPr>
          <a:xfrm>
            <a:off x="347785" y="779368"/>
            <a:ext cx="1197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8" name="Picture 2" descr="Immediate Family | Ginseng English | Learn English">
            <a:extLst>
              <a:ext uri="{FF2B5EF4-FFF2-40B4-BE49-F238E27FC236}">
                <a16:creationId xmlns:a16="http://schemas.microsoft.com/office/drawing/2014/main" id="{1D2491B7-4C4B-4B68-B173-357BACA5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0" y="2059584"/>
            <a:ext cx="3569445" cy="47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amily Vocabulary - English ESL Powerpoints for distance learning and  physical classrooms">
            <a:extLst>
              <a:ext uri="{FF2B5EF4-FFF2-40B4-BE49-F238E27FC236}">
                <a16:creationId xmlns:a16="http://schemas.microsoft.com/office/drawing/2014/main" id="{EBEAF309-B252-4802-917A-261B7F01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23" y="306575"/>
            <a:ext cx="2684834" cy="404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33 English words and phrases for talking about your extended family |  PhraseMix.com">
            <a:extLst>
              <a:ext uri="{FF2B5EF4-FFF2-40B4-BE49-F238E27FC236}">
                <a16:creationId xmlns:a16="http://schemas.microsoft.com/office/drawing/2014/main" id="{8230E54E-E36D-41CC-937C-527695DA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59" y="1898492"/>
            <a:ext cx="6293600" cy="47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2152B-C9AE-420D-8732-24AC2DF32D12}"/>
              </a:ext>
            </a:extLst>
          </p:cNvPr>
          <p:cNvSpPr txBox="1"/>
          <p:nvPr/>
        </p:nvSpPr>
        <p:spPr>
          <a:xfrm>
            <a:off x="4659464" y="3492826"/>
            <a:ext cx="187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Immediate Family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0DEA4-2E04-4EAE-9446-F5223205E612}"/>
              </a:ext>
            </a:extLst>
          </p:cNvPr>
          <p:cNvSpPr txBox="1"/>
          <p:nvPr/>
        </p:nvSpPr>
        <p:spPr>
          <a:xfrm>
            <a:off x="291329" y="2566782"/>
            <a:ext cx="33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Nuclear  Family</a:t>
            </a:r>
          </a:p>
        </p:txBody>
      </p:sp>
    </p:spTree>
    <p:extLst>
      <p:ext uri="{BB962C8B-B14F-4D97-AF65-F5344CB8AC3E}">
        <p14:creationId xmlns:p14="http://schemas.microsoft.com/office/powerpoint/2010/main" val="151483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151E5-9C19-49E1-8D85-33DC45A5F1D7}"/>
              </a:ext>
            </a:extLst>
          </p:cNvPr>
          <p:cNvSpPr txBox="1"/>
          <p:nvPr/>
        </p:nvSpPr>
        <p:spPr>
          <a:xfrm>
            <a:off x="138723" y="751344"/>
            <a:ext cx="11914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What comes to your mind when you hear the word family?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Tell me about your family using some of the idioms just covered.  </a:t>
            </a: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Do you have a big family? / Would you like to have a big or a small family?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friends more important than family? What do you think?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 you think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assigning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chores to children in the family?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What do you like doing when you spend time with your family?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30303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ever meet any of your great grandparents?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you get your name? Who are you named after?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most important thing your parents taught you?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could have a different number of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siblings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what would it be? Why?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151E5-9C19-49E1-8D85-33DC45A5F1D7}"/>
              </a:ext>
            </a:extLst>
          </p:cNvPr>
          <p:cNvSpPr txBox="1"/>
          <p:nvPr/>
        </p:nvSpPr>
        <p:spPr>
          <a:xfrm>
            <a:off x="138723" y="1026825"/>
            <a:ext cx="11914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If you were offered an excellent job opportunity abroad, would you consider leaving your family for an indefinite period of time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12. There is much talk recently of increased social problems due to family breakdown. Is this true?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13. Do you ever get tired of family duties? 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14. Do you consider close friends as family? Explain why?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15. Do you like taking photos with your family?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16. Can you describe this picture?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8" name="Picture 2" descr="202,265 Extended Family Stock Photos, Pictures &amp;amp; Royalty-Free Images -  iStock">
            <a:extLst>
              <a:ext uri="{FF2B5EF4-FFF2-40B4-BE49-F238E27FC236}">
                <a16:creationId xmlns:a16="http://schemas.microsoft.com/office/drawing/2014/main" id="{C2208E6F-650E-46FB-AADF-74B5535E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42" y="3661741"/>
            <a:ext cx="3854726" cy="24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4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8- Talking about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Talking about Family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The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Chance of a Lifetime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The Chance of a Lifetime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8- Talking about Family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684443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</a:t>
            </a:r>
            <a:r>
              <a:rPr lang="en-US" sz="1773" b="1" dirty="0">
                <a:solidFill>
                  <a:srgbClr val="622322"/>
                </a:solidFill>
                <a:latin typeface="Cambria"/>
                <a:cs typeface="Cambria"/>
              </a:rPr>
              <a:t>8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: The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Chance of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a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Lifetime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85708"/>
            <a:ext cx="4069340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i="1" spc="-3" dirty="0">
                <a:latin typeface="Cambria"/>
                <a:cs typeface="Cambria"/>
              </a:rPr>
              <a:t>Jenkins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is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telling</a:t>
            </a:r>
            <a:r>
              <a:rPr sz="886" i="1" spc="-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David</a:t>
            </a:r>
            <a:r>
              <a:rPr sz="886" i="1" spc="-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about</a:t>
            </a:r>
            <a:r>
              <a:rPr sz="886" i="1" spc="-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</a:t>
            </a:r>
            <a:r>
              <a:rPr sz="886" i="1" spc="-4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“great</a:t>
            </a:r>
            <a:r>
              <a:rPr sz="886" i="1" spc="-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opportunity”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–</a:t>
            </a:r>
            <a:r>
              <a:rPr sz="886" i="1" spc="-4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but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should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David</a:t>
            </a:r>
            <a:r>
              <a:rPr sz="886" i="1" spc="-4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invest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</a:t>
            </a:r>
            <a:r>
              <a:rPr sz="886" i="1" spc="-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it?</a:t>
            </a:r>
            <a:r>
              <a:rPr sz="886" i="1" spc="-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Listen  to their conversation and answer the comprehension questions</a:t>
            </a:r>
            <a:r>
              <a:rPr sz="886" i="1" spc="5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below: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629814"/>
            <a:ext cx="2056967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spc="-3" dirty="0">
                <a:latin typeface="Cambria"/>
                <a:cs typeface="Cambria"/>
              </a:rPr>
              <a:t>Listening</a:t>
            </a:r>
            <a:r>
              <a:rPr sz="1364" b="1" u="heavy" spc="-24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Comprehension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185" y="2023975"/>
            <a:ext cx="2758786" cy="3577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AutoNum type="arabicPeriod"/>
              <a:tabLst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Jenkins wants </a:t>
            </a:r>
            <a:r>
              <a:rPr sz="886" b="1" dirty="0">
                <a:latin typeface="Cambria"/>
                <a:cs typeface="Cambria"/>
              </a:rPr>
              <a:t>David </a:t>
            </a:r>
            <a:r>
              <a:rPr sz="886" b="1" spc="-3" dirty="0">
                <a:latin typeface="Cambria"/>
                <a:cs typeface="Cambria"/>
              </a:rPr>
              <a:t>to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invest...</a:t>
            </a:r>
            <a:endParaRPr sz="886">
              <a:latin typeface="Cambria"/>
              <a:cs typeface="Cambria"/>
            </a:endParaRPr>
          </a:p>
          <a:p>
            <a:pPr marL="319945" marR="1885900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a. $4,000  b. $14,000  c.  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$40,000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26"/>
              </a:spcBef>
              <a:buAutoNum type="arabicPeriod" startAt="2"/>
              <a:tabLst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What's the relationship between the two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men?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26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childhood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friends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26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cousins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6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co-workers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30"/>
              </a:spcBef>
              <a:buAutoNum type="arabicPeriod" startAt="2"/>
              <a:tabLst>
                <a:tab pos="164518" algn="l"/>
              </a:tabLst>
            </a:pPr>
            <a:r>
              <a:rPr sz="886" b="1" spc="-7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last </a:t>
            </a:r>
            <a:r>
              <a:rPr sz="886" b="1" dirty="0">
                <a:latin typeface="Cambria"/>
                <a:cs typeface="Cambria"/>
              </a:rPr>
              <a:t>bad </a:t>
            </a:r>
            <a:r>
              <a:rPr sz="886" b="1" spc="-3" dirty="0">
                <a:latin typeface="Cambria"/>
                <a:cs typeface="Cambria"/>
              </a:rPr>
              <a:t>investment David made was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in...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a failed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company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house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car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30"/>
              </a:spcBef>
              <a:buAutoNum type="arabicPeriod" startAt="2"/>
              <a:tabLst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Jenkins is excited about a company in the area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of...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agriculture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manufacturing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technology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30"/>
              </a:spcBef>
              <a:buAutoNum type="arabicPeriod" startAt="2"/>
              <a:tabLst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David doesn't want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risk his money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because...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he's saving for a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house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his son will </a:t>
            </a:r>
            <a:r>
              <a:rPr sz="886" spc="-7" dirty="0">
                <a:latin typeface="Cambria"/>
                <a:cs typeface="Cambria"/>
              </a:rPr>
              <a:t>go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college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soon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he'd like to take a vacation with </a:t>
            </a:r>
            <a:r>
              <a:rPr sz="886" dirty="0">
                <a:latin typeface="Cambria"/>
                <a:cs typeface="Cambria"/>
              </a:rPr>
              <a:t>his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wife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30"/>
              </a:spcBef>
              <a:buAutoNum type="arabicPeriod" startAt="2"/>
              <a:tabLst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Jenkins found </a:t>
            </a:r>
            <a:r>
              <a:rPr sz="886" b="1" dirty="0">
                <a:latin typeface="Cambria"/>
                <a:cs typeface="Cambria"/>
              </a:rPr>
              <a:t>out </a:t>
            </a:r>
            <a:r>
              <a:rPr sz="886" b="1" spc="-7" dirty="0">
                <a:latin typeface="Cambria"/>
                <a:cs typeface="Cambria"/>
              </a:rPr>
              <a:t>about </a:t>
            </a:r>
            <a:r>
              <a:rPr sz="886" b="1" spc="-3" dirty="0">
                <a:latin typeface="Cambria"/>
                <a:cs typeface="Cambria"/>
              </a:rPr>
              <a:t>this opportunity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from...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hearing about it in the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news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researching on the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internet</a:t>
            </a:r>
            <a:endParaRPr sz="886">
              <a:latin typeface="Cambria"/>
              <a:cs typeface="Cambria"/>
            </a:endParaRPr>
          </a:p>
          <a:p>
            <a:pPr marL="475804" lvl="1" indent="-155859">
              <a:spcBef>
                <a:spcPts val="130"/>
              </a:spcBef>
              <a:buAutoNum type="alphaLcPeriod"/>
              <a:tabLst>
                <a:tab pos="476237" algn="l"/>
              </a:tabLst>
            </a:pPr>
            <a:r>
              <a:rPr sz="886" spc="-3" dirty="0">
                <a:latin typeface="Cambria"/>
                <a:cs typeface="Cambria"/>
              </a:rPr>
              <a:t>a man who came into his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shop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2591233" cy="0"/>
          </a:xfrm>
          <a:custGeom>
            <a:avLst/>
            <a:gdLst/>
            <a:ahLst/>
            <a:cxnLst/>
            <a:rect l="l" t="t" r="r" b="b"/>
            <a:pathLst>
              <a:path w="3800475">
                <a:moveTo>
                  <a:pt x="0" y="0"/>
                </a:moveTo>
                <a:lnTo>
                  <a:pt x="37999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85708"/>
            <a:ext cx="258257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No way… uh-uh…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hard-earned  dollars.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569831"/>
            <a:ext cx="2582141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2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It’s the chance of a lifetime, Dave. </a:t>
            </a:r>
            <a:r>
              <a:rPr sz="886" b="1" spc="-7" dirty="0">
                <a:latin typeface="Cambria"/>
                <a:cs typeface="Cambria"/>
              </a:rPr>
              <a:t>Lighten  </a:t>
            </a:r>
            <a:r>
              <a:rPr sz="886" b="1" spc="-3" dirty="0">
                <a:latin typeface="Cambria"/>
                <a:cs typeface="Cambria"/>
              </a:rPr>
              <a:t>up,</a:t>
            </a:r>
            <a:r>
              <a:rPr sz="886" b="1" spc="-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man.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051824"/>
            <a:ext cx="2581707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Jenkins, you’re </a:t>
            </a:r>
            <a:r>
              <a:rPr sz="886" b="1" spc="-7" dirty="0">
                <a:latin typeface="Cambria"/>
                <a:cs typeface="Cambria"/>
              </a:rPr>
              <a:t>nuts </a:t>
            </a:r>
            <a:r>
              <a:rPr sz="886" spc="-3" dirty="0">
                <a:latin typeface="Cambria"/>
                <a:cs typeface="Cambria"/>
              </a:rPr>
              <a:t>if you think I’m going </a:t>
            </a:r>
            <a:r>
              <a:rPr sz="886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invest four thousand dollars into a </a:t>
            </a:r>
            <a:r>
              <a:rPr sz="886" b="1" spc="-3" dirty="0">
                <a:latin typeface="Cambria"/>
                <a:cs typeface="Cambria"/>
              </a:rPr>
              <a:t>stock </a:t>
            </a:r>
            <a:r>
              <a:rPr sz="886" spc="-3" dirty="0">
                <a:latin typeface="Cambria"/>
                <a:cs typeface="Cambria"/>
              </a:rPr>
              <a:t>that I </a:t>
            </a:r>
            <a:r>
              <a:rPr sz="886" spc="-7" dirty="0">
                <a:latin typeface="Cambria"/>
                <a:cs typeface="Cambria"/>
              </a:rPr>
              <a:t>know  </a:t>
            </a:r>
            <a:r>
              <a:rPr sz="886" spc="-3" dirty="0">
                <a:latin typeface="Cambria"/>
                <a:cs typeface="Cambria"/>
              </a:rPr>
              <a:t>nothing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about.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2732429"/>
            <a:ext cx="2581707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Dave, I’m your best friend. We’ve known  each other since the second grade. You can trust me,  man. Would I </a:t>
            </a:r>
            <a:r>
              <a:rPr sz="886" b="1" dirty="0">
                <a:latin typeface="Cambria"/>
                <a:cs typeface="Cambria"/>
              </a:rPr>
              <a:t>lead </a:t>
            </a:r>
            <a:r>
              <a:rPr sz="886" b="1" spc="-3" dirty="0">
                <a:latin typeface="Cambria"/>
                <a:cs typeface="Cambria"/>
              </a:rPr>
              <a:t>you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astray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412898"/>
            <a:ext cx="2582574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6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Yes, you would. Remember the time </a:t>
            </a:r>
            <a:r>
              <a:rPr sz="886" spc="-7" dirty="0">
                <a:latin typeface="Cambria"/>
                <a:cs typeface="Cambria"/>
              </a:rPr>
              <a:t>you  </a:t>
            </a:r>
            <a:r>
              <a:rPr sz="886" b="1" spc="-3" dirty="0">
                <a:latin typeface="Cambria"/>
                <a:cs typeface="Cambria"/>
              </a:rPr>
              <a:t>talked </a:t>
            </a:r>
            <a:r>
              <a:rPr sz="886" b="1" spc="-7" dirty="0">
                <a:latin typeface="Cambria"/>
                <a:cs typeface="Cambria"/>
              </a:rPr>
              <a:t>me </a:t>
            </a:r>
            <a:r>
              <a:rPr sz="886" b="1" spc="-3" dirty="0">
                <a:latin typeface="Cambria"/>
                <a:cs typeface="Cambria"/>
              </a:rPr>
              <a:t>into </a:t>
            </a:r>
            <a:r>
              <a:rPr sz="886" spc="-3" dirty="0">
                <a:latin typeface="Cambria"/>
                <a:cs typeface="Cambria"/>
              </a:rPr>
              <a:t>buying that 1967 convertible  Volkswagen? The chance of a lifetime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told me…  that </a:t>
            </a:r>
            <a:r>
              <a:rPr sz="886" b="1" spc="-7" dirty="0">
                <a:latin typeface="Cambria"/>
                <a:cs typeface="Cambria"/>
              </a:rPr>
              <a:t>clunker </a:t>
            </a:r>
            <a:r>
              <a:rPr sz="886" spc="-3" dirty="0">
                <a:latin typeface="Cambria"/>
                <a:cs typeface="Cambria"/>
              </a:rPr>
              <a:t>cost me more in repairs than I care to  remember.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489569"/>
            <a:ext cx="2584739" cy="1378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6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Okay…okay…so I was wrong </a:t>
            </a:r>
            <a:r>
              <a:rPr sz="886" dirty="0">
                <a:latin typeface="Cambria"/>
                <a:cs typeface="Cambria"/>
              </a:rPr>
              <a:t>about </a:t>
            </a:r>
            <a:r>
              <a:rPr sz="886" spc="3" dirty="0">
                <a:latin typeface="Cambria"/>
                <a:cs typeface="Cambria"/>
              </a:rPr>
              <a:t>that. </a:t>
            </a:r>
            <a:r>
              <a:rPr sz="886" spc="-3" dirty="0">
                <a:latin typeface="Cambria"/>
                <a:cs typeface="Cambria"/>
              </a:rPr>
              <a:t>No  one’s </a:t>
            </a:r>
            <a:r>
              <a:rPr sz="886" dirty="0">
                <a:latin typeface="Cambria"/>
                <a:cs typeface="Cambria"/>
              </a:rPr>
              <a:t>perfect. </a:t>
            </a:r>
            <a:r>
              <a:rPr sz="886" spc="-3" dirty="0">
                <a:latin typeface="Cambria"/>
                <a:cs typeface="Cambria"/>
              </a:rPr>
              <a:t>But this is </a:t>
            </a:r>
            <a:r>
              <a:rPr sz="886" dirty="0">
                <a:latin typeface="Cambria"/>
                <a:cs typeface="Cambria"/>
              </a:rPr>
              <a:t>different, </a:t>
            </a:r>
            <a:r>
              <a:rPr sz="886" spc="-3" dirty="0">
                <a:latin typeface="Cambria"/>
                <a:cs typeface="Cambria"/>
              </a:rPr>
              <a:t>Dave. Ocean Tech</a:t>
            </a:r>
            <a:r>
              <a:rPr sz="886" spc="-13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  going to </a:t>
            </a:r>
            <a:r>
              <a:rPr sz="886" b="1" spc="-7" dirty="0">
                <a:latin typeface="Cambria"/>
                <a:cs typeface="Cambria"/>
              </a:rPr>
              <a:t>take </a:t>
            </a:r>
            <a:r>
              <a:rPr sz="886" b="1" spc="-3" dirty="0">
                <a:latin typeface="Cambria"/>
                <a:cs typeface="Cambria"/>
              </a:rPr>
              <a:t>the world by surprise</a:t>
            </a:r>
            <a:r>
              <a:rPr sz="886" spc="-3" dirty="0">
                <a:latin typeface="Cambria"/>
                <a:cs typeface="Cambria"/>
              </a:rPr>
              <a:t>. </a:t>
            </a:r>
            <a:r>
              <a:rPr sz="886" dirty="0">
                <a:latin typeface="Cambria"/>
                <a:cs typeface="Cambria"/>
              </a:rPr>
              <a:t>Do </a:t>
            </a:r>
            <a:r>
              <a:rPr sz="886" spc="-7" dirty="0">
                <a:latin typeface="Cambria"/>
                <a:cs typeface="Cambria"/>
              </a:rPr>
              <a:t>you know  </a:t>
            </a:r>
            <a:r>
              <a:rPr sz="886" spc="-3" dirty="0">
                <a:latin typeface="Cambria"/>
                <a:cs typeface="Cambria"/>
              </a:rPr>
              <a:t>that Ocean Tech </a:t>
            </a:r>
            <a:r>
              <a:rPr sz="886" spc="-7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developing a new </a:t>
            </a:r>
            <a:r>
              <a:rPr sz="886" b="1" spc="-3" dirty="0">
                <a:latin typeface="Cambria"/>
                <a:cs typeface="Cambria"/>
              </a:rPr>
              <a:t>sonar  </a:t>
            </a:r>
            <a:r>
              <a:rPr sz="886" spc="-3" dirty="0">
                <a:latin typeface="Cambria"/>
                <a:cs typeface="Cambria"/>
              </a:rPr>
              <a:t>technology that the Navy is interested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buying?  </a:t>
            </a:r>
            <a:r>
              <a:rPr sz="886" spc="-7" dirty="0">
                <a:latin typeface="Cambria"/>
                <a:cs typeface="Cambria"/>
              </a:rPr>
              <a:t>Dave, </a:t>
            </a:r>
            <a:r>
              <a:rPr sz="886" spc="-3" dirty="0">
                <a:latin typeface="Cambria"/>
                <a:cs typeface="Cambria"/>
              </a:rPr>
              <a:t>if we invest now we’ll be </a:t>
            </a:r>
            <a:r>
              <a:rPr sz="886" dirty="0">
                <a:latin typeface="Cambria"/>
                <a:cs typeface="Cambria"/>
              </a:rPr>
              <a:t>millionaires! </a:t>
            </a:r>
            <a:r>
              <a:rPr sz="886" spc="-3" dirty="0">
                <a:latin typeface="Cambria"/>
                <a:cs typeface="Cambria"/>
              </a:rPr>
              <a:t>Ocean  Tech stocks are </a:t>
            </a:r>
            <a:r>
              <a:rPr sz="886" b="1" spc="-7" dirty="0">
                <a:latin typeface="Cambria"/>
                <a:cs typeface="Cambria"/>
              </a:rPr>
              <a:t>dirt </a:t>
            </a:r>
            <a:r>
              <a:rPr sz="886" b="1" dirty="0">
                <a:latin typeface="Cambria"/>
                <a:cs typeface="Cambria"/>
              </a:rPr>
              <a:t>cheap </a:t>
            </a:r>
            <a:r>
              <a:rPr sz="886" spc="-3" dirty="0">
                <a:latin typeface="Cambria"/>
                <a:cs typeface="Cambria"/>
              </a:rPr>
              <a:t>right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now.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9259" y="623455"/>
            <a:ext cx="1229937" cy="5448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890904" y="1218707"/>
            <a:ext cx="1226127" cy="4696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 txBox="1"/>
          <p:nvPr/>
        </p:nvSpPr>
        <p:spPr>
          <a:xfrm>
            <a:off x="7007542" y="1192363"/>
            <a:ext cx="96592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171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hard-earned dollars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 money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that required</a:t>
            </a:r>
            <a:r>
              <a:rPr sz="818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  lot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of work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818" spc="-6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earn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07542" y="1747883"/>
            <a:ext cx="906174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lighten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up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don’t</a:t>
            </a:r>
            <a:r>
              <a:rPr sz="818" spc="-4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be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so</a:t>
            </a:r>
            <a:r>
              <a:rPr sz="818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serious</a:t>
            </a:r>
            <a:endParaRPr sz="818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7542" y="2126371"/>
            <a:ext cx="985838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nuts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a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slang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word</a:t>
            </a:r>
            <a:r>
              <a:rPr sz="818" spc="-4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for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“crazy”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07542" y="2473822"/>
            <a:ext cx="75204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stock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a piece</a:t>
            </a:r>
            <a:r>
              <a:rPr sz="818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of  ownership of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company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7542" y="3027803"/>
            <a:ext cx="95423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lead you astray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 deceive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you, take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you  in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the wrong</a:t>
            </a:r>
            <a:r>
              <a:rPr sz="818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direction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7542" y="3553217"/>
            <a:ext cx="722168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talked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me into</a:t>
            </a:r>
            <a:r>
              <a:rPr sz="818" b="1" spc="-4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convinced</a:t>
            </a:r>
            <a:r>
              <a:rPr sz="818" spc="-4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me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07542" y="3900667"/>
            <a:ext cx="97025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clunker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a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slang</a:t>
            </a:r>
            <a:r>
              <a:rPr sz="818" spc="-4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word  for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old car that  tends to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break</a:t>
            </a:r>
            <a:r>
              <a:rPr sz="818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down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7542" y="4454648"/>
            <a:ext cx="98410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take the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world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by 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surprise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surprise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and  amaze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818" spc="-5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7542" y="4979265"/>
            <a:ext cx="972849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200"/>
              </a:lnSpc>
            </a:pPr>
            <a:r>
              <a:rPr sz="818" b="1" spc="-3" dirty="0">
                <a:latin typeface="Calibri"/>
                <a:cs typeface="Calibri"/>
              </a:rPr>
              <a:t>sonar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technology for  making scans  underwater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7542" y="5502852"/>
            <a:ext cx="978477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dirt cheap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extremely  inexpensive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90892" y="623455"/>
            <a:ext cx="98714" cy="5448733"/>
          </a:xfrm>
          <a:custGeom>
            <a:avLst/>
            <a:gdLst/>
            <a:ahLst/>
            <a:cxnLst/>
            <a:rect l="l" t="t" r="r" b="b"/>
            <a:pathLst>
              <a:path w="144779" h="7991475">
                <a:moveTo>
                  <a:pt x="0" y="7991475"/>
                </a:moveTo>
                <a:lnTo>
                  <a:pt x="144310" y="7991475"/>
                </a:lnTo>
                <a:lnTo>
                  <a:pt x="144310" y="0"/>
                </a:lnTo>
                <a:lnTo>
                  <a:pt x="0" y="0"/>
                </a:lnTo>
                <a:lnTo>
                  <a:pt x="0" y="79914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790893" y="837854"/>
            <a:ext cx="1274185" cy="255010"/>
          </a:xfrm>
          <a:custGeom>
            <a:avLst/>
            <a:gdLst/>
            <a:ahLst/>
            <a:cxnLst/>
            <a:rect l="l" t="t" r="r" b="b"/>
            <a:pathLst>
              <a:path w="1868804" h="374015">
                <a:moveTo>
                  <a:pt x="1681606" y="0"/>
                </a:moveTo>
                <a:lnTo>
                  <a:pt x="0" y="0"/>
                </a:lnTo>
                <a:lnTo>
                  <a:pt x="0" y="373761"/>
                </a:lnTo>
                <a:lnTo>
                  <a:pt x="1681606" y="373761"/>
                </a:lnTo>
                <a:lnTo>
                  <a:pt x="1868424" y="186817"/>
                </a:lnTo>
                <a:lnTo>
                  <a:pt x="168160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799464" y="846859"/>
            <a:ext cx="1192876" cy="23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 txBox="1"/>
          <p:nvPr/>
        </p:nvSpPr>
        <p:spPr>
          <a:xfrm>
            <a:off x="7040793" y="861580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811"/>
            <a:ext cx="2575213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7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I’ve never </a:t>
            </a:r>
            <a:r>
              <a:rPr sz="886" dirty="0">
                <a:latin typeface="Cambria"/>
                <a:cs typeface="Cambria"/>
              </a:rPr>
              <a:t>even </a:t>
            </a:r>
            <a:r>
              <a:rPr sz="886" spc="-3" dirty="0">
                <a:latin typeface="Cambria"/>
                <a:cs typeface="Cambria"/>
              </a:rPr>
              <a:t>heard of Ocean </a:t>
            </a:r>
            <a:r>
              <a:rPr sz="886" dirty="0">
                <a:latin typeface="Cambria"/>
                <a:cs typeface="Cambria"/>
              </a:rPr>
              <a:t>Tech, </a:t>
            </a:r>
            <a:r>
              <a:rPr sz="886" spc="-3" dirty="0">
                <a:latin typeface="Cambria"/>
                <a:cs typeface="Cambria"/>
              </a:rPr>
              <a:t>Jenkins, 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I work for the Department of Defense. If a deal  involving the Navy was </a:t>
            </a:r>
            <a:r>
              <a:rPr sz="886" b="1" spc="-3" dirty="0">
                <a:latin typeface="Cambria"/>
                <a:cs typeface="Cambria"/>
              </a:rPr>
              <a:t>in </a:t>
            </a:r>
            <a:r>
              <a:rPr sz="886" b="1" spc="-7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works, </a:t>
            </a:r>
            <a:r>
              <a:rPr sz="886" spc="-3" dirty="0">
                <a:latin typeface="Cambria"/>
                <a:cs typeface="Cambria"/>
              </a:rPr>
              <a:t>I would </a:t>
            </a:r>
            <a:r>
              <a:rPr sz="886" spc="-7" dirty="0">
                <a:latin typeface="Cambria"/>
                <a:cs typeface="Cambria"/>
              </a:rPr>
              <a:t>be  </a:t>
            </a:r>
            <a:r>
              <a:rPr sz="886" spc="-3" dirty="0">
                <a:latin typeface="Cambria"/>
                <a:cs typeface="Cambria"/>
              </a:rPr>
              <a:t>aware of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562152"/>
            <a:ext cx="2574781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Dude – I’m </a:t>
            </a:r>
            <a:r>
              <a:rPr sz="886" spc="-7" dirty="0">
                <a:latin typeface="Cambria"/>
                <a:cs typeface="Cambria"/>
              </a:rPr>
              <a:t>your </a:t>
            </a:r>
            <a:r>
              <a:rPr sz="886" b="1" spc="-7" dirty="0">
                <a:latin typeface="Cambria"/>
                <a:cs typeface="Cambria"/>
              </a:rPr>
              <a:t>pal, </a:t>
            </a:r>
            <a:r>
              <a:rPr sz="886" spc="-3" dirty="0">
                <a:latin typeface="Cambria"/>
                <a:cs typeface="Cambria"/>
              </a:rPr>
              <a:t>I’m </a:t>
            </a:r>
            <a:r>
              <a:rPr sz="886" dirty="0">
                <a:latin typeface="Cambria"/>
                <a:cs typeface="Cambria"/>
              </a:rPr>
              <a:t>offering </a:t>
            </a:r>
            <a:r>
              <a:rPr sz="886" spc="-3" dirty="0">
                <a:latin typeface="Cambria"/>
                <a:cs typeface="Cambria"/>
              </a:rPr>
              <a:t>you a  chance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lifetime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and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all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do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give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</a:t>
            </a:r>
            <a:r>
              <a:rPr sz="886" b="1" spc="-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the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third  degree.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243015"/>
            <a:ext cx="2575647" cy="117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Jenkins, I have eight thousand dollars in  savings. Mandy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I are getting married in four  months.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still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save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up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another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seven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thousand  </a:t>
            </a:r>
            <a:r>
              <a:rPr sz="886" spc="-3" dirty="0">
                <a:latin typeface="Cambria"/>
                <a:cs typeface="Cambria"/>
              </a:rPr>
              <a:t>dollars to make the </a:t>
            </a:r>
            <a:r>
              <a:rPr sz="886" b="1" spc="-7" dirty="0">
                <a:latin typeface="Cambria"/>
                <a:cs typeface="Cambria"/>
              </a:rPr>
              <a:t>down </a:t>
            </a:r>
            <a:r>
              <a:rPr sz="886" b="1" spc="-3" dirty="0">
                <a:latin typeface="Cambria"/>
                <a:cs typeface="Cambria"/>
              </a:rPr>
              <a:t>payment </a:t>
            </a:r>
            <a:r>
              <a:rPr sz="886" spc="-3" dirty="0">
                <a:latin typeface="Cambria"/>
                <a:cs typeface="Cambria"/>
              </a:rPr>
              <a:t>for </a:t>
            </a:r>
            <a:r>
              <a:rPr sz="886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house I  want to </a:t>
            </a:r>
            <a:r>
              <a:rPr sz="886" spc="-7" dirty="0">
                <a:latin typeface="Cambria"/>
                <a:cs typeface="Cambria"/>
              </a:rPr>
              <a:t>buy </a:t>
            </a:r>
            <a:r>
              <a:rPr sz="886" spc="-3" dirty="0">
                <a:latin typeface="Cambria"/>
                <a:cs typeface="Cambria"/>
              </a:rPr>
              <a:t>Mandy. </a:t>
            </a:r>
            <a:r>
              <a:rPr sz="886" b="1" spc="-3" dirty="0">
                <a:latin typeface="Cambria"/>
                <a:cs typeface="Cambria"/>
              </a:rPr>
              <a:t>I ain’t </a:t>
            </a:r>
            <a:r>
              <a:rPr sz="886" spc="-3" dirty="0">
                <a:latin typeface="Cambria"/>
                <a:cs typeface="Cambria"/>
              </a:rPr>
              <a:t>about to </a:t>
            </a:r>
            <a:r>
              <a:rPr sz="886" b="1" spc="-3" dirty="0">
                <a:latin typeface="Cambria"/>
                <a:cs typeface="Cambria"/>
              </a:rPr>
              <a:t>gamble </a:t>
            </a:r>
            <a:r>
              <a:rPr sz="886" spc="-3" dirty="0">
                <a:latin typeface="Cambria"/>
                <a:cs typeface="Cambria"/>
              </a:rPr>
              <a:t>with my  money.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516672"/>
            <a:ext cx="2574781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7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But just think… if </a:t>
            </a:r>
            <a:r>
              <a:rPr sz="886" spc="-7" dirty="0">
                <a:latin typeface="Cambria"/>
                <a:cs typeface="Cambria"/>
              </a:rPr>
              <a:t>you buy </a:t>
            </a:r>
            <a:r>
              <a:rPr sz="886" spc="-3" dirty="0">
                <a:latin typeface="Cambria"/>
                <a:cs typeface="Cambria"/>
              </a:rPr>
              <a:t>four </a:t>
            </a:r>
            <a:r>
              <a:rPr sz="886" spc="-7" dirty="0">
                <a:latin typeface="Cambria"/>
                <a:cs typeface="Cambria"/>
              </a:rPr>
              <a:t>thousand  </a:t>
            </a:r>
            <a:r>
              <a:rPr sz="886" spc="-3" dirty="0">
                <a:latin typeface="Cambria"/>
                <a:cs typeface="Cambria"/>
              </a:rPr>
              <a:t>dollars’ worth of Ocean Tech stocks at twenty dollars  a stock…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then Ocean Tech sells the stocks for  eighty-dollars, you’ll </a:t>
            </a:r>
            <a:r>
              <a:rPr sz="886" b="1" spc="-7" dirty="0">
                <a:latin typeface="Cambria"/>
                <a:cs typeface="Cambria"/>
              </a:rPr>
              <a:t>make </a:t>
            </a:r>
            <a:r>
              <a:rPr sz="886" b="1" spc="-3" dirty="0">
                <a:latin typeface="Cambria"/>
                <a:cs typeface="Cambria"/>
              </a:rPr>
              <a:t>a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fortune.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4395012"/>
            <a:ext cx="2576513" cy="1378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4329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Nothing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life is that easy, Jenkins… sounds</a:t>
            </a:r>
            <a:r>
              <a:rPr sz="886" spc="-10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  me </a:t>
            </a:r>
            <a:r>
              <a:rPr sz="886" spc="-7" dirty="0">
                <a:latin typeface="Cambria"/>
                <a:cs typeface="Cambria"/>
              </a:rPr>
              <a:t>like </a:t>
            </a:r>
            <a:r>
              <a:rPr sz="886" spc="-3" dirty="0">
                <a:latin typeface="Cambria"/>
                <a:cs typeface="Cambria"/>
              </a:rPr>
              <a:t>this Ocean Tech company is a </a:t>
            </a:r>
            <a:r>
              <a:rPr sz="886" b="1" spc="-3" dirty="0">
                <a:latin typeface="Cambria"/>
                <a:cs typeface="Cambria"/>
              </a:rPr>
              <a:t>scam. </a:t>
            </a:r>
            <a:r>
              <a:rPr sz="886" spc="-7" dirty="0">
                <a:latin typeface="Cambria"/>
                <a:cs typeface="Cambria"/>
              </a:rPr>
              <a:t>And</a:t>
            </a:r>
            <a:r>
              <a:rPr sz="886" spc="-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man,  do you </a:t>
            </a:r>
            <a:r>
              <a:rPr sz="886" b="1" spc="-3" dirty="0">
                <a:latin typeface="Cambria"/>
                <a:cs typeface="Cambria"/>
              </a:rPr>
              <a:t>fall for </a:t>
            </a:r>
            <a:r>
              <a:rPr sz="886" spc="-7" dirty="0">
                <a:latin typeface="Cambria"/>
                <a:cs typeface="Cambria"/>
              </a:rPr>
              <a:t>scams. </a:t>
            </a:r>
            <a:r>
              <a:rPr sz="886" spc="-3" dirty="0">
                <a:latin typeface="Cambria"/>
                <a:cs typeface="Cambria"/>
              </a:rPr>
              <a:t>Let me guess… some  </a:t>
            </a:r>
            <a:r>
              <a:rPr sz="886" spc="13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smooth-</a:t>
            </a:r>
            <a:endParaRPr sz="886">
              <a:latin typeface="Cambria"/>
              <a:cs typeface="Cambria"/>
            </a:endParaRPr>
          </a:p>
          <a:p>
            <a:pPr marL="8659" marR="3464" algn="just">
              <a:lnSpc>
                <a:spcPct val="146500"/>
              </a:lnSpc>
              <a:spcBef>
                <a:spcPts val="3"/>
              </a:spcBef>
            </a:pPr>
            <a:r>
              <a:rPr sz="886" b="1" spc="-3" dirty="0">
                <a:latin typeface="Cambria"/>
                <a:cs typeface="Cambria"/>
              </a:rPr>
              <a:t>talking </a:t>
            </a:r>
            <a:r>
              <a:rPr sz="886" spc="-3" dirty="0">
                <a:latin typeface="Cambria"/>
                <a:cs typeface="Cambria"/>
              </a:rPr>
              <a:t>guy in a fancy suit driving a fancy car came  into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your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coffee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shop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and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told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about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Ocean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Tech…  </a:t>
            </a:r>
            <a:r>
              <a:rPr sz="886" spc="-3" dirty="0">
                <a:latin typeface="Cambria"/>
                <a:cs typeface="Cambria"/>
              </a:rPr>
              <a:t>maybe even showed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some papers… </a:t>
            </a:r>
            <a:r>
              <a:rPr sz="886" dirty="0">
                <a:latin typeface="Cambria"/>
                <a:cs typeface="Cambria"/>
              </a:rPr>
              <a:t>charts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graphs?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2851" y="623455"/>
            <a:ext cx="1235912" cy="568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6884669" y="1248987"/>
            <a:ext cx="1232362" cy="4930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1308" y="1222643"/>
            <a:ext cx="77975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the works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in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progress,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818" spc="-6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being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planned</a:t>
            </a:r>
            <a:endParaRPr sz="818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1307" y="1747883"/>
            <a:ext cx="97761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pal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informal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word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818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“friend”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1308" y="2126371"/>
            <a:ext cx="89102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give me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third  degree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ask a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lot of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aggressive</a:t>
            </a:r>
            <a:r>
              <a:rPr sz="818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questions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1307" y="2649574"/>
            <a:ext cx="91093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down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payment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818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the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initial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payment for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house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1308" y="3174814"/>
            <a:ext cx="996228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I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ain’t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a </a:t>
            </a:r>
            <a:r>
              <a:rPr sz="818" i="1" dirty="0">
                <a:solidFill>
                  <a:schemeClr val="bg1"/>
                </a:solidFill>
                <a:latin typeface="Calibri"/>
                <a:cs typeface="Calibri"/>
              </a:rPr>
              <a:t>very</a:t>
            </a:r>
            <a:r>
              <a:rPr sz="818" i="1" spc="-3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informal  way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to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say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I’m</a:t>
            </a:r>
            <a:r>
              <a:rPr sz="818" b="1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endParaRPr sz="818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1307" y="3553217"/>
            <a:ext cx="96895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gamble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take risks  with money, which  could result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losing</a:t>
            </a:r>
            <a:r>
              <a:rPr sz="818" spc="-3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1307" y="4075921"/>
            <a:ext cx="98800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make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a fortune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sz="818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LOT of</a:t>
            </a:r>
            <a:r>
              <a:rPr sz="818" spc="-4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money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1307" y="4454150"/>
            <a:ext cx="522143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scam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818" spc="-5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fake  o</a:t>
            </a:r>
            <a:r>
              <a:rPr sz="818" spc="3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un</a:t>
            </a:r>
            <a:r>
              <a:rPr sz="818" spc="-1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ty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1308" y="4832753"/>
            <a:ext cx="86547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2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fall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believe in  something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818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isn’t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1308" y="5358377"/>
            <a:ext cx="944274" cy="577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smooth-talking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someone who</a:t>
            </a:r>
            <a:r>
              <a:rPr sz="818" spc="-4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speaks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  <a:p>
            <a:pPr marL="8659" marR="3464">
              <a:lnSpc>
                <a:spcPct val="115799"/>
              </a:lnSpc>
              <a:spcBef>
                <a:spcPts val="17"/>
              </a:spcBef>
            </a:pP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well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818" spc="-2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convince  people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83965" y="623455"/>
            <a:ext cx="99147" cy="5682528"/>
          </a:xfrm>
          <a:custGeom>
            <a:avLst/>
            <a:gdLst/>
            <a:ahLst/>
            <a:cxnLst/>
            <a:rect l="l" t="t" r="r" b="b"/>
            <a:pathLst>
              <a:path w="145414" h="8334375">
                <a:moveTo>
                  <a:pt x="0" y="8334375"/>
                </a:moveTo>
                <a:lnTo>
                  <a:pt x="145021" y="8334375"/>
                </a:lnTo>
                <a:lnTo>
                  <a:pt x="145021" y="0"/>
                </a:lnTo>
                <a:lnTo>
                  <a:pt x="0" y="0"/>
                </a:lnTo>
                <a:lnTo>
                  <a:pt x="0" y="83343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6783965" y="847032"/>
            <a:ext cx="1280247" cy="265834"/>
          </a:xfrm>
          <a:custGeom>
            <a:avLst/>
            <a:gdLst/>
            <a:ahLst/>
            <a:cxnLst/>
            <a:rect l="l" t="t" r="r" b="b"/>
            <a:pathLst>
              <a:path w="1877695" h="389889">
                <a:moveTo>
                  <a:pt x="1682750" y="0"/>
                </a:moveTo>
                <a:lnTo>
                  <a:pt x="0" y="0"/>
                </a:lnTo>
                <a:lnTo>
                  <a:pt x="0" y="389762"/>
                </a:lnTo>
                <a:lnTo>
                  <a:pt x="1682750" y="389762"/>
                </a:lnTo>
                <a:lnTo>
                  <a:pt x="1877567" y="194944"/>
                </a:lnTo>
                <a:lnTo>
                  <a:pt x="168275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6792190" y="855172"/>
            <a:ext cx="1197033" cy="249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 txBox="1"/>
          <p:nvPr/>
        </p:nvSpPr>
        <p:spPr>
          <a:xfrm>
            <a:off x="7033519" y="876126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3081"/>
            <a:ext cx="257391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Uh…well…okay, sure…Mr. </a:t>
            </a:r>
            <a:r>
              <a:rPr sz="886" dirty="0">
                <a:latin typeface="Cambria"/>
                <a:cs typeface="Cambria"/>
              </a:rPr>
              <a:t>Rogers </a:t>
            </a:r>
            <a:r>
              <a:rPr sz="886" spc="-3" dirty="0">
                <a:latin typeface="Cambria"/>
                <a:cs typeface="Cambria"/>
              </a:rPr>
              <a:t>showed  me some papers. But the papers he showed me were  well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researched.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426498"/>
            <a:ext cx="237821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And he used a </a:t>
            </a:r>
            <a:r>
              <a:rPr sz="886" spc="-7" dirty="0">
                <a:latin typeface="Cambria"/>
                <a:cs typeface="Cambria"/>
              </a:rPr>
              <a:t>lot </a:t>
            </a:r>
            <a:r>
              <a:rPr sz="886" spc="-3" dirty="0">
                <a:latin typeface="Cambria"/>
                <a:cs typeface="Cambria"/>
              </a:rPr>
              <a:t>of business </a:t>
            </a:r>
            <a:r>
              <a:rPr sz="886" b="1" spc="-3" dirty="0">
                <a:latin typeface="Cambria"/>
                <a:cs typeface="Cambria"/>
              </a:rPr>
              <a:t>lingo,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right?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647856"/>
            <a:ext cx="2573915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He spoke </a:t>
            </a:r>
            <a:r>
              <a:rPr sz="886" dirty="0">
                <a:latin typeface="Cambria"/>
                <a:cs typeface="Cambria"/>
              </a:rPr>
              <a:t>with </a:t>
            </a:r>
            <a:r>
              <a:rPr sz="886" spc="-3" dirty="0">
                <a:latin typeface="Cambria"/>
                <a:cs typeface="Cambria"/>
              </a:rPr>
              <a:t>intelligent understanding of  the business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world.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193608"/>
            <a:ext cx="2574348" cy="473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David:   </a:t>
            </a:r>
            <a:r>
              <a:rPr sz="886" spc="-3" dirty="0">
                <a:latin typeface="Cambria"/>
                <a:cs typeface="Cambria"/>
              </a:rPr>
              <a:t>Uh,   huh,   sure.   I   </a:t>
            </a:r>
            <a:r>
              <a:rPr sz="886" spc="-7" dirty="0">
                <a:latin typeface="Cambria"/>
                <a:cs typeface="Cambria"/>
              </a:rPr>
              <a:t>bet   you   </a:t>
            </a:r>
            <a:r>
              <a:rPr sz="886" spc="-3" dirty="0">
                <a:latin typeface="Cambria"/>
                <a:cs typeface="Cambria"/>
              </a:rPr>
              <a:t>even   </a:t>
            </a:r>
            <a:r>
              <a:rPr sz="886" spc="-7" dirty="0">
                <a:latin typeface="Cambria"/>
                <a:cs typeface="Cambria"/>
              </a:rPr>
              <a:t>gave</a:t>
            </a:r>
            <a:r>
              <a:rPr sz="886" spc="8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him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498"/>
              </a:spcBef>
            </a:pPr>
            <a:r>
              <a:rPr sz="886" b="1" spc="-3" dirty="0">
                <a:latin typeface="Cambria"/>
                <a:cs typeface="Cambria"/>
              </a:rPr>
              <a:t>complimentary</a:t>
            </a:r>
            <a:r>
              <a:rPr sz="886" b="1" spc="-65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coffee?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614377"/>
            <a:ext cx="2573482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200"/>
              </a:lnSpc>
            </a:pPr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spc="-3" dirty="0">
                <a:latin typeface="Cambria"/>
                <a:cs typeface="Cambria"/>
              </a:rPr>
              <a:t>I… didn’t </a:t>
            </a:r>
            <a:r>
              <a:rPr sz="886" dirty="0">
                <a:latin typeface="Cambria"/>
                <a:cs typeface="Cambria"/>
              </a:rPr>
              <a:t>charge </a:t>
            </a:r>
            <a:r>
              <a:rPr sz="886" spc="-3" dirty="0">
                <a:latin typeface="Cambria"/>
                <a:cs typeface="Cambria"/>
              </a:rPr>
              <a:t>him for </a:t>
            </a:r>
            <a:r>
              <a:rPr sz="886" dirty="0">
                <a:latin typeface="Cambria"/>
                <a:cs typeface="Cambria"/>
              </a:rPr>
              <a:t>his </a:t>
            </a:r>
            <a:r>
              <a:rPr sz="886" spc="-3" dirty="0">
                <a:latin typeface="Cambria"/>
                <a:cs typeface="Cambria"/>
              </a:rPr>
              <a:t>cappuccino, if  </a:t>
            </a:r>
            <a:r>
              <a:rPr sz="886" dirty="0">
                <a:latin typeface="Cambria"/>
                <a:cs typeface="Cambria"/>
              </a:rPr>
              <a:t>that’s </a:t>
            </a:r>
            <a:r>
              <a:rPr sz="886" spc="-3" dirty="0">
                <a:latin typeface="Cambria"/>
                <a:cs typeface="Cambria"/>
              </a:rPr>
              <a:t>what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mean.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096110"/>
            <a:ext cx="2576513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So your coffee </a:t>
            </a:r>
            <a:r>
              <a:rPr sz="886" spc="-7" dirty="0">
                <a:latin typeface="Cambria"/>
                <a:cs typeface="Cambria"/>
              </a:rPr>
              <a:t>shop </a:t>
            </a:r>
            <a:r>
              <a:rPr sz="886" dirty="0">
                <a:latin typeface="Cambria"/>
                <a:cs typeface="Cambria"/>
              </a:rPr>
              <a:t>didn’t even make </a:t>
            </a:r>
            <a:r>
              <a:rPr sz="886" spc="-3" dirty="0">
                <a:latin typeface="Cambria"/>
                <a:cs typeface="Cambria"/>
              </a:rPr>
              <a:t>a profit  on this guy. And </a:t>
            </a:r>
            <a:r>
              <a:rPr sz="886" b="1" spc="-7" dirty="0">
                <a:latin typeface="Cambria"/>
                <a:cs typeface="Cambria"/>
              </a:rPr>
              <a:t>on top </a:t>
            </a:r>
            <a:r>
              <a:rPr sz="886" b="1" spc="-3" dirty="0">
                <a:latin typeface="Cambria"/>
                <a:cs typeface="Cambria"/>
              </a:rPr>
              <a:t>of that, </a:t>
            </a:r>
            <a:r>
              <a:rPr sz="886" spc="-7" dirty="0">
                <a:latin typeface="Cambria"/>
                <a:cs typeface="Cambria"/>
              </a:rPr>
              <a:t>you gave </a:t>
            </a:r>
            <a:r>
              <a:rPr sz="886" spc="-3" dirty="0">
                <a:latin typeface="Cambria"/>
                <a:cs typeface="Cambria"/>
              </a:rPr>
              <a:t>him a four  thousand dollar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check.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839700"/>
            <a:ext cx="2573915" cy="158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Jenkins:  </a:t>
            </a:r>
            <a:r>
              <a:rPr sz="886" spc="-3" dirty="0">
                <a:latin typeface="Cambria"/>
                <a:cs typeface="Cambria"/>
              </a:rPr>
              <a:t>Hey, Dave,  what’s with </a:t>
            </a:r>
            <a:r>
              <a:rPr sz="886" spc="-7" dirty="0">
                <a:latin typeface="Cambria"/>
                <a:cs typeface="Cambria"/>
              </a:rPr>
              <a:t>you?  </a:t>
            </a:r>
            <a:r>
              <a:rPr sz="886" spc="-3" dirty="0">
                <a:latin typeface="Cambria"/>
                <a:cs typeface="Cambria"/>
              </a:rPr>
              <a:t>This guy  </a:t>
            </a:r>
            <a:r>
              <a:rPr sz="886" spc="11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498"/>
              </a:spcBef>
            </a:pPr>
            <a:r>
              <a:rPr sz="886" b="1" spc="-3" dirty="0">
                <a:latin typeface="Cambria"/>
                <a:cs typeface="Cambria"/>
              </a:rPr>
              <a:t>legit. </a:t>
            </a:r>
            <a:r>
              <a:rPr sz="886" spc="-3" dirty="0">
                <a:latin typeface="Cambria"/>
                <a:cs typeface="Cambria"/>
              </a:rPr>
              <a:t>He was driving a Porsche </a:t>
            </a:r>
            <a:r>
              <a:rPr sz="886" b="1" spc="-7" dirty="0">
                <a:latin typeface="Cambria"/>
                <a:cs typeface="Cambria"/>
              </a:rPr>
              <a:t>for </a:t>
            </a:r>
            <a:r>
              <a:rPr sz="886" b="1" spc="-3" dirty="0">
                <a:latin typeface="Cambria"/>
                <a:cs typeface="Cambria"/>
              </a:rPr>
              <a:t>crying out</a:t>
            </a:r>
            <a:r>
              <a:rPr sz="886" b="1" spc="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loud.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46900"/>
              </a:lnSpc>
              <a:spcBef>
                <a:spcPts val="668"/>
              </a:spcBef>
            </a:pPr>
            <a:r>
              <a:rPr sz="886" b="1" spc="-3" dirty="0">
                <a:latin typeface="Cambria"/>
                <a:cs typeface="Cambria"/>
              </a:rPr>
              <a:t>David: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Jenkins,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did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even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take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time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to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research 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see if Ocean Tech was a real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company?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latin typeface="Cambria"/>
                <a:cs typeface="Cambria"/>
              </a:rPr>
              <a:t>Jenkins: </a:t>
            </a:r>
            <a:r>
              <a:rPr sz="886" dirty="0">
                <a:latin typeface="Cambria"/>
                <a:cs typeface="Cambria"/>
              </a:rPr>
              <a:t>I…uh…no…oh </a:t>
            </a:r>
            <a:r>
              <a:rPr sz="886" spc="-3" dirty="0">
                <a:latin typeface="Cambria"/>
                <a:cs typeface="Cambria"/>
              </a:rPr>
              <a:t>man, </a:t>
            </a:r>
            <a:r>
              <a:rPr sz="886" b="1" spc="-3" dirty="0">
                <a:latin typeface="Cambria"/>
                <a:cs typeface="Cambria"/>
              </a:rPr>
              <a:t>I </a:t>
            </a:r>
            <a:r>
              <a:rPr sz="886" b="1" spc="-7" dirty="0">
                <a:latin typeface="Cambria"/>
                <a:cs typeface="Cambria"/>
              </a:rPr>
              <a:t>was </a:t>
            </a:r>
            <a:r>
              <a:rPr sz="886" b="1" spc="-3" dirty="0">
                <a:latin typeface="Cambria"/>
                <a:cs typeface="Cambria"/>
              </a:rPr>
              <a:t>taken, </a:t>
            </a:r>
            <a:r>
              <a:rPr sz="886" spc="-3" dirty="0">
                <a:latin typeface="Cambria"/>
                <a:cs typeface="Cambria"/>
              </a:rPr>
              <a:t>wasn’t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I?</a:t>
            </a:r>
            <a:endParaRPr sz="886">
              <a:latin typeface="Cambria"/>
              <a:cs typeface="Cambria"/>
            </a:endParaRPr>
          </a:p>
          <a:p>
            <a:pPr marL="8659" marR="3896">
              <a:lnSpc>
                <a:spcPct val="146200"/>
              </a:lnSpc>
              <a:spcBef>
                <a:spcPts val="689"/>
              </a:spcBef>
            </a:pPr>
            <a:r>
              <a:rPr sz="886" b="1" spc="-3" dirty="0">
                <a:latin typeface="Cambria"/>
                <a:cs typeface="Cambria"/>
              </a:rPr>
              <a:t>David: </a:t>
            </a:r>
            <a:r>
              <a:rPr sz="886" spc="-3" dirty="0">
                <a:latin typeface="Cambria"/>
                <a:cs typeface="Cambria"/>
              </a:rPr>
              <a:t>You were taken, but I won’t be. I’ll see </a:t>
            </a:r>
            <a:r>
              <a:rPr sz="886" spc="-7" dirty="0">
                <a:latin typeface="Cambria"/>
                <a:cs typeface="Cambria"/>
              </a:rPr>
              <a:t>you  </a:t>
            </a:r>
            <a:r>
              <a:rPr sz="886" spc="-3" dirty="0">
                <a:latin typeface="Cambria"/>
                <a:cs typeface="Cambria"/>
              </a:rPr>
              <a:t>later.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3285" y="624754"/>
            <a:ext cx="1235911" cy="5598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6885709" y="1250027"/>
            <a:ext cx="1231322" cy="484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2347" y="1223682"/>
            <a:ext cx="971983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lingo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specialized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vocabulary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818" spc="-5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certain 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02347" y="1769745"/>
            <a:ext cx="945140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complimentary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818" spc="-2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free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2347" y="2002502"/>
            <a:ext cx="793606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on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top </a:t>
            </a:r>
            <a:r>
              <a:rPr sz="818" b="1" spc="-7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that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r>
              <a:rPr sz="818" spc="-2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</a:p>
          <a:p>
            <a:pPr marL="8659">
              <a:spcBef>
                <a:spcPts val="164"/>
              </a:spcBef>
            </a:pP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addition</a:t>
            </a:r>
            <a:endParaRPr sz="818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2347" y="2380990"/>
            <a:ext cx="942542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legit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legitimate,</a:t>
            </a:r>
            <a:r>
              <a:rPr sz="818" spc="-2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real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2347" y="2591635"/>
            <a:ext cx="980642" cy="579599"/>
          </a:xfrm>
          <a:prstGeom prst="rect">
            <a:avLst/>
          </a:prstGeom>
        </p:spPr>
        <p:txBody>
          <a:bodyPr vert="horz" wrap="square" lIns="0" tIns="20782" rIns="0" bIns="0" rtlCol="0">
            <a:spAutoFit/>
          </a:bodyPr>
          <a:lstStyle/>
          <a:p>
            <a:pPr marL="8659">
              <a:spcBef>
                <a:spcPts val="164"/>
              </a:spcBef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for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crying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out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loud</a:t>
            </a:r>
            <a:r>
              <a:rPr sz="818" b="1" spc="-4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  <a:p>
            <a:pPr marL="8659" marR="3464">
              <a:lnSpc>
                <a:spcPct val="116700"/>
              </a:lnSpc>
              <a:spcBef>
                <a:spcPts val="3"/>
              </a:spcBef>
            </a:pP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informal expression  used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to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express  annoyance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2347" y="3261474"/>
            <a:ext cx="98930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200"/>
              </a:lnSpc>
            </a:pP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I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was taken </a:t>
            </a:r>
            <a:r>
              <a:rPr sz="818" dirty="0">
                <a:solidFill>
                  <a:schemeClr val="bg1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schemeClr val="bg1"/>
                </a:solidFill>
                <a:latin typeface="Calibri"/>
                <a:cs typeface="Calibri"/>
              </a:rPr>
              <a:t>an  </a:t>
            </a:r>
            <a:r>
              <a:rPr sz="818" spc="-3" dirty="0">
                <a:solidFill>
                  <a:schemeClr val="bg1"/>
                </a:solidFill>
                <a:latin typeface="Calibri"/>
                <a:cs typeface="Calibri"/>
              </a:rPr>
              <a:t>informal way to say </a:t>
            </a:r>
            <a:r>
              <a:rPr sz="818" b="1" dirty="0">
                <a:solidFill>
                  <a:schemeClr val="bg1"/>
                </a:solidFill>
                <a:latin typeface="Calibri"/>
                <a:cs typeface="Calibri"/>
              </a:rPr>
              <a:t>I 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was</a:t>
            </a:r>
            <a:r>
              <a:rPr sz="818" b="1" spc="-3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schemeClr val="bg1"/>
                </a:solidFill>
                <a:latin typeface="Calibri"/>
                <a:cs typeface="Calibri"/>
              </a:rPr>
              <a:t>cheated/deceived</a:t>
            </a:r>
            <a:endParaRPr sz="818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84398" y="624754"/>
            <a:ext cx="99147" cy="5598102"/>
          </a:xfrm>
          <a:custGeom>
            <a:avLst/>
            <a:gdLst/>
            <a:ahLst/>
            <a:cxnLst/>
            <a:rect l="l" t="t" r="r" b="b"/>
            <a:pathLst>
              <a:path w="145414" h="8210550">
                <a:moveTo>
                  <a:pt x="0" y="8210550"/>
                </a:moveTo>
                <a:lnTo>
                  <a:pt x="145021" y="8210550"/>
                </a:lnTo>
                <a:lnTo>
                  <a:pt x="145021" y="0"/>
                </a:lnTo>
                <a:lnTo>
                  <a:pt x="0" y="0"/>
                </a:lnTo>
                <a:lnTo>
                  <a:pt x="0" y="82105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6784398" y="845040"/>
            <a:ext cx="1280247" cy="261938"/>
          </a:xfrm>
          <a:custGeom>
            <a:avLst/>
            <a:gdLst/>
            <a:ahLst/>
            <a:cxnLst/>
            <a:rect l="l" t="t" r="r" b="b"/>
            <a:pathLst>
              <a:path w="1877695" h="384175">
                <a:moveTo>
                  <a:pt x="1685671" y="0"/>
                </a:moveTo>
                <a:lnTo>
                  <a:pt x="0" y="0"/>
                </a:lnTo>
                <a:lnTo>
                  <a:pt x="0" y="383921"/>
                </a:lnTo>
                <a:lnTo>
                  <a:pt x="1685671" y="383921"/>
                </a:lnTo>
                <a:lnTo>
                  <a:pt x="1877568" y="192024"/>
                </a:lnTo>
                <a:lnTo>
                  <a:pt x="168567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6793229" y="854132"/>
            <a:ext cx="1197033" cy="244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 txBox="1"/>
          <p:nvPr/>
        </p:nvSpPr>
        <p:spPr>
          <a:xfrm>
            <a:off x="7034559" y="873010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32397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spc="-3" dirty="0">
                <a:latin typeface="Cambria"/>
                <a:cs typeface="Cambria"/>
              </a:rPr>
              <a:t>Vocabulary</a:t>
            </a:r>
            <a:r>
              <a:rPr sz="1364" b="1" u="heavy" spc="-51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Quiz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7632"/>
            <a:ext cx="325278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-3" dirty="0">
                <a:latin typeface="Cambria"/>
                <a:cs typeface="Cambria"/>
              </a:rPr>
              <a:t>Complete each sentence with the right word. Two words are not</a:t>
            </a:r>
            <a:r>
              <a:rPr sz="886" i="1" spc="6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used.</a:t>
            </a:r>
            <a:endParaRPr sz="886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6907" y="1453082"/>
          <a:ext cx="3820253" cy="51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562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complimentary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works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making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fortune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pals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50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dirt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cheap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legit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nuts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stocks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gambling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lighten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top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that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talk me</a:t>
                      </a:r>
                      <a:r>
                        <a:rPr sz="10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into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7185" y="2088597"/>
            <a:ext cx="3874943" cy="360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440736" indent="-155427">
              <a:lnSpc>
                <a:spcPct val="146200"/>
              </a:lnSpc>
              <a:buAutoNum type="arabicPeriod"/>
              <a:tabLst>
                <a:tab pos="164518" algn="l"/>
                <a:tab pos="1372429" algn="l"/>
              </a:tabLst>
            </a:pPr>
            <a:r>
              <a:rPr sz="886" spc="-3" dirty="0">
                <a:latin typeface="Cambria"/>
                <a:cs typeface="Cambria"/>
              </a:rPr>
              <a:t>After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in the diamond </a:t>
            </a:r>
            <a:r>
              <a:rPr sz="886" dirty="0">
                <a:latin typeface="Cambria"/>
                <a:cs typeface="Cambria"/>
              </a:rPr>
              <a:t>market,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Johnsons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made </a:t>
            </a:r>
            <a:r>
              <a:rPr sz="886" spc="-3" dirty="0">
                <a:latin typeface="Cambria"/>
                <a:cs typeface="Cambria"/>
              </a:rPr>
              <a:t> numerous donations </a:t>
            </a:r>
            <a:r>
              <a:rPr sz="886" spc="3" dirty="0">
                <a:latin typeface="Cambria"/>
                <a:cs typeface="Cambria"/>
              </a:rPr>
              <a:t>to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charity.</a:t>
            </a:r>
            <a:endParaRPr sz="886">
              <a:latin typeface="Cambria"/>
              <a:cs typeface="Cambria"/>
            </a:endParaRPr>
          </a:p>
          <a:p>
            <a:pPr marL="164085" marR="57148" indent="-155427">
              <a:lnSpc>
                <a:spcPct val="146200"/>
              </a:lnSpc>
              <a:spcBef>
                <a:spcPts val="7"/>
              </a:spcBef>
              <a:buAutoNum type="arabicPeriod"/>
              <a:tabLst>
                <a:tab pos="164518" algn="l"/>
                <a:tab pos="3462245" algn="l"/>
              </a:tabLst>
            </a:pPr>
            <a:r>
              <a:rPr sz="886" spc="-3" dirty="0">
                <a:latin typeface="Cambria"/>
                <a:cs typeface="Cambria"/>
              </a:rPr>
              <a:t>At the library's annual book sale, the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books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were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-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 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10 for a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dollar!</a:t>
            </a:r>
            <a:endParaRPr sz="886">
              <a:latin typeface="Cambria"/>
              <a:cs typeface="Cambria"/>
            </a:endParaRPr>
          </a:p>
          <a:p>
            <a:pPr marL="164085" marR="15586" indent="-155427">
              <a:lnSpc>
                <a:spcPct val="146200"/>
              </a:lnSpc>
              <a:spcBef>
                <a:spcPts val="7"/>
              </a:spcBef>
              <a:buAutoNum type="arabicPeriod"/>
              <a:tabLst>
                <a:tab pos="164518" algn="l"/>
                <a:tab pos="1319177" algn="l"/>
              </a:tabLst>
            </a:pPr>
            <a:r>
              <a:rPr sz="886" spc="-3" dirty="0">
                <a:latin typeface="Cambria"/>
                <a:cs typeface="Cambria"/>
              </a:rPr>
              <a:t>Chris has already founded two companies,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in an interview </a:t>
            </a:r>
            <a:r>
              <a:rPr sz="886" dirty="0">
                <a:latin typeface="Cambria"/>
                <a:cs typeface="Cambria"/>
              </a:rPr>
              <a:t>he </a:t>
            </a:r>
            <a:r>
              <a:rPr sz="886" spc="-7" dirty="0">
                <a:latin typeface="Cambria"/>
                <a:cs typeface="Cambria"/>
              </a:rPr>
              <a:t>said </a:t>
            </a:r>
            <a:r>
              <a:rPr sz="886" spc="-3" dirty="0">
                <a:latin typeface="Cambria"/>
                <a:cs typeface="Cambria"/>
              </a:rPr>
              <a:t>a third  was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- to be launched </a:t>
            </a:r>
            <a:r>
              <a:rPr sz="886" spc="-7" dirty="0">
                <a:latin typeface="Cambria"/>
                <a:cs typeface="Cambria"/>
              </a:rPr>
              <a:t>next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month.</a:t>
            </a:r>
            <a:endParaRPr sz="886">
              <a:latin typeface="Cambria"/>
              <a:cs typeface="Cambria"/>
            </a:endParaRPr>
          </a:p>
          <a:p>
            <a:pPr marL="164085" marR="3464" indent="-155427">
              <a:lnSpc>
                <a:spcPct val="146200"/>
              </a:lnSpc>
              <a:spcBef>
                <a:spcPts val="7"/>
              </a:spcBef>
              <a:buAutoNum type="arabicPeriod"/>
              <a:tabLst>
                <a:tab pos="164518" algn="l"/>
                <a:tab pos="3865748" algn="l"/>
              </a:tabLst>
            </a:pPr>
            <a:r>
              <a:rPr sz="886" spc="-3" dirty="0">
                <a:latin typeface="Cambria"/>
                <a:cs typeface="Cambria"/>
              </a:rPr>
              <a:t>Every time you buy a </a:t>
            </a:r>
            <a:r>
              <a:rPr sz="886" spc="-7" dirty="0">
                <a:latin typeface="Cambria"/>
                <a:cs typeface="Cambria"/>
              </a:rPr>
              <a:t>pair </a:t>
            </a:r>
            <a:r>
              <a:rPr sz="886" spc="-3" dirty="0">
                <a:latin typeface="Cambria"/>
                <a:cs typeface="Cambria"/>
              </a:rPr>
              <a:t>of shoes at that store,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10" dirty="0">
                <a:latin typeface="Cambria"/>
                <a:cs typeface="Cambria"/>
              </a:rPr>
              <a:t>                                  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pair </a:t>
            </a:r>
            <a:r>
              <a:rPr sz="886" spc="-3" dirty="0">
                <a:latin typeface="Cambria"/>
                <a:cs typeface="Cambria"/>
              </a:rPr>
              <a:t>of extra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shoelaces.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/>
              <a:tabLst>
                <a:tab pos="164518" algn="l"/>
                <a:tab pos="2265590" algn="l"/>
              </a:tabLst>
            </a:pPr>
            <a:r>
              <a:rPr sz="886" spc="-3" dirty="0">
                <a:latin typeface="Cambria"/>
                <a:cs typeface="Cambria"/>
              </a:rPr>
              <a:t>He lost all </a:t>
            </a:r>
            <a:r>
              <a:rPr sz="886" dirty="0">
                <a:latin typeface="Cambria"/>
                <a:cs typeface="Cambria"/>
              </a:rPr>
              <a:t>his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money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by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on sports games and horse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races.</a:t>
            </a:r>
            <a:endParaRPr sz="886">
              <a:latin typeface="Cambria"/>
              <a:cs typeface="Cambria"/>
            </a:endParaRPr>
          </a:p>
          <a:p>
            <a:pPr marL="164085" marR="367569" indent="-155427">
              <a:lnSpc>
                <a:spcPts val="1561"/>
              </a:lnSpc>
              <a:spcBef>
                <a:spcPts val="126"/>
              </a:spcBef>
              <a:buAutoNum type="arabicPeriod"/>
              <a:tabLst>
                <a:tab pos="164518" algn="l"/>
                <a:tab pos="3501210" algn="l"/>
              </a:tabLst>
            </a:pPr>
            <a:r>
              <a:rPr sz="886" spc="-3" dirty="0">
                <a:latin typeface="Cambria"/>
                <a:cs typeface="Cambria"/>
              </a:rPr>
              <a:t>I've already made my decision. Please don't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try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 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                      </a:t>
            </a:r>
            <a:r>
              <a:rPr sz="886" spc="6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changing my</a:t>
            </a:r>
            <a:r>
              <a:rPr sz="886" spc="-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mind.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355"/>
              </a:spcBef>
              <a:buAutoNum type="arabicPeriod"/>
              <a:tabLst>
                <a:tab pos="164518" algn="l"/>
                <a:tab pos="1843904" algn="l"/>
              </a:tabLst>
            </a:pP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son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and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his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7" dirty="0">
                <a:latin typeface="Cambria"/>
                <a:cs typeface="Cambria"/>
              </a:rPr>
              <a:t>stayed </a:t>
            </a:r>
            <a:r>
              <a:rPr sz="886" spc="-3" dirty="0">
                <a:latin typeface="Cambria"/>
                <a:cs typeface="Cambria"/>
              </a:rPr>
              <a:t>up all night playing video games.</a:t>
            </a:r>
            <a:endParaRPr sz="886">
              <a:latin typeface="Cambria"/>
              <a:cs typeface="Cambria"/>
            </a:endParaRPr>
          </a:p>
          <a:p>
            <a:pPr marL="164085" marR="271888" indent="-155427">
              <a:lnSpc>
                <a:spcPct val="146200"/>
              </a:lnSpc>
              <a:spcBef>
                <a:spcPts val="7"/>
              </a:spcBef>
              <a:buAutoNum type="arabicPeriod"/>
              <a:tabLst>
                <a:tab pos="164518" algn="l"/>
                <a:tab pos="1376759" algn="l"/>
              </a:tabLst>
            </a:pPr>
            <a:r>
              <a:rPr sz="886" spc="-3" dirty="0">
                <a:latin typeface="Cambria"/>
                <a:cs typeface="Cambria"/>
              </a:rPr>
              <a:t>She's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if she thinks </a:t>
            </a:r>
            <a:r>
              <a:rPr sz="886" spc="-7" dirty="0">
                <a:latin typeface="Cambria"/>
                <a:cs typeface="Cambria"/>
              </a:rPr>
              <a:t>she </a:t>
            </a:r>
            <a:r>
              <a:rPr sz="886" spc="-3" dirty="0">
                <a:latin typeface="Cambria"/>
                <a:cs typeface="Cambria"/>
              </a:rPr>
              <a:t>can run a marathon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with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zero  training. There's </a:t>
            </a:r>
            <a:r>
              <a:rPr sz="886" dirty="0">
                <a:latin typeface="Cambria"/>
                <a:cs typeface="Cambria"/>
              </a:rPr>
              <a:t>no </a:t>
            </a:r>
            <a:r>
              <a:rPr sz="886" spc="-3" dirty="0">
                <a:latin typeface="Cambria"/>
                <a:cs typeface="Cambria"/>
              </a:rPr>
              <a:t>way she'll make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/>
              <a:tabLst>
                <a:tab pos="164518" algn="l"/>
              </a:tabLst>
            </a:pPr>
            <a:r>
              <a:rPr sz="886" spc="-3" dirty="0">
                <a:latin typeface="Cambria"/>
                <a:cs typeface="Cambria"/>
              </a:rPr>
              <a:t>That job opportunity sounds </a:t>
            </a:r>
            <a:r>
              <a:rPr sz="886" dirty="0">
                <a:latin typeface="Cambria"/>
                <a:cs typeface="Cambria"/>
              </a:rPr>
              <a:t>too good to </a:t>
            </a:r>
            <a:r>
              <a:rPr sz="886" spc="-3" dirty="0">
                <a:latin typeface="Cambria"/>
                <a:cs typeface="Cambria"/>
              </a:rPr>
              <a:t>be </a:t>
            </a:r>
            <a:r>
              <a:rPr sz="886" dirty="0">
                <a:latin typeface="Cambria"/>
                <a:cs typeface="Cambria"/>
              </a:rPr>
              <a:t>true. </a:t>
            </a:r>
            <a:r>
              <a:rPr sz="886" spc="-7" dirty="0">
                <a:latin typeface="Cambria"/>
                <a:cs typeface="Cambria"/>
              </a:rPr>
              <a:t>Are you </a:t>
            </a:r>
            <a:r>
              <a:rPr sz="886" spc="-3" dirty="0">
                <a:latin typeface="Cambria"/>
                <a:cs typeface="Cambria"/>
              </a:rPr>
              <a:t>sure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it's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  <a:tabLst>
                <a:tab pos="1081059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10"/>
              <a:tabLst>
                <a:tab pos="164518" algn="l"/>
              </a:tabLst>
            </a:pPr>
            <a:r>
              <a:rPr sz="886" spc="-3" dirty="0">
                <a:latin typeface="Cambria"/>
                <a:cs typeface="Cambria"/>
              </a:rPr>
              <a:t>Why do you always have to take things so personally? I wish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you'd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87"/>
              </a:spcBef>
              <a:tabLst>
                <a:tab pos="1081925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; I was just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joking.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Speaking</a:t>
            </a:r>
            <a:r>
              <a:rPr sz="1364" b="1" u="heavy" spc="-68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Task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4683"/>
            <a:ext cx="4070639" cy="117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600"/>
              </a:lnSpc>
            </a:pPr>
            <a:r>
              <a:rPr sz="886" spc="-3" dirty="0">
                <a:latin typeface="Cambria"/>
                <a:cs typeface="Cambria"/>
              </a:rPr>
              <a:t>Jenkins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more impulsive (acts spontaneously without thinking) </a:t>
            </a:r>
            <a:r>
              <a:rPr sz="886" spc="-7" dirty="0">
                <a:latin typeface="Cambria"/>
                <a:cs typeface="Cambria"/>
              </a:rPr>
              <a:t>and David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more  cautious (slow </a:t>
            </a:r>
            <a:r>
              <a:rPr sz="886" spc="3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act, wants to analyze the situation first). Which </a:t>
            </a:r>
            <a:r>
              <a:rPr sz="886" spc="-7" dirty="0">
                <a:latin typeface="Cambria"/>
                <a:cs typeface="Cambria"/>
              </a:rPr>
              <a:t>one </a:t>
            </a:r>
            <a:r>
              <a:rPr sz="886" spc="-3" dirty="0">
                <a:latin typeface="Cambria"/>
                <a:cs typeface="Cambria"/>
              </a:rPr>
              <a:t>are you? Would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describe yourself as a </a:t>
            </a:r>
            <a:r>
              <a:rPr sz="886" dirty="0">
                <a:latin typeface="Cambria"/>
                <a:cs typeface="Cambria"/>
              </a:rPr>
              <a:t>risk-taker </a:t>
            </a:r>
            <a:r>
              <a:rPr sz="886" spc="-3" dirty="0">
                <a:latin typeface="Cambria"/>
                <a:cs typeface="Cambria"/>
              </a:rPr>
              <a:t>(someone who likes to take risks) or </a:t>
            </a:r>
            <a:r>
              <a:rPr sz="886" dirty="0">
                <a:latin typeface="Cambria"/>
                <a:cs typeface="Cambria"/>
              </a:rPr>
              <a:t>as risk-  </a:t>
            </a:r>
            <a:r>
              <a:rPr sz="886" spc="-3" dirty="0">
                <a:latin typeface="Cambria"/>
                <a:cs typeface="Cambria"/>
              </a:rPr>
              <a:t>averse (someone who prefers to avoid </a:t>
            </a:r>
            <a:r>
              <a:rPr sz="886" dirty="0">
                <a:latin typeface="Cambria"/>
                <a:cs typeface="Cambria"/>
              </a:rPr>
              <a:t>risks)? </a:t>
            </a:r>
            <a:r>
              <a:rPr sz="886" spc="-3" dirty="0">
                <a:latin typeface="Cambria"/>
                <a:cs typeface="Cambria"/>
              </a:rPr>
              <a:t>Also, talk </a:t>
            </a:r>
            <a:r>
              <a:rPr sz="886" spc="-7" dirty="0">
                <a:latin typeface="Cambria"/>
                <a:cs typeface="Cambria"/>
              </a:rPr>
              <a:t>about </a:t>
            </a:r>
            <a:r>
              <a:rPr sz="886" spc="-3" dirty="0">
                <a:latin typeface="Cambria"/>
                <a:cs typeface="Cambria"/>
              </a:rPr>
              <a:t>a time when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3" dirty="0">
                <a:latin typeface="Cambria"/>
                <a:cs typeface="Cambria"/>
              </a:rPr>
              <a:t>have  </a:t>
            </a:r>
            <a:r>
              <a:rPr sz="886" spc="-3" dirty="0">
                <a:latin typeface="Cambria"/>
                <a:cs typeface="Cambria"/>
              </a:rPr>
              <a:t>taken some sort of risk – it doesn’t have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be financially – </a:t>
            </a:r>
            <a:r>
              <a:rPr sz="886" spc="-7" dirty="0">
                <a:latin typeface="Cambria"/>
                <a:cs typeface="Cambria"/>
              </a:rPr>
              <a:t>and what happened </a:t>
            </a:r>
            <a:r>
              <a:rPr sz="886" spc="-3" dirty="0">
                <a:latin typeface="Cambria"/>
                <a:cs typeface="Cambria"/>
              </a:rPr>
              <a:t>as a  result. 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846849"/>
            <a:ext cx="1485900" cy="328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Answers</a:t>
            </a:r>
            <a:endParaRPr sz="1364">
              <a:latin typeface="Cambria"/>
              <a:cs typeface="Cambria"/>
            </a:endParaRPr>
          </a:p>
          <a:p>
            <a:pPr marL="8659">
              <a:spcBef>
                <a:spcPts val="890"/>
              </a:spcBef>
            </a:pPr>
            <a:r>
              <a:rPr sz="955" b="1" spc="-3" dirty="0">
                <a:latin typeface="Cambria"/>
                <a:cs typeface="Cambria"/>
              </a:rPr>
              <a:t>Comprehension</a:t>
            </a:r>
            <a:r>
              <a:rPr sz="955" b="1" spc="-44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Questions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798"/>
              </a:spcBef>
            </a:pPr>
            <a:r>
              <a:rPr sz="955" b="1" spc="-3" dirty="0">
                <a:latin typeface="Cambria"/>
                <a:cs typeface="Cambria"/>
              </a:rPr>
              <a:t>Vocabulary</a:t>
            </a:r>
            <a:r>
              <a:rPr sz="955" b="1" spc="-51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Quiz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making a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fortune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dirt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cheap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in the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works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complimentary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gambling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talk me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into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pals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nuts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legit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lighten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3112</TotalTime>
  <Words>1962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-apple-system</vt:lpstr>
      <vt:lpstr>Arial</vt:lpstr>
      <vt:lpstr>Calibri</vt:lpstr>
      <vt:lpstr>Cambria</vt:lpstr>
      <vt:lpstr>Century Gothic</vt:lpstr>
      <vt:lpstr>Comic Sans MS</vt:lpstr>
      <vt:lpstr>inherit</vt:lpstr>
      <vt:lpstr>Lato</vt:lpstr>
      <vt:lpstr>Open Sans</vt:lpstr>
      <vt:lpstr>Roboto</vt:lpstr>
      <vt:lpstr>Times New Roman</vt:lpstr>
      <vt:lpstr>Verdana</vt:lpstr>
      <vt:lpstr>Wingdings 3</vt:lpstr>
      <vt:lpstr>Slice</vt:lpstr>
      <vt:lpstr> Speak Fluently &amp; Confidently  A2- Course  1</vt:lpstr>
      <vt:lpstr>Session 8- Talking about Family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8- Talking about Family</vt:lpstr>
      <vt:lpstr>Session 8- Talking about Family</vt:lpstr>
      <vt:lpstr>Session 8- Talking about Family</vt:lpstr>
      <vt:lpstr>Session 8- Talking about Family</vt:lpstr>
      <vt:lpstr>Session 8- Talking about Family</vt:lpstr>
      <vt:lpstr>Session 8- Talking about Family</vt:lpstr>
      <vt:lpstr>Session 8- Talking about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121</cp:revision>
  <cp:lastPrinted>2021-05-18T05:21:02Z</cp:lastPrinted>
  <dcterms:created xsi:type="dcterms:W3CDTF">2020-10-01T06:52:49Z</dcterms:created>
  <dcterms:modified xsi:type="dcterms:W3CDTF">2022-04-30T06:10:52Z</dcterms:modified>
</cp:coreProperties>
</file>