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>
                <a:latin typeface="Symbol"/>
                <a:cs typeface="Symbol"/>
              </a:rPr>
              <a:t>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2017 Business </a:t>
            </a:r>
            <a:r>
              <a:rPr spc="15" dirty="0"/>
              <a:t>English </a:t>
            </a:r>
            <a:r>
              <a:rPr spc="35" dirty="0"/>
              <a:t>Pod </a:t>
            </a:r>
            <a:r>
              <a:rPr spc="30" dirty="0"/>
              <a:t>Ltd. </a:t>
            </a:r>
            <a:r>
              <a:rPr spc="10" dirty="0"/>
              <a:t>All </a:t>
            </a:r>
            <a:r>
              <a:rPr spc="25" dirty="0"/>
              <a:t>rights</a:t>
            </a:r>
            <a:r>
              <a:rPr spc="-10" dirty="0"/>
              <a:t> </a:t>
            </a:r>
            <a:r>
              <a:rPr spc="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127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>
                <a:latin typeface="Symbol"/>
                <a:cs typeface="Symbol"/>
              </a:rPr>
              <a:t>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2017 Business </a:t>
            </a:r>
            <a:r>
              <a:rPr spc="15" dirty="0"/>
              <a:t>English </a:t>
            </a:r>
            <a:r>
              <a:rPr spc="35" dirty="0"/>
              <a:t>Pod </a:t>
            </a:r>
            <a:r>
              <a:rPr spc="30" dirty="0"/>
              <a:t>Ltd. </a:t>
            </a:r>
            <a:r>
              <a:rPr spc="10" dirty="0"/>
              <a:t>All </a:t>
            </a:r>
            <a:r>
              <a:rPr spc="25" dirty="0"/>
              <a:t>rights</a:t>
            </a:r>
            <a:r>
              <a:rPr spc="-10" dirty="0"/>
              <a:t> </a:t>
            </a:r>
            <a:r>
              <a:rPr spc="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127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>
                <a:latin typeface="Symbol"/>
                <a:cs typeface="Symbol"/>
              </a:rPr>
              <a:t>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2017 Business </a:t>
            </a:r>
            <a:r>
              <a:rPr spc="15" dirty="0"/>
              <a:t>English </a:t>
            </a:r>
            <a:r>
              <a:rPr spc="35" dirty="0"/>
              <a:t>Pod </a:t>
            </a:r>
            <a:r>
              <a:rPr spc="30" dirty="0"/>
              <a:t>Ltd. </a:t>
            </a:r>
            <a:r>
              <a:rPr spc="10" dirty="0"/>
              <a:t>All </a:t>
            </a:r>
            <a:r>
              <a:rPr spc="25" dirty="0"/>
              <a:t>rights</a:t>
            </a:r>
            <a:r>
              <a:rPr spc="-10" dirty="0"/>
              <a:t> </a:t>
            </a:r>
            <a:r>
              <a:rPr spc="1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127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>
                <a:latin typeface="Symbol"/>
                <a:cs typeface="Symbol"/>
              </a:rPr>
              <a:t>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2017 Business </a:t>
            </a:r>
            <a:r>
              <a:rPr spc="15" dirty="0"/>
              <a:t>English </a:t>
            </a:r>
            <a:r>
              <a:rPr spc="35" dirty="0"/>
              <a:t>Pod </a:t>
            </a:r>
            <a:r>
              <a:rPr spc="30" dirty="0"/>
              <a:t>Ltd. </a:t>
            </a:r>
            <a:r>
              <a:rPr spc="10" dirty="0"/>
              <a:t>All </a:t>
            </a:r>
            <a:r>
              <a:rPr spc="25" dirty="0"/>
              <a:t>rights</a:t>
            </a:r>
            <a:r>
              <a:rPr spc="-10" dirty="0"/>
              <a:t> </a:t>
            </a:r>
            <a:r>
              <a:rPr spc="1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127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>
                <a:latin typeface="Symbol"/>
                <a:cs typeface="Symbol"/>
              </a:rPr>
              <a:t>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2017 Business </a:t>
            </a:r>
            <a:r>
              <a:rPr spc="15" dirty="0"/>
              <a:t>English </a:t>
            </a:r>
            <a:r>
              <a:rPr spc="35" dirty="0"/>
              <a:t>Pod </a:t>
            </a:r>
            <a:r>
              <a:rPr spc="30" dirty="0"/>
              <a:t>Ltd. </a:t>
            </a:r>
            <a:r>
              <a:rPr spc="10" dirty="0"/>
              <a:t>All </a:t>
            </a:r>
            <a:r>
              <a:rPr spc="25" dirty="0"/>
              <a:t>rights</a:t>
            </a:r>
            <a:r>
              <a:rPr spc="-10" dirty="0"/>
              <a:t> </a:t>
            </a:r>
            <a:r>
              <a:rPr spc="1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127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0174" y="9371409"/>
            <a:ext cx="274955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>
                <a:latin typeface="Symbol"/>
                <a:cs typeface="Symbol"/>
              </a:rPr>
              <a:t>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2017 Business </a:t>
            </a:r>
            <a:r>
              <a:rPr spc="15" dirty="0"/>
              <a:t>English </a:t>
            </a:r>
            <a:r>
              <a:rPr spc="35" dirty="0"/>
              <a:t>Pod </a:t>
            </a:r>
            <a:r>
              <a:rPr spc="30" dirty="0"/>
              <a:t>Ltd. </a:t>
            </a:r>
            <a:r>
              <a:rPr spc="10" dirty="0"/>
              <a:t>All </a:t>
            </a:r>
            <a:r>
              <a:rPr spc="25" dirty="0"/>
              <a:t>rights</a:t>
            </a:r>
            <a:r>
              <a:rPr spc="-10" dirty="0"/>
              <a:t> </a:t>
            </a:r>
            <a:r>
              <a:rPr spc="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50329" y="9359228"/>
            <a:ext cx="130809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127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0587" y="1571048"/>
            <a:ext cx="6491226" cy="7254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10" dirty="0">
                <a:latin typeface="Verdana"/>
                <a:cs typeface="Verdana"/>
              </a:rPr>
              <a:t>Lesson </a:t>
            </a:r>
            <a:r>
              <a:rPr lang="en-US" sz="1400" b="1" spc="-10" dirty="0">
                <a:latin typeface="Verdana"/>
                <a:cs typeface="Verdana"/>
              </a:rPr>
              <a:t>8</a:t>
            </a:r>
            <a:r>
              <a:rPr sz="1400" b="1" spc="-10" dirty="0">
                <a:latin typeface="Verdana"/>
                <a:cs typeface="Verdana"/>
              </a:rPr>
              <a:t>: </a:t>
            </a:r>
            <a:r>
              <a:rPr sz="1400" b="1" spc="-5" dirty="0">
                <a:latin typeface="Verdana"/>
                <a:cs typeface="Verdana"/>
              </a:rPr>
              <a:t>Talking about your</a:t>
            </a:r>
            <a:r>
              <a:rPr sz="1400" b="1" spc="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Family</a:t>
            </a:r>
            <a:endParaRPr sz="1400" dirty="0">
              <a:latin typeface="Verdana"/>
              <a:cs typeface="Verdana"/>
            </a:endParaRPr>
          </a:p>
          <a:p>
            <a:pPr marL="12700" marR="9525" algn="just">
              <a:lnSpc>
                <a:spcPct val="114300"/>
              </a:lnSpc>
              <a:spcBef>
                <a:spcPts val="1345"/>
              </a:spcBef>
            </a:pP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today’s lesson,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are going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5" dirty="0">
                <a:latin typeface="Verdana"/>
                <a:cs typeface="Verdana"/>
              </a:rPr>
              <a:t>have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look at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15" dirty="0">
                <a:latin typeface="Verdana"/>
                <a:cs typeface="Verdana"/>
              </a:rPr>
              <a:t>to talk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your</a:t>
            </a:r>
            <a:r>
              <a:rPr sz="1050" spc="4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family.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4300"/>
              </a:lnSpc>
            </a:pP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business,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5" dirty="0">
                <a:latin typeface="Verdana"/>
                <a:cs typeface="Verdana"/>
              </a:rPr>
              <a:t>in life, </a:t>
            </a:r>
            <a:r>
              <a:rPr sz="1050" spc="20" dirty="0">
                <a:latin typeface="Verdana"/>
                <a:cs typeface="Verdana"/>
              </a:rPr>
              <a:t>everything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relationships.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5" dirty="0">
                <a:latin typeface="Verdana"/>
                <a:cs typeface="Verdana"/>
              </a:rPr>
              <a:t>to build </a:t>
            </a:r>
            <a:r>
              <a:rPr sz="1050" spc="20" dirty="0">
                <a:latin typeface="Verdana"/>
                <a:cs typeface="Verdana"/>
              </a:rPr>
              <a:t>relationships, 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often </a:t>
            </a:r>
            <a:r>
              <a:rPr sz="1050" spc="15" dirty="0">
                <a:latin typeface="Verdana"/>
                <a:cs typeface="Verdana"/>
              </a:rPr>
              <a:t>talk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our </a:t>
            </a:r>
            <a:r>
              <a:rPr sz="1050" spc="25" dirty="0">
                <a:latin typeface="Verdana"/>
                <a:cs typeface="Verdana"/>
              </a:rPr>
              <a:t>background and </a:t>
            </a:r>
            <a:r>
              <a:rPr sz="1050" spc="20" dirty="0">
                <a:latin typeface="Verdana"/>
                <a:cs typeface="Verdana"/>
              </a:rPr>
              <a:t>our personal </a:t>
            </a:r>
            <a:r>
              <a:rPr sz="1050" spc="15" dirty="0">
                <a:latin typeface="Verdana"/>
                <a:cs typeface="Verdana"/>
              </a:rPr>
              <a:t>life. </a:t>
            </a:r>
            <a:r>
              <a:rPr sz="1050" spc="20" dirty="0">
                <a:latin typeface="Verdana"/>
                <a:cs typeface="Verdana"/>
              </a:rPr>
              <a:t>Of course,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can’t get  </a:t>
            </a:r>
            <a:r>
              <a:rPr sz="1050" i="1" spc="20" dirty="0">
                <a:latin typeface="Verdana"/>
                <a:cs typeface="Verdana"/>
              </a:rPr>
              <a:t>too </a:t>
            </a:r>
            <a:r>
              <a:rPr sz="1050" spc="20" dirty="0">
                <a:latin typeface="Verdana"/>
                <a:cs typeface="Verdana"/>
              </a:rPr>
              <a:t>personal, but </a:t>
            </a:r>
            <a:r>
              <a:rPr sz="1050" i="1" spc="20" dirty="0">
                <a:latin typeface="Verdana"/>
                <a:cs typeface="Verdana"/>
              </a:rPr>
              <a:t>family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topic that </a:t>
            </a:r>
            <a:r>
              <a:rPr sz="1050" i="1" spc="25" dirty="0">
                <a:latin typeface="Verdana"/>
                <a:cs typeface="Verdana"/>
              </a:rPr>
              <a:t>everyone </a:t>
            </a:r>
            <a:r>
              <a:rPr sz="1050" spc="20" dirty="0">
                <a:latin typeface="Verdana"/>
                <a:cs typeface="Verdana"/>
              </a:rPr>
              <a:t>loves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discuss. For </a:t>
            </a:r>
            <a:r>
              <a:rPr sz="1050" spc="25" dirty="0">
                <a:latin typeface="Verdana"/>
                <a:cs typeface="Verdana"/>
              </a:rPr>
              <a:t>most </a:t>
            </a:r>
            <a:r>
              <a:rPr sz="1050" spc="20" dirty="0">
                <a:latin typeface="Verdana"/>
                <a:cs typeface="Verdana"/>
              </a:rPr>
              <a:t>people,  family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20" dirty="0">
                <a:latin typeface="Verdana"/>
                <a:cs typeface="Verdana"/>
              </a:rPr>
              <a:t>the reason they </a:t>
            </a:r>
            <a:r>
              <a:rPr sz="1050" spc="25" dirty="0">
                <a:latin typeface="Verdana"/>
                <a:cs typeface="Verdana"/>
              </a:rPr>
              <a:t>work </a:t>
            </a:r>
            <a:r>
              <a:rPr sz="1050" spc="20" dirty="0">
                <a:latin typeface="Verdana"/>
                <a:cs typeface="Verdana"/>
              </a:rPr>
              <a:t>so hard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the </a:t>
            </a:r>
            <a:r>
              <a:rPr sz="1050" spc="15" dirty="0">
                <a:latin typeface="Verdana"/>
                <a:cs typeface="Verdana"/>
              </a:rPr>
              <a:t>first</a:t>
            </a:r>
            <a:r>
              <a:rPr sz="1050" spc="114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place!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114300"/>
              </a:lnSpc>
              <a:spcBef>
                <a:spcPts val="5"/>
              </a:spcBef>
            </a:pP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believe </a:t>
            </a:r>
            <a:r>
              <a:rPr sz="1050" spc="25" dirty="0">
                <a:latin typeface="Verdana"/>
                <a:cs typeface="Verdana"/>
              </a:rPr>
              <a:t>me,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ask </a:t>
            </a:r>
            <a:r>
              <a:rPr sz="1050" spc="25" dirty="0">
                <a:latin typeface="Verdana"/>
                <a:cs typeface="Verdana"/>
              </a:rPr>
              <a:t>someone about </a:t>
            </a:r>
            <a:r>
              <a:rPr sz="1050" spc="20" dirty="0">
                <a:latin typeface="Verdana"/>
                <a:cs typeface="Verdana"/>
              </a:rPr>
              <a:t>their family, </a:t>
            </a:r>
            <a:r>
              <a:rPr sz="1050" spc="15" dirty="0">
                <a:latin typeface="Verdana"/>
                <a:cs typeface="Verdana"/>
              </a:rPr>
              <a:t>they’ll feel </a:t>
            </a:r>
            <a:r>
              <a:rPr sz="1050" spc="25" dirty="0">
                <a:latin typeface="Verdana"/>
                <a:cs typeface="Verdana"/>
              </a:rPr>
              <a:t>good. </a:t>
            </a:r>
            <a:r>
              <a:rPr sz="1050" spc="20" dirty="0">
                <a:latin typeface="Verdana"/>
                <a:cs typeface="Verdana"/>
              </a:rPr>
              <a:t>Better yet, 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i="1" spc="30" dirty="0">
                <a:latin typeface="Verdana"/>
                <a:cs typeface="Verdana"/>
              </a:rPr>
              <a:t>remember </a:t>
            </a:r>
            <a:r>
              <a:rPr sz="1050" spc="25" dirty="0">
                <a:latin typeface="Verdana"/>
                <a:cs typeface="Verdana"/>
              </a:rPr>
              <a:t>what </a:t>
            </a:r>
            <a:r>
              <a:rPr sz="1050" spc="20" dirty="0">
                <a:latin typeface="Verdana"/>
                <a:cs typeface="Verdana"/>
              </a:rPr>
              <a:t>they’ve </a:t>
            </a:r>
            <a:r>
              <a:rPr sz="1050" spc="15" dirty="0">
                <a:latin typeface="Verdana"/>
                <a:cs typeface="Verdana"/>
              </a:rPr>
              <a:t>told </a:t>
            </a:r>
            <a:r>
              <a:rPr sz="1050" spc="25" dirty="0">
                <a:latin typeface="Verdana"/>
                <a:cs typeface="Verdana"/>
              </a:rPr>
              <a:t>you about </a:t>
            </a:r>
            <a:r>
              <a:rPr sz="1050" spc="20" dirty="0">
                <a:latin typeface="Verdana"/>
                <a:cs typeface="Verdana"/>
              </a:rPr>
              <a:t>their family, </a:t>
            </a:r>
            <a:r>
              <a:rPr sz="1050" spc="15" dirty="0">
                <a:latin typeface="Verdana"/>
                <a:cs typeface="Verdana"/>
              </a:rPr>
              <a:t>they’ll feel </a:t>
            </a:r>
            <a:r>
              <a:rPr sz="1050" spc="20" dirty="0">
                <a:latin typeface="Verdana"/>
                <a:cs typeface="Verdana"/>
              </a:rPr>
              <a:t>great.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0" dirty="0">
                <a:latin typeface="Verdana"/>
                <a:cs typeface="Verdana"/>
              </a:rPr>
              <a:t>if  </a:t>
            </a:r>
            <a:r>
              <a:rPr sz="1050" spc="25" dirty="0">
                <a:latin typeface="Verdana"/>
                <a:cs typeface="Verdana"/>
              </a:rPr>
              <a:t>you show </a:t>
            </a:r>
            <a:r>
              <a:rPr sz="1050" spc="20" dirty="0">
                <a:latin typeface="Verdana"/>
                <a:cs typeface="Verdana"/>
              </a:rPr>
              <a:t>interest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5" dirty="0">
                <a:latin typeface="Verdana"/>
                <a:cs typeface="Verdana"/>
              </a:rPr>
              <a:t>someone’s </a:t>
            </a:r>
            <a:r>
              <a:rPr sz="1050" spc="20" dirty="0">
                <a:latin typeface="Verdana"/>
                <a:cs typeface="Verdana"/>
              </a:rPr>
              <a:t>family, </a:t>
            </a:r>
            <a:r>
              <a:rPr sz="1050" spc="15" dirty="0">
                <a:latin typeface="Verdana"/>
                <a:cs typeface="Verdana"/>
              </a:rPr>
              <a:t>they’ll </a:t>
            </a:r>
            <a:r>
              <a:rPr sz="1050" spc="20" dirty="0">
                <a:latin typeface="Verdana"/>
                <a:cs typeface="Verdana"/>
              </a:rPr>
              <a:t>probably </a:t>
            </a:r>
            <a:r>
              <a:rPr sz="1050" spc="25" dirty="0">
                <a:latin typeface="Verdana"/>
                <a:cs typeface="Verdana"/>
              </a:rPr>
              <a:t>show </a:t>
            </a:r>
            <a:r>
              <a:rPr sz="1050" spc="20" dirty="0">
                <a:latin typeface="Verdana"/>
                <a:cs typeface="Verdana"/>
              </a:rPr>
              <a:t>interest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yours. So 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can </a:t>
            </a:r>
            <a:r>
              <a:rPr sz="1050" spc="25" dirty="0">
                <a:latin typeface="Verdana"/>
                <a:cs typeface="Verdana"/>
              </a:rPr>
              <a:t>you answer </a:t>
            </a:r>
            <a:r>
              <a:rPr sz="1050" spc="20" dirty="0">
                <a:latin typeface="Verdana"/>
                <a:cs typeface="Verdana"/>
              </a:rPr>
              <a:t>questions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your</a:t>
            </a:r>
            <a:r>
              <a:rPr sz="1050" spc="5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family?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ct val="114300"/>
              </a:lnSpc>
            </a:pPr>
            <a:r>
              <a:rPr sz="1050" spc="20" dirty="0">
                <a:latin typeface="Verdana"/>
                <a:cs typeface="Verdana"/>
              </a:rPr>
              <a:t>Well, children are </a:t>
            </a:r>
            <a:r>
              <a:rPr sz="1050" spc="25" dirty="0">
                <a:latin typeface="Verdana"/>
                <a:cs typeface="Verdana"/>
              </a:rPr>
              <a:t>always </a:t>
            </a:r>
            <a:r>
              <a:rPr sz="1050" spc="20" dirty="0">
                <a:latin typeface="Verdana"/>
                <a:cs typeface="Verdana"/>
              </a:rPr>
              <a:t>an interesting subject.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0" dirty="0">
                <a:latin typeface="Verdana"/>
                <a:cs typeface="Verdana"/>
              </a:rPr>
              <a:t>you’ve got kids, you’ll surely  understand. So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 simply say </a:t>
            </a:r>
            <a:r>
              <a:rPr sz="1050" spc="25" dirty="0">
                <a:latin typeface="Verdana"/>
                <a:cs typeface="Verdana"/>
              </a:rPr>
              <a:t>how many </a:t>
            </a:r>
            <a:r>
              <a:rPr sz="1050" spc="20" dirty="0">
                <a:latin typeface="Verdana"/>
                <a:cs typeface="Verdana"/>
              </a:rPr>
              <a:t>children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have.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don’t </a:t>
            </a:r>
            <a:r>
              <a:rPr sz="1050" spc="25" dirty="0">
                <a:latin typeface="Verdana"/>
                <a:cs typeface="Verdana"/>
              </a:rPr>
              <a:t>have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0" dirty="0">
                <a:latin typeface="Verdana"/>
                <a:cs typeface="Verdana"/>
              </a:rPr>
              <a:t>give too </a:t>
            </a:r>
            <a:r>
              <a:rPr sz="1050" spc="25" dirty="0">
                <a:latin typeface="Verdana"/>
                <a:cs typeface="Verdana"/>
              </a:rPr>
              <a:t>much </a:t>
            </a:r>
            <a:r>
              <a:rPr sz="1050" spc="15" dirty="0">
                <a:latin typeface="Verdana"/>
                <a:cs typeface="Verdana"/>
              </a:rPr>
              <a:t>detail, </a:t>
            </a:r>
            <a:r>
              <a:rPr sz="1050" spc="20" dirty="0">
                <a:latin typeface="Verdana"/>
                <a:cs typeface="Verdana"/>
              </a:rPr>
              <a:t>but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could </a:t>
            </a:r>
            <a:r>
              <a:rPr sz="1050" spc="25" dirty="0">
                <a:latin typeface="Verdana"/>
                <a:cs typeface="Verdana"/>
              </a:rPr>
              <a:t>mention whether </a:t>
            </a:r>
            <a:r>
              <a:rPr sz="1050" spc="20" dirty="0">
                <a:latin typeface="Verdana"/>
                <a:cs typeface="Verdana"/>
              </a:rPr>
              <a:t>they’re </a:t>
            </a:r>
            <a:r>
              <a:rPr sz="1050" spc="25" dirty="0">
                <a:latin typeface="Verdana"/>
                <a:cs typeface="Verdana"/>
              </a:rPr>
              <a:t>boys </a:t>
            </a:r>
            <a:r>
              <a:rPr sz="1050" spc="20" dirty="0">
                <a:latin typeface="Verdana"/>
                <a:cs typeface="Verdana"/>
              </a:rPr>
              <a:t>or </a:t>
            </a:r>
            <a:r>
              <a:rPr sz="1050" spc="15" dirty="0">
                <a:latin typeface="Verdana"/>
                <a:cs typeface="Verdana"/>
              </a:rPr>
              <a:t>girls, </a:t>
            </a:r>
            <a:r>
              <a:rPr sz="1050" spc="25" dirty="0">
                <a:latin typeface="Verdana"/>
                <a:cs typeface="Verdana"/>
              </a:rPr>
              <a:t>and how  </a:t>
            </a:r>
            <a:r>
              <a:rPr sz="1050" spc="20" dirty="0">
                <a:latin typeface="Verdana"/>
                <a:cs typeface="Verdana"/>
              </a:rPr>
              <a:t>old they are. </a:t>
            </a:r>
            <a:r>
              <a:rPr sz="1050" spc="25" dirty="0">
                <a:latin typeface="Verdana"/>
                <a:cs typeface="Verdana"/>
              </a:rPr>
              <a:t>Or you might </a:t>
            </a:r>
            <a:r>
              <a:rPr sz="1050" spc="20" dirty="0">
                <a:latin typeface="Verdana"/>
                <a:cs typeface="Verdana"/>
              </a:rPr>
              <a:t>just say “two </a:t>
            </a:r>
            <a:r>
              <a:rPr sz="1050" spc="25" dirty="0">
                <a:latin typeface="Verdana"/>
                <a:cs typeface="Verdana"/>
              </a:rPr>
              <a:t>young </a:t>
            </a:r>
            <a:r>
              <a:rPr sz="1050" spc="20" dirty="0">
                <a:latin typeface="Verdana"/>
                <a:cs typeface="Verdana"/>
              </a:rPr>
              <a:t>children” or </a:t>
            </a:r>
            <a:r>
              <a:rPr sz="1050" spc="15" dirty="0">
                <a:latin typeface="Verdana"/>
                <a:cs typeface="Verdana"/>
              </a:rPr>
              <a:t>“a </a:t>
            </a:r>
            <a:r>
              <a:rPr sz="1050" spc="25" dirty="0">
                <a:latin typeface="Verdana"/>
                <a:cs typeface="Verdana"/>
              </a:rPr>
              <a:t>teenaged</a:t>
            </a:r>
            <a:r>
              <a:rPr sz="1050" spc="7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son.”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4300"/>
              </a:lnSpc>
            </a:pP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i="1" spc="20" dirty="0">
                <a:latin typeface="Verdana"/>
                <a:cs typeface="Verdana"/>
              </a:rPr>
              <a:t>don’t </a:t>
            </a:r>
            <a:r>
              <a:rPr sz="1050" spc="25" dirty="0">
                <a:latin typeface="Verdana"/>
                <a:cs typeface="Verdana"/>
              </a:rPr>
              <a:t>have </a:t>
            </a:r>
            <a:r>
              <a:rPr sz="1050" spc="20" dirty="0">
                <a:latin typeface="Verdana"/>
                <a:cs typeface="Verdana"/>
              </a:rPr>
              <a:t>children, </a:t>
            </a:r>
            <a:r>
              <a:rPr sz="1050" spc="25" dirty="0">
                <a:latin typeface="Verdana"/>
                <a:cs typeface="Verdana"/>
              </a:rPr>
              <a:t>you might </a:t>
            </a:r>
            <a:r>
              <a:rPr sz="1050" spc="20" dirty="0">
                <a:latin typeface="Verdana"/>
                <a:cs typeface="Verdana"/>
              </a:rPr>
              <a:t>just </a:t>
            </a:r>
            <a:r>
              <a:rPr sz="1050" spc="25" dirty="0">
                <a:latin typeface="Verdana"/>
                <a:cs typeface="Verdana"/>
              </a:rPr>
              <a:t>mention </a:t>
            </a:r>
            <a:r>
              <a:rPr sz="1050" spc="20" dirty="0">
                <a:latin typeface="Verdana"/>
                <a:cs typeface="Verdana"/>
              </a:rPr>
              <a:t>your </a:t>
            </a:r>
            <a:r>
              <a:rPr sz="1050" spc="25" dirty="0">
                <a:latin typeface="Verdana"/>
                <a:cs typeface="Verdana"/>
              </a:rPr>
              <a:t>spouse, which </a:t>
            </a:r>
            <a:r>
              <a:rPr sz="1050" spc="30" dirty="0">
                <a:latin typeface="Verdana"/>
                <a:cs typeface="Verdana"/>
              </a:rPr>
              <a:t>means </a:t>
            </a:r>
            <a:r>
              <a:rPr sz="1050" spc="42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your </a:t>
            </a:r>
            <a:r>
              <a:rPr sz="1050" spc="25" dirty="0">
                <a:latin typeface="Verdana"/>
                <a:cs typeface="Verdana"/>
              </a:rPr>
              <a:t>husband </a:t>
            </a:r>
            <a:r>
              <a:rPr sz="1050" spc="20" dirty="0">
                <a:latin typeface="Verdana"/>
                <a:cs typeface="Verdana"/>
              </a:rPr>
              <a:t>or wife. </a:t>
            </a:r>
            <a:r>
              <a:rPr sz="1050" spc="25" dirty="0">
                <a:latin typeface="Verdana"/>
                <a:cs typeface="Verdana"/>
              </a:rPr>
              <a:t>Or you might want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keep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15" dirty="0">
                <a:latin typeface="Verdana"/>
                <a:cs typeface="Verdana"/>
              </a:rPr>
              <a:t>really </a:t>
            </a:r>
            <a:r>
              <a:rPr sz="1050" spc="20" dirty="0">
                <a:latin typeface="Verdana"/>
                <a:cs typeface="Verdana"/>
              </a:rPr>
              <a:t>general.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mean, you  </a:t>
            </a:r>
            <a:r>
              <a:rPr sz="1050" spc="20" dirty="0">
                <a:latin typeface="Verdana"/>
                <a:cs typeface="Verdana"/>
              </a:rPr>
              <a:t>could say </a:t>
            </a:r>
            <a:r>
              <a:rPr sz="1050" spc="25" dirty="0">
                <a:latin typeface="Verdana"/>
                <a:cs typeface="Verdana"/>
              </a:rPr>
              <a:t>something </a:t>
            </a:r>
            <a:r>
              <a:rPr sz="1050" spc="15" dirty="0">
                <a:latin typeface="Verdana"/>
                <a:cs typeface="Verdana"/>
              </a:rPr>
              <a:t>like “I </a:t>
            </a:r>
            <a:r>
              <a:rPr sz="1050" spc="25" dirty="0">
                <a:latin typeface="Verdana"/>
                <a:cs typeface="Verdana"/>
              </a:rPr>
              <a:t>come </a:t>
            </a:r>
            <a:r>
              <a:rPr sz="1050" spc="20" dirty="0">
                <a:latin typeface="Verdana"/>
                <a:cs typeface="Verdana"/>
              </a:rPr>
              <a:t>from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big family.” </a:t>
            </a:r>
            <a:r>
              <a:rPr sz="1050" spc="25" dirty="0">
                <a:latin typeface="Verdana"/>
                <a:cs typeface="Verdana"/>
              </a:rPr>
              <a:t>And you might add something  about where </a:t>
            </a:r>
            <a:r>
              <a:rPr sz="1050" spc="20" dirty="0">
                <a:latin typeface="Verdana"/>
                <a:cs typeface="Verdana"/>
              </a:rPr>
              <a:t>you’re from or </a:t>
            </a:r>
            <a:r>
              <a:rPr sz="1050" spc="25" dirty="0">
                <a:latin typeface="Verdana"/>
                <a:cs typeface="Verdana"/>
              </a:rPr>
              <a:t>where you </a:t>
            </a:r>
            <a:r>
              <a:rPr sz="1050" spc="15" dirty="0">
                <a:latin typeface="Verdana"/>
                <a:cs typeface="Verdana"/>
              </a:rPr>
              <a:t>live. In this </a:t>
            </a:r>
            <a:r>
              <a:rPr sz="1050" spc="25" dirty="0">
                <a:latin typeface="Verdana"/>
                <a:cs typeface="Verdana"/>
              </a:rPr>
              <a:t>way, </a:t>
            </a:r>
            <a:r>
              <a:rPr sz="1050" spc="20" dirty="0">
                <a:latin typeface="Verdana"/>
                <a:cs typeface="Verdana"/>
              </a:rPr>
              <a:t>you’re giving people </a:t>
            </a:r>
            <a:r>
              <a:rPr sz="1050" spc="25" dirty="0">
                <a:latin typeface="Verdana"/>
                <a:cs typeface="Verdana"/>
              </a:rPr>
              <a:t>an  </a:t>
            </a:r>
            <a:r>
              <a:rPr sz="1050" spc="20" dirty="0">
                <a:latin typeface="Verdana"/>
                <a:cs typeface="Verdana"/>
              </a:rPr>
              <a:t>idea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5" dirty="0">
                <a:latin typeface="Verdana"/>
                <a:cs typeface="Verdana"/>
              </a:rPr>
              <a:t>who </a:t>
            </a:r>
            <a:r>
              <a:rPr sz="1050" i="1" spc="25" dirty="0">
                <a:latin typeface="Verdana"/>
                <a:cs typeface="Verdana"/>
              </a:rPr>
              <a:t>you</a:t>
            </a:r>
            <a:r>
              <a:rPr sz="1050" i="1" spc="-1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are.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5199"/>
              </a:lnSpc>
              <a:spcBef>
                <a:spcPts val="5"/>
              </a:spcBef>
            </a:pPr>
            <a:r>
              <a:rPr sz="1050" spc="30" dirty="0">
                <a:latin typeface="Verdana"/>
                <a:cs typeface="Verdana"/>
              </a:rPr>
              <a:t>How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15" dirty="0">
                <a:latin typeface="Verdana"/>
                <a:cs typeface="Verdana"/>
              </a:rPr>
              <a:t>a bit of </a:t>
            </a:r>
            <a:r>
              <a:rPr sz="1050" spc="20" dirty="0">
                <a:latin typeface="Verdana"/>
                <a:cs typeface="Verdana"/>
              </a:rPr>
              <a:t>practice talking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your family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these </a:t>
            </a:r>
            <a:r>
              <a:rPr sz="1050" spc="25" dirty="0">
                <a:latin typeface="Verdana"/>
                <a:cs typeface="Verdana"/>
              </a:rPr>
              <a:t>ways? </a:t>
            </a:r>
            <a:r>
              <a:rPr sz="1050" spc="-5" dirty="0">
                <a:latin typeface="Verdana"/>
                <a:cs typeface="Verdana"/>
              </a:rPr>
              <a:t>We’re going </a:t>
            </a:r>
            <a:r>
              <a:rPr sz="1050" dirty="0">
                <a:latin typeface="Verdana"/>
                <a:cs typeface="Verdana"/>
              </a:rPr>
              <a:t>to  </a:t>
            </a:r>
            <a:r>
              <a:rPr sz="1050" spc="-5" dirty="0">
                <a:latin typeface="Verdana"/>
                <a:cs typeface="Verdana"/>
              </a:rPr>
              <a:t>give </a:t>
            </a:r>
            <a:r>
              <a:rPr sz="1050" spc="5" dirty="0">
                <a:latin typeface="Verdana"/>
                <a:cs typeface="Verdana"/>
              </a:rPr>
              <a:t>you some </a:t>
            </a:r>
            <a:r>
              <a:rPr sz="1050" spc="-5" dirty="0">
                <a:latin typeface="Verdana"/>
                <a:cs typeface="Verdana"/>
              </a:rPr>
              <a:t>examples. After </a:t>
            </a:r>
            <a:r>
              <a:rPr sz="1050" spc="5" dirty="0">
                <a:latin typeface="Verdana"/>
                <a:cs typeface="Verdana"/>
              </a:rPr>
              <a:t>you </a:t>
            </a:r>
            <a:r>
              <a:rPr sz="1050" dirty="0">
                <a:latin typeface="Verdana"/>
                <a:cs typeface="Verdana"/>
              </a:rPr>
              <a:t>hear each </a:t>
            </a:r>
            <a:r>
              <a:rPr sz="1050" spc="-5" dirty="0">
                <a:latin typeface="Verdana"/>
                <a:cs typeface="Verdana"/>
              </a:rPr>
              <a:t>example, try repeating it yourself. </a:t>
            </a:r>
            <a:r>
              <a:rPr sz="1050" dirty="0">
                <a:latin typeface="Verdana"/>
                <a:cs typeface="Verdana"/>
              </a:rPr>
              <a:t>Ready?  </a:t>
            </a:r>
            <a:r>
              <a:rPr sz="1050" spc="-5" dirty="0">
                <a:latin typeface="Verdana"/>
                <a:cs typeface="Verdana"/>
              </a:rPr>
              <a:t>Let’s give it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-19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go!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buFont typeface="Malgun Gothic"/>
              <a:buChar char="▪"/>
              <a:tabLst>
                <a:tab pos="2413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My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wife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have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two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boys aged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16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and</a:t>
            </a:r>
            <a:r>
              <a:rPr sz="1050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18.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1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Well,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it’s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just </a:t>
            </a:r>
            <a:r>
              <a:rPr sz="1050" spc="30" dirty="0">
                <a:solidFill>
                  <a:srgbClr val="FF0000"/>
                </a:solidFill>
                <a:latin typeface="Verdana"/>
                <a:cs typeface="Verdana"/>
              </a:rPr>
              <a:t>my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husband and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here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in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sz="1050" spc="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States.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1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I’ve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got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big family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back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sz="105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Edinburg.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1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We’ve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got two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young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children,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a third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one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on the</a:t>
            </a:r>
            <a:r>
              <a:rPr sz="105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way.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115199"/>
              </a:lnSpc>
            </a:pPr>
            <a:r>
              <a:rPr sz="1050" spc="25" dirty="0">
                <a:latin typeface="Verdana"/>
                <a:cs typeface="Verdana"/>
              </a:rPr>
              <a:t>Okay, </a:t>
            </a:r>
            <a:r>
              <a:rPr sz="1050" spc="20" dirty="0">
                <a:latin typeface="Verdana"/>
                <a:cs typeface="Verdana"/>
              </a:rPr>
              <a:t>so </a:t>
            </a:r>
            <a:r>
              <a:rPr sz="1050" spc="25" dirty="0">
                <a:latin typeface="Verdana"/>
                <a:cs typeface="Verdana"/>
              </a:rPr>
              <a:t>when </a:t>
            </a:r>
            <a:r>
              <a:rPr sz="1050" spc="20" dirty="0">
                <a:latin typeface="Verdana"/>
                <a:cs typeface="Verdana"/>
              </a:rPr>
              <a:t>people ask an </a:t>
            </a:r>
            <a:r>
              <a:rPr sz="1050" spc="25" dirty="0">
                <a:latin typeface="Verdana"/>
                <a:cs typeface="Verdana"/>
              </a:rPr>
              <a:t>open-ended </a:t>
            </a:r>
            <a:r>
              <a:rPr sz="1050" spc="20" dirty="0">
                <a:latin typeface="Verdana"/>
                <a:cs typeface="Verdana"/>
              </a:rPr>
              <a:t>question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your family, they’re  probably </a:t>
            </a:r>
            <a:r>
              <a:rPr sz="1050" spc="25" dirty="0">
                <a:latin typeface="Verdana"/>
                <a:cs typeface="Verdana"/>
              </a:rPr>
              <a:t>wondering about </a:t>
            </a:r>
            <a:r>
              <a:rPr sz="1050" spc="20" dirty="0">
                <a:latin typeface="Verdana"/>
                <a:cs typeface="Verdana"/>
              </a:rPr>
              <a:t>your </a:t>
            </a:r>
            <a:r>
              <a:rPr sz="1050" i="1" spc="25" dirty="0">
                <a:latin typeface="Verdana"/>
                <a:cs typeface="Verdana"/>
              </a:rPr>
              <a:t>immediate </a:t>
            </a:r>
            <a:r>
              <a:rPr sz="1050" spc="20" dirty="0">
                <a:latin typeface="Verdana"/>
                <a:cs typeface="Verdana"/>
              </a:rPr>
              <a:t>family. That </a:t>
            </a:r>
            <a:r>
              <a:rPr sz="1050" spc="30" dirty="0">
                <a:latin typeface="Verdana"/>
                <a:cs typeface="Verdana"/>
              </a:rPr>
              <a:t>means </a:t>
            </a:r>
            <a:r>
              <a:rPr sz="1050" spc="20" dirty="0">
                <a:latin typeface="Verdana"/>
                <a:cs typeface="Verdana"/>
              </a:rPr>
              <a:t>your </a:t>
            </a:r>
            <a:r>
              <a:rPr sz="1050" spc="25" dirty="0">
                <a:latin typeface="Verdana"/>
                <a:cs typeface="Verdana"/>
              </a:rPr>
              <a:t>husband </a:t>
            </a:r>
            <a:r>
              <a:rPr sz="1050" spc="20" dirty="0">
                <a:latin typeface="Verdana"/>
                <a:cs typeface="Verdana"/>
              </a:rPr>
              <a:t>or  wife,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your kids. People don’t </a:t>
            </a:r>
            <a:r>
              <a:rPr sz="1050" spc="25" dirty="0">
                <a:latin typeface="Verdana"/>
                <a:cs typeface="Verdana"/>
              </a:rPr>
              <a:t>want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know about </a:t>
            </a:r>
            <a:r>
              <a:rPr sz="1050" spc="20" dirty="0">
                <a:latin typeface="Verdana"/>
                <a:cs typeface="Verdana"/>
              </a:rPr>
              <a:t>your distant</a:t>
            </a:r>
            <a:r>
              <a:rPr sz="1050" spc="11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cousins.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4300"/>
              </a:lnSpc>
            </a:pPr>
            <a:r>
              <a:rPr sz="1050" spc="20" dirty="0">
                <a:latin typeface="Verdana"/>
                <a:cs typeface="Verdana"/>
              </a:rPr>
              <a:t>But people </a:t>
            </a:r>
            <a:r>
              <a:rPr sz="1050" spc="25" dirty="0">
                <a:latin typeface="Verdana"/>
                <a:cs typeface="Verdana"/>
              </a:rPr>
              <a:t>might </a:t>
            </a:r>
            <a:r>
              <a:rPr sz="1050" spc="20" dirty="0">
                <a:latin typeface="Verdana"/>
                <a:cs typeface="Verdana"/>
              </a:rPr>
              <a:t>ask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your parents or your family </a:t>
            </a:r>
            <a:r>
              <a:rPr sz="1050" spc="25" dirty="0">
                <a:latin typeface="Verdana"/>
                <a:cs typeface="Verdana"/>
              </a:rPr>
              <a:t>background. What </a:t>
            </a:r>
            <a:r>
              <a:rPr sz="1050" spc="20" dirty="0">
                <a:latin typeface="Verdana"/>
                <a:cs typeface="Verdana"/>
              </a:rPr>
              <a:t>exactly  do  </a:t>
            </a:r>
            <a:r>
              <a:rPr sz="1050" spc="25" dirty="0">
                <a:latin typeface="Verdana"/>
                <a:cs typeface="Verdana"/>
              </a:rPr>
              <a:t>you  </a:t>
            </a:r>
            <a:r>
              <a:rPr sz="1050" spc="20" dirty="0">
                <a:latin typeface="Verdana"/>
                <a:cs typeface="Verdana"/>
              </a:rPr>
              <a:t>think  people  </a:t>
            </a:r>
            <a:r>
              <a:rPr sz="1050" spc="25" dirty="0">
                <a:latin typeface="Verdana"/>
                <a:cs typeface="Verdana"/>
              </a:rPr>
              <a:t>might  want 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5" dirty="0">
                <a:latin typeface="Verdana"/>
                <a:cs typeface="Verdana"/>
              </a:rPr>
              <a:t>know?  </a:t>
            </a:r>
            <a:r>
              <a:rPr sz="1050" spc="20" dirty="0">
                <a:latin typeface="Verdana"/>
                <a:cs typeface="Verdana"/>
              </a:rPr>
              <a:t>Well,  your  parents’  jobs  </a:t>
            </a:r>
            <a:r>
              <a:rPr sz="1050" spc="30" dirty="0">
                <a:latin typeface="Verdana"/>
                <a:cs typeface="Verdana"/>
              </a:rPr>
              <a:t>may  </a:t>
            </a:r>
            <a:r>
              <a:rPr sz="1050" spc="38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be</a:t>
            </a:r>
            <a:endParaRPr sz="10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15" dirty="0"/>
              <a:t>1</a:t>
            </a:fld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>
                <a:latin typeface="Symbol"/>
                <a:cs typeface="Symbol"/>
              </a:rPr>
              <a:t>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2017 Business </a:t>
            </a:r>
            <a:r>
              <a:rPr spc="15" dirty="0"/>
              <a:t>English </a:t>
            </a:r>
            <a:r>
              <a:rPr spc="35" dirty="0"/>
              <a:t>Pod </a:t>
            </a:r>
            <a:r>
              <a:rPr spc="30" dirty="0"/>
              <a:t>Ltd. </a:t>
            </a:r>
            <a:r>
              <a:rPr spc="10" dirty="0"/>
              <a:t>All </a:t>
            </a:r>
            <a:r>
              <a:rPr spc="25" dirty="0"/>
              <a:t>rights</a:t>
            </a:r>
            <a:r>
              <a:rPr spc="-10" dirty="0"/>
              <a:t> </a:t>
            </a:r>
            <a:r>
              <a:rPr spc="15"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>
                <a:latin typeface="Symbol"/>
                <a:cs typeface="Symbol"/>
              </a:rPr>
              <a:t>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2017 Business </a:t>
            </a:r>
            <a:r>
              <a:rPr spc="15" dirty="0"/>
              <a:t>English </a:t>
            </a:r>
            <a:r>
              <a:rPr spc="35" dirty="0"/>
              <a:t>Pod </a:t>
            </a:r>
            <a:r>
              <a:rPr spc="30" dirty="0"/>
              <a:t>Ltd. </a:t>
            </a:r>
            <a:r>
              <a:rPr spc="10" dirty="0"/>
              <a:t>All </a:t>
            </a:r>
            <a:r>
              <a:rPr spc="25" dirty="0"/>
              <a:t>rights</a:t>
            </a:r>
            <a:r>
              <a:rPr spc="-10" dirty="0"/>
              <a:t> </a:t>
            </a:r>
            <a:r>
              <a:rPr spc="15" dirty="0"/>
              <a:t>reserved.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0174" y="901423"/>
            <a:ext cx="5970905" cy="776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14300"/>
              </a:lnSpc>
            </a:pPr>
            <a:r>
              <a:rPr sz="1050" spc="20" dirty="0">
                <a:latin typeface="Verdana"/>
                <a:cs typeface="Verdana"/>
              </a:rPr>
              <a:t>interesting. So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could say </a:t>
            </a:r>
            <a:r>
              <a:rPr sz="1050" spc="25" dirty="0">
                <a:latin typeface="Verdana"/>
                <a:cs typeface="Verdana"/>
              </a:rPr>
              <a:t>something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5" dirty="0">
                <a:latin typeface="Verdana"/>
                <a:cs typeface="Verdana"/>
              </a:rPr>
              <a:t>“my </a:t>
            </a:r>
            <a:r>
              <a:rPr sz="1050" spc="20" dirty="0">
                <a:latin typeface="Verdana"/>
                <a:cs typeface="Verdana"/>
              </a:rPr>
              <a:t>father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doctor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30" dirty="0">
                <a:latin typeface="Verdana"/>
                <a:cs typeface="Verdana"/>
              </a:rPr>
              <a:t>my </a:t>
            </a:r>
            <a:r>
              <a:rPr sz="1050" spc="25" dirty="0">
                <a:latin typeface="Verdana"/>
                <a:cs typeface="Verdana"/>
              </a:rPr>
              <a:t>mother 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teacher.”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25" dirty="0">
                <a:latin typeface="Verdana"/>
                <a:cs typeface="Verdana"/>
              </a:rPr>
              <a:t>sounds </a:t>
            </a:r>
            <a:r>
              <a:rPr sz="1050" spc="15" dirty="0">
                <a:latin typeface="Verdana"/>
                <a:cs typeface="Verdana"/>
              </a:rPr>
              <a:t>a bit </a:t>
            </a:r>
            <a:r>
              <a:rPr sz="1050" spc="20" dirty="0">
                <a:latin typeface="Verdana"/>
                <a:cs typeface="Verdana"/>
              </a:rPr>
              <a:t>boring, then </a:t>
            </a:r>
            <a:r>
              <a:rPr sz="1050" spc="25" dirty="0">
                <a:latin typeface="Verdana"/>
                <a:cs typeface="Verdana"/>
              </a:rPr>
              <a:t>how about mentioning some </a:t>
            </a:r>
            <a:r>
              <a:rPr sz="1050" spc="20" dirty="0">
                <a:latin typeface="Verdana"/>
                <a:cs typeface="Verdana"/>
              </a:rPr>
              <a:t>special  </a:t>
            </a:r>
            <a:r>
              <a:rPr sz="1050" spc="25" dirty="0">
                <a:latin typeface="Verdana"/>
                <a:cs typeface="Verdana"/>
              </a:rPr>
              <a:t>accomplishment,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5" dirty="0">
                <a:latin typeface="Verdana"/>
                <a:cs typeface="Verdana"/>
              </a:rPr>
              <a:t>“my mother </a:t>
            </a:r>
            <a:r>
              <a:rPr sz="1050" spc="20" dirty="0">
                <a:latin typeface="Verdana"/>
                <a:cs typeface="Verdana"/>
              </a:rPr>
              <a:t>invented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new </a:t>
            </a:r>
            <a:r>
              <a:rPr sz="1050" spc="20" dirty="0">
                <a:latin typeface="Verdana"/>
                <a:cs typeface="Verdana"/>
              </a:rPr>
              <a:t>type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car</a:t>
            </a:r>
            <a:r>
              <a:rPr sz="1050" spc="8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tire.”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15199"/>
              </a:lnSpc>
            </a:pPr>
            <a:r>
              <a:rPr sz="1050" spc="25" dirty="0">
                <a:latin typeface="Verdana"/>
                <a:cs typeface="Verdana"/>
              </a:rPr>
              <a:t>Okay, maybe </a:t>
            </a:r>
            <a:r>
              <a:rPr sz="1050" spc="20" dirty="0">
                <a:latin typeface="Verdana"/>
                <a:cs typeface="Verdana"/>
              </a:rPr>
              <a:t>your </a:t>
            </a:r>
            <a:r>
              <a:rPr sz="1050" spc="25" dirty="0">
                <a:latin typeface="Verdana"/>
                <a:cs typeface="Verdana"/>
              </a:rPr>
              <a:t>mother </a:t>
            </a:r>
            <a:r>
              <a:rPr sz="1050" spc="20" dirty="0">
                <a:latin typeface="Verdana"/>
                <a:cs typeface="Verdana"/>
              </a:rPr>
              <a:t>didn’t invent </a:t>
            </a:r>
            <a:r>
              <a:rPr sz="1050" spc="15" dirty="0">
                <a:latin typeface="Verdana"/>
                <a:cs typeface="Verdana"/>
              </a:rPr>
              <a:t>a tire, </a:t>
            </a:r>
            <a:r>
              <a:rPr sz="1050" spc="20" dirty="0">
                <a:latin typeface="Verdana"/>
                <a:cs typeface="Verdana"/>
              </a:rPr>
              <a:t>but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just an </a:t>
            </a:r>
            <a:r>
              <a:rPr sz="1050" spc="25" dirty="0">
                <a:latin typeface="Verdana"/>
                <a:cs typeface="Verdana"/>
              </a:rPr>
              <a:t>example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interesting  family history.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besides special </a:t>
            </a:r>
            <a:r>
              <a:rPr sz="1050" spc="25" dirty="0">
                <a:latin typeface="Verdana"/>
                <a:cs typeface="Verdana"/>
              </a:rPr>
              <a:t>accomplishments, sometimes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your family  history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particular job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30" dirty="0">
                <a:latin typeface="Verdana"/>
                <a:cs typeface="Verdana"/>
              </a:rPr>
              <a:t>common </a:t>
            </a:r>
            <a:r>
              <a:rPr sz="1050" spc="20" dirty="0">
                <a:latin typeface="Verdana"/>
                <a:cs typeface="Verdana"/>
              </a:rPr>
              <a:t>through different</a:t>
            </a:r>
            <a:r>
              <a:rPr sz="1050" spc="8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generations.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4300"/>
              </a:lnSpc>
            </a:pP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that case,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 say </a:t>
            </a:r>
            <a:r>
              <a:rPr sz="1050" spc="25" dirty="0">
                <a:latin typeface="Verdana"/>
                <a:cs typeface="Verdana"/>
              </a:rPr>
              <a:t>you “come </a:t>
            </a:r>
            <a:r>
              <a:rPr sz="1050" spc="20" dirty="0">
                <a:latin typeface="Verdana"/>
                <a:cs typeface="Verdana"/>
              </a:rPr>
              <a:t>from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long </a:t>
            </a:r>
            <a:r>
              <a:rPr sz="1050" spc="15" dirty="0">
                <a:latin typeface="Verdana"/>
                <a:cs typeface="Verdana"/>
              </a:rPr>
              <a:t>line of </a:t>
            </a:r>
            <a:r>
              <a:rPr sz="1050" spc="20" dirty="0">
                <a:latin typeface="Verdana"/>
                <a:cs typeface="Verdana"/>
              </a:rPr>
              <a:t>engineers,” </a:t>
            </a:r>
            <a:r>
              <a:rPr sz="1050" spc="15" dirty="0">
                <a:latin typeface="Verdana"/>
                <a:cs typeface="Verdana"/>
              </a:rPr>
              <a:t>for </a:t>
            </a:r>
            <a:r>
              <a:rPr sz="1050" spc="25" dirty="0">
                <a:latin typeface="Verdana"/>
                <a:cs typeface="Verdana"/>
              </a:rPr>
              <a:t>example. Or 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long </a:t>
            </a:r>
            <a:r>
              <a:rPr sz="1050" spc="15" dirty="0">
                <a:latin typeface="Verdana"/>
                <a:cs typeface="Verdana"/>
              </a:rPr>
              <a:t>line of </a:t>
            </a:r>
            <a:r>
              <a:rPr sz="1050" spc="20" dirty="0">
                <a:latin typeface="Verdana"/>
                <a:cs typeface="Verdana"/>
              </a:rPr>
              <a:t>salespeople. </a:t>
            </a:r>
            <a:r>
              <a:rPr sz="1050" spc="25" dirty="0">
                <a:latin typeface="Verdana"/>
                <a:cs typeface="Verdana"/>
              </a:rPr>
              <a:t>Or whatever </a:t>
            </a:r>
            <a:r>
              <a:rPr sz="1050" spc="20" dirty="0">
                <a:latin typeface="Verdana"/>
                <a:cs typeface="Verdana"/>
              </a:rPr>
              <a:t>job </a:t>
            </a:r>
            <a:r>
              <a:rPr sz="1050" spc="10" dirty="0">
                <a:latin typeface="Verdana"/>
                <a:cs typeface="Verdana"/>
              </a:rPr>
              <a:t>it is </a:t>
            </a:r>
            <a:r>
              <a:rPr sz="1050" spc="20" dirty="0">
                <a:latin typeface="Verdana"/>
                <a:cs typeface="Verdana"/>
              </a:rPr>
              <a:t>that runs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your</a:t>
            </a:r>
            <a:r>
              <a:rPr sz="1050" spc="18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family.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4799"/>
              </a:lnSpc>
            </a:pP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25" dirty="0">
                <a:latin typeface="Verdana"/>
                <a:cs typeface="Verdana"/>
              </a:rPr>
              <a:t>what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0" dirty="0">
                <a:latin typeface="Verdana"/>
                <a:cs typeface="Verdana"/>
              </a:rPr>
              <a:t>the family has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business? Well,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 </a:t>
            </a:r>
            <a:r>
              <a:rPr sz="1050" spc="15" dirty="0">
                <a:latin typeface="Verdana"/>
                <a:cs typeface="Verdana"/>
              </a:rPr>
              <a:t>tell </a:t>
            </a:r>
            <a:r>
              <a:rPr sz="1050" spc="20" dirty="0">
                <a:latin typeface="Verdana"/>
                <a:cs typeface="Verdana"/>
              </a:rPr>
              <a:t>people </a:t>
            </a:r>
            <a:r>
              <a:rPr sz="1050" spc="25" dirty="0">
                <a:latin typeface="Verdana"/>
                <a:cs typeface="Verdana"/>
              </a:rPr>
              <a:t>what </a:t>
            </a:r>
            <a:r>
              <a:rPr sz="1050" spc="20" dirty="0">
                <a:latin typeface="Verdana"/>
                <a:cs typeface="Verdana"/>
              </a:rPr>
              <a:t>type </a:t>
            </a:r>
            <a:r>
              <a:rPr sz="1050" spc="15" dirty="0">
                <a:latin typeface="Verdana"/>
                <a:cs typeface="Verdana"/>
              </a:rPr>
              <a:t>of  </a:t>
            </a:r>
            <a:r>
              <a:rPr sz="1050" spc="20" dirty="0">
                <a:latin typeface="Verdana"/>
                <a:cs typeface="Verdana"/>
              </a:rPr>
              <a:t>business, </a:t>
            </a:r>
            <a:r>
              <a:rPr sz="1050" spc="25" dirty="0">
                <a:latin typeface="Verdana"/>
                <a:cs typeface="Verdana"/>
              </a:rPr>
              <a:t>and you </a:t>
            </a:r>
            <a:r>
              <a:rPr sz="1050" spc="20" dirty="0">
                <a:latin typeface="Verdana"/>
                <a:cs typeface="Verdana"/>
              </a:rPr>
              <a:t>could </a:t>
            </a:r>
            <a:r>
              <a:rPr sz="1050" spc="25" dirty="0">
                <a:latin typeface="Verdana"/>
                <a:cs typeface="Verdana"/>
              </a:rPr>
              <a:t>even mention how </a:t>
            </a:r>
            <a:r>
              <a:rPr sz="1050" spc="20" dirty="0">
                <a:latin typeface="Verdana"/>
                <a:cs typeface="Verdana"/>
              </a:rPr>
              <a:t>long your family has run that business.  </a:t>
            </a:r>
            <a:r>
              <a:rPr sz="1050" spc="25" dirty="0">
                <a:latin typeface="Verdana"/>
                <a:cs typeface="Verdana"/>
              </a:rPr>
              <a:t>These </a:t>
            </a:r>
            <a:r>
              <a:rPr sz="1050" spc="20" dirty="0">
                <a:latin typeface="Verdana"/>
                <a:cs typeface="Verdana"/>
              </a:rPr>
              <a:t>kinds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details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family, especially their jobs or business, are interesting 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people.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they </a:t>
            </a:r>
            <a:r>
              <a:rPr sz="1050" spc="25" dirty="0">
                <a:latin typeface="Verdana"/>
                <a:cs typeface="Verdana"/>
              </a:rPr>
              <a:t>might </a:t>
            </a:r>
            <a:r>
              <a:rPr sz="1050" spc="20" dirty="0">
                <a:latin typeface="Verdana"/>
                <a:cs typeface="Verdana"/>
              </a:rPr>
              <a:t>also </a:t>
            </a:r>
            <a:r>
              <a:rPr sz="1050" spc="25" dirty="0">
                <a:latin typeface="Verdana"/>
                <a:cs typeface="Verdana"/>
              </a:rPr>
              <a:t>make you </a:t>
            </a:r>
            <a:r>
              <a:rPr sz="1050" spc="20" dirty="0">
                <a:latin typeface="Verdana"/>
                <a:cs typeface="Verdana"/>
              </a:rPr>
              <a:t>look </a:t>
            </a:r>
            <a:r>
              <a:rPr sz="1050" spc="25" dirty="0">
                <a:latin typeface="Verdana"/>
                <a:cs typeface="Verdana"/>
              </a:rPr>
              <a:t>good!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mean,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0" dirty="0">
                <a:latin typeface="Verdana"/>
                <a:cs typeface="Verdana"/>
              </a:rPr>
              <a:t>your family has  </a:t>
            </a:r>
            <a:r>
              <a:rPr sz="1050" spc="25" dirty="0">
                <a:latin typeface="Verdana"/>
                <a:cs typeface="Verdana"/>
              </a:rPr>
              <a:t>been </a:t>
            </a:r>
            <a:r>
              <a:rPr sz="1050" spc="20" dirty="0">
                <a:latin typeface="Verdana"/>
                <a:cs typeface="Verdana"/>
              </a:rPr>
              <a:t>successful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business, people </a:t>
            </a:r>
            <a:r>
              <a:rPr sz="1050" spc="15" dirty="0">
                <a:latin typeface="Verdana"/>
                <a:cs typeface="Verdana"/>
              </a:rPr>
              <a:t>will </a:t>
            </a:r>
            <a:r>
              <a:rPr sz="1050" spc="20" dirty="0">
                <a:latin typeface="Verdana"/>
                <a:cs typeface="Verdana"/>
              </a:rPr>
              <a:t>naturally think that you’ve got talent</a:t>
            </a:r>
            <a:r>
              <a:rPr sz="1050" spc="16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too.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14300"/>
              </a:lnSpc>
            </a:pP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your turn </a:t>
            </a:r>
            <a:r>
              <a:rPr sz="1050" spc="15" dirty="0">
                <a:latin typeface="Verdana"/>
                <a:cs typeface="Verdana"/>
              </a:rPr>
              <a:t>to try </a:t>
            </a:r>
            <a:r>
              <a:rPr sz="1050" spc="20" dirty="0">
                <a:latin typeface="Verdana"/>
                <a:cs typeface="Verdana"/>
              </a:rPr>
              <a:t>using these expressions. Just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before, you’ll hear </a:t>
            </a:r>
            <a:r>
              <a:rPr sz="1050" spc="25" dirty="0">
                <a:latin typeface="Verdana"/>
                <a:cs typeface="Verdana"/>
              </a:rPr>
              <a:t>some  examples. </a:t>
            </a:r>
            <a:r>
              <a:rPr sz="1050" spc="20" dirty="0">
                <a:latin typeface="Verdana"/>
                <a:cs typeface="Verdana"/>
              </a:rPr>
              <a:t>After </a:t>
            </a:r>
            <a:r>
              <a:rPr sz="1050" spc="25" dirty="0">
                <a:latin typeface="Verdana"/>
                <a:cs typeface="Verdana"/>
              </a:rPr>
              <a:t>each example you </a:t>
            </a:r>
            <a:r>
              <a:rPr sz="1050" spc="20" dirty="0">
                <a:latin typeface="Verdana"/>
                <a:cs typeface="Verdana"/>
              </a:rPr>
              <a:t>can repeat </a:t>
            </a:r>
            <a:r>
              <a:rPr sz="1050" spc="25" dirty="0">
                <a:latin typeface="Verdana"/>
                <a:cs typeface="Verdana"/>
              </a:rPr>
              <a:t>what you </a:t>
            </a:r>
            <a:r>
              <a:rPr sz="1050" spc="20" dirty="0">
                <a:latin typeface="Verdana"/>
                <a:cs typeface="Verdana"/>
              </a:rPr>
              <a:t>hear. Let’s</a:t>
            </a:r>
            <a:r>
              <a:rPr sz="1050" spc="5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begin.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buFont typeface="Malgun Gothic"/>
              <a:buChar char="▪"/>
              <a:tabLst>
                <a:tab pos="2413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My dad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is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an engineer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1050" spc="30" dirty="0">
                <a:solidFill>
                  <a:srgbClr val="FF0000"/>
                </a:solidFill>
                <a:latin typeface="Verdana"/>
                <a:cs typeface="Verdana"/>
              </a:rPr>
              <a:t>my mum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is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sz="1050" spc="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education.</a:t>
            </a:r>
            <a:endParaRPr sz="105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1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come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from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long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line of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military</a:t>
            </a:r>
            <a:r>
              <a:rPr sz="1050" spc="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folks.</a:t>
            </a:r>
            <a:endParaRPr sz="105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1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My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father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worked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at the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first </a:t>
            </a:r>
            <a:r>
              <a:rPr sz="1050" spc="30" dirty="0">
                <a:solidFill>
                  <a:srgbClr val="FF0000"/>
                </a:solidFill>
                <a:latin typeface="Verdana"/>
                <a:cs typeface="Verdana"/>
              </a:rPr>
              <a:t>VW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plant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sz="1050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Mexico.</a:t>
            </a:r>
            <a:endParaRPr sz="105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204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Our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family has run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clothing store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for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three</a:t>
            </a:r>
            <a:r>
              <a:rPr sz="1050" spc="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generations.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4300"/>
              </a:lnSpc>
            </a:pPr>
            <a:r>
              <a:rPr sz="1050" spc="20" dirty="0">
                <a:latin typeface="Verdana"/>
                <a:cs typeface="Verdana"/>
              </a:rPr>
              <a:t>So did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hear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25" dirty="0">
                <a:latin typeface="Verdana"/>
                <a:cs typeface="Verdana"/>
              </a:rPr>
              <a:t>worked? </a:t>
            </a:r>
            <a:r>
              <a:rPr sz="1050" spc="20" dirty="0">
                <a:latin typeface="Verdana"/>
                <a:cs typeface="Verdana"/>
              </a:rPr>
              <a:t>There </a:t>
            </a:r>
            <a:r>
              <a:rPr sz="1050" spc="25" dirty="0">
                <a:latin typeface="Verdana"/>
                <a:cs typeface="Verdana"/>
              </a:rPr>
              <a:t>were some </a:t>
            </a:r>
            <a:r>
              <a:rPr sz="1050" spc="20" dirty="0">
                <a:latin typeface="Verdana"/>
                <a:cs typeface="Verdana"/>
              </a:rPr>
              <a:t>interesting details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those  </a:t>
            </a:r>
            <a:r>
              <a:rPr sz="1050" spc="25" dirty="0">
                <a:latin typeface="Verdana"/>
                <a:cs typeface="Verdana"/>
              </a:rPr>
              <a:t>examples, </a:t>
            </a:r>
            <a:r>
              <a:rPr sz="1050" spc="20" dirty="0">
                <a:latin typeface="Verdana"/>
                <a:cs typeface="Verdana"/>
              </a:rPr>
              <a:t>right?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notice that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say “run”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business, </a:t>
            </a:r>
            <a:r>
              <a:rPr sz="1050" spc="25" dirty="0">
                <a:latin typeface="Verdana"/>
                <a:cs typeface="Verdana"/>
              </a:rPr>
              <a:t>which </a:t>
            </a:r>
            <a:r>
              <a:rPr sz="1050" spc="20" dirty="0">
                <a:latin typeface="Verdana"/>
                <a:cs typeface="Verdana"/>
              </a:rPr>
              <a:t>just </a:t>
            </a:r>
            <a:r>
              <a:rPr sz="1050" spc="25" dirty="0">
                <a:latin typeface="Verdana"/>
                <a:cs typeface="Verdana"/>
              </a:rPr>
              <a:t>means </a:t>
            </a:r>
            <a:r>
              <a:rPr sz="1050" spc="15" dirty="0">
                <a:latin typeface="Verdana"/>
                <a:cs typeface="Verdana"/>
              </a:rPr>
              <a:t>“to  </a:t>
            </a:r>
            <a:r>
              <a:rPr sz="1050" spc="20" dirty="0">
                <a:latin typeface="Verdana"/>
                <a:cs typeface="Verdana"/>
              </a:rPr>
              <a:t>operate”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-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business.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300"/>
              </a:lnSpc>
            </a:pP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25" dirty="0">
                <a:latin typeface="Verdana"/>
                <a:cs typeface="Verdana"/>
              </a:rPr>
              <a:t>we’ve </a:t>
            </a:r>
            <a:r>
              <a:rPr sz="1050" spc="20" dirty="0">
                <a:latin typeface="Verdana"/>
                <a:cs typeface="Verdana"/>
              </a:rPr>
              <a:t>practiced </a:t>
            </a:r>
            <a:r>
              <a:rPr sz="1050" spc="25" dirty="0">
                <a:latin typeface="Verdana"/>
                <a:cs typeface="Verdana"/>
              </a:rPr>
              <a:t>some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these expressions, </a:t>
            </a:r>
            <a:r>
              <a:rPr sz="1050" spc="15" dirty="0">
                <a:latin typeface="Verdana"/>
                <a:cs typeface="Verdana"/>
              </a:rPr>
              <a:t>let’s </a:t>
            </a:r>
            <a:r>
              <a:rPr sz="1050" spc="20" dirty="0">
                <a:latin typeface="Verdana"/>
                <a:cs typeface="Verdana"/>
              </a:rPr>
              <a:t>hear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5" dirty="0">
                <a:latin typeface="Verdana"/>
                <a:cs typeface="Verdana"/>
              </a:rPr>
              <a:t>sounds </a:t>
            </a:r>
            <a:r>
              <a:rPr sz="1050" spc="15" dirty="0">
                <a:latin typeface="Verdana"/>
                <a:cs typeface="Verdana"/>
              </a:rPr>
              <a:t>in  </a:t>
            </a:r>
            <a:r>
              <a:rPr sz="1050" spc="20" dirty="0">
                <a:latin typeface="Verdana"/>
                <a:cs typeface="Verdana"/>
              </a:rPr>
              <a:t>an actual conversation. We’re going </a:t>
            </a:r>
            <a:r>
              <a:rPr sz="1050" spc="15" dirty="0">
                <a:latin typeface="Verdana"/>
                <a:cs typeface="Verdana"/>
              </a:rPr>
              <a:t>to listen to </a:t>
            </a:r>
            <a:r>
              <a:rPr sz="1050" spc="25" dirty="0">
                <a:latin typeface="Verdana"/>
                <a:cs typeface="Verdana"/>
              </a:rPr>
              <a:t>Anne </a:t>
            </a:r>
            <a:r>
              <a:rPr sz="1050" spc="20" dirty="0">
                <a:latin typeface="Verdana"/>
                <a:cs typeface="Verdana"/>
              </a:rPr>
              <a:t>asking John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15" dirty="0">
                <a:latin typeface="Verdana"/>
                <a:cs typeface="Verdana"/>
              </a:rPr>
              <a:t>his </a:t>
            </a:r>
            <a:r>
              <a:rPr sz="1050" spc="20" dirty="0">
                <a:latin typeface="Verdana"/>
                <a:cs typeface="Verdana"/>
              </a:rPr>
              <a:t>family. 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John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20" dirty="0">
                <a:latin typeface="Verdana"/>
                <a:cs typeface="Verdana"/>
              </a:rPr>
              <a:t>going </a:t>
            </a:r>
            <a:r>
              <a:rPr sz="1050" spc="15" dirty="0">
                <a:latin typeface="Verdana"/>
                <a:cs typeface="Verdana"/>
              </a:rPr>
              <a:t>to talk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15" dirty="0">
                <a:latin typeface="Verdana"/>
                <a:cs typeface="Verdana"/>
              </a:rPr>
              <a:t>his </a:t>
            </a:r>
            <a:r>
              <a:rPr sz="1050" spc="20" dirty="0">
                <a:latin typeface="Verdana"/>
                <a:cs typeface="Verdana"/>
              </a:rPr>
              <a:t>children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5" dirty="0">
                <a:latin typeface="Verdana"/>
                <a:cs typeface="Verdana"/>
              </a:rPr>
              <a:t>his </a:t>
            </a:r>
            <a:r>
              <a:rPr sz="1050" spc="20" dirty="0">
                <a:latin typeface="Verdana"/>
                <a:cs typeface="Verdana"/>
              </a:rPr>
              <a:t>family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the</a:t>
            </a:r>
            <a:r>
              <a:rPr sz="1050" spc="18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U.S.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5" dirty="0">
                <a:latin typeface="Verdana"/>
                <a:cs typeface="Verdana"/>
              </a:rPr>
              <a:t>Anne: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So,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is it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just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you and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your wife here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</a:t>
            </a:r>
            <a:r>
              <a:rPr sz="1050" spc="8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Paris?</a:t>
            </a:r>
            <a:endParaRPr sz="105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800"/>
              </a:spcBef>
            </a:pPr>
            <a:r>
              <a:rPr sz="1050" b="1" spc="25" dirty="0">
                <a:latin typeface="Verdana"/>
                <a:cs typeface="Verdana"/>
              </a:rPr>
              <a:t>John: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No, we’ve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got our son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and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a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daughter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with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us.</a:t>
            </a:r>
            <a:endParaRPr sz="105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800"/>
              </a:spcBef>
            </a:pPr>
            <a:r>
              <a:rPr sz="1050" b="1" spc="25" dirty="0">
                <a:latin typeface="Verdana"/>
                <a:cs typeface="Verdana"/>
              </a:rPr>
              <a:t>Anne: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Oh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that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must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be nice. But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imagine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you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miss your family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back</a:t>
            </a:r>
            <a:r>
              <a:rPr sz="1050" spc="1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home?</a:t>
            </a:r>
            <a:endParaRPr sz="105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1050" b="1" spc="25" dirty="0">
                <a:latin typeface="Verdana"/>
                <a:cs typeface="Verdana"/>
              </a:rPr>
              <a:t>John: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sure do.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I’ve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got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a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pretty big family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back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the</a:t>
            </a:r>
            <a:r>
              <a:rPr sz="1050" spc="9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States.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14300"/>
              </a:lnSpc>
            </a:pPr>
            <a:r>
              <a:rPr sz="1050" spc="30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did that </a:t>
            </a:r>
            <a:r>
              <a:rPr sz="1050" spc="25" dirty="0">
                <a:latin typeface="Verdana"/>
                <a:cs typeface="Verdana"/>
              </a:rPr>
              <a:t>sound? </a:t>
            </a:r>
            <a:r>
              <a:rPr sz="1050" spc="20" dirty="0">
                <a:latin typeface="Verdana"/>
                <a:cs typeface="Verdana"/>
              </a:rPr>
              <a:t>John </a:t>
            </a:r>
            <a:r>
              <a:rPr sz="1050" spc="25" dirty="0">
                <a:latin typeface="Verdana"/>
                <a:cs typeface="Verdana"/>
              </a:rPr>
              <a:t>mentioned </a:t>
            </a:r>
            <a:r>
              <a:rPr sz="1050" spc="15" dirty="0">
                <a:latin typeface="Verdana"/>
                <a:cs typeface="Verdana"/>
              </a:rPr>
              <a:t>his </a:t>
            </a:r>
            <a:r>
              <a:rPr sz="1050" spc="20" dirty="0">
                <a:latin typeface="Verdana"/>
                <a:cs typeface="Verdana"/>
              </a:rPr>
              <a:t>“son </a:t>
            </a:r>
            <a:r>
              <a:rPr sz="1050" spc="25" dirty="0">
                <a:latin typeface="Verdana"/>
                <a:cs typeface="Verdana"/>
              </a:rPr>
              <a:t>and daughter” and </a:t>
            </a:r>
            <a:r>
              <a:rPr sz="1050" spc="15" dirty="0">
                <a:latin typeface="Verdana"/>
                <a:cs typeface="Verdana"/>
              </a:rPr>
              <a:t>his “big </a:t>
            </a:r>
            <a:r>
              <a:rPr sz="1050" spc="20" dirty="0">
                <a:latin typeface="Verdana"/>
                <a:cs typeface="Verdana"/>
              </a:rPr>
              <a:t>family”  </a:t>
            </a:r>
            <a:r>
              <a:rPr sz="1050" spc="25" dirty="0">
                <a:latin typeface="Verdana"/>
                <a:cs typeface="Verdana"/>
              </a:rPr>
              <a:t>back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the States. </a:t>
            </a:r>
            <a:r>
              <a:rPr sz="1050" spc="30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can use that expression “back </a:t>
            </a:r>
            <a:r>
              <a:rPr sz="1050" spc="15" dirty="0">
                <a:latin typeface="Verdana"/>
                <a:cs typeface="Verdana"/>
              </a:rPr>
              <a:t>in” to talk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the place </a:t>
            </a:r>
            <a:r>
              <a:rPr sz="1050" spc="25" dirty="0">
                <a:latin typeface="Verdana"/>
                <a:cs typeface="Verdana"/>
              </a:rPr>
              <a:t>we  </a:t>
            </a:r>
            <a:r>
              <a:rPr sz="1050" spc="20" dirty="0">
                <a:latin typeface="Verdana"/>
                <a:cs typeface="Verdana"/>
              </a:rPr>
              <a:t>originally </a:t>
            </a:r>
            <a:r>
              <a:rPr sz="1050" spc="30" dirty="0">
                <a:latin typeface="Verdana"/>
                <a:cs typeface="Verdana"/>
              </a:rPr>
              <a:t>come</a:t>
            </a:r>
            <a:r>
              <a:rPr sz="1050" spc="-4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from.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>
                <a:latin typeface="Symbol"/>
                <a:cs typeface="Symbol"/>
              </a:rPr>
              <a:t>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2017 Business </a:t>
            </a:r>
            <a:r>
              <a:rPr spc="15" dirty="0"/>
              <a:t>English </a:t>
            </a:r>
            <a:r>
              <a:rPr spc="35" dirty="0"/>
              <a:t>Pod </a:t>
            </a:r>
            <a:r>
              <a:rPr spc="30" dirty="0"/>
              <a:t>Ltd. </a:t>
            </a:r>
            <a:r>
              <a:rPr spc="10" dirty="0"/>
              <a:t>All </a:t>
            </a:r>
            <a:r>
              <a:rPr spc="25" dirty="0"/>
              <a:t>rights</a:t>
            </a:r>
            <a:r>
              <a:rPr spc="-10" dirty="0"/>
              <a:t> </a:t>
            </a:r>
            <a:r>
              <a:rPr spc="15" dirty="0"/>
              <a:t>reserved.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0174" y="894374"/>
            <a:ext cx="5969635" cy="34143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5"/>
              </a:spcBef>
            </a:pP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your turn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practice. We’ll repeat the dialog, but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Verdana"/>
                <a:cs typeface="Verdana"/>
              </a:rPr>
              <a:t>time we’re going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5" dirty="0">
                <a:latin typeface="Verdana"/>
                <a:cs typeface="Verdana"/>
              </a:rPr>
              <a:t>beep</a:t>
            </a:r>
            <a:r>
              <a:rPr sz="1050" spc="14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out</a:t>
            </a:r>
            <a:r>
              <a:rPr sz="1050" spc="1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John’s</a:t>
            </a:r>
            <a:r>
              <a:rPr sz="1050" spc="13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words.</a:t>
            </a:r>
            <a:r>
              <a:rPr sz="1050" spc="13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You</a:t>
            </a:r>
            <a:r>
              <a:rPr sz="1050" spc="14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will</a:t>
            </a:r>
            <a:r>
              <a:rPr sz="1050" spc="13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have</a:t>
            </a:r>
            <a:r>
              <a:rPr sz="1050" spc="135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to</a:t>
            </a:r>
            <a:r>
              <a:rPr sz="1050" spc="14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say</a:t>
            </a:r>
            <a:r>
              <a:rPr sz="1050" spc="14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those</a:t>
            </a:r>
            <a:r>
              <a:rPr sz="1050" spc="1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parts</a:t>
            </a:r>
            <a:r>
              <a:rPr sz="1050" spc="1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yourself.</a:t>
            </a:r>
            <a:r>
              <a:rPr sz="1050" spc="13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Remember,</a:t>
            </a:r>
            <a:r>
              <a:rPr sz="1050" spc="135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first</a:t>
            </a:r>
            <a:endParaRPr sz="1050">
              <a:latin typeface="Verdana"/>
              <a:cs typeface="Verdana"/>
            </a:endParaRPr>
          </a:p>
          <a:p>
            <a:pPr marL="12700" marR="6350">
              <a:lnSpc>
                <a:spcPct val="116199"/>
              </a:lnSpc>
              <a:spcBef>
                <a:spcPts val="20"/>
              </a:spcBef>
            </a:pPr>
            <a:r>
              <a:rPr sz="1050" spc="20" dirty="0">
                <a:latin typeface="Verdana"/>
                <a:cs typeface="Verdana"/>
              </a:rPr>
              <a:t>you’ll </a:t>
            </a:r>
            <a:r>
              <a:rPr sz="1050" spc="25" dirty="0">
                <a:latin typeface="Verdana"/>
                <a:cs typeface="Verdana"/>
              </a:rPr>
              <a:t>mention </a:t>
            </a:r>
            <a:r>
              <a:rPr sz="1050" spc="20" dirty="0">
                <a:latin typeface="Verdana"/>
                <a:cs typeface="Verdana"/>
              </a:rPr>
              <a:t>your kids, then you’ll say that </a:t>
            </a:r>
            <a:r>
              <a:rPr sz="1050" spc="25" dirty="0">
                <a:latin typeface="Verdana"/>
                <a:cs typeface="Verdana"/>
              </a:rPr>
              <a:t>you have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big family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the U.S. </a:t>
            </a:r>
            <a:r>
              <a:rPr sz="1050" spc="25" dirty="0">
                <a:latin typeface="Verdana"/>
                <a:cs typeface="Verdana"/>
              </a:rPr>
              <a:t>Here  we</a:t>
            </a:r>
            <a:r>
              <a:rPr sz="1050" spc="-6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go: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5" dirty="0">
                <a:latin typeface="Verdana"/>
                <a:cs typeface="Verdana"/>
              </a:rPr>
              <a:t>Anne: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So,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is it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just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you and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your wife here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</a:t>
            </a:r>
            <a:r>
              <a:rPr sz="1050" spc="7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Paris?</a:t>
            </a:r>
            <a:endParaRPr sz="105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800"/>
              </a:spcBef>
            </a:pPr>
            <a:r>
              <a:rPr sz="1050" b="1" spc="25" dirty="0">
                <a:latin typeface="Verdana"/>
                <a:cs typeface="Verdana"/>
              </a:rPr>
              <a:t>John: </a:t>
            </a:r>
            <a:r>
              <a:rPr sz="1050" spc="25" dirty="0">
                <a:solidFill>
                  <a:srgbClr val="BFBFBF"/>
                </a:solidFill>
                <a:latin typeface="Verdana"/>
                <a:cs typeface="Verdana"/>
              </a:rPr>
              <a:t>No, we’ve </a:t>
            </a:r>
            <a:r>
              <a:rPr sz="1050" spc="20" dirty="0">
                <a:solidFill>
                  <a:srgbClr val="BFBFBF"/>
                </a:solidFill>
                <a:latin typeface="Verdana"/>
                <a:cs typeface="Verdana"/>
              </a:rPr>
              <a:t>got our son </a:t>
            </a:r>
            <a:r>
              <a:rPr sz="1050" spc="25" dirty="0">
                <a:solidFill>
                  <a:srgbClr val="BFBFBF"/>
                </a:solidFill>
                <a:latin typeface="Verdana"/>
                <a:cs typeface="Verdana"/>
              </a:rPr>
              <a:t>and </a:t>
            </a:r>
            <a:r>
              <a:rPr sz="1050" spc="15" dirty="0">
                <a:solidFill>
                  <a:srgbClr val="BFBFBF"/>
                </a:solidFill>
                <a:latin typeface="Verdana"/>
                <a:cs typeface="Verdana"/>
              </a:rPr>
              <a:t>a </a:t>
            </a:r>
            <a:r>
              <a:rPr sz="1050" spc="25" dirty="0">
                <a:solidFill>
                  <a:srgbClr val="BFBFBF"/>
                </a:solidFill>
                <a:latin typeface="Verdana"/>
                <a:cs typeface="Verdana"/>
              </a:rPr>
              <a:t>daughter </a:t>
            </a:r>
            <a:r>
              <a:rPr sz="1050" spc="20" dirty="0">
                <a:solidFill>
                  <a:srgbClr val="BFBFBF"/>
                </a:solidFill>
                <a:latin typeface="Verdana"/>
                <a:cs typeface="Verdana"/>
              </a:rPr>
              <a:t>with</a:t>
            </a:r>
            <a:r>
              <a:rPr sz="1050" spc="15" dirty="0">
                <a:solidFill>
                  <a:srgbClr val="BFBFB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BFBFBF"/>
                </a:solidFill>
                <a:latin typeface="Verdana"/>
                <a:cs typeface="Verdana"/>
              </a:rPr>
              <a:t>us.</a:t>
            </a:r>
            <a:endParaRPr sz="105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1050" b="1" spc="25" dirty="0">
                <a:latin typeface="Verdana"/>
                <a:cs typeface="Verdana"/>
              </a:rPr>
              <a:t>Anne: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Oh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that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must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be nice. But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imagine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you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miss your family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back</a:t>
            </a:r>
            <a:r>
              <a:rPr sz="1050" spc="1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0000FF"/>
                </a:solidFill>
                <a:latin typeface="Verdana"/>
                <a:cs typeface="Verdana"/>
              </a:rPr>
              <a:t>home?</a:t>
            </a:r>
            <a:endParaRPr sz="105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800"/>
              </a:spcBef>
            </a:pPr>
            <a:r>
              <a:rPr sz="1050" b="1" spc="25" dirty="0">
                <a:latin typeface="Verdana"/>
                <a:cs typeface="Verdana"/>
              </a:rPr>
              <a:t>John: </a:t>
            </a:r>
            <a:r>
              <a:rPr sz="1050" spc="10" dirty="0">
                <a:solidFill>
                  <a:srgbClr val="BFBFBF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BFBFBF"/>
                </a:solidFill>
                <a:latin typeface="Verdana"/>
                <a:cs typeface="Verdana"/>
              </a:rPr>
              <a:t>sure do. </a:t>
            </a:r>
            <a:r>
              <a:rPr sz="1050" spc="15" dirty="0">
                <a:solidFill>
                  <a:srgbClr val="BFBFBF"/>
                </a:solidFill>
                <a:latin typeface="Verdana"/>
                <a:cs typeface="Verdana"/>
              </a:rPr>
              <a:t>I’ve </a:t>
            </a:r>
            <a:r>
              <a:rPr sz="1050" spc="20" dirty="0">
                <a:solidFill>
                  <a:srgbClr val="BFBFBF"/>
                </a:solidFill>
                <a:latin typeface="Verdana"/>
                <a:cs typeface="Verdana"/>
              </a:rPr>
              <a:t>got </a:t>
            </a:r>
            <a:r>
              <a:rPr sz="1050" spc="15" dirty="0">
                <a:solidFill>
                  <a:srgbClr val="BFBFBF"/>
                </a:solidFill>
                <a:latin typeface="Verdana"/>
                <a:cs typeface="Verdana"/>
              </a:rPr>
              <a:t>a </a:t>
            </a:r>
            <a:r>
              <a:rPr sz="1050" spc="20" dirty="0">
                <a:solidFill>
                  <a:srgbClr val="BFBFBF"/>
                </a:solidFill>
                <a:latin typeface="Verdana"/>
                <a:cs typeface="Verdana"/>
              </a:rPr>
              <a:t>pretty big family </a:t>
            </a:r>
            <a:r>
              <a:rPr sz="1050" spc="25" dirty="0">
                <a:solidFill>
                  <a:srgbClr val="BFBFBF"/>
                </a:solidFill>
                <a:latin typeface="Verdana"/>
                <a:cs typeface="Verdana"/>
              </a:rPr>
              <a:t>back </a:t>
            </a:r>
            <a:r>
              <a:rPr sz="1050" spc="15" dirty="0">
                <a:solidFill>
                  <a:srgbClr val="BFBFBF"/>
                </a:solidFill>
                <a:latin typeface="Verdana"/>
                <a:cs typeface="Verdana"/>
              </a:rPr>
              <a:t>in </a:t>
            </a:r>
            <a:r>
              <a:rPr sz="1050" spc="20" dirty="0">
                <a:solidFill>
                  <a:srgbClr val="BFBFBF"/>
                </a:solidFill>
                <a:latin typeface="Verdana"/>
                <a:cs typeface="Verdana"/>
              </a:rPr>
              <a:t>the</a:t>
            </a:r>
            <a:r>
              <a:rPr sz="1050" spc="95" dirty="0">
                <a:solidFill>
                  <a:srgbClr val="BFBFB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BFBFBF"/>
                </a:solidFill>
                <a:latin typeface="Verdana"/>
                <a:cs typeface="Verdana"/>
              </a:rPr>
              <a:t>States.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6700"/>
              </a:lnSpc>
            </a:pPr>
            <a:r>
              <a:rPr sz="1050" spc="25" dirty="0">
                <a:latin typeface="Verdana"/>
                <a:cs typeface="Verdana"/>
              </a:rPr>
              <a:t>Okay, </a:t>
            </a:r>
            <a:r>
              <a:rPr sz="1050" spc="20" dirty="0">
                <a:latin typeface="Verdana"/>
                <a:cs typeface="Verdana"/>
              </a:rPr>
              <a:t>so </a:t>
            </a:r>
            <a:r>
              <a:rPr sz="1050" spc="15" dirty="0">
                <a:latin typeface="Verdana"/>
                <a:cs typeface="Verdana"/>
              </a:rPr>
              <a:t>that’s all for this </a:t>
            </a:r>
            <a:r>
              <a:rPr sz="1050" spc="20" dirty="0">
                <a:latin typeface="Verdana"/>
                <a:cs typeface="Verdana"/>
              </a:rPr>
              <a:t>lesson. </a:t>
            </a:r>
            <a:r>
              <a:rPr sz="1050" spc="25" dirty="0">
                <a:latin typeface="Verdana"/>
                <a:cs typeface="Verdana"/>
              </a:rPr>
              <a:t>We’ve had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look at both talking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your  </a:t>
            </a:r>
            <a:r>
              <a:rPr sz="1050" spc="25" dirty="0">
                <a:latin typeface="Verdana"/>
                <a:cs typeface="Verdana"/>
              </a:rPr>
              <a:t>immediate </a:t>
            </a:r>
            <a:r>
              <a:rPr sz="1050" spc="20" dirty="0">
                <a:latin typeface="Verdana"/>
                <a:cs typeface="Verdana"/>
              </a:rPr>
              <a:t>family,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talking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your parents or family </a:t>
            </a:r>
            <a:r>
              <a:rPr sz="1050" spc="25" dirty="0">
                <a:latin typeface="Verdana"/>
                <a:cs typeface="Verdana"/>
              </a:rPr>
              <a:t>background. And </a:t>
            </a:r>
            <a:r>
              <a:rPr sz="1050" spc="20" dirty="0">
                <a:latin typeface="Verdana"/>
                <a:cs typeface="Verdana"/>
              </a:rPr>
              <a:t>that  </a:t>
            </a:r>
            <a:r>
              <a:rPr sz="1050" spc="25" dirty="0">
                <a:latin typeface="Verdana"/>
                <a:cs typeface="Verdana"/>
              </a:rPr>
              <a:t>wraps </a:t>
            </a:r>
            <a:r>
              <a:rPr sz="1050" spc="20" dirty="0">
                <a:latin typeface="Verdana"/>
                <a:cs typeface="Verdana"/>
              </a:rPr>
              <a:t>up our series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lessons on talking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your </a:t>
            </a:r>
            <a:r>
              <a:rPr sz="1050" spc="25" dirty="0">
                <a:latin typeface="Verdana"/>
                <a:cs typeface="Verdana"/>
              </a:rPr>
              <a:t>background. </a:t>
            </a:r>
            <a:r>
              <a:rPr sz="1050" spc="20" dirty="0">
                <a:latin typeface="Verdana"/>
                <a:cs typeface="Verdana"/>
              </a:rPr>
              <a:t>By </a:t>
            </a:r>
            <a:r>
              <a:rPr sz="1050" spc="25" dirty="0">
                <a:latin typeface="Verdana"/>
                <a:cs typeface="Verdana"/>
              </a:rPr>
              <a:t>now you  </a:t>
            </a:r>
            <a:r>
              <a:rPr sz="1050" spc="20" dirty="0">
                <a:latin typeface="Verdana"/>
                <a:cs typeface="Verdana"/>
              </a:rPr>
              <a:t>should be comfortable </a:t>
            </a:r>
            <a:r>
              <a:rPr sz="1050" spc="15" dirty="0">
                <a:latin typeface="Verdana"/>
                <a:cs typeface="Verdana"/>
              </a:rPr>
              <a:t>telling </a:t>
            </a:r>
            <a:r>
              <a:rPr sz="1050" spc="20" dirty="0">
                <a:latin typeface="Verdana"/>
                <a:cs typeface="Verdana"/>
              </a:rPr>
              <a:t>people </a:t>
            </a:r>
            <a:r>
              <a:rPr sz="1050" spc="25" dirty="0">
                <a:latin typeface="Verdana"/>
                <a:cs typeface="Verdana"/>
              </a:rPr>
              <a:t>about where </a:t>
            </a:r>
            <a:r>
              <a:rPr sz="1050" spc="20" dirty="0">
                <a:latin typeface="Verdana"/>
                <a:cs typeface="Verdana"/>
              </a:rPr>
              <a:t>you’re from, your education, your  career,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your</a:t>
            </a:r>
            <a:r>
              <a:rPr sz="1050" spc="-3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family!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15" dirty="0">
                <a:latin typeface="Verdana"/>
                <a:cs typeface="Verdana"/>
              </a:rPr>
              <a:t>Until </a:t>
            </a:r>
            <a:r>
              <a:rPr sz="1050" spc="20" dirty="0">
                <a:latin typeface="Verdana"/>
                <a:cs typeface="Verdana"/>
              </a:rPr>
              <a:t>our next lesson, so long </a:t>
            </a:r>
            <a:r>
              <a:rPr sz="1050" spc="25" dirty="0">
                <a:latin typeface="Verdana"/>
                <a:cs typeface="Verdana"/>
              </a:rPr>
              <a:t>and happy</a:t>
            </a:r>
            <a:r>
              <a:rPr sz="1050" spc="8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learning!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>
                <a:latin typeface="Symbol"/>
                <a:cs typeface="Symbol"/>
              </a:rPr>
              <a:t>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2017 Business </a:t>
            </a:r>
            <a:r>
              <a:rPr spc="15" dirty="0"/>
              <a:t>English </a:t>
            </a:r>
            <a:r>
              <a:rPr spc="35" dirty="0"/>
              <a:t>Pod </a:t>
            </a:r>
            <a:r>
              <a:rPr spc="30" dirty="0"/>
              <a:t>Ltd. </a:t>
            </a:r>
            <a:r>
              <a:rPr spc="10" dirty="0"/>
              <a:t>All </a:t>
            </a:r>
            <a:r>
              <a:rPr spc="25" dirty="0"/>
              <a:t>rights</a:t>
            </a:r>
            <a:r>
              <a:rPr spc="-10" dirty="0"/>
              <a:t> </a:t>
            </a:r>
            <a:r>
              <a:rPr spc="15" dirty="0"/>
              <a:t>reserved.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0174" y="917447"/>
            <a:ext cx="596519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Language</a:t>
            </a:r>
            <a:r>
              <a:rPr sz="1200" b="1" spc="-10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Review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050" b="1" spc="20" dirty="0">
                <a:latin typeface="Verdana"/>
                <a:cs typeface="Verdana"/>
              </a:rPr>
              <a:t>A.	</a:t>
            </a:r>
            <a:r>
              <a:rPr sz="1050" b="1" spc="25" dirty="0">
                <a:latin typeface="Verdana"/>
                <a:cs typeface="Verdana"/>
              </a:rPr>
              <a:t>Verbs</a:t>
            </a:r>
            <a:endParaRPr sz="1050">
              <a:latin typeface="Verdana"/>
              <a:cs typeface="Verdana"/>
            </a:endParaRPr>
          </a:p>
          <a:p>
            <a:pPr marL="12700" marR="5080">
              <a:lnSpc>
                <a:spcPct val="114300"/>
              </a:lnSpc>
            </a:pPr>
            <a:r>
              <a:rPr sz="1050" spc="25" dirty="0">
                <a:latin typeface="Verdana"/>
                <a:cs typeface="Verdana"/>
              </a:rPr>
              <a:t>Choose </a:t>
            </a:r>
            <a:r>
              <a:rPr sz="1050" spc="20" dirty="0">
                <a:latin typeface="Verdana"/>
                <a:cs typeface="Verdana"/>
              </a:rPr>
              <a:t>the correct verb </a:t>
            </a:r>
            <a:r>
              <a:rPr sz="1050" spc="15" dirty="0">
                <a:latin typeface="Verdana"/>
                <a:cs typeface="Verdana"/>
              </a:rPr>
              <a:t>for </a:t>
            </a:r>
            <a:r>
              <a:rPr sz="1050" spc="25" dirty="0">
                <a:latin typeface="Verdana"/>
                <a:cs typeface="Verdana"/>
              </a:rPr>
              <a:t>each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the </a:t>
            </a:r>
            <a:r>
              <a:rPr sz="1050" spc="25" dirty="0">
                <a:latin typeface="Verdana"/>
                <a:cs typeface="Verdana"/>
              </a:rPr>
              <a:t>sentences </a:t>
            </a:r>
            <a:r>
              <a:rPr sz="1050" spc="20" dirty="0">
                <a:latin typeface="Verdana"/>
                <a:cs typeface="Verdana"/>
              </a:rPr>
              <a:t>below.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15" dirty="0">
                <a:latin typeface="Verdana"/>
                <a:cs typeface="Verdana"/>
              </a:rPr>
              <a:t>will </a:t>
            </a:r>
            <a:r>
              <a:rPr sz="1050" spc="25" dirty="0">
                <a:latin typeface="Verdana"/>
                <a:cs typeface="Verdana"/>
              </a:rPr>
              <a:t>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use two 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the verbs twice. Be sure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put the verb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the correct</a:t>
            </a:r>
            <a:r>
              <a:rPr sz="1050" spc="12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tense: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174" y="2039873"/>
            <a:ext cx="164465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0" dirty="0">
                <a:latin typeface="Verdana"/>
                <a:cs typeface="Verdana"/>
              </a:rPr>
              <a:t>a.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0" dirty="0">
                <a:latin typeface="Verdana"/>
                <a:cs typeface="Verdana"/>
              </a:rPr>
              <a:t>b.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0" dirty="0">
                <a:latin typeface="Verdana"/>
                <a:cs typeface="Verdana"/>
              </a:rPr>
              <a:t>c.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7375" y="2016991"/>
            <a:ext cx="77851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2875">
              <a:lnSpc>
                <a:spcPct val="114300"/>
              </a:lnSpc>
            </a:pPr>
            <a:r>
              <a:rPr sz="1050" spc="20" dirty="0">
                <a:latin typeface="Verdana"/>
                <a:cs typeface="Verdana"/>
              </a:rPr>
              <a:t>run  </a:t>
            </a:r>
            <a:r>
              <a:rPr sz="1050" spc="25" dirty="0">
                <a:latin typeface="Verdana"/>
                <a:cs typeface="Verdana"/>
              </a:rPr>
              <a:t>have</a:t>
            </a:r>
            <a:r>
              <a:rPr sz="1050" spc="-7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got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5" dirty="0">
                <a:latin typeface="Verdana"/>
                <a:cs typeface="Verdana"/>
              </a:rPr>
              <a:t>come</a:t>
            </a:r>
            <a:r>
              <a:rPr sz="1050" spc="-5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from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174" y="2771393"/>
            <a:ext cx="165735" cy="119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1.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050" spc="25" dirty="0">
                <a:latin typeface="Verdana"/>
                <a:cs typeface="Verdana"/>
              </a:rPr>
              <a:t>2.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050" spc="25" dirty="0">
                <a:latin typeface="Verdana"/>
                <a:cs typeface="Verdana"/>
              </a:rPr>
              <a:t>3.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050" spc="25" dirty="0">
                <a:latin typeface="Verdana"/>
                <a:cs typeface="Verdana"/>
              </a:rPr>
              <a:t>4.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050" spc="25" dirty="0">
                <a:latin typeface="Verdana"/>
                <a:cs typeface="Verdana"/>
              </a:rPr>
              <a:t>5.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375" y="2678421"/>
            <a:ext cx="4202430" cy="128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8905">
              <a:lnSpc>
                <a:spcPct val="158100"/>
              </a:lnSpc>
            </a:pPr>
            <a:r>
              <a:rPr sz="1050" spc="25" dirty="0">
                <a:latin typeface="Verdana"/>
                <a:cs typeface="Verdana"/>
              </a:rPr>
              <a:t>My </a:t>
            </a:r>
            <a:r>
              <a:rPr sz="1050" spc="20" dirty="0">
                <a:latin typeface="Verdana"/>
                <a:cs typeface="Verdana"/>
              </a:rPr>
              <a:t>grandparents </a:t>
            </a:r>
            <a:r>
              <a:rPr sz="1050" spc="25" dirty="0">
                <a:latin typeface="Verdana"/>
                <a:cs typeface="Verdana"/>
              </a:rPr>
              <a:t>____________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successful toy factory.  </a:t>
            </a:r>
            <a:r>
              <a:rPr sz="1050" spc="25" dirty="0">
                <a:latin typeface="Verdana"/>
                <a:cs typeface="Verdana"/>
              </a:rPr>
              <a:t>My </a:t>
            </a:r>
            <a:r>
              <a:rPr sz="1050" spc="20" dirty="0">
                <a:latin typeface="Verdana"/>
                <a:cs typeface="Verdana"/>
              </a:rPr>
              <a:t>wife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____________ </a:t>
            </a:r>
            <a:r>
              <a:rPr sz="1050" spc="20" dirty="0">
                <a:latin typeface="Verdana"/>
                <a:cs typeface="Verdana"/>
              </a:rPr>
              <a:t>three </a:t>
            </a:r>
            <a:r>
              <a:rPr sz="1050" spc="25" dirty="0">
                <a:latin typeface="Verdana"/>
                <a:cs typeface="Verdana"/>
              </a:rPr>
              <a:t>teenaged</a:t>
            </a:r>
            <a:r>
              <a:rPr sz="1050" spc="4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children.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____________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long </a:t>
            </a:r>
            <a:r>
              <a:rPr sz="1050" spc="15" dirty="0">
                <a:latin typeface="Verdana"/>
                <a:cs typeface="Verdana"/>
              </a:rPr>
              <a:t>line of</a:t>
            </a:r>
            <a:r>
              <a:rPr sz="1050" spc="7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engineers.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____________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wife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kids </a:t>
            </a:r>
            <a:r>
              <a:rPr sz="1050" spc="15" dirty="0">
                <a:latin typeface="Verdana"/>
                <a:cs typeface="Verdana"/>
              </a:rPr>
              <a:t>in</a:t>
            </a:r>
            <a:r>
              <a:rPr sz="1050" spc="3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London.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25" dirty="0">
                <a:latin typeface="Verdana"/>
                <a:cs typeface="Verdana"/>
              </a:rPr>
              <a:t>Our </a:t>
            </a:r>
            <a:r>
              <a:rPr sz="1050" spc="20" dirty="0">
                <a:latin typeface="Verdana"/>
                <a:cs typeface="Verdana"/>
              </a:rPr>
              <a:t>family </a:t>
            </a:r>
            <a:r>
              <a:rPr sz="1050" spc="25" dirty="0">
                <a:latin typeface="Verdana"/>
                <a:cs typeface="Verdana"/>
              </a:rPr>
              <a:t>____________ </a:t>
            </a:r>
            <a:r>
              <a:rPr sz="1050" spc="20" dirty="0">
                <a:latin typeface="Verdana"/>
                <a:cs typeface="Verdana"/>
              </a:rPr>
              <a:t>an export business </a:t>
            </a:r>
            <a:r>
              <a:rPr sz="1050" spc="15" dirty="0">
                <a:latin typeface="Verdana"/>
                <a:cs typeface="Verdana"/>
              </a:rPr>
              <a:t>for </a:t>
            </a:r>
            <a:r>
              <a:rPr sz="1050" spc="20" dirty="0">
                <a:latin typeface="Verdana"/>
                <a:cs typeface="Verdana"/>
              </a:rPr>
              <a:t>80</a:t>
            </a:r>
            <a:r>
              <a:rPr sz="1050" spc="12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years.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174" y="4228338"/>
            <a:ext cx="14484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050" b="1" spc="20" dirty="0">
                <a:latin typeface="Verdana"/>
                <a:cs typeface="Verdana"/>
              </a:rPr>
              <a:t>B.	</a:t>
            </a:r>
            <a:r>
              <a:rPr sz="1050" b="1" spc="25" dirty="0">
                <a:latin typeface="Verdana"/>
                <a:cs typeface="Verdana"/>
              </a:rPr>
              <a:t>Review</a:t>
            </a:r>
            <a:r>
              <a:rPr sz="1050" b="1" spc="-40" dirty="0">
                <a:latin typeface="Verdana"/>
                <a:cs typeface="Verdana"/>
              </a:rPr>
              <a:t> </a:t>
            </a:r>
            <a:r>
              <a:rPr sz="1050" b="1" spc="25" dirty="0">
                <a:latin typeface="Verdana"/>
                <a:cs typeface="Verdana"/>
              </a:rPr>
              <a:t>Quiz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174" y="4597146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1.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375" y="4574263"/>
            <a:ext cx="5511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300"/>
              </a:lnSpc>
            </a:pPr>
            <a:r>
              <a:rPr sz="1050" spc="25" dirty="0">
                <a:latin typeface="Verdana"/>
                <a:cs typeface="Verdana"/>
              </a:rPr>
              <a:t>Which </a:t>
            </a:r>
            <a:r>
              <a:rPr sz="1050" spc="20" dirty="0">
                <a:latin typeface="Verdana"/>
                <a:cs typeface="Verdana"/>
              </a:rPr>
              <a:t>two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these statements include family details that </a:t>
            </a:r>
            <a:r>
              <a:rPr sz="1050" spc="25" dirty="0">
                <a:latin typeface="Verdana"/>
                <a:cs typeface="Verdana"/>
              </a:rPr>
              <a:t>might </a:t>
            </a:r>
            <a:r>
              <a:rPr sz="1050" spc="20" dirty="0">
                <a:latin typeface="Verdana"/>
                <a:cs typeface="Verdana"/>
              </a:rPr>
              <a:t>impress  people? </a:t>
            </a:r>
            <a:r>
              <a:rPr sz="1050" spc="25" dirty="0">
                <a:latin typeface="Verdana"/>
                <a:cs typeface="Verdana"/>
              </a:rPr>
              <a:t>[Choose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2]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7375" y="5039105"/>
            <a:ext cx="17653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a)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5" dirty="0">
                <a:latin typeface="Verdana"/>
                <a:cs typeface="Verdana"/>
              </a:rPr>
              <a:t>b)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0" dirty="0">
                <a:latin typeface="Verdana"/>
                <a:cs typeface="Verdana"/>
              </a:rPr>
              <a:t>c)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5" dirty="0">
                <a:latin typeface="Verdana"/>
                <a:cs typeface="Verdana"/>
              </a:rPr>
              <a:t>d)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4576" y="5016223"/>
            <a:ext cx="4446270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300"/>
              </a:lnSpc>
            </a:pPr>
            <a:r>
              <a:rPr sz="1050" spc="25" dirty="0">
                <a:latin typeface="Verdana"/>
                <a:cs typeface="Verdana"/>
              </a:rPr>
              <a:t>My </a:t>
            </a:r>
            <a:r>
              <a:rPr sz="1050" spc="20" dirty="0">
                <a:latin typeface="Verdana"/>
                <a:cs typeface="Verdana"/>
              </a:rPr>
              <a:t>great-grandfather helped establish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major bank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5" dirty="0">
                <a:latin typeface="Verdana"/>
                <a:cs typeface="Verdana"/>
              </a:rPr>
              <a:t>Poland.  My </a:t>
            </a:r>
            <a:r>
              <a:rPr sz="1050" spc="20" dirty="0">
                <a:latin typeface="Verdana"/>
                <a:cs typeface="Verdana"/>
              </a:rPr>
              <a:t>father trained as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bookkeeper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5" dirty="0">
                <a:latin typeface="Verdana"/>
                <a:cs typeface="Verdana"/>
              </a:rPr>
              <a:t>New</a:t>
            </a:r>
            <a:r>
              <a:rPr sz="1050" spc="5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York.</a:t>
            </a:r>
            <a:endParaRPr sz="1050">
              <a:latin typeface="Verdana"/>
              <a:cs typeface="Verdana"/>
            </a:endParaRPr>
          </a:p>
          <a:p>
            <a:pPr marL="12700" marR="645160">
              <a:lnSpc>
                <a:spcPct val="114300"/>
              </a:lnSpc>
            </a:pPr>
            <a:r>
              <a:rPr sz="1050" spc="25" dirty="0">
                <a:latin typeface="Verdana"/>
                <a:cs typeface="Verdana"/>
              </a:rPr>
              <a:t>My </a:t>
            </a:r>
            <a:r>
              <a:rPr sz="1050" spc="20" dirty="0">
                <a:latin typeface="Verdana"/>
                <a:cs typeface="Verdana"/>
              </a:rPr>
              <a:t>mother’s parents </a:t>
            </a:r>
            <a:r>
              <a:rPr sz="1050" spc="25" dirty="0">
                <a:latin typeface="Verdana"/>
                <a:cs typeface="Verdana"/>
              </a:rPr>
              <a:t>have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large factory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Malaysia. 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have </a:t>
            </a:r>
            <a:r>
              <a:rPr sz="1050" spc="20" dirty="0">
                <a:latin typeface="Verdana"/>
                <a:cs typeface="Verdana"/>
              </a:rPr>
              <a:t>an uncle </a:t>
            </a:r>
            <a:r>
              <a:rPr sz="1050" spc="25" dirty="0">
                <a:latin typeface="Verdana"/>
                <a:cs typeface="Verdana"/>
              </a:rPr>
              <a:t>who works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5" dirty="0">
                <a:latin typeface="Verdana"/>
                <a:cs typeface="Verdana"/>
              </a:rPr>
              <a:t>downtown</a:t>
            </a:r>
            <a:r>
              <a:rPr sz="1050" spc="5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Chicago.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174" y="5953505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2.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7375" y="5953505"/>
            <a:ext cx="445706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Which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the following </a:t>
            </a:r>
            <a:r>
              <a:rPr sz="1050" spc="25" dirty="0">
                <a:latin typeface="Verdana"/>
                <a:cs typeface="Verdana"/>
              </a:rPr>
              <a:t>might you mention about </a:t>
            </a:r>
            <a:r>
              <a:rPr sz="1050" spc="20" dirty="0">
                <a:latin typeface="Verdana"/>
                <a:cs typeface="Verdana"/>
              </a:rPr>
              <a:t>your</a:t>
            </a:r>
            <a:r>
              <a:rPr sz="1050" spc="2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children?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7375" y="6215634"/>
            <a:ext cx="17653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a)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5" dirty="0">
                <a:latin typeface="Verdana"/>
                <a:cs typeface="Verdana"/>
              </a:rPr>
              <a:t>b)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0" dirty="0">
                <a:latin typeface="Verdana"/>
                <a:cs typeface="Verdana"/>
              </a:rPr>
              <a:t>c)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5" dirty="0">
                <a:latin typeface="Verdana"/>
                <a:cs typeface="Verdana"/>
              </a:rPr>
              <a:t>d)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4576" y="6192751"/>
            <a:ext cx="1240790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8760">
              <a:lnSpc>
                <a:spcPct val="114300"/>
              </a:lnSpc>
            </a:pPr>
            <a:r>
              <a:rPr sz="1050" spc="20" dirty="0">
                <a:latin typeface="Verdana"/>
                <a:cs typeface="Verdana"/>
              </a:rPr>
              <a:t>their</a:t>
            </a:r>
            <a:r>
              <a:rPr sz="1050" spc="-5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interests  their</a:t>
            </a:r>
            <a:r>
              <a:rPr sz="1050" spc="-8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ages</a:t>
            </a:r>
            <a:endParaRPr sz="1050">
              <a:latin typeface="Verdana"/>
              <a:cs typeface="Verdana"/>
            </a:endParaRPr>
          </a:p>
          <a:p>
            <a:pPr marL="12700" marR="5080">
              <a:lnSpc>
                <a:spcPct val="114300"/>
              </a:lnSpc>
            </a:pPr>
            <a:r>
              <a:rPr sz="1050" spc="20" dirty="0">
                <a:latin typeface="Verdana"/>
                <a:cs typeface="Verdana"/>
              </a:rPr>
              <a:t>their future</a:t>
            </a:r>
            <a:r>
              <a:rPr sz="1050" spc="-5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plans  their</a:t>
            </a:r>
            <a:r>
              <a:rPr sz="1050" spc="-6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height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0174" y="7130033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3.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7375" y="7130033"/>
            <a:ext cx="351599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Complete </a:t>
            </a:r>
            <a:r>
              <a:rPr sz="1050" spc="20" dirty="0">
                <a:latin typeface="Verdana"/>
                <a:cs typeface="Verdana"/>
              </a:rPr>
              <a:t>the dialog with the correct</a:t>
            </a:r>
            <a:r>
              <a:rPr sz="1050" spc="5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expressions.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7375" y="7389114"/>
            <a:ext cx="550926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050" spc="20" dirty="0">
                <a:latin typeface="Verdana"/>
                <a:cs typeface="Verdana"/>
              </a:rPr>
              <a:t>A:	Are your parents </a:t>
            </a:r>
            <a:r>
              <a:rPr sz="1050" spc="15" dirty="0">
                <a:latin typeface="Verdana"/>
                <a:cs typeface="Verdana"/>
              </a:rPr>
              <a:t>still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working?</a:t>
            </a:r>
            <a:endParaRPr sz="1050">
              <a:latin typeface="Verdana"/>
              <a:cs typeface="Verdana"/>
            </a:endParaRPr>
          </a:p>
          <a:p>
            <a:pPr marL="12700" marR="5080">
              <a:lnSpc>
                <a:spcPct val="114300"/>
              </a:lnSpc>
              <a:tabLst>
                <a:tab pos="469265" algn="l"/>
              </a:tabLst>
            </a:pPr>
            <a:r>
              <a:rPr sz="1050" spc="20" dirty="0">
                <a:latin typeface="Verdana"/>
                <a:cs typeface="Verdana"/>
              </a:rPr>
              <a:t>B:	Yes, </a:t>
            </a:r>
            <a:r>
              <a:rPr sz="1050" spc="30" dirty="0">
                <a:latin typeface="Verdana"/>
                <a:cs typeface="Verdana"/>
              </a:rPr>
              <a:t>my </a:t>
            </a:r>
            <a:r>
              <a:rPr sz="1050" spc="25" dirty="0">
                <a:latin typeface="Verdana"/>
                <a:cs typeface="Verdana"/>
              </a:rPr>
              <a:t>dad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20" dirty="0">
                <a:latin typeface="Verdana"/>
                <a:cs typeface="Verdana"/>
              </a:rPr>
              <a:t>an </a:t>
            </a:r>
            <a:r>
              <a:rPr sz="1050" spc="25" dirty="0">
                <a:latin typeface="Verdana"/>
                <a:cs typeface="Verdana"/>
              </a:rPr>
              <a:t>accountant and </a:t>
            </a:r>
            <a:r>
              <a:rPr sz="1050" spc="30" dirty="0">
                <a:latin typeface="Verdana"/>
                <a:cs typeface="Verdana"/>
              </a:rPr>
              <a:t>my </a:t>
            </a:r>
            <a:r>
              <a:rPr sz="1050" spc="25" dirty="0">
                <a:latin typeface="Verdana"/>
                <a:cs typeface="Verdana"/>
              </a:rPr>
              <a:t>mother </a:t>
            </a:r>
            <a:r>
              <a:rPr sz="1050" spc="10" dirty="0">
                <a:latin typeface="Verdana"/>
                <a:cs typeface="Verdana"/>
              </a:rPr>
              <a:t>is</a:t>
            </a:r>
            <a:r>
              <a:rPr sz="1050" spc="5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_________</a:t>
            </a:r>
            <a:r>
              <a:rPr sz="1050" spc="3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marketing. </a:t>
            </a:r>
            <a:r>
              <a:rPr sz="1050" spc="1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A:	An accountant, </a:t>
            </a:r>
            <a:r>
              <a:rPr sz="1050" spc="25" dirty="0">
                <a:latin typeface="Verdana"/>
                <a:cs typeface="Verdana"/>
              </a:rPr>
              <a:t>huh? </a:t>
            </a:r>
            <a:r>
              <a:rPr sz="1050" spc="15" dirty="0">
                <a:latin typeface="Verdana"/>
                <a:cs typeface="Verdana"/>
              </a:rPr>
              <a:t>Isn’t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25" dirty="0">
                <a:latin typeface="Verdana"/>
                <a:cs typeface="Verdana"/>
              </a:rPr>
              <a:t>what you </a:t>
            </a:r>
            <a:r>
              <a:rPr sz="1050" spc="20" dirty="0">
                <a:latin typeface="Verdana"/>
                <a:cs typeface="Verdana"/>
              </a:rPr>
              <a:t>do as</a:t>
            </a:r>
            <a:r>
              <a:rPr sz="1050" spc="8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well?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469265" algn="l"/>
              </a:tabLst>
            </a:pPr>
            <a:r>
              <a:rPr sz="1050" spc="20" dirty="0">
                <a:latin typeface="Verdana"/>
                <a:cs typeface="Verdana"/>
              </a:rPr>
              <a:t>B:	Yes, </a:t>
            </a:r>
            <a:r>
              <a:rPr sz="1050" spc="15" dirty="0">
                <a:latin typeface="Verdana"/>
                <a:cs typeface="Verdana"/>
              </a:rPr>
              <a:t>in fact,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come </a:t>
            </a:r>
            <a:r>
              <a:rPr sz="1050" spc="20" dirty="0">
                <a:latin typeface="Verdana"/>
                <a:cs typeface="Verdana"/>
              </a:rPr>
              <a:t>from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___________ </a:t>
            </a:r>
            <a:r>
              <a:rPr sz="1050" spc="15" dirty="0">
                <a:latin typeface="Verdana"/>
                <a:cs typeface="Verdana"/>
              </a:rPr>
              <a:t>of</a:t>
            </a:r>
            <a:r>
              <a:rPr sz="1050" spc="1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accountants.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7375" y="8306561"/>
            <a:ext cx="17653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a)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5" dirty="0">
                <a:latin typeface="Verdana"/>
                <a:cs typeface="Verdana"/>
              </a:rPr>
              <a:t>b)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0" dirty="0">
                <a:latin typeface="Verdana"/>
                <a:cs typeface="Verdana"/>
              </a:rPr>
              <a:t>c)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5" dirty="0">
                <a:latin typeface="Verdana"/>
                <a:cs typeface="Verdana"/>
              </a:rPr>
              <a:t>d)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4576" y="8306561"/>
            <a:ext cx="132524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0" dirty="0">
                <a:latin typeface="Verdana"/>
                <a:cs typeface="Verdana"/>
              </a:rPr>
              <a:t>on …</a:t>
            </a:r>
            <a:r>
              <a:rPr sz="1050" spc="-5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team</a:t>
            </a:r>
            <a:endParaRPr sz="1050">
              <a:latin typeface="Verdana"/>
              <a:cs typeface="Verdana"/>
            </a:endParaRPr>
          </a:p>
          <a:p>
            <a:pPr marL="12700" marR="147320">
              <a:lnSpc>
                <a:spcPct val="114300"/>
              </a:lnSpc>
            </a:pPr>
            <a:r>
              <a:rPr sz="1050" spc="15" dirty="0">
                <a:latin typeface="Verdana"/>
                <a:cs typeface="Verdana"/>
              </a:rPr>
              <a:t>for </a:t>
            </a:r>
            <a:r>
              <a:rPr sz="1050" spc="20" dirty="0">
                <a:latin typeface="Verdana"/>
                <a:cs typeface="Verdana"/>
              </a:rPr>
              <a:t>… generation 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… long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line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15" dirty="0">
                <a:latin typeface="Verdana"/>
                <a:cs typeface="Verdana"/>
              </a:rPr>
              <a:t>into </a:t>
            </a:r>
            <a:r>
              <a:rPr sz="1050" spc="20" dirty="0">
                <a:latin typeface="Verdana"/>
                <a:cs typeface="Verdana"/>
              </a:rPr>
              <a:t>…</a:t>
            </a:r>
            <a:r>
              <a:rPr sz="1050" spc="-2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background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>
                <a:latin typeface="Symbol"/>
                <a:cs typeface="Symbol"/>
              </a:rPr>
              <a:t>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2017 Business </a:t>
            </a:r>
            <a:r>
              <a:rPr spc="15" dirty="0"/>
              <a:t>English </a:t>
            </a:r>
            <a:r>
              <a:rPr spc="35" dirty="0"/>
              <a:t>Pod </a:t>
            </a:r>
            <a:r>
              <a:rPr spc="30" dirty="0"/>
              <a:t>Ltd. </a:t>
            </a:r>
            <a:r>
              <a:rPr spc="10" dirty="0"/>
              <a:t>All </a:t>
            </a:r>
            <a:r>
              <a:rPr spc="25" dirty="0"/>
              <a:t>rights</a:t>
            </a:r>
            <a:r>
              <a:rPr spc="-10" dirty="0"/>
              <a:t> </a:t>
            </a:r>
            <a:r>
              <a:rPr spc="15" dirty="0"/>
              <a:t>reserved.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0174" y="1107185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4.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7375" y="1107185"/>
            <a:ext cx="486664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only </a:t>
            </a:r>
            <a:r>
              <a:rPr sz="1050" spc="25" dirty="0">
                <a:latin typeface="Verdana"/>
                <a:cs typeface="Verdana"/>
              </a:rPr>
              <a:t>want </a:t>
            </a:r>
            <a:r>
              <a:rPr sz="1050" spc="15" dirty="0">
                <a:latin typeface="Verdana"/>
                <a:cs typeface="Verdana"/>
              </a:rPr>
              <a:t>to talk </a:t>
            </a:r>
            <a:r>
              <a:rPr sz="1050" i="1" spc="20" dirty="0">
                <a:latin typeface="Verdana"/>
                <a:cs typeface="Verdana"/>
              </a:rPr>
              <a:t>generally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your family, </a:t>
            </a:r>
            <a:r>
              <a:rPr sz="1050" spc="25" dirty="0">
                <a:latin typeface="Verdana"/>
                <a:cs typeface="Verdana"/>
              </a:rPr>
              <a:t>you might</a:t>
            </a:r>
            <a:r>
              <a:rPr sz="1050" spc="9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say…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7375" y="1472945"/>
            <a:ext cx="17653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a)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5" dirty="0">
                <a:latin typeface="Verdana"/>
                <a:cs typeface="Verdana"/>
              </a:rPr>
              <a:t>b)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50" spc="20" dirty="0">
                <a:latin typeface="Verdana"/>
                <a:cs typeface="Verdana"/>
              </a:rPr>
              <a:t>c)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50" spc="25" dirty="0">
                <a:latin typeface="Verdana"/>
                <a:cs typeface="Verdana"/>
              </a:rPr>
              <a:t>d)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4576" y="1450062"/>
            <a:ext cx="3531235" cy="74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9435">
              <a:lnSpc>
                <a:spcPct val="114300"/>
              </a:lnSpc>
            </a:pPr>
            <a:r>
              <a:rPr sz="1050" spc="25" dirty="0">
                <a:latin typeface="Verdana"/>
                <a:cs typeface="Verdana"/>
              </a:rPr>
              <a:t>My </a:t>
            </a:r>
            <a:r>
              <a:rPr sz="1050" spc="20" dirty="0">
                <a:latin typeface="Verdana"/>
                <a:cs typeface="Verdana"/>
              </a:rPr>
              <a:t>wife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15" dirty="0">
                <a:latin typeface="Verdana"/>
                <a:cs typeface="Verdana"/>
              </a:rPr>
              <a:t>live </a:t>
            </a:r>
            <a:r>
              <a:rPr sz="1050" spc="20" dirty="0">
                <a:latin typeface="Verdana"/>
                <a:cs typeface="Verdana"/>
              </a:rPr>
              <a:t>with our two kids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LA.  I’m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single </a:t>
            </a:r>
            <a:r>
              <a:rPr sz="1050" spc="30" dirty="0">
                <a:latin typeface="Verdana"/>
                <a:cs typeface="Verdana"/>
              </a:rPr>
              <a:t>mom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three </a:t>
            </a:r>
            <a:r>
              <a:rPr sz="1050" spc="25" dirty="0">
                <a:latin typeface="Verdana"/>
                <a:cs typeface="Verdana"/>
              </a:rPr>
              <a:t>young</a:t>
            </a:r>
            <a:r>
              <a:rPr sz="1050" spc="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boys.</a:t>
            </a:r>
            <a:endParaRPr sz="1050">
              <a:latin typeface="Verdana"/>
              <a:cs typeface="Verdana"/>
            </a:endParaRPr>
          </a:p>
          <a:p>
            <a:pPr marL="12700" marR="5080">
              <a:lnSpc>
                <a:spcPct val="114300"/>
              </a:lnSpc>
              <a:spcBef>
                <a:spcPts val="20"/>
              </a:spcBef>
            </a:pPr>
            <a:r>
              <a:rPr sz="1050" spc="15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just </a:t>
            </a:r>
            <a:r>
              <a:rPr sz="1050" spc="30" dirty="0">
                <a:latin typeface="Verdana"/>
                <a:cs typeface="Verdana"/>
              </a:rPr>
              <a:t>my </a:t>
            </a:r>
            <a:r>
              <a:rPr sz="1050" spc="25" dirty="0">
                <a:latin typeface="Verdana"/>
                <a:cs typeface="Verdana"/>
              </a:rPr>
              <a:t>husband and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15" dirty="0">
                <a:latin typeface="Verdana"/>
                <a:cs typeface="Verdana"/>
              </a:rPr>
              <a:t>for </a:t>
            </a:r>
            <a:r>
              <a:rPr sz="1050" spc="25" dirty="0">
                <a:latin typeface="Verdana"/>
                <a:cs typeface="Verdana"/>
              </a:rPr>
              <a:t>now </a:t>
            </a:r>
            <a:r>
              <a:rPr sz="1050" spc="20" dirty="0">
                <a:latin typeface="Verdana"/>
                <a:cs typeface="Verdana"/>
              </a:rPr>
              <a:t>here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5" dirty="0">
                <a:latin typeface="Verdana"/>
                <a:cs typeface="Verdana"/>
              </a:rPr>
              <a:t>Tokyo.  </a:t>
            </a:r>
            <a:r>
              <a:rPr sz="1050" spc="15" dirty="0">
                <a:latin typeface="Verdana"/>
                <a:cs typeface="Verdana"/>
              </a:rPr>
              <a:t>I’ve </a:t>
            </a:r>
            <a:r>
              <a:rPr sz="1050" spc="20" dirty="0">
                <a:latin typeface="Verdana"/>
                <a:cs typeface="Verdana"/>
              </a:rPr>
              <a:t>got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big family </a:t>
            </a:r>
            <a:r>
              <a:rPr sz="1050" spc="25" dirty="0">
                <a:latin typeface="Verdana"/>
                <a:cs typeface="Verdana"/>
              </a:rPr>
              <a:t>back </a:t>
            </a:r>
            <a:r>
              <a:rPr sz="1050" spc="15" dirty="0">
                <a:latin typeface="Verdana"/>
                <a:cs typeface="Verdana"/>
              </a:rPr>
              <a:t>in</a:t>
            </a:r>
            <a:r>
              <a:rPr sz="1050" spc="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Texas.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74" y="2390393"/>
            <a:ext cx="16573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5.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7090" y="2390393"/>
            <a:ext cx="55118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Verdana"/>
                <a:cs typeface="Verdana"/>
              </a:rPr>
              <a:t>fri</a:t>
            </a:r>
            <a:r>
              <a:rPr sz="1050" spc="25" dirty="0">
                <a:latin typeface="Verdana"/>
                <a:cs typeface="Verdana"/>
              </a:rPr>
              <a:t>end</a:t>
            </a:r>
            <a:r>
              <a:rPr sz="1050" spc="10" dirty="0">
                <a:latin typeface="Verdana"/>
                <a:cs typeface="Verdana"/>
              </a:rPr>
              <a:t>l</a:t>
            </a:r>
            <a:r>
              <a:rPr sz="1050" spc="15" dirty="0">
                <a:latin typeface="Verdana"/>
                <a:cs typeface="Verdana"/>
              </a:rPr>
              <a:t>y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7375" y="2367510"/>
            <a:ext cx="4857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300"/>
              </a:lnSpc>
              <a:tabLst>
                <a:tab pos="564515" algn="l"/>
                <a:tab pos="824865" algn="l"/>
                <a:tab pos="1177925" algn="l"/>
                <a:tab pos="1927225" algn="l"/>
                <a:tab pos="2458085" algn="l"/>
                <a:tab pos="2840355" algn="l"/>
                <a:tab pos="3540760" algn="l"/>
                <a:tab pos="3794125" algn="l"/>
                <a:tab pos="4004310" algn="l"/>
                <a:tab pos="4586605" algn="l"/>
              </a:tabLst>
            </a:pPr>
            <a:r>
              <a:rPr sz="1050" spc="40" dirty="0">
                <a:latin typeface="Verdana"/>
                <a:cs typeface="Verdana"/>
              </a:rPr>
              <a:t>W</a:t>
            </a:r>
            <a:r>
              <a:rPr sz="1050" spc="25" dirty="0">
                <a:latin typeface="Verdana"/>
                <a:cs typeface="Verdana"/>
              </a:rPr>
              <a:t>h</a:t>
            </a:r>
            <a:r>
              <a:rPr sz="1050" spc="15" dirty="0">
                <a:latin typeface="Verdana"/>
                <a:cs typeface="Verdana"/>
              </a:rPr>
              <a:t>ich</a:t>
            </a:r>
            <a:r>
              <a:rPr sz="1050" dirty="0">
                <a:latin typeface="Verdana"/>
                <a:cs typeface="Verdana"/>
              </a:rPr>
              <a:t>	</a:t>
            </a:r>
            <a:r>
              <a:rPr sz="1050" spc="25" dirty="0">
                <a:latin typeface="Verdana"/>
                <a:cs typeface="Verdana"/>
              </a:rPr>
              <a:t>o</a:t>
            </a:r>
            <a:r>
              <a:rPr sz="1050" spc="10" dirty="0">
                <a:latin typeface="Verdana"/>
                <a:cs typeface="Verdana"/>
              </a:rPr>
              <a:t>f</a:t>
            </a:r>
            <a:r>
              <a:rPr sz="1050" dirty="0">
                <a:latin typeface="Verdana"/>
                <a:cs typeface="Verdana"/>
              </a:rPr>
              <a:t>	</a:t>
            </a:r>
            <a:r>
              <a:rPr sz="1050" spc="15" dirty="0">
                <a:latin typeface="Verdana"/>
                <a:cs typeface="Verdana"/>
              </a:rPr>
              <a:t>t</a:t>
            </a:r>
            <a:r>
              <a:rPr sz="1050" spc="25" dirty="0">
                <a:latin typeface="Verdana"/>
                <a:cs typeface="Verdana"/>
              </a:rPr>
              <a:t>h</a:t>
            </a:r>
            <a:r>
              <a:rPr sz="1050" spc="15" dirty="0">
                <a:latin typeface="Verdana"/>
                <a:cs typeface="Verdana"/>
              </a:rPr>
              <a:t>e</a:t>
            </a:r>
            <a:r>
              <a:rPr sz="1050" dirty="0">
                <a:latin typeface="Verdana"/>
                <a:cs typeface="Verdana"/>
              </a:rPr>
              <a:t>	</a:t>
            </a:r>
            <a:r>
              <a:rPr sz="1050" spc="15" dirty="0">
                <a:latin typeface="Verdana"/>
                <a:cs typeface="Verdana"/>
              </a:rPr>
              <a:t>f</a:t>
            </a:r>
            <a:r>
              <a:rPr sz="1050" spc="25" dirty="0">
                <a:latin typeface="Verdana"/>
                <a:cs typeface="Verdana"/>
              </a:rPr>
              <a:t>o</a:t>
            </a:r>
            <a:r>
              <a:rPr sz="1050" spc="10" dirty="0">
                <a:latin typeface="Verdana"/>
                <a:cs typeface="Verdana"/>
              </a:rPr>
              <a:t>ll</a:t>
            </a:r>
            <a:r>
              <a:rPr sz="1050" spc="25" dirty="0">
                <a:latin typeface="Verdana"/>
                <a:cs typeface="Verdana"/>
              </a:rPr>
              <a:t>o</a:t>
            </a:r>
            <a:r>
              <a:rPr sz="1050" spc="30" dirty="0">
                <a:latin typeface="Verdana"/>
                <a:cs typeface="Verdana"/>
              </a:rPr>
              <a:t>w</a:t>
            </a:r>
            <a:r>
              <a:rPr sz="1050" spc="10" dirty="0">
                <a:latin typeface="Verdana"/>
                <a:cs typeface="Verdana"/>
              </a:rPr>
              <a:t>i</a:t>
            </a:r>
            <a:r>
              <a:rPr sz="1050" spc="25" dirty="0">
                <a:latin typeface="Verdana"/>
                <a:cs typeface="Verdana"/>
              </a:rPr>
              <a:t>n</a:t>
            </a:r>
            <a:r>
              <a:rPr sz="1050" spc="15" dirty="0">
                <a:latin typeface="Verdana"/>
                <a:cs typeface="Verdana"/>
              </a:rPr>
              <a:t>g</a:t>
            </a:r>
            <a:r>
              <a:rPr sz="1050" dirty="0">
                <a:latin typeface="Verdana"/>
                <a:cs typeface="Verdana"/>
              </a:rPr>
              <a:t>	</a:t>
            </a:r>
            <a:r>
              <a:rPr sz="1050" spc="45" dirty="0">
                <a:latin typeface="Verdana"/>
                <a:cs typeface="Verdana"/>
              </a:rPr>
              <a:t>m</a:t>
            </a:r>
            <a:r>
              <a:rPr sz="1050" spc="10" dirty="0">
                <a:latin typeface="Verdana"/>
                <a:cs typeface="Verdana"/>
              </a:rPr>
              <a:t>i</a:t>
            </a:r>
            <a:r>
              <a:rPr sz="1050" spc="25" dirty="0">
                <a:latin typeface="Verdana"/>
                <a:cs typeface="Verdana"/>
              </a:rPr>
              <a:t>gh</a:t>
            </a:r>
            <a:r>
              <a:rPr sz="1050" spc="10" dirty="0">
                <a:latin typeface="Verdana"/>
                <a:cs typeface="Verdana"/>
              </a:rPr>
              <a:t>t</a:t>
            </a:r>
            <a:r>
              <a:rPr sz="1050" dirty="0">
                <a:latin typeface="Verdana"/>
                <a:cs typeface="Verdana"/>
              </a:rPr>
              <a:t>	</a:t>
            </a:r>
            <a:r>
              <a:rPr sz="1050" spc="25" dirty="0">
                <a:latin typeface="Verdana"/>
                <a:cs typeface="Verdana"/>
              </a:rPr>
              <a:t>yo</a:t>
            </a:r>
            <a:r>
              <a:rPr sz="1050" spc="15" dirty="0">
                <a:latin typeface="Verdana"/>
                <a:cs typeface="Verdana"/>
              </a:rPr>
              <a:t>u</a:t>
            </a:r>
            <a:r>
              <a:rPr sz="1050" dirty="0">
                <a:latin typeface="Verdana"/>
                <a:cs typeface="Verdana"/>
              </a:rPr>
              <a:t>	</a:t>
            </a:r>
            <a:r>
              <a:rPr sz="1050" spc="45" dirty="0">
                <a:latin typeface="Verdana"/>
                <a:cs typeface="Verdana"/>
              </a:rPr>
              <a:t>m</a:t>
            </a:r>
            <a:r>
              <a:rPr sz="1050" spc="25" dirty="0">
                <a:latin typeface="Verdana"/>
                <a:cs typeface="Verdana"/>
              </a:rPr>
              <a:t>en</a:t>
            </a:r>
            <a:r>
              <a:rPr sz="1050" spc="15" dirty="0">
                <a:latin typeface="Verdana"/>
                <a:cs typeface="Verdana"/>
              </a:rPr>
              <a:t>ti</a:t>
            </a:r>
            <a:r>
              <a:rPr sz="1050" spc="25" dirty="0">
                <a:latin typeface="Verdana"/>
                <a:cs typeface="Verdana"/>
              </a:rPr>
              <a:t>o</a:t>
            </a:r>
            <a:r>
              <a:rPr sz="1050" spc="15" dirty="0">
                <a:latin typeface="Verdana"/>
                <a:cs typeface="Verdana"/>
              </a:rPr>
              <a:t>n</a:t>
            </a:r>
            <a:r>
              <a:rPr sz="1050" dirty="0">
                <a:latin typeface="Verdana"/>
                <a:cs typeface="Verdana"/>
              </a:rPr>
              <a:t>	</a:t>
            </a:r>
            <a:r>
              <a:rPr sz="1050" spc="10" dirty="0">
                <a:latin typeface="Verdana"/>
                <a:cs typeface="Verdana"/>
              </a:rPr>
              <a:t>i</a:t>
            </a:r>
            <a:r>
              <a:rPr sz="1050" spc="15" dirty="0">
                <a:latin typeface="Verdana"/>
                <a:cs typeface="Verdana"/>
              </a:rPr>
              <a:t>n</a:t>
            </a:r>
            <a:r>
              <a:rPr sz="1050" dirty="0">
                <a:latin typeface="Verdana"/>
                <a:cs typeface="Verdana"/>
              </a:rPr>
              <a:t>	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dirty="0">
                <a:latin typeface="Verdana"/>
                <a:cs typeface="Verdana"/>
              </a:rPr>
              <a:t>	</a:t>
            </a:r>
            <a:r>
              <a:rPr sz="1050" spc="25" dirty="0">
                <a:latin typeface="Verdana"/>
                <a:cs typeface="Verdana"/>
              </a:rPr>
              <a:t>s</a:t>
            </a:r>
            <a:r>
              <a:rPr sz="1050" spc="10" dirty="0">
                <a:latin typeface="Verdana"/>
                <a:cs typeface="Verdana"/>
              </a:rPr>
              <a:t>i</a:t>
            </a:r>
            <a:r>
              <a:rPr sz="1050" spc="40" dirty="0">
                <a:latin typeface="Verdana"/>
                <a:cs typeface="Verdana"/>
              </a:rPr>
              <a:t>m</a:t>
            </a:r>
            <a:r>
              <a:rPr sz="1050" spc="25" dirty="0">
                <a:latin typeface="Verdana"/>
                <a:cs typeface="Verdana"/>
              </a:rPr>
              <a:t>p</a:t>
            </a:r>
            <a:r>
              <a:rPr sz="1050" spc="10" dirty="0">
                <a:latin typeface="Verdana"/>
                <a:cs typeface="Verdana"/>
              </a:rPr>
              <a:t>l</a:t>
            </a:r>
            <a:r>
              <a:rPr sz="1050" spc="15" dirty="0">
                <a:latin typeface="Verdana"/>
                <a:cs typeface="Verdana"/>
              </a:rPr>
              <a:t>e</a:t>
            </a:r>
            <a:r>
              <a:rPr sz="1050" dirty="0">
                <a:latin typeface="Verdana"/>
                <a:cs typeface="Verdana"/>
              </a:rPr>
              <a:t>	</a:t>
            </a:r>
            <a:r>
              <a:rPr sz="1050" spc="25" dirty="0">
                <a:latin typeface="Verdana"/>
                <a:cs typeface="Verdana"/>
              </a:rPr>
              <a:t>an</a:t>
            </a:r>
            <a:r>
              <a:rPr sz="1050" spc="10" dirty="0">
                <a:latin typeface="Verdana"/>
                <a:cs typeface="Verdana"/>
              </a:rPr>
              <a:t>d  </a:t>
            </a:r>
            <a:r>
              <a:rPr sz="1050" spc="20" dirty="0">
                <a:latin typeface="Verdana"/>
                <a:cs typeface="Verdana"/>
              </a:rPr>
              <a:t>conversation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family? [Select </a:t>
            </a:r>
            <a:r>
              <a:rPr sz="1050" spc="15" dirty="0">
                <a:latin typeface="Verdana"/>
                <a:cs typeface="Verdana"/>
              </a:rPr>
              <a:t>all </a:t>
            </a:r>
            <a:r>
              <a:rPr sz="1050" spc="20" dirty="0">
                <a:latin typeface="Verdana"/>
                <a:cs typeface="Verdana"/>
              </a:rPr>
              <a:t>that</a:t>
            </a:r>
            <a:r>
              <a:rPr sz="1050" spc="5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apply.]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375" y="2939033"/>
            <a:ext cx="177800" cy="164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a)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5" dirty="0">
                <a:latin typeface="Verdana"/>
                <a:cs typeface="Verdana"/>
              </a:rPr>
              <a:t>b)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0" dirty="0">
                <a:latin typeface="Verdana"/>
                <a:cs typeface="Verdana"/>
              </a:rPr>
              <a:t>c)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spc="25" dirty="0">
                <a:latin typeface="Verdana"/>
                <a:cs typeface="Verdana"/>
              </a:rPr>
              <a:t>d)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5" dirty="0">
                <a:latin typeface="Verdana"/>
                <a:cs typeface="Verdana"/>
              </a:rPr>
              <a:t>e)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15" dirty="0">
                <a:latin typeface="Verdana"/>
                <a:cs typeface="Verdana"/>
              </a:rPr>
              <a:t>f)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5" dirty="0">
                <a:latin typeface="Verdana"/>
                <a:cs typeface="Verdana"/>
              </a:rPr>
              <a:t>g)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5" dirty="0">
                <a:latin typeface="Verdana"/>
                <a:cs typeface="Verdana"/>
              </a:rPr>
              <a:t>h)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15" dirty="0">
                <a:latin typeface="Verdana"/>
                <a:cs typeface="Verdana"/>
              </a:rPr>
              <a:t>i)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4576" y="2916150"/>
            <a:ext cx="2731770" cy="166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42720">
              <a:lnSpc>
                <a:spcPct val="114300"/>
              </a:lnSpc>
            </a:pPr>
            <a:r>
              <a:rPr sz="1050" spc="20" dirty="0">
                <a:latin typeface="Verdana"/>
                <a:cs typeface="Verdana"/>
              </a:rPr>
              <a:t>Your </a:t>
            </a:r>
            <a:r>
              <a:rPr sz="1050" spc="25" dirty="0">
                <a:latin typeface="Verdana"/>
                <a:cs typeface="Verdana"/>
              </a:rPr>
              <a:t>cousins  </a:t>
            </a:r>
            <a:r>
              <a:rPr sz="1050" spc="20" dirty="0">
                <a:latin typeface="Verdana"/>
                <a:cs typeface="Verdana"/>
              </a:rPr>
              <a:t>Family</a:t>
            </a:r>
            <a:r>
              <a:rPr sz="1050" spc="-4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businesses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20" dirty="0">
                <a:latin typeface="Verdana"/>
                <a:cs typeface="Verdana"/>
              </a:rPr>
              <a:t>Your parents’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education</a:t>
            </a:r>
            <a:endParaRPr sz="1050">
              <a:latin typeface="Verdana"/>
              <a:cs typeface="Verdana"/>
            </a:endParaRPr>
          </a:p>
          <a:p>
            <a:pPr marL="12700" marR="508634">
              <a:lnSpc>
                <a:spcPct val="114300"/>
              </a:lnSpc>
              <a:spcBef>
                <a:spcPts val="20"/>
              </a:spcBef>
            </a:pPr>
            <a:r>
              <a:rPr sz="1050" spc="25" dirty="0">
                <a:latin typeface="Verdana"/>
                <a:cs typeface="Verdana"/>
              </a:rPr>
              <a:t>Whether you have boys </a:t>
            </a:r>
            <a:r>
              <a:rPr sz="1050" spc="20" dirty="0">
                <a:latin typeface="Verdana"/>
                <a:cs typeface="Verdana"/>
              </a:rPr>
              <a:t>or</a:t>
            </a:r>
            <a:r>
              <a:rPr sz="1050" spc="-4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girls  </a:t>
            </a:r>
            <a:r>
              <a:rPr sz="1050" spc="20" dirty="0">
                <a:latin typeface="Verdana"/>
                <a:cs typeface="Verdana"/>
              </a:rPr>
              <a:t>Your </a:t>
            </a:r>
            <a:r>
              <a:rPr sz="1050" spc="25" dirty="0">
                <a:latin typeface="Verdana"/>
                <a:cs typeface="Verdana"/>
              </a:rPr>
              <a:t>work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experience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50" spc="20" dirty="0">
                <a:latin typeface="Verdana"/>
                <a:cs typeface="Verdana"/>
              </a:rPr>
              <a:t>Your</a:t>
            </a:r>
            <a:r>
              <a:rPr sz="1050" spc="-5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spouse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50" spc="20" dirty="0">
                <a:latin typeface="Verdana"/>
                <a:cs typeface="Verdana"/>
              </a:rPr>
              <a:t>Special</a:t>
            </a:r>
            <a:r>
              <a:rPr sz="1050" spc="-4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accomplishments</a:t>
            </a:r>
            <a:endParaRPr sz="1050">
              <a:latin typeface="Verdana"/>
              <a:cs typeface="Verdana"/>
            </a:endParaRPr>
          </a:p>
          <a:p>
            <a:pPr marL="12700" marR="5080">
              <a:lnSpc>
                <a:spcPct val="114300"/>
              </a:lnSpc>
            </a:pPr>
            <a:r>
              <a:rPr sz="1050" spc="20" dirty="0">
                <a:latin typeface="Verdana"/>
                <a:cs typeface="Verdana"/>
              </a:rPr>
              <a:t>A job </a:t>
            </a:r>
            <a:r>
              <a:rPr sz="1050" spc="30" dirty="0">
                <a:latin typeface="Verdana"/>
                <a:cs typeface="Verdana"/>
              </a:rPr>
              <a:t>common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different generations  Salary or</a:t>
            </a:r>
            <a:r>
              <a:rPr sz="1050" spc="-5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income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15" dirty="0"/>
              <a:t>6</a:t>
            </a:fld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>
                <a:latin typeface="Symbol"/>
                <a:cs typeface="Symbol"/>
              </a:rPr>
              <a:t>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/>
              <a:t>2017 Business </a:t>
            </a:r>
            <a:r>
              <a:rPr spc="15" dirty="0"/>
              <a:t>English </a:t>
            </a:r>
            <a:r>
              <a:rPr spc="35" dirty="0"/>
              <a:t>Pod </a:t>
            </a:r>
            <a:r>
              <a:rPr spc="30" dirty="0"/>
              <a:t>Ltd. </a:t>
            </a:r>
            <a:r>
              <a:rPr spc="10" dirty="0"/>
              <a:t>All </a:t>
            </a:r>
            <a:r>
              <a:rPr spc="25" dirty="0"/>
              <a:t>rights</a:t>
            </a:r>
            <a:r>
              <a:rPr spc="-10" dirty="0"/>
              <a:t> </a:t>
            </a:r>
            <a:r>
              <a:rPr spc="15" dirty="0"/>
              <a:t>reserved.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0174" y="917447"/>
            <a:ext cx="2720340" cy="239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Language Review</a:t>
            </a:r>
            <a:r>
              <a:rPr sz="1200" b="1" spc="-10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Answers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b="1" spc="20" dirty="0">
                <a:latin typeface="Verdana"/>
                <a:cs typeface="Verdana"/>
              </a:rPr>
              <a:t>A.</a:t>
            </a:r>
            <a:r>
              <a:rPr sz="1050" b="1" spc="320" dirty="0">
                <a:latin typeface="Verdana"/>
                <a:cs typeface="Verdana"/>
              </a:rPr>
              <a:t> </a:t>
            </a:r>
            <a:r>
              <a:rPr sz="1050" b="1" spc="25" dirty="0">
                <a:latin typeface="Verdana"/>
                <a:cs typeface="Verdana"/>
              </a:rPr>
              <a:t>Verbs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201295" indent="-188595">
              <a:lnSpc>
                <a:spcPct val="100000"/>
              </a:lnSpc>
              <a:buAutoNum type="arabicPeriod"/>
              <a:tabLst>
                <a:tab pos="201930" algn="l"/>
              </a:tabLst>
            </a:pPr>
            <a:r>
              <a:rPr sz="1050" spc="20" dirty="0">
                <a:latin typeface="Verdana"/>
                <a:cs typeface="Verdana"/>
              </a:rPr>
              <a:t>ran</a:t>
            </a:r>
            <a:endParaRPr sz="1050">
              <a:latin typeface="Verdana"/>
              <a:cs typeface="Verdana"/>
            </a:endParaRPr>
          </a:p>
          <a:p>
            <a:pPr marL="201295" indent="-18859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201930" algn="l"/>
              </a:tabLst>
            </a:pPr>
            <a:r>
              <a:rPr sz="1050" spc="25" dirty="0">
                <a:latin typeface="Verdana"/>
                <a:cs typeface="Verdana"/>
              </a:rPr>
              <a:t>have</a:t>
            </a:r>
            <a:r>
              <a:rPr sz="1050" spc="-7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got</a:t>
            </a:r>
            <a:endParaRPr sz="1050">
              <a:latin typeface="Verdana"/>
              <a:cs typeface="Verdana"/>
            </a:endParaRPr>
          </a:p>
          <a:p>
            <a:pPr marL="201295" indent="-18859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201930" algn="l"/>
              </a:tabLst>
            </a:pPr>
            <a:r>
              <a:rPr sz="1050" spc="25" dirty="0">
                <a:latin typeface="Verdana"/>
                <a:cs typeface="Verdana"/>
              </a:rPr>
              <a:t>come</a:t>
            </a:r>
            <a:r>
              <a:rPr sz="1050" spc="-6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from</a:t>
            </a:r>
            <a:endParaRPr sz="1050">
              <a:latin typeface="Verdana"/>
              <a:cs typeface="Verdana"/>
            </a:endParaRPr>
          </a:p>
          <a:p>
            <a:pPr marL="201295" indent="-188595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201930" algn="l"/>
              </a:tabLst>
            </a:pPr>
            <a:r>
              <a:rPr sz="1050" spc="25" dirty="0">
                <a:latin typeface="Verdana"/>
                <a:cs typeface="Verdana"/>
              </a:rPr>
              <a:t>have</a:t>
            </a:r>
            <a:r>
              <a:rPr sz="1050" spc="-7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got</a:t>
            </a:r>
            <a:endParaRPr sz="1050">
              <a:latin typeface="Verdana"/>
              <a:cs typeface="Verdana"/>
            </a:endParaRPr>
          </a:p>
          <a:p>
            <a:pPr marL="201295" indent="-18859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201930" algn="l"/>
              </a:tabLst>
            </a:pPr>
            <a:r>
              <a:rPr sz="1050" spc="20" dirty="0">
                <a:latin typeface="Verdana"/>
                <a:cs typeface="Verdana"/>
              </a:rPr>
              <a:t>has</a:t>
            </a:r>
            <a:r>
              <a:rPr sz="1050" spc="-6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run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b="1" spc="20" dirty="0">
                <a:latin typeface="Verdana"/>
                <a:cs typeface="Verdana"/>
              </a:rPr>
              <a:t>B.  </a:t>
            </a:r>
            <a:r>
              <a:rPr sz="1050" b="1" spc="25" dirty="0">
                <a:latin typeface="Verdana"/>
                <a:cs typeface="Verdana"/>
              </a:rPr>
              <a:t>Review</a:t>
            </a:r>
            <a:r>
              <a:rPr sz="1050" b="1" spc="-30" dirty="0">
                <a:latin typeface="Verdana"/>
                <a:cs typeface="Verdana"/>
              </a:rPr>
              <a:t> </a:t>
            </a:r>
            <a:r>
              <a:rPr sz="1050" b="1" spc="25" dirty="0">
                <a:latin typeface="Verdana"/>
                <a:cs typeface="Verdana"/>
              </a:rPr>
              <a:t>Quiz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0" dirty="0">
                <a:latin typeface="Verdana"/>
                <a:cs typeface="Verdana"/>
              </a:rPr>
              <a:t>1. </a:t>
            </a:r>
            <a:r>
              <a:rPr sz="1050" spc="15" dirty="0">
                <a:latin typeface="Verdana"/>
                <a:cs typeface="Verdana"/>
              </a:rPr>
              <a:t>a, c; </a:t>
            </a:r>
            <a:r>
              <a:rPr sz="1050" spc="20" dirty="0">
                <a:latin typeface="Verdana"/>
                <a:cs typeface="Verdana"/>
              </a:rPr>
              <a:t>2. b; 3. </a:t>
            </a:r>
            <a:r>
              <a:rPr sz="1050" spc="15" dirty="0">
                <a:latin typeface="Verdana"/>
                <a:cs typeface="Verdana"/>
              </a:rPr>
              <a:t>c; </a:t>
            </a:r>
            <a:r>
              <a:rPr sz="1050" spc="20" dirty="0">
                <a:latin typeface="Verdana"/>
                <a:cs typeface="Verdana"/>
              </a:rPr>
              <a:t>4. d; 5. </a:t>
            </a:r>
            <a:r>
              <a:rPr sz="1050" spc="15" dirty="0">
                <a:latin typeface="Verdana"/>
                <a:cs typeface="Verdana"/>
              </a:rPr>
              <a:t>b, d, </a:t>
            </a:r>
            <a:r>
              <a:rPr sz="1050" spc="10" dirty="0">
                <a:latin typeface="Verdana"/>
                <a:cs typeface="Verdana"/>
              </a:rPr>
              <a:t>f, </a:t>
            </a:r>
            <a:r>
              <a:rPr sz="1050" spc="15" dirty="0">
                <a:latin typeface="Verdana"/>
                <a:cs typeface="Verdana"/>
              </a:rPr>
              <a:t>g,</a:t>
            </a:r>
            <a:r>
              <a:rPr sz="1050" spc="95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h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1703</Words>
  <Application>Microsoft Office PowerPoint</Application>
  <PresentationFormat>Custom</PresentationFormat>
  <Paragraphs>155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Malgun Gothic</vt:lpstr>
      <vt:lpstr>Arial</vt:lpstr>
      <vt:lpstr>Calibri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Eman Magdoub</cp:lastModifiedBy>
  <cp:revision>1</cp:revision>
  <dcterms:created xsi:type="dcterms:W3CDTF">2022-04-25T05:51:22Z</dcterms:created>
  <dcterms:modified xsi:type="dcterms:W3CDTF">2022-04-25T04:38:37Z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2022-04-25T00:00:00Z</vt:filetime>
  </property>
</Properties>
</file>