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881376" y="457200"/>
            <a:ext cx="2007743" cy="4718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87373"/>
            <a:ext cx="5403850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Lesson 0</a:t>
            </a:r>
            <a:r>
              <a:rPr lang="en-US" sz="2600" b="1" dirty="0">
                <a:solidFill>
                  <a:srgbClr val="622322"/>
                </a:solidFill>
                <a:latin typeface="Cambria"/>
                <a:cs typeface="Cambria"/>
              </a:rPr>
              <a:t>8</a:t>
            </a: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: The </a:t>
            </a: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Chance of </a:t>
            </a: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a</a:t>
            </a:r>
            <a:r>
              <a:rPr sz="2600" b="1" spc="-7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Lifetime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565402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92371"/>
            <a:ext cx="596836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i="1" spc="-5" dirty="0">
                <a:latin typeface="Cambria"/>
                <a:cs typeface="Cambria"/>
              </a:rPr>
              <a:t>Jenkins</a:t>
            </a:r>
            <a:r>
              <a:rPr sz="1300" i="1" spc="-6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is</a:t>
            </a:r>
            <a:r>
              <a:rPr sz="1300" i="1" spc="-6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telling</a:t>
            </a:r>
            <a:r>
              <a:rPr sz="1300" i="1" spc="-7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David</a:t>
            </a:r>
            <a:r>
              <a:rPr sz="1300" i="1" spc="-4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about</a:t>
            </a:r>
            <a:r>
              <a:rPr sz="1300" i="1" spc="-7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a</a:t>
            </a:r>
            <a:r>
              <a:rPr sz="1300" i="1" spc="-6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“great</a:t>
            </a:r>
            <a:r>
              <a:rPr sz="1300" i="1" spc="-7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opportunity”</a:t>
            </a:r>
            <a:r>
              <a:rPr sz="1300" i="1" spc="-4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–</a:t>
            </a:r>
            <a:r>
              <a:rPr sz="1300" i="1" spc="-6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but</a:t>
            </a:r>
            <a:r>
              <a:rPr sz="1300" i="1" spc="-6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should</a:t>
            </a:r>
            <a:r>
              <a:rPr sz="1300" i="1" spc="-6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David</a:t>
            </a:r>
            <a:r>
              <a:rPr sz="1300" i="1" spc="-6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invest</a:t>
            </a:r>
            <a:r>
              <a:rPr sz="1300" i="1" spc="-6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in</a:t>
            </a:r>
            <a:r>
              <a:rPr sz="1300" i="1" spc="-7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it?</a:t>
            </a:r>
            <a:r>
              <a:rPr sz="1300" i="1" spc="-7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Listen  to their conversation and answer the comprehension questions</a:t>
            </a:r>
            <a:r>
              <a:rPr sz="1300" i="1" spc="8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below: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390393"/>
            <a:ext cx="301688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latin typeface="Cambria"/>
                <a:cs typeface="Cambria"/>
              </a:rPr>
              <a:t>Listening</a:t>
            </a:r>
            <a:r>
              <a:rPr sz="2000" b="1" u="heavy" spc="-35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Comprehension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30604" y="2968497"/>
            <a:ext cx="4046220" cy="5334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AutoNum type="arabicPeriod"/>
              <a:tabLst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Jenkins wants </a:t>
            </a:r>
            <a:r>
              <a:rPr sz="1300" b="1" dirty="0">
                <a:latin typeface="Cambria"/>
                <a:cs typeface="Cambria"/>
              </a:rPr>
              <a:t>David </a:t>
            </a:r>
            <a:r>
              <a:rPr sz="1300" b="1" spc="-5" dirty="0">
                <a:latin typeface="Cambria"/>
                <a:cs typeface="Cambria"/>
              </a:rPr>
              <a:t>to</a:t>
            </a:r>
            <a:r>
              <a:rPr sz="1300" b="1" spc="-4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invest...</a:t>
            </a:r>
            <a:endParaRPr sz="1300">
              <a:latin typeface="Cambria"/>
              <a:cs typeface="Cambria"/>
            </a:endParaRPr>
          </a:p>
          <a:p>
            <a:pPr marL="469265" marR="2766060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a. $4,000  b. $14,000  c.  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$40,000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85"/>
              </a:spcBef>
              <a:buAutoNum type="arabicPeriod" startAt="2"/>
              <a:tabLst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What's the relationship between the two</a:t>
            </a:r>
            <a:r>
              <a:rPr sz="1300" b="1" spc="-15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men?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childhood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friends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85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cousins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20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co-workers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AutoNum type="arabicPeriod" startAt="2"/>
              <a:tabLst>
                <a:tab pos="241300" algn="l"/>
              </a:tabLst>
            </a:pPr>
            <a:r>
              <a:rPr sz="1300" b="1" spc="-10" dirty="0">
                <a:latin typeface="Cambria"/>
                <a:cs typeface="Cambria"/>
              </a:rPr>
              <a:t>The </a:t>
            </a:r>
            <a:r>
              <a:rPr sz="1300" b="1" spc="-5" dirty="0">
                <a:latin typeface="Cambria"/>
                <a:cs typeface="Cambria"/>
              </a:rPr>
              <a:t>last </a:t>
            </a:r>
            <a:r>
              <a:rPr sz="1300" b="1" dirty="0">
                <a:latin typeface="Cambria"/>
                <a:cs typeface="Cambria"/>
              </a:rPr>
              <a:t>bad </a:t>
            </a:r>
            <a:r>
              <a:rPr sz="1300" b="1" spc="-5" dirty="0">
                <a:latin typeface="Cambria"/>
                <a:cs typeface="Cambria"/>
              </a:rPr>
              <a:t>investment David made was</a:t>
            </a:r>
            <a:r>
              <a:rPr sz="1300" b="1" spc="-1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in...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a failed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company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a</a:t>
            </a:r>
            <a:r>
              <a:rPr sz="1300" spc="-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house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a</a:t>
            </a:r>
            <a:r>
              <a:rPr sz="1300" spc="-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car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AutoNum type="arabicPeriod" startAt="2"/>
              <a:tabLst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Jenkins is excited about a company in the area</a:t>
            </a:r>
            <a:r>
              <a:rPr sz="1300" b="1" spc="2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of...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agriculture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manufacturing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technology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AutoNum type="arabicPeriod" startAt="2"/>
              <a:tabLst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David doesn't want </a:t>
            </a:r>
            <a:r>
              <a:rPr sz="1300" b="1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risk his money</a:t>
            </a:r>
            <a:r>
              <a:rPr sz="1300" b="1" spc="-3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because...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he's saving for a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house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his son will </a:t>
            </a:r>
            <a:r>
              <a:rPr sz="1300" spc="-10" dirty="0">
                <a:latin typeface="Cambria"/>
                <a:cs typeface="Cambria"/>
              </a:rPr>
              <a:t>go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college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soon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he'd like to take a vacation with </a:t>
            </a:r>
            <a:r>
              <a:rPr sz="1300" dirty="0">
                <a:latin typeface="Cambria"/>
                <a:cs typeface="Cambria"/>
              </a:rPr>
              <a:t>his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wife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190"/>
              </a:spcBef>
              <a:buAutoNum type="arabicPeriod" startAt="2"/>
              <a:tabLst>
                <a:tab pos="241300" algn="l"/>
              </a:tabLst>
            </a:pPr>
            <a:r>
              <a:rPr sz="1300" b="1" spc="-5" dirty="0">
                <a:latin typeface="Cambria"/>
                <a:cs typeface="Cambria"/>
              </a:rPr>
              <a:t>Jenkins found </a:t>
            </a:r>
            <a:r>
              <a:rPr sz="1300" b="1" dirty="0">
                <a:latin typeface="Cambria"/>
                <a:cs typeface="Cambria"/>
              </a:rPr>
              <a:t>out </a:t>
            </a:r>
            <a:r>
              <a:rPr sz="1300" b="1" spc="-10" dirty="0">
                <a:latin typeface="Cambria"/>
                <a:cs typeface="Cambria"/>
              </a:rPr>
              <a:t>about </a:t>
            </a:r>
            <a:r>
              <a:rPr sz="1300" b="1" spc="-5" dirty="0">
                <a:latin typeface="Cambria"/>
                <a:cs typeface="Cambria"/>
              </a:rPr>
              <a:t>this opportunity</a:t>
            </a:r>
            <a:r>
              <a:rPr sz="1300" b="1" spc="30" dirty="0">
                <a:latin typeface="Cambria"/>
                <a:cs typeface="Cambria"/>
              </a:rPr>
              <a:t> </a:t>
            </a:r>
            <a:r>
              <a:rPr sz="1300" b="1" spc="-10" dirty="0">
                <a:latin typeface="Cambria"/>
                <a:cs typeface="Cambria"/>
              </a:rPr>
              <a:t>from...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hearing about it in the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news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researching on the</a:t>
            </a:r>
            <a:r>
              <a:rPr sz="1300" spc="-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internet</a:t>
            </a:r>
            <a:endParaRPr sz="1300">
              <a:latin typeface="Cambria"/>
              <a:cs typeface="Cambria"/>
            </a:endParaRPr>
          </a:p>
          <a:p>
            <a:pPr marL="697865" lvl="1" indent="-228600">
              <a:lnSpc>
                <a:spcPct val="100000"/>
              </a:lnSpc>
              <a:spcBef>
                <a:spcPts val="190"/>
              </a:spcBef>
              <a:buAutoNum type="alphaLcPeriod"/>
              <a:tabLst>
                <a:tab pos="698500" algn="l"/>
              </a:tabLst>
            </a:pPr>
            <a:r>
              <a:rPr sz="1300" spc="-5" dirty="0">
                <a:latin typeface="Cambria"/>
                <a:cs typeface="Cambria"/>
              </a:rPr>
              <a:t>a man who came into his</a:t>
            </a:r>
            <a:r>
              <a:rPr sz="1300" spc="-4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shop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87373"/>
            <a:ext cx="2800350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622322"/>
                </a:solidFill>
                <a:latin typeface="Cambria"/>
                <a:cs typeface="Cambria"/>
              </a:rPr>
              <a:t>Conversation</a:t>
            </a:r>
            <a:r>
              <a:rPr sz="2600" b="1" spc="-7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622322"/>
                </a:solidFill>
                <a:latin typeface="Cambria"/>
                <a:cs typeface="Cambria"/>
              </a:rPr>
              <a:t>Text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565402"/>
            <a:ext cx="3800475" cy="0"/>
          </a:xfrm>
          <a:custGeom>
            <a:avLst/>
            <a:gdLst/>
            <a:ahLst/>
            <a:cxnLst/>
            <a:rect l="l" t="t" r="r" b="b"/>
            <a:pathLst>
              <a:path w="3800475">
                <a:moveTo>
                  <a:pt x="0" y="0"/>
                </a:moveTo>
                <a:lnTo>
                  <a:pt x="379996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92371"/>
            <a:ext cx="378777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b="1" spc="-5" dirty="0">
                <a:latin typeface="Cambria"/>
                <a:cs typeface="Cambria"/>
              </a:rPr>
              <a:t>David: </a:t>
            </a:r>
            <a:r>
              <a:rPr sz="1300" spc="-5" dirty="0">
                <a:latin typeface="Cambria"/>
                <a:cs typeface="Cambria"/>
              </a:rPr>
              <a:t>No way… uh-uh… </a:t>
            </a:r>
            <a:r>
              <a:rPr sz="1300" spc="-10" dirty="0">
                <a:latin typeface="Cambria"/>
                <a:cs typeface="Cambria"/>
              </a:rPr>
              <a:t>not </a:t>
            </a:r>
            <a:r>
              <a:rPr sz="1300" spc="-5" dirty="0">
                <a:latin typeface="Cambria"/>
                <a:cs typeface="Cambria"/>
              </a:rPr>
              <a:t>my </a:t>
            </a:r>
            <a:r>
              <a:rPr sz="1300" b="1" spc="-5" dirty="0">
                <a:latin typeface="Cambria"/>
                <a:cs typeface="Cambria"/>
              </a:rPr>
              <a:t>hard-earned  dollars.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2302418"/>
            <a:ext cx="378714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1300" b="1" spc="-5" dirty="0">
                <a:latin typeface="Cambria"/>
                <a:cs typeface="Cambria"/>
              </a:rPr>
              <a:t>Jenkins: </a:t>
            </a:r>
            <a:r>
              <a:rPr sz="1300" spc="-5" dirty="0">
                <a:latin typeface="Cambria"/>
                <a:cs typeface="Cambria"/>
              </a:rPr>
              <a:t>It’s the chance of a lifetime, Dave. </a:t>
            </a:r>
            <a:r>
              <a:rPr sz="1300" b="1" spc="-10" dirty="0">
                <a:latin typeface="Cambria"/>
                <a:cs typeface="Cambria"/>
              </a:rPr>
              <a:t>Lighten  </a:t>
            </a:r>
            <a:r>
              <a:rPr sz="1300" b="1" spc="-5" dirty="0">
                <a:latin typeface="Cambria"/>
                <a:cs typeface="Cambria"/>
              </a:rPr>
              <a:t>up,</a:t>
            </a:r>
            <a:r>
              <a:rPr sz="1300" b="1" spc="-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man.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009341"/>
            <a:ext cx="3786504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David: </a:t>
            </a:r>
            <a:r>
              <a:rPr sz="1300" spc="-5" dirty="0">
                <a:latin typeface="Cambria"/>
                <a:cs typeface="Cambria"/>
              </a:rPr>
              <a:t>Jenkins, you’re </a:t>
            </a:r>
            <a:r>
              <a:rPr sz="1300" b="1" spc="-10" dirty="0">
                <a:latin typeface="Cambria"/>
                <a:cs typeface="Cambria"/>
              </a:rPr>
              <a:t>nuts </a:t>
            </a:r>
            <a:r>
              <a:rPr sz="1300" spc="-5" dirty="0">
                <a:latin typeface="Cambria"/>
                <a:cs typeface="Cambria"/>
              </a:rPr>
              <a:t>if you think I’m going </a:t>
            </a:r>
            <a:r>
              <a:rPr sz="1300" dirty="0">
                <a:latin typeface="Cambria"/>
                <a:cs typeface="Cambria"/>
              </a:rPr>
              <a:t>to  </a:t>
            </a:r>
            <a:r>
              <a:rPr sz="1300" spc="-5" dirty="0">
                <a:latin typeface="Cambria"/>
                <a:cs typeface="Cambria"/>
              </a:rPr>
              <a:t>invest four thousand dollars into a </a:t>
            </a:r>
            <a:r>
              <a:rPr sz="1300" b="1" spc="-5" dirty="0">
                <a:latin typeface="Cambria"/>
                <a:cs typeface="Cambria"/>
              </a:rPr>
              <a:t>stock </a:t>
            </a:r>
            <a:r>
              <a:rPr sz="1300" spc="-5" dirty="0">
                <a:latin typeface="Cambria"/>
                <a:cs typeface="Cambria"/>
              </a:rPr>
              <a:t>that I </a:t>
            </a:r>
            <a:r>
              <a:rPr sz="1300" spc="-10" dirty="0">
                <a:latin typeface="Cambria"/>
                <a:cs typeface="Cambria"/>
              </a:rPr>
              <a:t>know  </a:t>
            </a:r>
            <a:r>
              <a:rPr sz="1300" spc="-5" dirty="0">
                <a:latin typeface="Cambria"/>
                <a:cs typeface="Cambria"/>
              </a:rPr>
              <a:t>nothing</a:t>
            </a:r>
            <a:r>
              <a:rPr sz="1300" spc="-9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about.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4007561"/>
            <a:ext cx="3786504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Jenkins: </a:t>
            </a:r>
            <a:r>
              <a:rPr sz="1300" spc="-5" dirty="0">
                <a:latin typeface="Cambria"/>
                <a:cs typeface="Cambria"/>
              </a:rPr>
              <a:t>Dave, I’m your best friend. We’ve known  each other since the second grade. You can trust me,  man. Would I </a:t>
            </a:r>
            <a:r>
              <a:rPr sz="1300" b="1" dirty="0">
                <a:latin typeface="Cambria"/>
                <a:cs typeface="Cambria"/>
              </a:rPr>
              <a:t>lead </a:t>
            </a:r>
            <a:r>
              <a:rPr sz="1300" b="1" spc="-5" dirty="0">
                <a:latin typeface="Cambria"/>
                <a:cs typeface="Cambria"/>
              </a:rPr>
              <a:t>you</a:t>
            </a:r>
            <a:r>
              <a:rPr sz="1300" b="1" spc="-7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astray</a:t>
            </a:r>
            <a:r>
              <a:rPr sz="1300" spc="-5" dirty="0">
                <a:latin typeface="Cambria"/>
                <a:cs typeface="Cambria"/>
              </a:rPr>
              <a:t>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5005583"/>
            <a:ext cx="3787775" cy="1468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600"/>
              </a:lnSpc>
            </a:pPr>
            <a:r>
              <a:rPr sz="1300" b="1" spc="-5" dirty="0">
                <a:latin typeface="Cambria"/>
                <a:cs typeface="Cambria"/>
              </a:rPr>
              <a:t>David: </a:t>
            </a:r>
            <a:r>
              <a:rPr sz="1300" spc="-5" dirty="0">
                <a:latin typeface="Cambria"/>
                <a:cs typeface="Cambria"/>
              </a:rPr>
              <a:t>Yes, you would. Remember the time </a:t>
            </a:r>
            <a:r>
              <a:rPr sz="1300" spc="-10" dirty="0">
                <a:latin typeface="Cambria"/>
                <a:cs typeface="Cambria"/>
              </a:rPr>
              <a:t>you  </a:t>
            </a:r>
            <a:r>
              <a:rPr sz="1300" b="1" spc="-5" dirty="0">
                <a:latin typeface="Cambria"/>
                <a:cs typeface="Cambria"/>
              </a:rPr>
              <a:t>talked </a:t>
            </a:r>
            <a:r>
              <a:rPr sz="1300" b="1" spc="-10" dirty="0">
                <a:latin typeface="Cambria"/>
                <a:cs typeface="Cambria"/>
              </a:rPr>
              <a:t>me </a:t>
            </a:r>
            <a:r>
              <a:rPr sz="1300" b="1" spc="-5" dirty="0">
                <a:latin typeface="Cambria"/>
                <a:cs typeface="Cambria"/>
              </a:rPr>
              <a:t>into </a:t>
            </a:r>
            <a:r>
              <a:rPr sz="1300" spc="-5" dirty="0">
                <a:latin typeface="Cambria"/>
                <a:cs typeface="Cambria"/>
              </a:rPr>
              <a:t>buying that 1967 convertible  Volkswagen? The chance of a lifetime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told me…  that </a:t>
            </a:r>
            <a:r>
              <a:rPr sz="1300" b="1" spc="-10" dirty="0">
                <a:latin typeface="Cambria"/>
                <a:cs typeface="Cambria"/>
              </a:rPr>
              <a:t>clunker </a:t>
            </a:r>
            <a:r>
              <a:rPr sz="1300" spc="-5" dirty="0">
                <a:latin typeface="Cambria"/>
                <a:cs typeface="Cambria"/>
              </a:rPr>
              <a:t>cost me more in repairs than I care to  remember.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2004" y="6584701"/>
            <a:ext cx="3790950" cy="2049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600"/>
              </a:lnSpc>
            </a:pPr>
            <a:r>
              <a:rPr sz="1300" b="1" spc="-5" dirty="0">
                <a:latin typeface="Cambria"/>
                <a:cs typeface="Cambria"/>
              </a:rPr>
              <a:t>Jenkins: </a:t>
            </a:r>
            <a:r>
              <a:rPr sz="1300" spc="-5" dirty="0">
                <a:latin typeface="Cambria"/>
                <a:cs typeface="Cambria"/>
              </a:rPr>
              <a:t>Okay…okay…so I was wrong </a:t>
            </a:r>
            <a:r>
              <a:rPr sz="1300" dirty="0">
                <a:latin typeface="Cambria"/>
                <a:cs typeface="Cambria"/>
              </a:rPr>
              <a:t>about </a:t>
            </a:r>
            <a:r>
              <a:rPr sz="1300" spc="5" dirty="0">
                <a:latin typeface="Cambria"/>
                <a:cs typeface="Cambria"/>
              </a:rPr>
              <a:t>that. </a:t>
            </a:r>
            <a:r>
              <a:rPr sz="1300" spc="-5" dirty="0">
                <a:latin typeface="Cambria"/>
                <a:cs typeface="Cambria"/>
              </a:rPr>
              <a:t>No  one’s </a:t>
            </a:r>
            <a:r>
              <a:rPr sz="1300" dirty="0">
                <a:latin typeface="Cambria"/>
                <a:cs typeface="Cambria"/>
              </a:rPr>
              <a:t>perfect. </a:t>
            </a:r>
            <a:r>
              <a:rPr sz="1300" spc="-5" dirty="0">
                <a:latin typeface="Cambria"/>
                <a:cs typeface="Cambria"/>
              </a:rPr>
              <a:t>But this is </a:t>
            </a:r>
            <a:r>
              <a:rPr sz="1300" dirty="0">
                <a:latin typeface="Cambria"/>
                <a:cs typeface="Cambria"/>
              </a:rPr>
              <a:t>different, </a:t>
            </a:r>
            <a:r>
              <a:rPr sz="1300" spc="-5" dirty="0">
                <a:latin typeface="Cambria"/>
                <a:cs typeface="Cambria"/>
              </a:rPr>
              <a:t>Dave. Ocean Tech</a:t>
            </a:r>
            <a:r>
              <a:rPr sz="1300" spc="-19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is  going to </a:t>
            </a:r>
            <a:r>
              <a:rPr sz="1300" b="1" spc="-10" dirty="0">
                <a:latin typeface="Cambria"/>
                <a:cs typeface="Cambria"/>
              </a:rPr>
              <a:t>take </a:t>
            </a:r>
            <a:r>
              <a:rPr sz="1300" b="1" spc="-5" dirty="0">
                <a:latin typeface="Cambria"/>
                <a:cs typeface="Cambria"/>
              </a:rPr>
              <a:t>the world by surprise</a:t>
            </a:r>
            <a:r>
              <a:rPr sz="1300" spc="-5" dirty="0">
                <a:latin typeface="Cambria"/>
                <a:cs typeface="Cambria"/>
              </a:rPr>
              <a:t>. </a:t>
            </a:r>
            <a:r>
              <a:rPr sz="1300" dirty="0">
                <a:latin typeface="Cambria"/>
                <a:cs typeface="Cambria"/>
              </a:rPr>
              <a:t>Do </a:t>
            </a:r>
            <a:r>
              <a:rPr sz="1300" spc="-10" dirty="0">
                <a:latin typeface="Cambria"/>
                <a:cs typeface="Cambria"/>
              </a:rPr>
              <a:t>you know  </a:t>
            </a:r>
            <a:r>
              <a:rPr sz="1300" spc="-5" dirty="0">
                <a:latin typeface="Cambria"/>
                <a:cs typeface="Cambria"/>
              </a:rPr>
              <a:t>that Ocean Tech </a:t>
            </a:r>
            <a:r>
              <a:rPr sz="1300" spc="-10" dirty="0">
                <a:latin typeface="Cambria"/>
                <a:cs typeface="Cambria"/>
              </a:rPr>
              <a:t>is </a:t>
            </a:r>
            <a:r>
              <a:rPr sz="1300" spc="-5" dirty="0">
                <a:latin typeface="Cambria"/>
                <a:cs typeface="Cambria"/>
              </a:rPr>
              <a:t>developing a new </a:t>
            </a:r>
            <a:r>
              <a:rPr sz="1300" b="1" spc="-5" dirty="0">
                <a:latin typeface="Cambria"/>
                <a:cs typeface="Cambria"/>
              </a:rPr>
              <a:t>sonar  </a:t>
            </a:r>
            <a:r>
              <a:rPr sz="1300" spc="-5" dirty="0">
                <a:latin typeface="Cambria"/>
                <a:cs typeface="Cambria"/>
              </a:rPr>
              <a:t>technology that the Navy is interested </a:t>
            </a:r>
            <a:r>
              <a:rPr sz="1300" dirty="0">
                <a:latin typeface="Cambria"/>
                <a:cs typeface="Cambria"/>
              </a:rPr>
              <a:t>in </a:t>
            </a:r>
            <a:r>
              <a:rPr sz="1300" spc="-5" dirty="0">
                <a:latin typeface="Cambria"/>
                <a:cs typeface="Cambria"/>
              </a:rPr>
              <a:t>buying?  </a:t>
            </a:r>
            <a:r>
              <a:rPr sz="1300" spc="-10" dirty="0">
                <a:latin typeface="Cambria"/>
                <a:cs typeface="Cambria"/>
              </a:rPr>
              <a:t>Dave, </a:t>
            </a:r>
            <a:r>
              <a:rPr sz="1300" spc="-5" dirty="0">
                <a:latin typeface="Cambria"/>
                <a:cs typeface="Cambria"/>
              </a:rPr>
              <a:t>if we invest now we’ll be </a:t>
            </a:r>
            <a:r>
              <a:rPr sz="1300" dirty="0">
                <a:latin typeface="Cambria"/>
                <a:cs typeface="Cambria"/>
              </a:rPr>
              <a:t>millionaires! </a:t>
            </a:r>
            <a:r>
              <a:rPr sz="1300" spc="-5" dirty="0">
                <a:latin typeface="Cambria"/>
                <a:cs typeface="Cambria"/>
              </a:rPr>
              <a:t>Ocean  Tech stocks are </a:t>
            </a:r>
            <a:r>
              <a:rPr sz="1300" b="1" spc="-10" dirty="0">
                <a:latin typeface="Cambria"/>
                <a:cs typeface="Cambria"/>
              </a:rPr>
              <a:t>dirt </a:t>
            </a:r>
            <a:r>
              <a:rPr sz="1300" b="1" dirty="0">
                <a:latin typeface="Cambria"/>
                <a:cs typeface="Cambria"/>
              </a:rPr>
              <a:t>cheap </a:t>
            </a:r>
            <a:r>
              <a:rPr sz="1300" spc="-5" dirty="0">
                <a:latin typeface="Cambria"/>
                <a:cs typeface="Cambria"/>
              </a:rPr>
              <a:t>right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now.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49646" y="914400"/>
            <a:ext cx="1803907" cy="7991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52059" y="1831848"/>
            <a:ext cx="1798319" cy="6888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223128" y="1793209"/>
            <a:ext cx="141668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7100"/>
              </a:lnSpc>
            </a:pPr>
            <a:r>
              <a:rPr sz="1200" b="1" spc="-5" dirty="0">
                <a:latin typeface="Calibri"/>
                <a:cs typeface="Calibri"/>
              </a:rPr>
              <a:t>hard-earned dollars </a:t>
            </a:r>
            <a:r>
              <a:rPr sz="1200" dirty="0">
                <a:latin typeface="Calibri"/>
                <a:cs typeface="Calibri"/>
              </a:rPr>
              <a:t>=  money </a:t>
            </a:r>
            <a:r>
              <a:rPr sz="1200" spc="-5" dirty="0">
                <a:latin typeface="Calibri"/>
                <a:cs typeface="Calibri"/>
              </a:rPr>
              <a:t>that required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 lot </a:t>
            </a:r>
            <a:r>
              <a:rPr sz="1200" spc="-5" dirty="0">
                <a:latin typeface="Calibri"/>
                <a:cs typeface="Calibri"/>
              </a:rPr>
              <a:t>of work </a:t>
            </a:r>
            <a:r>
              <a:rPr sz="1200" dirty="0">
                <a:latin typeface="Calibri"/>
                <a:cs typeface="Calibri"/>
              </a:rPr>
              <a:t>to</a:t>
            </a:r>
            <a:r>
              <a:rPr sz="1200" spc="-9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earn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23128" y="2563561"/>
            <a:ext cx="132905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lighten </a:t>
            </a:r>
            <a:r>
              <a:rPr sz="1200" b="1" dirty="0">
                <a:latin typeface="Calibri"/>
                <a:cs typeface="Calibri"/>
              </a:rPr>
              <a:t>up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don’t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  </a:t>
            </a:r>
            <a:r>
              <a:rPr sz="1200" spc="-5" dirty="0">
                <a:latin typeface="Calibri"/>
                <a:cs typeface="Calibri"/>
              </a:rPr>
              <a:t>so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serious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23128" y="3118677"/>
            <a:ext cx="144589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nuts </a:t>
            </a:r>
            <a:r>
              <a:rPr sz="1200" dirty="0">
                <a:latin typeface="Calibri"/>
                <a:cs typeface="Calibri"/>
              </a:rPr>
              <a:t>= a </a:t>
            </a:r>
            <a:r>
              <a:rPr sz="1200" spc="-5" dirty="0">
                <a:latin typeface="Calibri"/>
                <a:cs typeface="Calibri"/>
              </a:rPr>
              <a:t>slang </a:t>
            </a:r>
            <a:r>
              <a:rPr sz="1200" spc="-10" dirty="0">
                <a:latin typeface="Calibri"/>
                <a:cs typeface="Calibri"/>
              </a:rPr>
              <a:t>word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for  </a:t>
            </a:r>
            <a:r>
              <a:rPr sz="1200" dirty="0">
                <a:latin typeface="Calibri"/>
                <a:cs typeface="Calibri"/>
              </a:rPr>
              <a:t>“crazy”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3128" y="3672682"/>
            <a:ext cx="110299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dirty="0">
                <a:latin typeface="Calibri"/>
                <a:cs typeface="Calibri"/>
              </a:rPr>
              <a:t>stock </a:t>
            </a:r>
            <a:r>
              <a:rPr sz="1200" dirty="0">
                <a:latin typeface="Calibri"/>
                <a:cs typeface="Calibri"/>
              </a:rPr>
              <a:t>= a piece</a:t>
            </a:r>
            <a:r>
              <a:rPr sz="1200" spc="-1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of  ownership of </a:t>
            </a:r>
            <a:r>
              <a:rPr sz="1200" dirty="0">
                <a:latin typeface="Calibri"/>
                <a:cs typeface="Calibri"/>
              </a:rPr>
              <a:t>a  </a:t>
            </a:r>
            <a:r>
              <a:rPr sz="1200" spc="-5" dirty="0">
                <a:latin typeface="Calibri"/>
                <a:cs typeface="Calibri"/>
              </a:rPr>
              <a:t>company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23128" y="4440778"/>
            <a:ext cx="1399540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spc="-5" dirty="0">
                <a:latin typeface="Calibri"/>
                <a:cs typeface="Calibri"/>
              </a:rPr>
              <a:t>lead you astray </a:t>
            </a:r>
            <a:r>
              <a:rPr sz="1200" dirty="0">
                <a:latin typeface="Calibri"/>
                <a:cs typeface="Calibri"/>
              </a:rPr>
              <a:t>=  deceive </a:t>
            </a:r>
            <a:r>
              <a:rPr sz="1200" spc="-5" dirty="0">
                <a:latin typeface="Calibri"/>
                <a:cs typeface="Calibri"/>
              </a:rPr>
              <a:t>you, take </a:t>
            </a:r>
            <a:r>
              <a:rPr sz="1200" dirty="0">
                <a:latin typeface="Calibri"/>
                <a:cs typeface="Calibri"/>
              </a:rPr>
              <a:t>you  in </a:t>
            </a:r>
            <a:r>
              <a:rPr sz="1200" spc="-5" dirty="0">
                <a:latin typeface="Calibri"/>
                <a:cs typeface="Calibri"/>
              </a:rPr>
              <a:t>the wrong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direction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23128" y="5211384"/>
            <a:ext cx="105918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talked </a:t>
            </a:r>
            <a:r>
              <a:rPr sz="1200" b="1" spc="-5" dirty="0">
                <a:latin typeface="Calibri"/>
                <a:cs typeface="Calibri"/>
              </a:rPr>
              <a:t>me into</a:t>
            </a:r>
            <a:r>
              <a:rPr sz="1200" b="1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  </a:t>
            </a:r>
            <a:r>
              <a:rPr sz="1200" spc="-5" dirty="0">
                <a:latin typeface="Calibri"/>
                <a:cs typeface="Calibri"/>
              </a:rPr>
              <a:t>convinced</a:t>
            </a:r>
            <a:r>
              <a:rPr sz="1200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me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23128" y="5765388"/>
            <a:ext cx="142303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spc="-5" dirty="0">
                <a:latin typeface="Calibri"/>
                <a:cs typeface="Calibri"/>
              </a:rPr>
              <a:t>clunker </a:t>
            </a:r>
            <a:r>
              <a:rPr sz="1200" dirty="0">
                <a:latin typeface="Calibri"/>
                <a:cs typeface="Calibri"/>
              </a:rPr>
              <a:t>= a </a:t>
            </a:r>
            <a:r>
              <a:rPr sz="1200" spc="-5" dirty="0">
                <a:latin typeface="Calibri"/>
                <a:cs typeface="Calibri"/>
              </a:rPr>
              <a:t>slang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word  for </a:t>
            </a:r>
            <a:r>
              <a:rPr sz="1200" spc="-10" dirty="0">
                <a:latin typeface="Calibri"/>
                <a:cs typeface="Calibri"/>
              </a:rPr>
              <a:t>an </a:t>
            </a:r>
            <a:r>
              <a:rPr sz="1200" spc="-5" dirty="0">
                <a:latin typeface="Calibri"/>
                <a:cs typeface="Calibri"/>
              </a:rPr>
              <a:t>old car that  tends to </a:t>
            </a:r>
            <a:r>
              <a:rPr sz="1200" dirty="0">
                <a:latin typeface="Calibri"/>
                <a:cs typeface="Calibri"/>
              </a:rPr>
              <a:t>break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down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23128" y="6533484"/>
            <a:ext cx="144335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dirty="0">
                <a:latin typeface="Calibri"/>
                <a:cs typeface="Calibri"/>
              </a:rPr>
              <a:t>take the </a:t>
            </a:r>
            <a:r>
              <a:rPr sz="1200" b="1" spc="-5" dirty="0">
                <a:latin typeface="Calibri"/>
                <a:cs typeface="Calibri"/>
              </a:rPr>
              <a:t>world </a:t>
            </a:r>
            <a:r>
              <a:rPr sz="1200" b="1" dirty="0">
                <a:latin typeface="Calibri"/>
                <a:cs typeface="Calibri"/>
              </a:rPr>
              <a:t>by  </a:t>
            </a:r>
            <a:r>
              <a:rPr sz="1200" b="1" spc="-5" dirty="0">
                <a:latin typeface="Calibri"/>
                <a:cs typeface="Calibri"/>
              </a:rPr>
              <a:t>surprise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surprise </a:t>
            </a:r>
            <a:r>
              <a:rPr sz="1200" dirty="0">
                <a:latin typeface="Calibri"/>
                <a:cs typeface="Calibri"/>
              </a:rPr>
              <a:t>and  amaze </a:t>
            </a:r>
            <a:r>
              <a:rPr sz="1200" spc="-5" dirty="0">
                <a:latin typeface="Calibri"/>
                <a:cs typeface="Calibri"/>
              </a:rPr>
              <a:t>the</a:t>
            </a:r>
            <a:r>
              <a:rPr sz="1200" spc="-8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world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23128" y="7302921"/>
            <a:ext cx="1426845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200"/>
              </a:lnSpc>
            </a:pPr>
            <a:r>
              <a:rPr sz="1200" b="1" spc="-5" dirty="0">
                <a:latin typeface="Calibri"/>
                <a:cs typeface="Calibri"/>
              </a:rPr>
              <a:t>sonar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technology for  making scans  underwater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23128" y="8070850"/>
            <a:ext cx="143510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200" b="1" spc="-5" dirty="0">
                <a:latin typeface="Calibri"/>
                <a:cs typeface="Calibri"/>
              </a:rPr>
              <a:t>dirt cheap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extremely  inexpensive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905375" y="914400"/>
            <a:ext cx="144780" cy="7991475"/>
          </a:xfrm>
          <a:custGeom>
            <a:avLst/>
            <a:gdLst/>
            <a:ahLst/>
            <a:cxnLst/>
            <a:rect l="l" t="t" r="r" b="b"/>
            <a:pathLst>
              <a:path w="144779" h="7991475">
                <a:moveTo>
                  <a:pt x="0" y="7991475"/>
                </a:moveTo>
                <a:lnTo>
                  <a:pt x="144310" y="7991475"/>
                </a:lnTo>
                <a:lnTo>
                  <a:pt x="144310" y="0"/>
                </a:lnTo>
                <a:lnTo>
                  <a:pt x="0" y="0"/>
                </a:lnTo>
                <a:lnTo>
                  <a:pt x="0" y="79914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905375" y="1228852"/>
            <a:ext cx="1868805" cy="374015"/>
          </a:xfrm>
          <a:custGeom>
            <a:avLst/>
            <a:gdLst/>
            <a:ahLst/>
            <a:cxnLst/>
            <a:rect l="l" t="t" r="r" b="b"/>
            <a:pathLst>
              <a:path w="1868804" h="374015">
                <a:moveTo>
                  <a:pt x="1681606" y="0"/>
                </a:moveTo>
                <a:lnTo>
                  <a:pt x="0" y="0"/>
                </a:lnTo>
                <a:lnTo>
                  <a:pt x="0" y="373761"/>
                </a:lnTo>
                <a:lnTo>
                  <a:pt x="1681606" y="373761"/>
                </a:lnTo>
                <a:lnTo>
                  <a:pt x="1868424" y="186817"/>
                </a:lnTo>
                <a:lnTo>
                  <a:pt x="1681606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917947" y="1242060"/>
            <a:ext cx="1749552" cy="3474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271896" y="1263650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01456"/>
            <a:ext cx="3776979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</a:pPr>
            <a:r>
              <a:rPr sz="1300" b="1" spc="-5" dirty="0">
                <a:latin typeface="Cambria"/>
                <a:cs typeface="Cambria"/>
              </a:rPr>
              <a:t>David: </a:t>
            </a:r>
            <a:r>
              <a:rPr sz="1300" spc="-5" dirty="0">
                <a:latin typeface="Cambria"/>
                <a:cs typeface="Cambria"/>
              </a:rPr>
              <a:t>I’ve never </a:t>
            </a:r>
            <a:r>
              <a:rPr sz="1300" dirty="0">
                <a:latin typeface="Cambria"/>
                <a:cs typeface="Cambria"/>
              </a:rPr>
              <a:t>even </a:t>
            </a:r>
            <a:r>
              <a:rPr sz="1300" spc="-5" dirty="0">
                <a:latin typeface="Cambria"/>
                <a:cs typeface="Cambria"/>
              </a:rPr>
              <a:t>heard of Ocean </a:t>
            </a:r>
            <a:r>
              <a:rPr sz="1300" dirty="0">
                <a:latin typeface="Cambria"/>
                <a:cs typeface="Cambria"/>
              </a:rPr>
              <a:t>Tech, </a:t>
            </a:r>
            <a:r>
              <a:rPr sz="1300" spc="-5" dirty="0">
                <a:latin typeface="Cambria"/>
                <a:cs typeface="Cambria"/>
              </a:rPr>
              <a:t>Jenkins, 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I work for the Department of Defense. If a deal  involving the Navy was </a:t>
            </a:r>
            <a:r>
              <a:rPr sz="1300" b="1" spc="-5" dirty="0">
                <a:latin typeface="Cambria"/>
                <a:cs typeface="Cambria"/>
              </a:rPr>
              <a:t>in </a:t>
            </a:r>
            <a:r>
              <a:rPr sz="1300" b="1" spc="-10" dirty="0">
                <a:latin typeface="Cambria"/>
                <a:cs typeface="Cambria"/>
              </a:rPr>
              <a:t>the </a:t>
            </a:r>
            <a:r>
              <a:rPr sz="1300" b="1" spc="-5" dirty="0">
                <a:latin typeface="Cambria"/>
                <a:cs typeface="Cambria"/>
              </a:rPr>
              <a:t>works, </a:t>
            </a:r>
            <a:r>
              <a:rPr sz="1300" spc="-5" dirty="0">
                <a:latin typeface="Cambria"/>
                <a:cs typeface="Cambria"/>
              </a:rPr>
              <a:t>I would </a:t>
            </a:r>
            <a:r>
              <a:rPr sz="1300" spc="-10" dirty="0">
                <a:latin typeface="Cambria"/>
                <a:cs typeface="Cambria"/>
              </a:rPr>
              <a:t>be  </a:t>
            </a:r>
            <a:r>
              <a:rPr sz="1300" spc="-5" dirty="0">
                <a:latin typeface="Cambria"/>
                <a:cs typeface="Cambria"/>
              </a:rPr>
              <a:t>aware of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it.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291155"/>
            <a:ext cx="3776345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Jenkins: </a:t>
            </a:r>
            <a:r>
              <a:rPr sz="1300" spc="-5" dirty="0">
                <a:latin typeface="Cambria"/>
                <a:cs typeface="Cambria"/>
              </a:rPr>
              <a:t>Dude – I’m </a:t>
            </a:r>
            <a:r>
              <a:rPr sz="1300" spc="-10" dirty="0">
                <a:latin typeface="Cambria"/>
                <a:cs typeface="Cambria"/>
              </a:rPr>
              <a:t>your </a:t>
            </a:r>
            <a:r>
              <a:rPr sz="1300" b="1" spc="-10" dirty="0">
                <a:latin typeface="Cambria"/>
                <a:cs typeface="Cambria"/>
              </a:rPr>
              <a:t>pal, </a:t>
            </a:r>
            <a:r>
              <a:rPr sz="1300" spc="-5" dirty="0">
                <a:latin typeface="Cambria"/>
                <a:cs typeface="Cambria"/>
              </a:rPr>
              <a:t>I’m </a:t>
            </a:r>
            <a:r>
              <a:rPr sz="1300" dirty="0">
                <a:latin typeface="Cambria"/>
                <a:cs typeface="Cambria"/>
              </a:rPr>
              <a:t>offering </a:t>
            </a:r>
            <a:r>
              <a:rPr sz="1300" spc="-5" dirty="0">
                <a:latin typeface="Cambria"/>
                <a:cs typeface="Cambria"/>
              </a:rPr>
              <a:t>you a  chance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of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lifetime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and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all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do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is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give</a:t>
            </a:r>
            <a:r>
              <a:rPr sz="1300" b="1" spc="-7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me</a:t>
            </a:r>
            <a:r>
              <a:rPr sz="1300" b="1" spc="-6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the</a:t>
            </a:r>
            <a:r>
              <a:rPr sz="1300" b="1" spc="-7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third  degree.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3289756"/>
            <a:ext cx="3777615" cy="1757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David: </a:t>
            </a:r>
            <a:r>
              <a:rPr sz="1300" spc="-5" dirty="0">
                <a:latin typeface="Cambria"/>
                <a:cs typeface="Cambria"/>
              </a:rPr>
              <a:t>Jenkins, I have eight thousand dollars in  savings. Mandy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I are getting married in four  months.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still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have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to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save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up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another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seven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thousand  </a:t>
            </a:r>
            <a:r>
              <a:rPr sz="1300" spc="-5" dirty="0">
                <a:latin typeface="Cambria"/>
                <a:cs typeface="Cambria"/>
              </a:rPr>
              <a:t>dollars to make the </a:t>
            </a:r>
            <a:r>
              <a:rPr sz="1300" b="1" spc="-10" dirty="0">
                <a:latin typeface="Cambria"/>
                <a:cs typeface="Cambria"/>
              </a:rPr>
              <a:t>down </a:t>
            </a:r>
            <a:r>
              <a:rPr sz="1300" b="1" spc="-5" dirty="0">
                <a:latin typeface="Cambria"/>
                <a:cs typeface="Cambria"/>
              </a:rPr>
              <a:t>payment </a:t>
            </a:r>
            <a:r>
              <a:rPr sz="1300" spc="-5" dirty="0">
                <a:latin typeface="Cambria"/>
                <a:cs typeface="Cambria"/>
              </a:rPr>
              <a:t>for </a:t>
            </a:r>
            <a:r>
              <a:rPr sz="1300" dirty="0">
                <a:latin typeface="Cambria"/>
                <a:cs typeface="Cambria"/>
              </a:rPr>
              <a:t>the </a:t>
            </a:r>
            <a:r>
              <a:rPr sz="1300" spc="-5" dirty="0">
                <a:latin typeface="Cambria"/>
                <a:cs typeface="Cambria"/>
              </a:rPr>
              <a:t>house I  want to </a:t>
            </a:r>
            <a:r>
              <a:rPr sz="1300" spc="-10" dirty="0">
                <a:latin typeface="Cambria"/>
                <a:cs typeface="Cambria"/>
              </a:rPr>
              <a:t>buy </a:t>
            </a:r>
            <a:r>
              <a:rPr sz="1300" spc="-5" dirty="0">
                <a:latin typeface="Cambria"/>
                <a:cs typeface="Cambria"/>
              </a:rPr>
              <a:t>Mandy. </a:t>
            </a:r>
            <a:r>
              <a:rPr sz="1300" b="1" spc="-5" dirty="0">
                <a:latin typeface="Cambria"/>
                <a:cs typeface="Cambria"/>
              </a:rPr>
              <a:t>I ain’t </a:t>
            </a:r>
            <a:r>
              <a:rPr sz="1300" spc="-5" dirty="0">
                <a:latin typeface="Cambria"/>
                <a:cs typeface="Cambria"/>
              </a:rPr>
              <a:t>about to </a:t>
            </a:r>
            <a:r>
              <a:rPr sz="1300" b="1" spc="-5" dirty="0">
                <a:latin typeface="Cambria"/>
                <a:cs typeface="Cambria"/>
              </a:rPr>
              <a:t>gamble </a:t>
            </a:r>
            <a:r>
              <a:rPr sz="1300" spc="-5" dirty="0">
                <a:latin typeface="Cambria"/>
                <a:cs typeface="Cambria"/>
              </a:rPr>
              <a:t>with my  money.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5157785"/>
            <a:ext cx="3776345" cy="1179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700"/>
              </a:lnSpc>
            </a:pPr>
            <a:r>
              <a:rPr sz="1300" b="1" spc="-5" dirty="0">
                <a:latin typeface="Cambria"/>
                <a:cs typeface="Cambria"/>
              </a:rPr>
              <a:t>Jenkins: </a:t>
            </a:r>
            <a:r>
              <a:rPr sz="1300" spc="-5" dirty="0">
                <a:latin typeface="Cambria"/>
                <a:cs typeface="Cambria"/>
              </a:rPr>
              <a:t>But just think… if </a:t>
            </a:r>
            <a:r>
              <a:rPr sz="1300" spc="-10" dirty="0">
                <a:latin typeface="Cambria"/>
                <a:cs typeface="Cambria"/>
              </a:rPr>
              <a:t>you buy </a:t>
            </a:r>
            <a:r>
              <a:rPr sz="1300" spc="-5" dirty="0">
                <a:latin typeface="Cambria"/>
                <a:cs typeface="Cambria"/>
              </a:rPr>
              <a:t>four </a:t>
            </a:r>
            <a:r>
              <a:rPr sz="1300" spc="-10" dirty="0">
                <a:latin typeface="Cambria"/>
                <a:cs typeface="Cambria"/>
              </a:rPr>
              <a:t>thousand  </a:t>
            </a:r>
            <a:r>
              <a:rPr sz="1300" spc="-5" dirty="0">
                <a:latin typeface="Cambria"/>
                <a:cs typeface="Cambria"/>
              </a:rPr>
              <a:t>dollars’ worth of Ocean Tech stocks at twenty dollars  a stock…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then Ocean Tech sells the stocks for  eighty-dollars, you’ll </a:t>
            </a:r>
            <a:r>
              <a:rPr sz="1300" b="1" spc="-10" dirty="0">
                <a:latin typeface="Cambria"/>
                <a:cs typeface="Cambria"/>
              </a:rPr>
              <a:t>make </a:t>
            </a:r>
            <a:r>
              <a:rPr sz="1300" b="1" spc="-5" dirty="0">
                <a:latin typeface="Cambria"/>
                <a:cs typeface="Cambria"/>
              </a:rPr>
              <a:t>a</a:t>
            </a:r>
            <a:r>
              <a:rPr sz="1300" b="1" spc="2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fortune.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6446017"/>
            <a:ext cx="3778885" cy="2049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35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David: </a:t>
            </a:r>
            <a:r>
              <a:rPr sz="1300" spc="-5" dirty="0">
                <a:latin typeface="Cambria"/>
                <a:cs typeface="Cambria"/>
              </a:rPr>
              <a:t>Nothing </a:t>
            </a:r>
            <a:r>
              <a:rPr sz="1300" dirty="0">
                <a:latin typeface="Cambria"/>
                <a:cs typeface="Cambria"/>
              </a:rPr>
              <a:t>in </a:t>
            </a:r>
            <a:r>
              <a:rPr sz="1300" spc="-5" dirty="0">
                <a:latin typeface="Cambria"/>
                <a:cs typeface="Cambria"/>
              </a:rPr>
              <a:t>life is that easy, Jenkins… sounds</a:t>
            </a:r>
            <a:r>
              <a:rPr sz="1300" spc="-1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to  me </a:t>
            </a:r>
            <a:r>
              <a:rPr sz="1300" spc="-10" dirty="0">
                <a:latin typeface="Cambria"/>
                <a:cs typeface="Cambria"/>
              </a:rPr>
              <a:t>like </a:t>
            </a:r>
            <a:r>
              <a:rPr sz="1300" spc="-5" dirty="0">
                <a:latin typeface="Cambria"/>
                <a:cs typeface="Cambria"/>
              </a:rPr>
              <a:t>this Ocean Tech company is a </a:t>
            </a:r>
            <a:r>
              <a:rPr sz="1300" b="1" spc="-5" dirty="0">
                <a:latin typeface="Cambria"/>
                <a:cs typeface="Cambria"/>
              </a:rPr>
              <a:t>scam. </a:t>
            </a:r>
            <a:r>
              <a:rPr sz="1300" spc="-10" dirty="0">
                <a:latin typeface="Cambria"/>
                <a:cs typeface="Cambria"/>
              </a:rPr>
              <a:t>And</a:t>
            </a:r>
            <a:r>
              <a:rPr sz="1300" spc="-1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man,  do you </a:t>
            </a:r>
            <a:r>
              <a:rPr sz="1300" b="1" spc="-5" dirty="0">
                <a:latin typeface="Cambria"/>
                <a:cs typeface="Cambria"/>
              </a:rPr>
              <a:t>fall for </a:t>
            </a:r>
            <a:r>
              <a:rPr sz="1300" spc="-10" dirty="0">
                <a:latin typeface="Cambria"/>
                <a:cs typeface="Cambria"/>
              </a:rPr>
              <a:t>scams. </a:t>
            </a:r>
            <a:r>
              <a:rPr sz="1300" spc="-5" dirty="0">
                <a:latin typeface="Cambria"/>
                <a:cs typeface="Cambria"/>
              </a:rPr>
              <a:t>Let me guess… some  </a:t>
            </a:r>
            <a:r>
              <a:rPr sz="1300" spc="19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smooth-</a:t>
            </a:r>
            <a:endParaRPr sz="1300">
              <a:latin typeface="Cambria"/>
              <a:cs typeface="Cambria"/>
            </a:endParaRPr>
          </a:p>
          <a:p>
            <a:pPr marL="12700" marR="5080" algn="just">
              <a:lnSpc>
                <a:spcPct val="146500"/>
              </a:lnSpc>
              <a:spcBef>
                <a:spcPts val="5"/>
              </a:spcBef>
            </a:pPr>
            <a:r>
              <a:rPr sz="1300" b="1" spc="-5" dirty="0">
                <a:latin typeface="Cambria"/>
                <a:cs typeface="Cambria"/>
              </a:rPr>
              <a:t>talking </a:t>
            </a:r>
            <a:r>
              <a:rPr sz="1300" spc="-5" dirty="0">
                <a:latin typeface="Cambria"/>
                <a:cs typeface="Cambria"/>
              </a:rPr>
              <a:t>guy in a fancy suit driving a fancy car came  into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your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coffee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shop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and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told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you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about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Ocean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Tech…  </a:t>
            </a:r>
            <a:r>
              <a:rPr sz="1300" spc="-5" dirty="0">
                <a:latin typeface="Cambria"/>
                <a:cs typeface="Cambria"/>
              </a:rPr>
              <a:t>maybe even showed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some papers… </a:t>
            </a:r>
            <a:r>
              <a:rPr sz="1300" dirty="0">
                <a:latin typeface="Cambria"/>
                <a:cs typeface="Cambria"/>
              </a:rPr>
              <a:t>charts </a:t>
            </a:r>
            <a:r>
              <a:rPr sz="1300" spc="-10" dirty="0">
                <a:latin typeface="Cambria"/>
                <a:cs typeface="Cambria"/>
              </a:rPr>
              <a:t>and  </a:t>
            </a:r>
            <a:r>
              <a:rPr sz="1300" spc="-5" dirty="0">
                <a:latin typeface="Cambria"/>
                <a:cs typeface="Cambria"/>
              </a:rPr>
              <a:t>graphs?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0248" y="914400"/>
            <a:ext cx="1812671" cy="83343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2915" y="1831848"/>
            <a:ext cx="1807464" cy="72313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213984" y="1793209"/>
            <a:ext cx="114363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dirty="0">
                <a:latin typeface="Calibri"/>
                <a:cs typeface="Calibri"/>
              </a:rPr>
              <a:t>in </a:t>
            </a:r>
            <a:r>
              <a:rPr sz="1200" b="1" spc="-5" dirty="0">
                <a:latin typeface="Calibri"/>
                <a:cs typeface="Calibri"/>
              </a:rPr>
              <a:t>the works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in  </a:t>
            </a:r>
            <a:r>
              <a:rPr sz="1200" dirty="0">
                <a:latin typeface="Calibri"/>
                <a:cs typeface="Calibri"/>
              </a:rPr>
              <a:t>progress, </a:t>
            </a:r>
            <a:r>
              <a:rPr sz="1200" spc="-5" dirty="0">
                <a:latin typeface="Calibri"/>
                <a:cs typeface="Calibri"/>
              </a:rPr>
              <a:t>or</a:t>
            </a:r>
            <a:r>
              <a:rPr sz="1200" spc="-10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being  </a:t>
            </a:r>
            <a:r>
              <a:rPr sz="1200" spc="-5" dirty="0">
                <a:latin typeface="Calibri"/>
                <a:cs typeface="Calibri"/>
              </a:rPr>
              <a:t>planned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3984" y="2563561"/>
            <a:ext cx="1433830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pal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an </a:t>
            </a:r>
            <a:r>
              <a:rPr sz="1200" spc="-5" dirty="0">
                <a:latin typeface="Calibri"/>
                <a:cs typeface="Calibri"/>
              </a:rPr>
              <a:t>informal </a:t>
            </a:r>
            <a:r>
              <a:rPr sz="1200" spc="-10" dirty="0">
                <a:latin typeface="Calibri"/>
                <a:cs typeface="Calibri"/>
              </a:rPr>
              <a:t>word  </a:t>
            </a:r>
            <a:r>
              <a:rPr sz="1200" dirty="0">
                <a:latin typeface="Calibri"/>
                <a:cs typeface="Calibri"/>
              </a:rPr>
              <a:t>for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“friend”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13984" y="3118677"/>
            <a:ext cx="130683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give me </a:t>
            </a:r>
            <a:r>
              <a:rPr sz="1200" b="1" dirty="0">
                <a:latin typeface="Calibri"/>
                <a:cs typeface="Calibri"/>
              </a:rPr>
              <a:t>the </a:t>
            </a:r>
            <a:r>
              <a:rPr sz="1200" b="1" spc="-5" dirty="0">
                <a:latin typeface="Calibri"/>
                <a:cs typeface="Calibri"/>
              </a:rPr>
              <a:t>third  degree </a:t>
            </a:r>
            <a:r>
              <a:rPr sz="1200" dirty="0">
                <a:latin typeface="Calibri"/>
                <a:cs typeface="Calibri"/>
              </a:rPr>
              <a:t>= ask a </a:t>
            </a:r>
            <a:r>
              <a:rPr sz="1200" spc="-5" dirty="0">
                <a:latin typeface="Calibri"/>
                <a:cs typeface="Calibri"/>
              </a:rPr>
              <a:t>lot of  </a:t>
            </a:r>
            <a:r>
              <a:rPr sz="1200" dirty="0">
                <a:latin typeface="Calibri"/>
                <a:cs typeface="Calibri"/>
              </a:rPr>
              <a:t>aggressive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questions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3984" y="3886042"/>
            <a:ext cx="1336040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dirty="0">
                <a:latin typeface="Calibri"/>
                <a:cs typeface="Calibri"/>
              </a:rPr>
              <a:t>down </a:t>
            </a:r>
            <a:r>
              <a:rPr sz="1200" b="1" spc="-5" dirty="0">
                <a:latin typeface="Calibri"/>
                <a:cs typeface="Calibri"/>
              </a:rPr>
              <a:t>payment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the  </a:t>
            </a:r>
            <a:r>
              <a:rPr sz="1200" dirty="0">
                <a:latin typeface="Calibri"/>
                <a:cs typeface="Calibri"/>
              </a:rPr>
              <a:t>initial </a:t>
            </a:r>
            <a:r>
              <a:rPr sz="1200" spc="-5" dirty="0">
                <a:latin typeface="Calibri"/>
                <a:cs typeface="Calibri"/>
              </a:rPr>
              <a:t>payment for </a:t>
            </a:r>
            <a:r>
              <a:rPr sz="1200" dirty="0">
                <a:latin typeface="Calibri"/>
                <a:cs typeface="Calibri"/>
              </a:rPr>
              <a:t>a  </a:t>
            </a:r>
            <a:r>
              <a:rPr sz="1200" spc="-5" dirty="0">
                <a:latin typeface="Calibri"/>
                <a:cs typeface="Calibri"/>
              </a:rPr>
              <a:t>house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3984" y="4656394"/>
            <a:ext cx="1461135" cy="447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I </a:t>
            </a:r>
            <a:r>
              <a:rPr sz="1200" b="1" spc="-5" dirty="0">
                <a:latin typeface="Calibri"/>
                <a:cs typeface="Calibri"/>
              </a:rPr>
              <a:t>ain’t </a:t>
            </a:r>
            <a:r>
              <a:rPr sz="1200" dirty="0">
                <a:latin typeface="Calibri"/>
                <a:cs typeface="Calibri"/>
              </a:rPr>
              <a:t>= a </a:t>
            </a:r>
            <a:r>
              <a:rPr sz="1200" i="1" dirty="0">
                <a:latin typeface="Calibri"/>
                <a:cs typeface="Calibri"/>
              </a:rPr>
              <a:t>very</a:t>
            </a:r>
            <a:r>
              <a:rPr sz="1200" i="1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informal  way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say </a:t>
            </a:r>
            <a:r>
              <a:rPr sz="1200" b="1" spc="-5" dirty="0">
                <a:latin typeface="Calibri"/>
                <a:cs typeface="Calibri"/>
              </a:rPr>
              <a:t>I’m</a:t>
            </a:r>
            <a:r>
              <a:rPr sz="1200" b="1" spc="-65" dirty="0">
                <a:latin typeface="Calibri"/>
                <a:cs typeface="Calibri"/>
              </a:rPr>
              <a:t> </a:t>
            </a:r>
            <a:r>
              <a:rPr sz="1200" b="1" dirty="0">
                <a:latin typeface="Calibri"/>
                <a:cs typeface="Calibri"/>
              </a:rPr>
              <a:t>not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3984" y="5211384"/>
            <a:ext cx="142113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spc="-5" dirty="0">
                <a:latin typeface="Calibri"/>
                <a:cs typeface="Calibri"/>
              </a:rPr>
              <a:t>gamble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take risks  with money, which  could result </a:t>
            </a:r>
            <a:r>
              <a:rPr sz="1200" dirty="0">
                <a:latin typeface="Calibri"/>
                <a:cs typeface="Calibri"/>
              </a:rPr>
              <a:t>in </a:t>
            </a:r>
            <a:r>
              <a:rPr sz="1200" spc="-5" dirty="0">
                <a:latin typeface="Calibri"/>
                <a:cs typeface="Calibri"/>
              </a:rPr>
              <a:t>losing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3984" y="5978017"/>
            <a:ext cx="144907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200" b="1" spc="-5" dirty="0">
                <a:latin typeface="Calibri"/>
                <a:cs typeface="Calibri"/>
              </a:rPr>
              <a:t>make </a:t>
            </a:r>
            <a:r>
              <a:rPr sz="1200" b="1" dirty="0">
                <a:latin typeface="Calibri"/>
                <a:cs typeface="Calibri"/>
              </a:rPr>
              <a:t>a fortune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get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a  </a:t>
            </a:r>
            <a:r>
              <a:rPr sz="1200" spc="-5" dirty="0">
                <a:latin typeface="Calibri"/>
                <a:cs typeface="Calibri"/>
              </a:rPr>
              <a:t>LOT of</a:t>
            </a:r>
            <a:r>
              <a:rPr sz="1200" spc="-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money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13984" y="6532753"/>
            <a:ext cx="765810" cy="450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500"/>
              </a:lnSpc>
            </a:pPr>
            <a:r>
              <a:rPr sz="1200" b="1" dirty="0">
                <a:latin typeface="Calibri"/>
                <a:cs typeface="Calibri"/>
              </a:rPr>
              <a:t>scam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fake  o</a:t>
            </a:r>
            <a:r>
              <a:rPr sz="1200" spc="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p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un</a:t>
            </a:r>
            <a:r>
              <a:rPr sz="1200" spc="-1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ty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13984" y="7088037"/>
            <a:ext cx="1269365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200"/>
              </a:lnSpc>
            </a:pPr>
            <a:r>
              <a:rPr sz="1200" b="1" spc="-5" dirty="0">
                <a:latin typeface="Calibri"/>
                <a:cs typeface="Calibri"/>
              </a:rPr>
              <a:t>fall </a:t>
            </a:r>
            <a:r>
              <a:rPr sz="1200" b="1" dirty="0">
                <a:latin typeface="Calibri"/>
                <a:cs typeface="Calibri"/>
              </a:rPr>
              <a:t>for </a:t>
            </a:r>
            <a:r>
              <a:rPr sz="1200" dirty="0">
                <a:latin typeface="Calibri"/>
                <a:cs typeface="Calibri"/>
              </a:rPr>
              <a:t>= believe in  something </a:t>
            </a:r>
            <a:r>
              <a:rPr sz="1200" spc="-5" dirty="0">
                <a:latin typeface="Calibri"/>
                <a:cs typeface="Calibri"/>
              </a:rPr>
              <a:t>that</a:t>
            </a:r>
            <a:r>
              <a:rPr sz="1200" spc="-8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isn’t  </a:t>
            </a:r>
            <a:r>
              <a:rPr sz="1200" dirty="0">
                <a:latin typeface="Calibri"/>
                <a:cs typeface="Calibri"/>
              </a:rPr>
              <a:t>true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13984" y="7858952"/>
            <a:ext cx="1384935" cy="874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6700"/>
              </a:lnSpc>
            </a:pPr>
            <a:r>
              <a:rPr sz="1200" b="1" dirty="0">
                <a:latin typeface="Calibri"/>
                <a:cs typeface="Calibri"/>
              </a:rPr>
              <a:t>smooth-talking </a:t>
            </a:r>
            <a:r>
              <a:rPr sz="1200" dirty="0">
                <a:latin typeface="Calibri"/>
                <a:cs typeface="Calibri"/>
              </a:rPr>
              <a:t>=  </a:t>
            </a:r>
            <a:r>
              <a:rPr sz="1200" spc="-5" dirty="0">
                <a:latin typeface="Calibri"/>
                <a:cs typeface="Calibri"/>
              </a:rPr>
              <a:t>someone who</a:t>
            </a:r>
            <a:r>
              <a:rPr sz="1200" spc="-6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speaks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5799"/>
              </a:lnSpc>
              <a:spcBef>
                <a:spcPts val="25"/>
              </a:spcBef>
            </a:pPr>
            <a:r>
              <a:rPr sz="1200" spc="-5" dirty="0">
                <a:latin typeface="Calibri"/>
                <a:cs typeface="Calibri"/>
              </a:rPr>
              <a:t>well </a:t>
            </a:r>
            <a:r>
              <a:rPr sz="1200" dirty="0">
                <a:latin typeface="Calibri"/>
                <a:cs typeface="Calibri"/>
              </a:rPr>
              <a:t>and </a:t>
            </a:r>
            <a:r>
              <a:rPr sz="1200" spc="-5" dirty="0">
                <a:latin typeface="Calibri"/>
                <a:cs typeface="Calibri"/>
              </a:rPr>
              <a:t>can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convince  people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95215" y="914400"/>
            <a:ext cx="145415" cy="8334375"/>
          </a:xfrm>
          <a:custGeom>
            <a:avLst/>
            <a:gdLst/>
            <a:ahLst/>
            <a:cxnLst/>
            <a:rect l="l" t="t" r="r" b="b"/>
            <a:pathLst>
              <a:path w="145414" h="8334375">
                <a:moveTo>
                  <a:pt x="0" y="8334375"/>
                </a:moveTo>
                <a:lnTo>
                  <a:pt x="145021" y="8334375"/>
                </a:lnTo>
                <a:lnTo>
                  <a:pt x="145021" y="0"/>
                </a:lnTo>
                <a:lnTo>
                  <a:pt x="0" y="0"/>
                </a:lnTo>
                <a:lnTo>
                  <a:pt x="0" y="83343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895215" y="1242313"/>
            <a:ext cx="1877695" cy="389890"/>
          </a:xfrm>
          <a:custGeom>
            <a:avLst/>
            <a:gdLst/>
            <a:ahLst/>
            <a:cxnLst/>
            <a:rect l="l" t="t" r="r" b="b"/>
            <a:pathLst>
              <a:path w="1877695" h="389889">
                <a:moveTo>
                  <a:pt x="1682750" y="0"/>
                </a:moveTo>
                <a:lnTo>
                  <a:pt x="0" y="0"/>
                </a:lnTo>
                <a:lnTo>
                  <a:pt x="0" y="389762"/>
                </a:lnTo>
                <a:lnTo>
                  <a:pt x="1682750" y="389762"/>
                </a:lnTo>
                <a:lnTo>
                  <a:pt x="1877567" y="194944"/>
                </a:lnTo>
                <a:lnTo>
                  <a:pt x="1682750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07279" y="1254252"/>
            <a:ext cx="1755648" cy="3657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261228" y="1284985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01852"/>
            <a:ext cx="3775075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Jenkins: </a:t>
            </a:r>
            <a:r>
              <a:rPr sz="1300" spc="-5" dirty="0">
                <a:latin typeface="Cambria"/>
                <a:cs typeface="Cambria"/>
              </a:rPr>
              <a:t>Uh…well…okay, sure…Mr. </a:t>
            </a:r>
            <a:r>
              <a:rPr sz="1300" dirty="0">
                <a:latin typeface="Cambria"/>
                <a:cs typeface="Cambria"/>
              </a:rPr>
              <a:t>Rogers </a:t>
            </a:r>
            <a:r>
              <a:rPr sz="1300" spc="-5" dirty="0">
                <a:latin typeface="Cambria"/>
                <a:cs typeface="Cambria"/>
              </a:rPr>
              <a:t>showed  me some papers. But the papers he showed me were  well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researched.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2092197"/>
            <a:ext cx="3488054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David: </a:t>
            </a:r>
            <a:r>
              <a:rPr sz="1300" spc="-5" dirty="0">
                <a:latin typeface="Cambria"/>
                <a:cs typeface="Cambria"/>
              </a:rPr>
              <a:t>And he used a </a:t>
            </a:r>
            <a:r>
              <a:rPr sz="1300" spc="-10" dirty="0">
                <a:latin typeface="Cambria"/>
                <a:cs typeface="Cambria"/>
              </a:rPr>
              <a:t>lot </a:t>
            </a:r>
            <a:r>
              <a:rPr sz="1300" spc="-5" dirty="0">
                <a:latin typeface="Cambria"/>
                <a:cs typeface="Cambria"/>
              </a:rPr>
              <a:t>of business </a:t>
            </a:r>
            <a:r>
              <a:rPr sz="1300" b="1" spc="-5" dirty="0">
                <a:latin typeface="Cambria"/>
                <a:cs typeface="Cambria"/>
              </a:rPr>
              <a:t>lingo,</a:t>
            </a:r>
            <a:r>
              <a:rPr sz="1300" b="1" spc="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right?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2416855"/>
            <a:ext cx="3775075" cy="5988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900"/>
              </a:lnSpc>
            </a:pPr>
            <a:r>
              <a:rPr sz="1300" b="1" spc="-5" dirty="0">
                <a:latin typeface="Cambria"/>
                <a:cs typeface="Cambria"/>
              </a:rPr>
              <a:t>Jenkins: </a:t>
            </a:r>
            <a:r>
              <a:rPr sz="1300" spc="-5" dirty="0">
                <a:latin typeface="Cambria"/>
                <a:cs typeface="Cambria"/>
              </a:rPr>
              <a:t>He spoke </a:t>
            </a:r>
            <a:r>
              <a:rPr sz="1300" dirty="0">
                <a:latin typeface="Cambria"/>
                <a:cs typeface="Cambria"/>
              </a:rPr>
              <a:t>with </a:t>
            </a:r>
            <a:r>
              <a:rPr sz="1300" spc="-5" dirty="0">
                <a:latin typeface="Cambria"/>
                <a:cs typeface="Cambria"/>
              </a:rPr>
              <a:t>intelligent understanding of  the business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world.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2004" y="3217291"/>
            <a:ext cx="3775710" cy="5054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David:   </a:t>
            </a:r>
            <a:r>
              <a:rPr sz="1300" spc="-5" dirty="0">
                <a:latin typeface="Cambria"/>
                <a:cs typeface="Cambria"/>
              </a:rPr>
              <a:t>Uh,   huh,   sure.   I   </a:t>
            </a:r>
            <a:r>
              <a:rPr sz="1300" spc="-10" dirty="0">
                <a:latin typeface="Cambria"/>
                <a:cs typeface="Cambria"/>
              </a:rPr>
              <a:t>bet   you   </a:t>
            </a:r>
            <a:r>
              <a:rPr sz="1300" spc="-5" dirty="0">
                <a:latin typeface="Cambria"/>
                <a:cs typeface="Cambria"/>
              </a:rPr>
              <a:t>even   </a:t>
            </a:r>
            <a:r>
              <a:rPr sz="1300" spc="-10" dirty="0">
                <a:latin typeface="Cambria"/>
                <a:cs typeface="Cambria"/>
              </a:rPr>
              <a:t>gave</a:t>
            </a:r>
            <a:r>
              <a:rPr sz="1300" spc="1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him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300" b="1" spc="-5" dirty="0">
                <a:latin typeface="Cambria"/>
                <a:cs typeface="Cambria"/>
              </a:rPr>
              <a:t>complimentary</a:t>
            </a:r>
            <a:r>
              <a:rPr sz="1300" b="1" spc="-9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coffee?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2004" y="3834419"/>
            <a:ext cx="3774440" cy="595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6200"/>
              </a:lnSpc>
            </a:pPr>
            <a:r>
              <a:rPr sz="1300" b="1" spc="-5" dirty="0">
                <a:latin typeface="Cambria"/>
                <a:cs typeface="Cambria"/>
              </a:rPr>
              <a:t>Jenkins: </a:t>
            </a:r>
            <a:r>
              <a:rPr sz="1300" spc="-5" dirty="0">
                <a:latin typeface="Cambria"/>
                <a:cs typeface="Cambria"/>
              </a:rPr>
              <a:t>I… didn’t </a:t>
            </a:r>
            <a:r>
              <a:rPr sz="1300" dirty="0">
                <a:latin typeface="Cambria"/>
                <a:cs typeface="Cambria"/>
              </a:rPr>
              <a:t>charge </a:t>
            </a:r>
            <a:r>
              <a:rPr sz="1300" spc="-5" dirty="0">
                <a:latin typeface="Cambria"/>
                <a:cs typeface="Cambria"/>
              </a:rPr>
              <a:t>him for </a:t>
            </a:r>
            <a:r>
              <a:rPr sz="1300" dirty="0">
                <a:latin typeface="Cambria"/>
                <a:cs typeface="Cambria"/>
              </a:rPr>
              <a:t>his </a:t>
            </a:r>
            <a:r>
              <a:rPr sz="1300" spc="-5" dirty="0">
                <a:latin typeface="Cambria"/>
                <a:cs typeface="Cambria"/>
              </a:rPr>
              <a:t>cappuccino, if  </a:t>
            </a:r>
            <a:r>
              <a:rPr sz="1300" dirty="0">
                <a:latin typeface="Cambria"/>
                <a:cs typeface="Cambria"/>
              </a:rPr>
              <a:t>that’s </a:t>
            </a:r>
            <a:r>
              <a:rPr sz="1300" spc="-5" dirty="0">
                <a:latin typeface="Cambria"/>
                <a:cs typeface="Cambria"/>
              </a:rPr>
              <a:t>what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mean.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004" y="4540961"/>
            <a:ext cx="3778885" cy="887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500"/>
              </a:lnSpc>
            </a:pPr>
            <a:r>
              <a:rPr sz="1300" b="1" spc="-5" dirty="0">
                <a:latin typeface="Cambria"/>
                <a:cs typeface="Cambria"/>
              </a:rPr>
              <a:t>David: </a:t>
            </a:r>
            <a:r>
              <a:rPr sz="1300" spc="-5" dirty="0">
                <a:latin typeface="Cambria"/>
                <a:cs typeface="Cambria"/>
              </a:rPr>
              <a:t>So your coffee </a:t>
            </a:r>
            <a:r>
              <a:rPr sz="1300" spc="-10" dirty="0">
                <a:latin typeface="Cambria"/>
                <a:cs typeface="Cambria"/>
              </a:rPr>
              <a:t>shop </a:t>
            </a:r>
            <a:r>
              <a:rPr sz="1300" dirty="0">
                <a:latin typeface="Cambria"/>
                <a:cs typeface="Cambria"/>
              </a:rPr>
              <a:t>didn’t even make </a:t>
            </a:r>
            <a:r>
              <a:rPr sz="1300" spc="-5" dirty="0">
                <a:latin typeface="Cambria"/>
                <a:cs typeface="Cambria"/>
              </a:rPr>
              <a:t>a profit  on this guy. And </a:t>
            </a:r>
            <a:r>
              <a:rPr sz="1300" b="1" spc="-10" dirty="0">
                <a:latin typeface="Cambria"/>
                <a:cs typeface="Cambria"/>
              </a:rPr>
              <a:t>on top </a:t>
            </a:r>
            <a:r>
              <a:rPr sz="1300" b="1" spc="-5" dirty="0">
                <a:latin typeface="Cambria"/>
                <a:cs typeface="Cambria"/>
              </a:rPr>
              <a:t>of that, </a:t>
            </a:r>
            <a:r>
              <a:rPr sz="1300" spc="-10" dirty="0">
                <a:latin typeface="Cambria"/>
                <a:cs typeface="Cambria"/>
              </a:rPr>
              <a:t>you gave </a:t>
            </a:r>
            <a:r>
              <a:rPr sz="1300" spc="-5" dirty="0">
                <a:latin typeface="Cambria"/>
                <a:cs typeface="Cambria"/>
              </a:rPr>
              <a:t>him a four  thousand dollar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check.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2004" y="5631560"/>
            <a:ext cx="3775075" cy="2338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Jenkins:  </a:t>
            </a:r>
            <a:r>
              <a:rPr sz="1300" spc="-5" dirty="0">
                <a:latin typeface="Cambria"/>
                <a:cs typeface="Cambria"/>
              </a:rPr>
              <a:t>Hey, Dave,  what’s with </a:t>
            </a:r>
            <a:r>
              <a:rPr sz="1300" spc="-10" dirty="0">
                <a:latin typeface="Cambria"/>
                <a:cs typeface="Cambria"/>
              </a:rPr>
              <a:t>you?  </a:t>
            </a:r>
            <a:r>
              <a:rPr sz="1300" spc="-5" dirty="0">
                <a:latin typeface="Cambria"/>
                <a:cs typeface="Cambria"/>
              </a:rPr>
              <a:t>This guy  </a:t>
            </a:r>
            <a:r>
              <a:rPr sz="1300" spc="1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was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300" b="1" spc="-5" dirty="0">
                <a:latin typeface="Cambria"/>
                <a:cs typeface="Cambria"/>
              </a:rPr>
              <a:t>legit. </a:t>
            </a:r>
            <a:r>
              <a:rPr sz="1300" spc="-5" dirty="0">
                <a:latin typeface="Cambria"/>
                <a:cs typeface="Cambria"/>
              </a:rPr>
              <a:t>He was driving a Porsche </a:t>
            </a:r>
            <a:r>
              <a:rPr sz="1300" b="1" spc="-10" dirty="0">
                <a:latin typeface="Cambria"/>
                <a:cs typeface="Cambria"/>
              </a:rPr>
              <a:t>for </a:t>
            </a:r>
            <a:r>
              <a:rPr sz="1300" b="1" spc="-5" dirty="0">
                <a:latin typeface="Cambria"/>
                <a:cs typeface="Cambria"/>
              </a:rPr>
              <a:t>crying out</a:t>
            </a:r>
            <a:r>
              <a:rPr sz="1300" b="1" spc="50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loud.</a:t>
            </a:r>
            <a:endParaRPr sz="1300">
              <a:latin typeface="Cambria"/>
              <a:cs typeface="Cambria"/>
            </a:endParaRPr>
          </a:p>
          <a:p>
            <a:pPr marL="12700" marR="5080">
              <a:lnSpc>
                <a:spcPct val="146900"/>
              </a:lnSpc>
              <a:spcBef>
                <a:spcPts val="980"/>
              </a:spcBef>
            </a:pPr>
            <a:r>
              <a:rPr sz="1300" b="1" spc="-5" dirty="0">
                <a:latin typeface="Cambria"/>
                <a:cs typeface="Cambria"/>
              </a:rPr>
              <a:t>David:</a:t>
            </a:r>
            <a:r>
              <a:rPr sz="1300" b="1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Jenkins,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did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you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even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take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time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to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research 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see if Ocean Tech was a real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company?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Jenkins: </a:t>
            </a:r>
            <a:r>
              <a:rPr sz="1300" dirty="0">
                <a:latin typeface="Cambria"/>
                <a:cs typeface="Cambria"/>
              </a:rPr>
              <a:t>I…uh…no…oh </a:t>
            </a:r>
            <a:r>
              <a:rPr sz="1300" spc="-5" dirty="0">
                <a:latin typeface="Cambria"/>
                <a:cs typeface="Cambria"/>
              </a:rPr>
              <a:t>man, </a:t>
            </a:r>
            <a:r>
              <a:rPr sz="1300" b="1" spc="-5" dirty="0">
                <a:latin typeface="Cambria"/>
                <a:cs typeface="Cambria"/>
              </a:rPr>
              <a:t>I </a:t>
            </a:r>
            <a:r>
              <a:rPr sz="1300" b="1" spc="-10" dirty="0">
                <a:latin typeface="Cambria"/>
                <a:cs typeface="Cambria"/>
              </a:rPr>
              <a:t>was </a:t>
            </a:r>
            <a:r>
              <a:rPr sz="1300" b="1" spc="-5" dirty="0">
                <a:latin typeface="Cambria"/>
                <a:cs typeface="Cambria"/>
              </a:rPr>
              <a:t>taken, </a:t>
            </a:r>
            <a:r>
              <a:rPr sz="1300" spc="-5" dirty="0">
                <a:latin typeface="Cambria"/>
                <a:cs typeface="Cambria"/>
              </a:rPr>
              <a:t>wasn’t</a:t>
            </a:r>
            <a:r>
              <a:rPr sz="1300" spc="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I?</a:t>
            </a:r>
            <a:endParaRPr sz="1300">
              <a:latin typeface="Cambria"/>
              <a:cs typeface="Cambria"/>
            </a:endParaRPr>
          </a:p>
          <a:p>
            <a:pPr marL="12700" marR="5715">
              <a:lnSpc>
                <a:spcPct val="146200"/>
              </a:lnSpc>
              <a:spcBef>
                <a:spcPts val="1010"/>
              </a:spcBef>
            </a:pPr>
            <a:r>
              <a:rPr sz="1300" b="1" spc="-5" dirty="0">
                <a:latin typeface="Cambria"/>
                <a:cs typeface="Cambria"/>
              </a:rPr>
              <a:t>David: </a:t>
            </a:r>
            <a:r>
              <a:rPr sz="1300" spc="-5" dirty="0">
                <a:latin typeface="Cambria"/>
                <a:cs typeface="Cambria"/>
              </a:rPr>
              <a:t>You were taken, but I won’t be. I’ll see </a:t>
            </a:r>
            <a:r>
              <a:rPr sz="1300" spc="-10" dirty="0">
                <a:latin typeface="Cambria"/>
                <a:cs typeface="Cambria"/>
              </a:rPr>
              <a:t>you  </a:t>
            </a:r>
            <a:r>
              <a:rPr sz="1300" spc="-5" dirty="0">
                <a:latin typeface="Cambria"/>
                <a:cs typeface="Cambria"/>
              </a:rPr>
              <a:t>later.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40884" y="916305"/>
            <a:ext cx="1812670" cy="8210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4440" y="1833372"/>
            <a:ext cx="1805939" cy="71079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15509" y="1794733"/>
            <a:ext cx="1425575" cy="662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100"/>
              </a:lnSpc>
            </a:pPr>
            <a:r>
              <a:rPr sz="1200" b="1" spc="-5" dirty="0">
                <a:latin typeface="Calibri"/>
                <a:cs typeface="Calibri"/>
              </a:rPr>
              <a:t>lingo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specialized  </a:t>
            </a:r>
            <a:r>
              <a:rPr sz="1200" dirty="0">
                <a:latin typeface="Calibri"/>
                <a:cs typeface="Calibri"/>
              </a:rPr>
              <a:t>vocabulary </a:t>
            </a:r>
            <a:r>
              <a:rPr sz="1200" spc="-10" dirty="0">
                <a:latin typeface="Calibri"/>
                <a:cs typeface="Calibri"/>
              </a:rPr>
              <a:t>in 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7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certain  </a:t>
            </a:r>
            <a:r>
              <a:rPr sz="1200" dirty="0">
                <a:latin typeface="Calibri"/>
                <a:cs typeface="Calibri"/>
              </a:rPr>
              <a:t>area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15509" y="2595626"/>
            <a:ext cx="138620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complimentary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free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15509" y="2937002"/>
            <a:ext cx="1163955" cy="417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on </a:t>
            </a:r>
            <a:r>
              <a:rPr sz="1200" b="1" spc="-5" dirty="0">
                <a:latin typeface="Calibri"/>
                <a:cs typeface="Calibri"/>
              </a:rPr>
              <a:t>top </a:t>
            </a:r>
            <a:r>
              <a:rPr sz="1200" b="1" spc="-10" dirty="0">
                <a:latin typeface="Calibri"/>
                <a:cs typeface="Calibri"/>
              </a:rPr>
              <a:t>of </a:t>
            </a:r>
            <a:r>
              <a:rPr sz="1200" b="1" spc="-5" dirty="0">
                <a:latin typeface="Calibri"/>
                <a:cs typeface="Calibri"/>
              </a:rPr>
              <a:t>that </a:t>
            </a:r>
            <a:r>
              <a:rPr sz="1200" dirty="0">
                <a:latin typeface="Calibri"/>
                <a:cs typeface="Calibri"/>
              </a:rPr>
              <a:t>=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in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spc="-5" dirty="0">
                <a:latin typeface="Calibri"/>
                <a:cs typeface="Calibri"/>
              </a:rPr>
              <a:t>addition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15509" y="3492119"/>
            <a:ext cx="138239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00" b="1" spc="-5" dirty="0">
                <a:latin typeface="Calibri"/>
                <a:cs typeface="Calibri"/>
              </a:rPr>
              <a:t>legit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5" dirty="0">
                <a:latin typeface="Calibri"/>
                <a:cs typeface="Calibri"/>
              </a:rPr>
              <a:t>legitimate,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real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15509" y="3801064"/>
            <a:ext cx="1438275" cy="87630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200" b="1" dirty="0">
                <a:latin typeface="Calibri"/>
                <a:cs typeface="Calibri"/>
              </a:rPr>
              <a:t>for </a:t>
            </a:r>
            <a:r>
              <a:rPr sz="1200" b="1" spc="-5" dirty="0">
                <a:latin typeface="Calibri"/>
                <a:cs typeface="Calibri"/>
              </a:rPr>
              <a:t>crying </a:t>
            </a:r>
            <a:r>
              <a:rPr sz="1200" b="1" dirty="0">
                <a:latin typeface="Calibri"/>
                <a:cs typeface="Calibri"/>
              </a:rPr>
              <a:t>out </a:t>
            </a:r>
            <a:r>
              <a:rPr sz="1200" b="1" spc="-5" dirty="0">
                <a:latin typeface="Calibri"/>
                <a:cs typeface="Calibri"/>
              </a:rPr>
              <a:t>loud</a:t>
            </a:r>
            <a:r>
              <a:rPr sz="1200" b="1" spc="-7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=</a:t>
            </a:r>
            <a:endParaRPr sz="1200">
              <a:latin typeface="Calibri"/>
              <a:cs typeface="Calibri"/>
            </a:endParaRPr>
          </a:p>
          <a:p>
            <a:pPr marL="12700" marR="5080">
              <a:lnSpc>
                <a:spcPct val="1167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an </a:t>
            </a:r>
            <a:r>
              <a:rPr sz="1200" spc="-5" dirty="0">
                <a:latin typeface="Calibri"/>
                <a:cs typeface="Calibri"/>
              </a:rPr>
              <a:t>informal expression  used </a:t>
            </a:r>
            <a:r>
              <a:rPr sz="1200" dirty="0">
                <a:latin typeface="Calibri"/>
                <a:cs typeface="Calibri"/>
              </a:rPr>
              <a:t>to </a:t>
            </a:r>
            <a:r>
              <a:rPr sz="1200" spc="-5" dirty="0">
                <a:latin typeface="Calibri"/>
                <a:cs typeface="Calibri"/>
              </a:rPr>
              <a:t>express  annoyance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15509" y="4783495"/>
            <a:ext cx="1450975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200"/>
              </a:lnSpc>
            </a:pPr>
            <a:r>
              <a:rPr sz="1200" b="1" dirty="0">
                <a:latin typeface="Calibri"/>
                <a:cs typeface="Calibri"/>
              </a:rPr>
              <a:t>I </a:t>
            </a:r>
            <a:r>
              <a:rPr sz="1200" b="1" spc="-5" dirty="0">
                <a:latin typeface="Calibri"/>
                <a:cs typeface="Calibri"/>
              </a:rPr>
              <a:t>was taken </a:t>
            </a:r>
            <a:r>
              <a:rPr sz="1200" dirty="0">
                <a:latin typeface="Calibri"/>
                <a:cs typeface="Calibri"/>
              </a:rPr>
              <a:t>= </a:t>
            </a:r>
            <a:r>
              <a:rPr sz="1200" spc="-10" dirty="0">
                <a:latin typeface="Calibri"/>
                <a:cs typeface="Calibri"/>
              </a:rPr>
              <a:t>an  </a:t>
            </a:r>
            <a:r>
              <a:rPr sz="1200" spc="-5" dirty="0">
                <a:latin typeface="Calibri"/>
                <a:cs typeface="Calibri"/>
              </a:rPr>
              <a:t>informal way to say </a:t>
            </a:r>
            <a:r>
              <a:rPr sz="1200" b="1" dirty="0">
                <a:latin typeface="Calibri"/>
                <a:cs typeface="Calibri"/>
              </a:rPr>
              <a:t>I  </a:t>
            </a:r>
            <a:r>
              <a:rPr sz="1200" b="1" spc="-5" dirty="0">
                <a:latin typeface="Calibri"/>
                <a:cs typeface="Calibri"/>
              </a:rPr>
              <a:t>was</a:t>
            </a:r>
            <a:r>
              <a:rPr sz="1200" b="1" spc="-50" dirty="0">
                <a:latin typeface="Calibri"/>
                <a:cs typeface="Calibri"/>
              </a:rPr>
              <a:t> </a:t>
            </a:r>
            <a:r>
              <a:rPr sz="1200" b="1" spc="-5" dirty="0">
                <a:latin typeface="Calibri"/>
                <a:cs typeface="Calibri"/>
              </a:rPr>
              <a:t>cheated/deceived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95850" y="916305"/>
            <a:ext cx="145415" cy="8210550"/>
          </a:xfrm>
          <a:custGeom>
            <a:avLst/>
            <a:gdLst/>
            <a:ahLst/>
            <a:cxnLst/>
            <a:rect l="l" t="t" r="r" b="b"/>
            <a:pathLst>
              <a:path w="145414" h="8210550">
                <a:moveTo>
                  <a:pt x="0" y="8210550"/>
                </a:moveTo>
                <a:lnTo>
                  <a:pt x="145021" y="8210550"/>
                </a:lnTo>
                <a:lnTo>
                  <a:pt x="145021" y="0"/>
                </a:lnTo>
                <a:lnTo>
                  <a:pt x="0" y="0"/>
                </a:lnTo>
                <a:lnTo>
                  <a:pt x="0" y="821055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95850" y="1239392"/>
            <a:ext cx="1877695" cy="384175"/>
          </a:xfrm>
          <a:custGeom>
            <a:avLst/>
            <a:gdLst/>
            <a:ahLst/>
            <a:cxnLst/>
            <a:rect l="l" t="t" r="r" b="b"/>
            <a:pathLst>
              <a:path w="1877695" h="384175">
                <a:moveTo>
                  <a:pt x="1685671" y="0"/>
                </a:moveTo>
                <a:lnTo>
                  <a:pt x="0" y="0"/>
                </a:lnTo>
                <a:lnTo>
                  <a:pt x="0" y="383921"/>
                </a:lnTo>
                <a:lnTo>
                  <a:pt x="1685671" y="383921"/>
                </a:lnTo>
                <a:lnTo>
                  <a:pt x="1877568" y="192024"/>
                </a:lnTo>
                <a:lnTo>
                  <a:pt x="1685671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08803" y="1252727"/>
            <a:ext cx="1755648" cy="358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262753" y="1280414"/>
            <a:ext cx="1096010" cy="298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90421"/>
            <a:ext cx="194183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spc="-5" dirty="0">
                <a:latin typeface="Cambria"/>
                <a:cs typeface="Cambria"/>
              </a:rPr>
              <a:t>Vocabulary</a:t>
            </a:r>
            <a:r>
              <a:rPr sz="2000" b="1" u="heavy" spc="-75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Quiz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668526"/>
            <a:ext cx="477075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5" dirty="0">
                <a:latin typeface="Cambria"/>
                <a:cs typeface="Cambria"/>
              </a:rPr>
              <a:t>Complete each sentence with the right word. Two words are not</a:t>
            </a:r>
            <a:r>
              <a:rPr sz="1300" i="1" spc="9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used.</a:t>
            </a:r>
            <a:endParaRPr sz="1300"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4864" y="2131186"/>
          <a:ext cx="5603037" cy="6111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23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0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2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357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complimentary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133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b="1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works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33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making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fortune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133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pals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L="127000">
                        <a:lnSpc>
                          <a:spcPts val="148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dirt</a:t>
                      </a:r>
                      <a:r>
                        <a:rPr sz="14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cheap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148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legit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48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nuts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148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stocks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357">
                <a:tc>
                  <a:txBody>
                    <a:bodyPr/>
                    <a:lstStyle/>
                    <a:p>
                      <a:pPr marL="127000">
                        <a:lnSpc>
                          <a:spcPts val="148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gambling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0340">
                        <a:lnSpc>
                          <a:spcPts val="148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lighten</a:t>
                      </a:r>
                      <a:r>
                        <a:rPr sz="14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up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8440">
                        <a:lnSpc>
                          <a:spcPts val="148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on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top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that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5895">
                        <a:lnSpc>
                          <a:spcPts val="1485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talk me</a:t>
                      </a:r>
                      <a:r>
                        <a:rPr sz="1400" b="1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into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130604" y="3063275"/>
            <a:ext cx="5683250" cy="52412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646430" indent="-227965">
              <a:lnSpc>
                <a:spcPct val="146200"/>
              </a:lnSpc>
              <a:buAutoNum type="arabicPeriod"/>
              <a:tabLst>
                <a:tab pos="241300" algn="l"/>
                <a:tab pos="2012950" algn="l"/>
              </a:tabLst>
            </a:pPr>
            <a:r>
              <a:rPr sz="1300" spc="-5" dirty="0">
                <a:latin typeface="Cambria"/>
                <a:cs typeface="Cambria"/>
              </a:rPr>
              <a:t>After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in the diamond </a:t>
            </a:r>
            <a:r>
              <a:rPr sz="1300" dirty="0">
                <a:latin typeface="Cambria"/>
                <a:cs typeface="Cambria"/>
              </a:rPr>
              <a:t>market, 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-5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Johnsons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made </a:t>
            </a:r>
            <a:r>
              <a:rPr sz="1300" spc="-5" dirty="0">
                <a:latin typeface="Cambria"/>
                <a:cs typeface="Cambria"/>
              </a:rPr>
              <a:t> numerous donations </a:t>
            </a:r>
            <a:r>
              <a:rPr sz="1300" spc="5" dirty="0">
                <a:latin typeface="Cambria"/>
                <a:cs typeface="Cambria"/>
              </a:rPr>
              <a:t>to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charity.</a:t>
            </a:r>
            <a:endParaRPr sz="1300">
              <a:latin typeface="Cambria"/>
              <a:cs typeface="Cambria"/>
            </a:endParaRPr>
          </a:p>
          <a:p>
            <a:pPr marL="240665" marR="83820" indent="-227965">
              <a:lnSpc>
                <a:spcPct val="146200"/>
              </a:lnSpc>
              <a:spcBef>
                <a:spcPts val="10"/>
              </a:spcBef>
              <a:buAutoNum type="arabicPeriod"/>
              <a:tabLst>
                <a:tab pos="241300" algn="l"/>
                <a:tab pos="5078095" algn="l"/>
              </a:tabLst>
            </a:pPr>
            <a:r>
              <a:rPr sz="1300" spc="-5" dirty="0">
                <a:latin typeface="Cambria"/>
                <a:cs typeface="Cambria"/>
              </a:rPr>
              <a:t>At the library's annual book sale, the</a:t>
            </a:r>
            <a:r>
              <a:rPr sz="1300" spc="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books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were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-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it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was 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10 for a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dollar!</a:t>
            </a:r>
            <a:endParaRPr sz="1300">
              <a:latin typeface="Cambria"/>
              <a:cs typeface="Cambria"/>
            </a:endParaRPr>
          </a:p>
          <a:p>
            <a:pPr marL="240665" marR="22860" indent="-227965">
              <a:lnSpc>
                <a:spcPct val="146200"/>
              </a:lnSpc>
              <a:spcBef>
                <a:spcPts val="10"/>
              </a:spcBef>
              <a:buAutoNum type="arabicPeriod"/>
              <a:tabLst>
                <a:tab pos="241300" algn="l"/>
                <a:tab pos="1934845" algn="l"/>
              </a:tabLst>
            </a:pPr>
            <a:r>
              <a:rPr sz="1300" spc="-5" dirty="0">
                <a:latin typeface="Cambria"/>
                <a:cs typeface="Cambria"/>
              </a:rPr>
              <a:t>Chris has already founded two companies,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in an interview </a:t>
            </a:r>
            <a:r>
              <a:rPr sz="1300" dirty="0">
                <a:latin typeface="Cambria"/>
                <a:cs typeface="Cambria"/>
              </a:rPr>
              <a:t>he </a:t>
            </a:r>
            <a:r>
              <a:rPr sz="1300" spc="-10" dirty="0">
                <a:latin typeface="Cambria"/>
                <a:cs typeface="Cambria"/>
              </a:rPr>
              <a:t>said </a:t>
            </a:r>
            <a:r>
              <a:rPr sz="1300" spc="-5" dirty="0">
                <a:latin typeface="Cambria"/>
                <a:cs typeface="Cambria"/>
              </a:rPr>
              <a:t>a third  was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- to be launched </a:t>
            </a:r>
            <a:r>
              <a:rPr sz="1300" spc="-10" dirty="0">
                <a:latin typeface="Cambria"/>
                <a:cs typeface="Cambria"/>
              </a:rPr>
              <a:t>next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month.</a:t>
            </a:r>
            <a:endParaRPr sz="1300">
              <a:latin typeface="Cambria"/>
              <a:cs typeface="Cambria"/>
            </a:endParaRPr>
          </a:p>
          <a:p>
            <a:pPr marL="240665" marR="5080" indent="-227965">
              <a:lnSpc>
                <a:spcPct val="146200"/>
              </a:lnSpc>
              <a:spcBef>
                <a:spcPts val="10"/>
              </a:spcBef>
              <a:buAutoNum type="arabicPeriod"/>
              <a:tabLst>
                <a:tab pos="241300" algn="l"/>
                <a:tab pos="5669915" algn="l"/>
              </a:tabLst>
            </a:pPr>
            <a:r>
              <a:rPr sz="1300" spc="-5" dirty="0">
                <a:latin typeface="Cambria"/>
                <a:cs typeface="Cambria"/>
              </a:rPr>
              <a:t>Every time you buy a </a:t>
            </a:r>
            <a:r>
              <a:rPr sz="1300" spc="-10" dirty="0">
                <a:latin typeface="Cambria"/>
                <a:cs typeface="Cambria"/>
              </a:rPr>
              <a:t>pair </a:t>
            </a:r>
            <a:r>
              <a:rPr sz="1300" spc="-5" dirty="0">
                <a:latin typeface="Cambria"/>
                <a:cs typeface="Cambria"/>
              </a:rPr>
              <a:t>of shoes at that store, </a:t>
            </a:r>
            <a:r>
              <a:rPr sz="1300" spc="-10" dirty="0">
                <a:latin typeface="Cambria"/>
                <a:cs typeface="Cambria"/>
              </a:rPr>
              <a:t>you</a:t>
            </a:r>
            <a:r>
              <a:rPr sz="1300" spc="9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get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 </a:t>
            </a:r>
            <a:r>
              <a:rPr sz="1300" spc="35" dirty="0">
                <a:latin typeface="Cambria"/>
                <a:cs typeface="Cambria"/>
              </a:rPr>
              <a:t> </a:t>
            </a:r>
            <a:r>
              <a:rPr sz="1300" u="sng" spc="-5" dirty="0">
                <a:latin typeface="Cambria"/>
                <a:cs typeface="Cambria"/>
              </a:rPr>
              <a:t> </a:t>
            </a:r>
            <a:r>
              <a:rPr sz="1300" u="sng" dirty="0">
                <a:latin typeface="Cambria"/>
                <a:cs typeface="Cambria"/>
              </a:rPr>
              <a:t>	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15" dirty="0">
                <a:latin typeface="Cambria"/>
                <a:cs typeface="Cambria"/>
              </a:rPr>
              <a:t>                                  </a:t>
            </a:r>
            <a:r>
              <a:rPr sz="1300" spc="4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pair </a:t>
            </a:r>
            <a:r>
              <a:rPr sz="1300" spc="-5" dirty="0">
                <a:latin typeface="Cambria"/>
                <a:cs typeface="Cambria"/>
              </a:rPr>
              <a:t>of extra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shoelaces.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241300" algn="l"/>
                <a:tab pos="3322954" algn="l"/>
              </a:tabLst>
            </a:pPr>
            <a:r>
              <a:rPr sz="1300" spc="-5" dirty="0">
                <a:latin typeface="Cambria"/>
                <a:cs typeface="Cambria"/>
              </a:rPr>
              <a:t>He lost all </a:t>
            </a:r>
            <a:r>
              <a:rPr sz="1300" dirty="0">
                <a:latin typeface="Cambria"/>
                <a:cs typeface="Cambria"/>
              </a:rPr>
              <a:t>his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money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by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on sports games and horse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races.</a:t>
            </a:r>
            <a:endParaRPr sz="1300">
              <a:latin typeface="Cambria"/>
              <a:cs typeface="Cambria"/>
            </a:endParaRPr>
          </a:p>
          <a:p>
            <a:pPr marL="240665" marR="539115" indent="-227965">
              <a:lnSpc>
                <a:spcPts val="2290"/>
              </a:lnSpc>
              <a:spcBef>
                <a:spcPts val="185"/>
              </a:spcBef>
              <a:buAutoNum type="arabicPeriod"/>
              <a:tabLst>
                <a:tab pos="241300" algn="l"/>
                <a:tab pos="5135245" algn="l"/>
              </a:tabLst>
            </a:pPr>
            <a:r>
              <a:rPr sz="1300" spc="-5" dirty="0">
                <a:latin typeface="Cambria"/>
                <a:cs typeface="Cambria"/>
              </a:rPr>
              <a:t>I've already made my decision. Please don't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try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to 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u="sng" spc="-5" dirty="0">
                <a:latin typeface="Cambria"/>
                <a:cs typeface="Cambria"/>
              </a:rPr>
              <a:t> </a:t>
            </a:r>
            <a:r>
              <a:rPr sz="1300" u="sng" dirty="0">
                <a:latin typeface="Cambria"/>
                <a:cs typeface="Cambria"/>
              </a:rPr>
              <a:t>	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                      </a:t>
            </a:r>
            <a:r>
              <a:rPr sz="1300" spc="1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changing my</a:t>
            </a:r>
            <a:r>
              <a:rPr sz="1300" spc="-9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mind.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AutoNum type="arabicPeriod"/>
              <a:tabLst>
                <a:tab pos="241300" algn="l"/>
                <a:tab pos="2704465" algn="l"/>
              </a:tabLst>
            </a:pPr>
            <a:r>
              <a:rPr sz="1300" spc="-10" dirty="0">
                <a:latin typeface="Cambria"/>
                <a:cs typeface="Cambria"/>
              </a:rPr>
              <a:t>My </a:t>
            </a:r>
            <a:r>
              <a:rPr sz="1300" spc="-5" dirty="0">
                <a:latin typeface="Cambria"/>
                <a:cs typeface="Cambria"/>
              </a:rPr>
              <a:t>son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and</a:t>
            </a:r>
            <a:r>
              <a:rPr sz="1300" spc="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his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10" dirty="0">
                <a:latin typeface="Cambria"/>
                <a:cs typeface="Cambria"/>
              </a:rPr>
              <a:t>stayed </a:t>
            </a:r>
            <a:r>
              <a:rPr sz="1300" spc="-5" dirty="0">
                <a:latin typeface="Cambria"/>
                <a:cs typeface="Cambria"/>
              </a:rPr>
              <a:t>up all night playing video games.</a:t>
            </a:r>
            <a:endParaRPr sz="1300">
              <a:latin typeface="Cambria"/>
              <a:cs typeface="Cambria"/>
            </a:endParaRPr>
          </a:p>
          <a:p>
            <a:pPr marL="240665" marR="398780" indent="-227965">
              <a:lnSpc>
                <a:spcPct val="146200"/>
              </a:lnSpc>
              <a:spcBef>
                <a:spcPts val="10"/>
              </a:spcBef>
              <a:buAutoNum type="arabicPeriod"/>
              <a:tabLst>
                <a:tab pos="241300" algn="l"/>
                <a:tab pos="2019300" algn="l"/>
              </a:tabLst>
            </a:pPr>
            <a:r>
              <a:rPr sz="1300" spc="-5" dirty="0">
                <a:latin typeface="Cambria"/>
                <a:cs typeface="Cambria"/>
              </a:rPr>
              <a:t>She's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if she thinks </a:t>
            </a:r>
            <a:r>
              <a:rPr sz="1300" spc="-10" dirty="0">
                <a:latin typeface="Cambria"/>
                <a:cs typeface="Cambria"/>
              </a:rPr>
              <a:t>she </a:t>
            </a:r>
            <a:r>
              <a:rPr sz="1300" spc="-5" dirty="0">
                <a:latin typeface="Cambria"/>
                <a:cs typeface="Cambria"/>
              </a:rPr>
              <a:t>can run a marathon</a:t>
            </a:r>
            <a:r>
              <a:rPr sz="1300" spc="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with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zero  training. There's </a:t>
            </a:r>
            <a:r>
              <a:rPr sz="1300" dirty="0">
                <a:latin typeface="Cambria"/>
                <a:cs typeface="Cambria"/>
              </a:rPr>
              <a:t>no </a:t>
            </a:r>
            <a:r>
              <a:rPr sz="1300" spc="-5" dirty="0">
                <a:latin typeface="Cambria"/>
                <a:cs typeface="Cambria"/>
              </a:rPr>
              <a:t>way she'll make</a:t>
            </a:r>
            <a:r>
              <a:rPr sz="1300" spc="-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it.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AutoNum type="arabicPeriod"/>
              <a:tabLst>
                <a:tab pos="241300" algn="l"/>
              </a:tabLst>
            </a:pPr>
            <a:r>
              <a:rPr sz="1300" spc="-5" dirty="0">
                <a:latin typeface="Cambria"/>
                <a:cs typeface="Cambria"/>
              </a:rPr>
              <a:t>That job opportunity sounds </a:t>
            </a:r>
            <a:r>
              <a:rPr sz="1300" dirty="0">
                <a:latin typeface="Cambria"/>
                <a:cs typeface="Cambria"/>
              </a:rPr>
              <a:t>too good to </a:t>
            </a:r>
            <a:r>
              <a:rPr sz="1300" spc="-5" dirty="0">
                <a:latin typeface="Cambria"/>
                <a:cs typeface="Cambria"/>
              </a:rPr>
              <a:t>be </a:t>
            </a:r>
            <a:r>
              <a:rPr sz="1300" dirty="0">
                <a:latin typeface="Cambria"/>
                <a:cs typeface="Cambria"/>
              </a:rPr>
              <a:t>true. </a:t>
            </a:r>
            <a:r>
              <a:rPr sz="1300" spc="-10" dirty="0">
                <a:latin typeface="Cambria"/>
                <a:cs typeface="Cambria"/>
              </a:rPr>
              <a:t>Are you </a:t>
            </a:r>
            <a:r>
              <a:rPr sz="1300" spc="-5" dirty="0">
                <a:latin typeface="Cambria"/>
                <a:cs typeface="Cambria"/>
              </a:rPr>
              <a:t>sure</a:t>
            </a:r>
            <a:r>
              <a:rPr sz="1300" spc="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it's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20"/>
              </a:spcBef>
              <a:tabLst>
                <a:tab pos="1585595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?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730"/>
              </a:spcBef>
              <a:buAutoNum type="arabicPeriod" startAt="10"/>
              <a:tabLst>
                <a:tab pos="241300" algn="l"/>
              </a:tabLst>
            </a:pPr>
            <a:r>
              <a:rPr sz="1300" spc="-5" dirty="0">
                <a:latin typeface="Cambria"/>
                <a:cs typeface="Cambria"/>
              </a:rPr>
              <a:t>Why do you always have to take things so personally? I wish</a:t>
            </a:r>
            <a:r>
              <a:rPr sz="1300" spc="2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you'd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715"/>
              </a:spcBef>
              <a:tabLst>
                <a:tab pos="1586865" algn="l"/>
              </a:tabLst>
            </a:pP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; I was just</a:t>
            </a:r>
            <a:r>
              <a:rPr sz="1300" spc="-5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joking.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090421"/>
            <a:ext cx="1715770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latin typeface="Cambria"/>
                <a:cs typeface="Cambria"/>
              </a:rPr>
              <a:t>Speaking</a:t>
            </a:r>
            <a:r>
              <a:rPr sz="2000" b="1" u="heavy" spc="-100" dirty="0">
                <a:latin typeface="Cambria"/>
                <a:cs typeface="Cambria"/>
              </a:rPr>
              <a:t> </a:t>
            </a:r>
            <a:r>
              <a:rPr sz="2000" b="1" u="heavy" spc="-5" dirty="0">
                <a:latin typeface="Cambria"/>
                <a:cs typeface="Cambria"/>
              </a:rPr>
              <a:t>Task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1576202"/>
            <a:ext cx="5970270" cy="1728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6600"/>
              </a:lnSpc>
            </a:pPr>
            <a:r>
              <a:rPr sz="1300" spc="-5" dirty="0">
                <a:latin typeface="Cambria"/>
                <a:cs typeface="Cambria"/>
              </a:rPr>
              <a:t>Jenkins </a:t>
            </a:r>
            <a:r>
              <a:rPr sz="1300" dirty="0">
                <a:latin typeface="Cambria"/>
                <a:cs typeface="Cambria"/>
              </a:rPr>
              <a:t>is </a:t>
            </a:r>
            <a:r>
              <a:rPr sz="1300" spc="-5" dirty="0">
                <a:latin typeface="Cambria"/>
                <a:cs typeface="Cambria"/>
              </a:rPr>
              <a:t>more impulsive (acts spontaneously without thinking) </a:t>
            </a:r>
            <a:r>
              <a:rPr sz="1300" spc="-10" dirty="0">
                <a:latin typeface="Cambria"/>
                <a:cs typeface="Cambria"/>
              </a:rPr>
              <a:t>and David </a:t>
            </a:r>
            <a:r>
              <a:rPr sz="1300" dirty="0">
                <a:latin typeface="Cambria"/>
                <a:cs typeface="Cambria"/>
              </a:rPr>
              <a:t>is </a:t>
            </a:r>
            <a:r>
              <a:rPr sz="1300" spc="-5" dirty="0">
                <a:latin typeface="Cambria"/>
                <a:cs typeface="Cambria"/>
              </a:rPr>
              <a:t>more  cautious (slow </a:t>
            </a:r>
            <a:r>
              <a:rPr sz="1300" spc="5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act, wants to analyze the situation first). Which </a:t>
            </a:r>
            <a:r>
              <a:rPr sz="1300" spc="-10" dirty="0">
                <a:latin typeface="Cambria"/>
                <a:cs typeface="Cambria"/>
              </a:rPr>
              <a:t>one </a:t>
            </a:r>
            <a:r>
              <a:rPr sz="1300" spc="-5" dirty="0">
                <a:latin typeface="Cambria"/>
                <a:cs typeface="Cambria"/>
              </a:rPr>
              <a:t>are you? Would 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describe yourself as a </a:t>
            </a:r>
            <a:r>
              <a:rPr sz="1300" dirty="0">
                <a:latin typeface="Cambria"/>
                <a:cs typeface="Cambria"/>
              </a:rPr>
              <a:t>risk-taker </a:t>
            </a:r>
            <a:r>
              <a:rPr sz="1300" spc="-5" dirty="0">
                <a:latin typeface="Cambria"/>
                <a:cs typeface="Cambria"/>
              </a:rPr>
              <a:t>(someone who likes to take risks) or </a:t>
            </a:r>
            <a:r>
              <a:rPr sz="1300" dirty="0">
                <a:latin typeface="Cambria"/>
                <a:cs typeface="Cambria"/>
              </a:rPr>
              <a:t>as risk-  </a:t>
            </a:r>
            <a:r>
              <a:rPr sz="1300" spc="-5" dirty="0">
                <a:latin typeface="Cambria"/>
                <a:cs typeface="Cambria"/>
              </a:rPr>
              <a:t>averse (someone who prefers to avoid </a:t>
            </a:r>
            <a:r>
              <a:rPr sz="1300" dirty="0">
                <a:latin typeface="Cambria"/>
                <a:cs typeface="Cambria"/>
              </a:rPr>
              <a:t>risks)? </a:t>
            </a:r>
            <a:r>
              <a:rPr sz="1300" spc="-5" dirty="0">
                <a:latin typeface="Cambria"/>
                <a:cs typeface="Cambria"/>
              </a:rPr>
              <a:t>Also, talk </a:t>
            </a:r>
            <a:r>
              <a:rPr sz="1300" spc="-10" dirty="0">
                <a:latin typeface="Cambria"/>
                <a:cs typeface="Cambria"/>
              </a:rPr>
              <a:t>about </a:t>
            </a:r>
            <a:r>
              <a:rPr sz="1300" spc="-5" dirty="0">
                <a:latin typeface="Cambria"/>
                <a:cs typeface="Cambria"/>
              </a:rPr>
              <a:t>a time when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5" dirty="0">
                <a:latin typeface="Cambria"/>
                <a:cs typeface="Cambria"/>
              </a:rPr>
              <a:t>have  </a:t>
            </a:r>
            <a:r>
              <a:rPr sz="1300" spc="-5" dirty="0">
                <a:latin typeface="Cambria"/>
                <a:cs typeface="Cambria"/>
              </a:rPr>
              <a:t>taken some sort of risk – it doesn’t have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be financially – </a:t>
            </a:r>
            <a:r>
              <a:rPr sz="1300" spc="-10" dirty="0">
                <a:latin typeface="Cambria"/>
                <a:cs typeface="Cambria"/>
              </a:rPr>
              <a:t>and what happened </a:t>
            </a:r>
            <a:r>
              <a:rPr sz="1300" spc="-5" dirty="0">
                <a:latin typeface="Cambria"/>
                <a:cs typeface="Cambria"/>
              </a:rPr>
              <a:t>as a  result. </a:t>
            </a:r>
            <a:endParaRPr sz="13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4175378"/>
            <a:ext cx="2179320" cy="488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u="heavy" dirty="0">
                <a:latin typeface="Cambria"/>
                <a:cs typeface="Cambria"/>
              </a:rPr>
              <a:t>Answers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400" b="1" spc="-5" dirty="0">
                <a:latin typeface="Cambria"/>
                <a:cs typeface="Cambria"/>
              </a:rPr>
              <a:t>Comprehension</a:t>
            </a:r>
            <a:r>
              <a:rPr sz="1400" b="1" spc="-6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Questions</a:t>
            </a:r>
            <a:endParaRPr sz="14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c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c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c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400" b="1" spc="-5" dirty="0">
                <a:latin typeface="Cambria"/>
                <a:cs typeface="Cambria"/>
              </a:rPr>
              <a:t>Vocabulary</a:t>
            </a:r>
            <a:r>
              <a:rPr sz="1400" b="1" spc="-75" dirty="0">
                <a:latin typeface="Cambria"/>
                <a:cs typeface="Cambria"/>
              </a:rPr>
              <a:t> </a:t>
            </a:r>
            <a:r>
              <a:rPr sz="1400" b="1" spc="-5" dirty="0">
                <a:latin typeface="Cambria"/>
                <a:cs typeface="Cambria"/>
              </a:rPr>
              <a:t>Quiz</a:t>
            </a:r>
            <a:endParaRPr sz="14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22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making a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fortune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dirt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cheap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in the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works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complimentary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gambling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talk me</a:t>
            </a:r>
            <a:r>
              <a:rPr sz="1300" spc="-7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into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469900" algn="l"/>
              </a:tabLst>
            </a:pPr>
            <a:r>
              <a:rPr sz="1300" spc="-10" dirty="0">
                <a:latin typeface="Cambria"/>
                <a:cs typeface="Cambria"/>
              </a:rPr>
              <a:t>pals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85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nuts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0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legit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190"/>
              </a:spcBef>
              <a:buAutoNum type="arabi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lighten</a:t>
            </a:r>
            <a:r>
              <a:rPr sz="1300" spc="-10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up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3850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4800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9475" y="323850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9475" y="370331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59726" y="304800"/>
            <a:ext cx="0" cy="74930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394193" y="323850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3850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0331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59726" y="379425"/>
            <a:ext cx="0" cy="930084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413243" y="361188"/>
            <a:ext cx="0" cy="9357360"/>
          </a:xfrm>
          <a:custGeom>
            <a:avLst/>
            <a:gdLst/>
            <a:ahLst/>
            <a:cxnLst/>
            <a:rect l="l" t="t" r="r" b="b"/>
            <a:pathLst>
              <a:path h="9357360">
                <a:moveTo>
                  <a:pt x="0" y="0"/>
                </a:moveTo>
                <a:lnTo>
                  <a:pt x="0" y="935705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3850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04800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9475" y="9745827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9475" y="9699193"/>
            <a:ext cx="7014845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9726" y="9680143"/>
            <a:ext cx="0" cy="75565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94193" y="9745827"/>
            <a:ext cx="74930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18592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1368</Words>
  <Application>Microsoft Office PowerPoint</Application>
  <PresentationFormat>Custom</PresentationFormat>
  <Paragraphs>130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Our Family</dc:creator>
  <cp:lastModifiedBy>Eman Magdoub</cp:lastModifiedBy>
  <cp:revision>1</cp:revision>
  <dcterms:created xsi:type="dcterms:W3CDTF">2022-04-25T05:57:58Z</dcterms:created>
  <dcterms:modified xsi:type="dcterms:W3CDTF">2022-04-25T04:13:19Z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2016-08-01T00:00:00Z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2022-04-25T00:00:00Z</vt:filetime>
  </property>
</Properties>
</file>