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  <p:sldMasterId id="2147483872" r:id="rId2"/>
  </p:sldMasterIdLst>
  <p:sldIdLst>
    <p:sldId id="256" r:id="rId3"/>
    <p:sldId id="263" r:id="rId4"/>
    <p:sldId id="264" r:id="rId5"/>
    <p:sldId id="337" r:id="rId6"/>
    <p:sldId id="257" r:id="rId7"/>
    <p:sldId id="258" r:id="rId8"/>
    <p:sldId id="259" r:id="rId9"/>
    <p:sldId id="260" r:id="rId10"/>
    <p:sldId id="261" r:id="rId11"/>
    <p:sldId id="262" r:id="rId12"/>
    <p:sldId id="338" r:id="rId13"/>
    <p:sldId id="339" r:id="rId14"/>
    <p:sldId id="265" r:id="rId15"/>
    <p:sldId id="266" r:id="rId16"/>
    <p:sldId id="268" r:id="rId17"/>
    <p:sldId id="336" r:id="rId18"/>
    <p:sldId id="342" r:id="rId19"/>
    <p:sldId id="273" r:id="rId20"/>
    <p:sldId id="332" r:id="rId21"/>
    <p:sldId id="340" r:id="rId22"/>
    <p:sldId id="341" r:id="rId23"/>
    <p:sldId id="271" r:id="rId2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50221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</a:t>
            </a:r>
            <a:r>
              <a:rPr lang="pt-BR" u="none">
                <a:solidFill>
                  <a:srgbClr val="000000"/>
                </a:solidFill>
              </a:rPr>
              <a:t>Oliveira</a:t>
            </a:r>
            <a:r>
              <a:rPr lang="pt-BR" u="none" spc="-55">
                <a:solidFill>
                  <a:srgbClr val="000000"/>
                </a:solidFill>
              </a:rPr>
              <a:t> </a:t>
            </a:r>
            <a:r>
              <a:rPr lang="pt-BR" u="none" spc="-7">
                <a:solidFill>
                  <a:srgbClr val="000000"/>
                </a:solidFill>
              </a:rPr>
              <a:t>2013</a:t>
            </a:r>
            <a:endParaRPr lang="pt-BR" u="none" spc="-7" dirty="0">
              <a:solidFill>
                <a:srgbClr val="00000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9892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50221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</a:t>
            </a:r>
            <a:r>
              <a:rPr lang="pt-BR" u="none">
                <a:solidFill>
                  <a:srgbClr val="000000"/>
                </a:solidFill>
              </a:rPr>
              <a:t>Oliveira</a:t>
            </a:r>
            <a:r>
              <a:rPr lang="pt-BR" u="none" spc="-55">
                <a:solidFill>
                  <a:srgbClr val="000000"/>
                </a:solidFill>
              </a:rPr>
              <a:t> </a:t>
            </a:r>
            <a:r>
              <a:rPr lang="pt-BR" u="none" spc="-7">
                <a:solidFill>
                  <a:srgbClr val="000000"/>
                </a:solidFill>
              </a:rPr>
              <a:t>2013</a:t>
            </a:r>
            <a:endParaRPr lang="pt-BR" u="none" spc="-7" dirty="0">
              <a:solidFill>
                <a:srgbClr val="00000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55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50221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</a:t>
            </a:r>
            <a:r>
              <a:rPr lang="pt-BR" u="none">
                <a:solidFill>
                  <a:srgbClr val="000000"/>
                </a:solidFill>
              </a:rPr>
              <a:t>Oliveira</a:t>
            </a:r>
            <a:r>
              <a:rPr lang="pt-BR" u="none" spc="-55">
                <a:solidFill>
                  <a:srgbClr val="000000"/>
                </a:solidFill>
              </a:rPr>
              <a:t> </a:t>
            </a:r>
            <a:r>
              <a:rPr lang="pt-BR" u="none" spc="-7">
                <a:solidFill>
                  <a:srgbClr val="000000"/>
                </a:solidFill>
              </a:rPr>
              <a:t>2013</a:t>
            </a:r>
            <a:endParaRPr lang="pt-BR" u="none" spc="-7" dirty="0">
              <a:solidFill>
                <a:srgbClr val="000000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619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50221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</a:t>
            </a:r>
            <a:r>
              <a:rPr lang="pt-BR" u="none">
                <a:solidFill>
                  <a:srgbClr val="000000"/>
                </a:solidFill>
              </a:rPr>
              <a:t>Oliveira</a:t>
            </a:r>
            <a:r>
              <a:rPr lang="pt-BR" u="none" spc="-55">
                <a:solidFill>
                  <a:srgbClr val="000000"/>
                </a:solidFill>
              </a:rPr>
              <a:t> </a:t>
            </a:r>
            <a:r>
              <a:rPr lang="pt-BR" u="none" spc="-7">
                <a:solidFill>
                  <a:srgbClr val="000000"/>
                </a:solidFill>
              </a:rPr>
              <a:t>2013</a:t>
            </a:r>
            <a:endParaRPr lang="pt-BR" u="none" spc="-7" dirty="0">
              <a:solidFill>
                <a:srgbClr val="000000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688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50221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</a:t>
            </a:r>
            <a:r>
              <a:rPr lang="pt-BR" u="none">
                <a:solidFill>
                  <a:srgbClr val="000000"/>
                </a:solidFill>
              </a:rPr>
              <a:t>Oliveira</a:t>
            </a:r>
            <a:r>
              <a:rPr lang="pt-BR" u="none" spc="-55">
                <a:solidFill>
                  <a:srgbClr val="000000"/>
                </a:solidFill>
              </a:rPr>
              <a:t> </a:t>
            </a:r>
            <a:r>
              <a:rPr lang="pt-BR" u="none" spc="-7">
                <a:solidFill>
                  <a:srgbClr val="000000"/>
                </a:solidFill>
              </a:rPr>
              <a:t>2013</a:t>
            </a:r>
            <a:endParaRPr lang="pt-BR" u="none" spc="-7" dirty="0">
              <a:solidFill>
                <a:srgbClr val="000000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421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30588" y="6324391"/>
            <a:ext cx="2330824" cy="218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50221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</a:t>
            </a:r>
            <a:r>
              <a:rPr lang="pt-BR" u="none">
                <a:solidFill>
                  <a:srgbClr val="000000"/>
                </a:solidFill>
              </a:rPr>
              <a:t>Oliveira</a:t>
            </a:r>
            <a:r>
              <a:rPr lang="pt-BR" u="none" spc="-55">
                <a:solidFill>
                  <a:srgbClr val="000000"/>
                </a:solidFill>
              </a:rPr>
              <a:t> </a:t>
            </a:r>
            <a:r>
              <a:rPr lang="pt-BR" u="none" spc="-7">
                <a:solidFill>
                  <a:srgbClr val="000000"/>
                </a:solidFill>
              </a:rPr>
              <a:t>2013</a:t>
            </a:r>
            <a:endParaRPr lang="pt-BR" u="none" spc="-7" dirty="0">
              <a:solidFill>
                <a:srgbClr val="00000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960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pressoenglis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espressoenglish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espressoenglish.ne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pressoenglis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pressoenglis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62362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6052" y="91041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6052" y="119538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6052" y="148217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6052" y="1767061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623628"/>
            <a:ext cx="3804372" cy="178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378" defTabSz="623438"/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plot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hard to</a:t>
            </a:r>
            <a:r>
              <a:rPr sz="818" b="1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follow.”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means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progress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story was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hard to</a:t>
            </a:r>
            <a:r>
              <a:rPr sz="818" i="1" spc="7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understand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77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“There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was lots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of potty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humor.”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6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“potty humor”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humor involving sex, bodily functions, or disgusting</a:t>
            </a:r>
            <a:r>
              <a:rPr sz="818" i="1" spc="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things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wasn't very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believable.”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means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film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not realistic; 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hard to</a:t>
            </a:r>
            <a:r>
              <a:rPr sz="818" i="1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believe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43324" defTabSz="623438">
              <a:spcBef>
                <a:spcPts val="177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 characters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were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shallow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/</a:t>
            </a:r>
            <a:r>
              <a:rPr sz="818" b="1" spc="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one-dimensional.”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means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characters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 were not complex 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or</a:t>
            </a:r>
            <a:r>
              <a:rPr sz="818" i="1" spc="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interesting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43324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flop.”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/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</a:t>
            </a:r>
            <a:r>
              <a:rPr sz="818" b="1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bombed.”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these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phrases describe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 that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NOT successful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ct val="111700"/>
              </a:lnSpc>
              <a:spcBef>
                <a:spcPts val="699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You’ve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finished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Lesson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3! There were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lot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new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words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today’s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conversations –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so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make sure to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take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quiz to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help you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remember them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better.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2722591"/>
            <a:ext cx="1624445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773" b="1" spc="3" dirty="0">
                <a:solidFill>
                  <a:srgbClr val="17365D"/>
                </a:solidFill>
                <a:latin typeface="Cambria"/>
                <a:cs typeface="Cambria"/>
              </a:rPr>
              <a:t>Quiz </a:t>
            </a:r>
            <a:r>
              <a:rPr sz="1773" b="1" spc="-3" dirty="0">
                <a:solidFill>
                  <a:srgbClr val="17365D"/>
                </a:solidFill>
                <a:latin typeface="Cambria"/>
                <a:cs typeface="Cambria"/>
              </a:rPr>
              <a:t>–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Lesson</a:t>
            </a:r>
            <a:r>
              <a:rPr sz="1773" b="1" spc="89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73" b="1" spc="-3" dirty="0">
                <a:solidFill>
                  <a:srgbClr val="17365D"/>
                </a:solidFill>
                <a:latin typeface="Cambria"/>
                <a:cs typeface="Cambria"/>
              </a:rPr>
              <a:t>3</a:t>
            </a:r>
            <a:endParaRPr sz="1773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7511" y="3035011"/>
            <a:ext cx="4079298" cy="0"/>
          </a:xfrm>
          <a:custGeom>
            <a:avLst/>
            <a:gdLst/>
            <a:ahLst/>
            <a:cxnLst/>
            <a:rect l="l" t="t" r="r" b="b"/>
            <a:pathLst>
              <a:path w="5982970">
                <a:moveTo>
                  <a:pt x="0" y="0"/>
                </a:moveTo>
                <a:lnTo>
                  <a:pt x="5982589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1321" y="3164031"/>
            <a:ext cx="3793115" cy="2929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ct val="111700"/>
              </a:lnSpc>
              <a:spcBef>
                <a:spcPts val="702"/>
              </a:spcBef>
              <a:tabLst>
                <a:tab pos="3128879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member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film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crew was almost killed during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one of</a:t>
            </a:r>
            <a:r>
              <a:rPr sz="818" spc="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_ in a</a:t>
            </a:r>
            <a:r>
              <a:rPr sz="818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car</a:t>
            </a:r>
            <a:r>
              <a:rPr sz="818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chase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scene.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hits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stunts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twists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2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1265925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Do you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know</a:t>
            </a:r>
            <a:r>
              <a:rPr sz="818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who's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next James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Bond</a:t>
            </a:r>
            <a:r>
              <a:rPr sz="818" spc="-6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movie?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798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casting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dubbing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starring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3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1106169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Everyone says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_ of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better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original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version.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remake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review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trailer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3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2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061321" y="617392"/>
            <a:ext cx="3515158" cy="5535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4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215519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my dad's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birthday,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gave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him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all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eight</a:t>
            </a:r>
            <a:r>
              <a:rPr sz="818" u="sng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  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House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</a:t>
            </a:r>
            <a:r>
              <a:rPr sz="818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DVD.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finales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26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seasons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soap</a:t>
            </a:r>
            <a:r>
              <a:rPr sz="818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operas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5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1864686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can't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stand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this show.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Change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__!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episode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remote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6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  <a:tabLst>
                <a:tab pos="1463347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stayed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up</a:t>
            </a:r>
            <a:r>
              <a:rPr sz="818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late watching</a:t>
            </a:r>
            <a:r>
              <a:rPr sz="818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my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favorite</a:t>
            </a:r>
            <a:r>
              <a:rPr sz="818" spc="-7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show.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798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repeats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reruns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returns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7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  <a:tabLst>
                <a:tab pos="1407065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 thought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</a:t>
            </a:r>
            <a:r>
              <a:rPr sz="818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was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_,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but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husband thought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was</a:t>
            </a:r>
            <a:r>
              <a:rPr sz="818" spc="-7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boring.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crying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feeling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touching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8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  <a:tabLst>
                <a:tab pos="1659038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main character was</a:t>
            </a:r>
            <a:r>
              <a:rPr sz="818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very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_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entirely based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racial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stereotypes.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798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contrived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shallow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6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unbelievable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9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1798012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It's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hard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 watch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3D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film</a:t>
            </a:r>
            <a:r>
              <a:rPr sz="818" spc="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with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 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legends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26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ratings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2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061321" y="617393"/>
            <a:ext cx="3219883" cy="5625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518" defTabSz="623438"/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C.  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subtitles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10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1631329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I've asked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you three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times to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  </a:t>
            </a:r>
            <a:r>
              <a:rPr sz="818" spc="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down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volume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the</a:t>
            </a:r>
            <a:r>
              <a:rPr sz="818" spc="-7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TV!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798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change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put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6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turn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11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brother only likes action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 are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   _   </a:t>
            </a:r>
            <a:r>
              <a:rPr sz="818" spc="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adrenaline.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full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3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pure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top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12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  <a:tabLst>
                <a:tab pos="1507075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kids can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only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watch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after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they've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finished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their homework.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cartoons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commercials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sitcoms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13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1455554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Several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actors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won</a:t>
            </a:r>
            <a:r>
              <a:rPr sz="818" u="sng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__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for their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performances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the</a:t>
            </a:r>
            <a:r>
              <a:rPr sz="818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film.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798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awards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blockbusters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6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honors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14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823458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film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</a:t>
            </a:r>
            <a:r>
              <a:rPr sz="818" u="sng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18th-century</a:t>
            </a:r>
            <a:r>
              <a:rPr sz="818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Japan.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set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3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shot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starred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15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2406297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first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was great, but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sequel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was</a:t>
            </a:r>
            <a:r>
              <a:rPr sz="818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_.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defTabSz="623438">
              <a:spcBef>
                <a:spcPts val="815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A. </a:t>
            </a:r>
            <a:r>
              <a:rPr sz="818" spc="13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flop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2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061321" y="617393"/>
            <a:ext cx="4000500" cy="5217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378" indent="-155859" defTabSz="623438">
              <a:buFontTx/>
              <a:buAutoNum type="alphaUcPeriod" startAt="2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gore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 startAt="2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potty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16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15"/>
              </a:spcBef>
              <a:tabLst>
                <a:tab pos="1348617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plot was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hard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ending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just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left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me</a:t>
            </a:r>
            <a:r>
              <a:rPr sz="818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confused.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798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accompany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follow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6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relate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1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17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207423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wedding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was definitely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funniest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_ in the</a:t>
            </a:r>
            <a:r>
              <a:rPr sz="818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5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scene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star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26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stunt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18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1450359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There's nothing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interesting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TV in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early</a:t>
            </a:r>
            <a:r>
              <a:rPr sz="818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afternoon.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on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19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Tickets to opening night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are already sold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out 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looks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like it's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going to be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818" spc="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real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12"/>
              </a:spcBef>
              <a:tabLst>
                <a:tab pos="317347" algn="l"/>
              </a:tabLst>
            </a:pP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blast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26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bomb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hit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20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915242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film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true</a:t>
            </a:r>
            <a:r>
              <a:rPr sz="818" spc="-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story?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backed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based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brought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2543"/>
            <a:ext cx="1442172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773" b="1" spc="3" dirty="0">
                <a:solidFill>
                  <a:srgbClr val="17365D"/>
                </a:solidFill>
                <a:latin typeface="Cambria"/>
                <a:cs typeface="Cambria"/>
              </a:rPr>
              <a:t>Quiz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Answers</a:t>
            </a:r>
            <a:endParaRPr sz="1773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924963"/>
            <a:ext cx="4079298" cy="0"/>
          </a:xfrm>
          <a:custGeom>
            <a:avLst/>
            <a:gdLst/>
            <a:ahLst/>
            <a:cxnLst/>
            <a:rect l="l" t="t" r="r" b="b"/>
            <a:pathLst>
              <a:path w="5982970">
                <a:moveTo>
                  <a:pt x="0" y="0"/>
                </a:moveTo>
                <a:lnTo>
                  <a:pt x="5982589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054070"/>
            <a:ext cx="2423247" cy="26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1.B  2.C  3.A  4.B  5.A  6.B  7.C  8.B  9.C </a:t>
            </a:r>
            <a:r>
              <a:rPr sz="818" spc="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10.C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30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11.B  12.A 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13.A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14.A  15.A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16.B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17.A  18.C 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19.C</a:t>
            </a:r>
            <a:r>
              <a:rPr sz="818" spc="13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20.B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2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Talking about Movies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07" y="-807869"/>
            <a:ext cx="10613824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6- Talking about Movies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2E4FE-F151-42EE-B524-F5F0F22EE4F6}"/>
              </a:ext>
            </a:extLst>
          </p:cNvPr>
          <p:cNvSpPr txBox="1"/>
          <p:nvPr/>
        </p:nvSpPr>
        <p:spPr>
          <a:xfrm>
            <a:off x="315567" y="1213831"/>
            <a:ext cx="827098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PT Serif" panose="020A0603040505020204" pitchFamily="18" charset="0"/>
              </a:rPr>
              <a:t>action movie 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(noun): a movie with many exciting and violent scenes - 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Our teenage boys love watching action movies.</a:t>
            </a:r>
          </a:p>
          <a:p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PT Serif" panose="020A0603040505020204" pitchFamily="18" charset="0"/>
              </a:rPr>
              <a:t>comedy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 (noun): a film with lots of funny scenes - 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Let's see a comedy and have a good laugh.</a:t>
            </a:r>
          </a:p>
          <a:p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PT Serif" panose="020A0603040505020204" pitchFamily="18" charset="0"/>
              </a:rPr>
              <a:t>documentary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 (noun): a film that's about real people, events or issues - 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How can you eat junk food after seeing that documentary 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Super Size Me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?</a:t>
            </a:r>
          </a:p>
          <a:p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PT Serif" panose="020A0603040505020204" pitchFamily="18" charset="0"/>
              </a:rPr>
              <a:t>drama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 (noun): a movie about realistic characters in dramatic situations - 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Maria loves legal dramas with lots of courtroom scenes.</a:t>
            </a:r>
          </a:p>
          <a:p>
            <a:endParaRPr lang="en-US" i="1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PT Serif" panose="020A0603040505020204" pitchFamily="18" charset="0"/>
              </a:rPr>
              <a:t>family movie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 (noun): a movie that both children and adults can enjoy - 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Which entertainment company made the family movies 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Cinderella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 and 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101 Dalmatians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?</a:t>
            </a:r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endParaRPr lang="en-US" b="1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PT Serif" panose="020A0603040505020204" pitchFamily="18" charset="0"/>
              </a:rPr>
              <a:t>horror movie 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(noun): a movie that frightens and shocks people - 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If you love horror movies, you've got to see 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Fright Night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.</a:t>
            </a:r>
          </a:p>
          <a:p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PT Serif" panose="020A0603040505020204" pitchFamily="18" charset="0"/>
              </a:rPr>
              <a:t>sci-fi (or "science fiction")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 (noun): a genre with stories set in the future or in outer space - 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Have you seen that sci-fi film 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Interstellar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 yet?</a:t>
            </a:r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endParaRPr lang="en-US" i="1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768C2-109D-43EC-ACF6-A60E4BE9E147}"/>
              </a:ext>
            </a:extLst>
          </p:cNvPr>
          <p:cNvSpPr txBox="1"/>
          <p:nvPr/>
        </p:nvSpPr>
        <p:spPr>
          <a:xfrm>
            <a:off x="315567" y="844499"/>
            <a:ext cx="54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  <a:latin typeface="Rockwell" panose="02060603020205020403"/>
              </a:rPr>
              <a:t>Types of Movies</a:t>
            </a:r>
          </a:p>
        </p:txBody>
      </p:sp>
    </p:spTree>
    <p:extLst>
      <p:ext uri="{BB962C8B-B14F-4D97-AF65-F5344CB8AC3E}">
        <p14:creationId xmlns:p14="http://schemas.microsoft.com/office/powerpoint/2010/main" val="34942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07" y="-807869"/>
            <a:ext cx="10613824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6- Talking about Movies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2FD8A-2E71-4632-A16A-8AAA80405F47}"/>
              </a:ext>
            </a:extLst>
          </p:cNvPr>
          <p:cNvSpPr txBox="1"/>
          <p:nvPr/>
        </p:nvSpPr>
        <p:spPr>
          <a:xfrm>
            <a:off x="268526" y="844499"/>
            <a:ext cx="54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Types of Movies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8EE15C9-9369-4309-9DD2-79FB1299D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25" y="1368065"/>
            <a:ext cx="744710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Thriller: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</a:rPr>
              <a:t>These are also called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  <a:latin typeface="Arial" panose="020B0604020202020204" pitchFamily="34" charset="0"/>
              </a:rPr>
              <a:t>suspense films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  <a:latin typeface="Arial" panose="020B0604020202020204" pitchFamily="34" charset="0"/>
              </a:rPr>
              <a:t>suspense thrillers.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4037A96-9A16-4CE2-8009-38A71F17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25" y="2131555"/>
            <a:ext cx="8463727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212529"/>
                </a:solidFill>
                <a:latin typeface="-apple-system"/>
              </a:rPr>
              <a:t>War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  <a:latin typeface="Arial" panose="020B0604020202020204" pitchFamily="34" charset="0"/>
              </a:rPr>
              <a:t> is a film genre concerned with warfare, typically about naval, air, or land battles, with combat scenes central to the drama.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BBCB2-FF9B-4804-9C4A-3398454142E5}"/>
              </a:ext>
            </a:extLst>
          </p:cNvPr>
          <p:cNvSpPr txBox="1"/>
          <p:nvPr/>
        </p:nvSpPr>
        <p:spPr>
          <a:xfrm>
            <a:off x="234431" y="309116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12529"/>
                </a:solidFill>
                <a:latin typeface="-apple-system"/>
              </a:rPr>
              <a:t>Romance or love story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382D059-84E2-4D98-AD14-1B0808000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50" y="3645163"/>
            <a:ext cx="10123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212529"/>
                </a:solidFill>
                <a:latin typeface="-apple-system"/>
              </a:rPr>
              <a:t>Musical film:</a:t>
            </a:r>
          </a:p>
          <a:p>
            <a:r>
              <a:rPr lang="en-US" altLang="en-US" dirty="0">
                <a:solidFill>
                  <a:srgbClr val="212529"/>
                </a:solidFill>
                <a:latin typeface="-apple-system"/>
              </a:rPr>
              <a:t>Music and songs by the characters are interwoven into the narrative, sometimes accompanied by dancing 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4709EB6-B89C-4738-A40A-D0AD1534D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25" y="4214447"/>
            <a:ext cx="7897162" cy="1908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12529"/>
                </a:solidFill>
                <a:latin typeface="-apple-system"/>
              </a:rPr>
              <a:t>Adventure films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63636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</a:rPr>
              <a:t>typically use their action scenes to display and explore exotic locations in an energetic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63636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212529"/>
                </a:solidFill>
                <a:latin typeface="-apple-system"/>
              </a:rPr>
              <a:t>Rom com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</a:rPr>
              <a:t>: Romantic comedy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212529"/>
                </a:solidFill>
                <a:latin typeface="-apple-system"/>
              </a:rPr>
              <a:t>Animated film (cartoon films)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</a:rPr>
              <a:t>First, the industry of cartoon films such as Disney's films flourished during the beginning of the 19th century. 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6- Talking about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CDF0E-78A8-47E3-87DA-AAB521E91A13}"/>
              </a:ext>
            </a:extLst>
          </p:cNvPr>
          <p:cNvSpPr txBox="1"/>
          <p:nvPr/>
        </p:nvSpPr>
        <p:spPr>
          <a:xfrm>
            <a:off x="-1" y="197346"/>
            <a:ext cx="1157458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is your favorite type of movies?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2. Who are some of your favorite actors? Why?</a:t>
            </a: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3. Do you cry during movies?</a:t>
            </a: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4. What is the best movie you have ever seen?</a:t>
            </a: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5.What was the scariest movie you have ever seen?</a:t>
            </a: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6.How often do you see movies?</a:t>
            </a: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7. Do you usually watch movies at the cinema or watch them at home?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8. Do you buy DVDs or download movies?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9. What is the best snack to eat during a movie?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10. If you could make a movie, what would it be about?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11. If someone made a movie of your life, what kind of movie would it be?</a:t>
            </a: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3A6DB9-4557-4AD4-ADED-753BBB06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06344A-A185-495C-9F66-827DBDFF0656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/>
              <a:t>Session 6- Talking about Movies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0790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Talking about Movies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Talking about Movies </a:t>
            </a:r>
            <a:r>
              <a:rPr lang="en-US" sz="3600" b="1" dirty="0">
                <a:solidFill>
                  <a:schemeClr val="bg1"/>
                </a:solidFill>
              </a:rPr>
              <a:t>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118EB-645D-4931-958E-3CB76A906DE8}"/>
              </a:ext>
            </a:extLst>
          </p:cNvPr>
          <p:cNvSpPr txBox="1"/>
          <p:nvPr/>
        </p:nvSpPr>
        <p:spPr>
          <a:xfrm>
            <a:off x="0" y="660987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dirty="0"/>
              <a:t>What do you think of when you hear the word ‘movie’? 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 Would you like to work in the movie industry? 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 Why do you think movies are called movies? 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 Which movie would you like to live in? 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 What’s the best movie you’ve ever seen? 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 Do you prefer watching movies at the cinema or on TV?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 Who is the biggest movie hero ever and the biggest ever bad guy?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 Which country makes the best movies? 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What’s the worst movie you’ve ever seen? </a:t>
            </a:r>
          </a:p>
          <a:p>
            <a:pPr marL="342900" indent="-342900" algn="l"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B78B74-F46C-45CE-9DBC-C99C2D506208}"/>
              </a:ext>
            </a:extLst>
          </p:cNvPr>
          <p:cNvSpPr txBox="1">
            <a:spLocks/>
          </p:cNvSpPr>
          <p:nvPr/>
        </p:nvSpPr>
        <p:spPr>
          <a:xfrm>
            <a:off x="684212" y="-41919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/>
              <a:t>Session 6- Talking about Movies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BDC1D1-AE7F-4304-B5DE-E41DED96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23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B78B74-F46C-45CE-9DBC-C99C2D506208}"/>
              </a:ext>
            </a:extLst>
          </p:cNvPr>
          <p:cNvSpPr txBox="1">
            <a:spLocks/>
          </p:cNvSpPr>
          <p:nvPr/>
        </p:nvSpPr>
        <p:spPr>
          <a:xfrm>
            <a:off x="684212" y="-41919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/>
              <a:t>Session 6- Talking about Movies</a:t>
            </a:r>
          </a:p>
        </p:txBody>
      </p:sp>
    </p:spTree>
    <p:extLst>
      <p:ext uri="{BB962C8B-B14F-4D97-AF65-F5344CB8AC3E}">
        <p14:creationId xmlns:p14="http://schemas.microsoft.com/office/powerpoint/2010/main" val="2778971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6- Talking about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</a:t>
            </a:r>
            <a:r>
              <a:rPr lang="en-US" sz="3600" b="1" spc="7" dirty="0">
                <a:solidFill>
                  <a:srgbClr val="17365D"/>
                </a:solidFill>
                <a:latin typeface="Cambria"/>
                <a:cs typeface="Cambria"/>
              </a:rPr>
              <a:t> Talking about Movies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B4855-0A43-4456-97FA-F2634431DA8F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Session 6- Asking Permission</a:t>
            </a:r>
            <a:endParaRPr lang="en-US" sz="20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62112D-A2E2-4950-8BC7-F6E0B033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01" y="2589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Talking about Movies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2543"/>
            <a:ext cx="2678690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-3" dirty="0">
                <a:solidFill>
                  <a:srgbClr val="17365D"/>
                </a:solidFill>
                <a:latin typeface="Cambria"/>
                <a:cs typeface="Cambria"/>
              </a:rPr>
              <a:t>6</a:t>
            </a:r>
            <a:r>
              <a:rPr sz="1773" b="1" spc="-3" dirty="0">
                <a:solidFill>
                  <a:srgbClr val="17365D"/>
                </a:solidFill>
                <a:latin typeface="Cambria"/>
                <a:cs typeface="Cambria"/>
              </a:rPr>
              <a:t> –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TV 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and</a:t>
            </a:r>
            <a:r>
              <a:rPr sz="1773" b="1" spc="173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73" b="1" spc="3" dirty="0">
                <a:solidFill>
                  <a:srgbClr val="17365D"/>
                </a:solidFill>
                <a:latin typeface="Cambria"/>
                <a:cs typeface="Cambria"/>
              </a:rPr>
              <a:t>Movies</a:t>
            </a:r>
            <a:endParaRPr sz="1773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924963"/>
            <a:ext cx="4079298" cy="0"/>
          </a:xfrm>
          <a:custGeom>
            <a:avLst/>
            <a:gdLst/>
            <a:ahLst/>
            <a:cxnLst/>
            <a:rect l="l" t="t" r="r" b="b"/>
            <a:pathLst>
              <a:path w="5982970">
                <a:moveTo>
                  <a:pt x="0" y="0"/>
                </a:moveTo>
                <a:lnTo>
                  <a:pt x="5982589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132349"/>
            <a:ext cx="3985347" cy="4654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Conversation #1 – Talking about</a:t>
            </a:r>
            <a:r>
              <a:rPr sz="955" b="1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TV</a:t>
            </a:r>
            <a:endParaRPr sz="955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135511" defTabSz="623438">
              <a:lnSpc>
                <a:spcPct val="113300"/>
              </a:lnSpc>
              <a:spcBef>
                <a:spcPts val="3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Emily and Dave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are 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husband and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wife who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relaxing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front of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TV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Saturday 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night. Listen to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them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decide on which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TV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show to</a:t>
            </a:r>
            <a:r>
              <a:rPr sz="818" i="1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watch.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Are you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watching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this,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change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channel?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Dave: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Oh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no,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go</a:t>
            </a:r>
            <a:r>
              <a:rPr sz="818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ahead.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Where's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remote?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Dave: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 table. Is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there anything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good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</a:t>
            </a:r>
            <a:r>
              <a:rPr sz="818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tonight?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Big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Bang Theory!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 love this show,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it's</a:t>
            </a:r>
            <a:r>
              <a:rPr sz="818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hilarious.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Dave: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Really? I'm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huge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fan.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dialogue 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so</a:t>
            </a:r>
            <a:r>
              <a:rPr sz="818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contrived.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26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(contrived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=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artificial, not natural or</a:t>
            </a:r>
            <a:r>
              <a:rPr sz="818" i="1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believable)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Shhh, it's starting!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Oh no, it's a rerun.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I've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already seen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this</a:t>
            </a:r>
            <a:r>
              <a:rPr sz="818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episode.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1077595" defTabSz="623438">
              <a:lnSpc>
                <a:spcPct val="181700"/>
              </a:lnSpc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Dave: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Let's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see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what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else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on.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What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do you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feel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like watching? 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Something entertaining... no talk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shows 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documentaries. 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Dave: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Bachelorette?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Ugh,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know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can't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stand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 show!</a:t>
            </a: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Dave: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 Price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</a:t>
            </a:r>
            <a:r>
              <a:rPr sz="818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Right?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ct val="113300"/>
              </a:lnSpc>
              <a:spcBef>
                <a:spcPts val="672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Nah, I'm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the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mood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a game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show.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Why don't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stop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channel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surfing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and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just check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TV</a:t>
            </a:r>
            <a:r>
              <a:rPr sz="818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guide?</a:t>
            </a:r>
          </a:p>
          <a:p>
            <a:pPr marL="8659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(I’m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mood for = 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at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the moment, I don’t</a:t>
            </a:r>
            <a:r>
              <a:rPr sz="818" i="1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want)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Dave: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Hey,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season finale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Lost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on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</a:t>
            </a:r>
            <a:r>
              <a:rPr sz="818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5.</a:t>
            </a: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Yeah okay, let's watch</a:t>
            </a:r>
            <a:r>
              <a:rPr sz="818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that.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95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>
              <a:spcBef>
                <a:spcPts val="644"/>
              </a:spcBef>
            </a:pP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Conversation Phrases </a:t>
            </a: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sz="955" b="1" spc="-1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Vocabulary</a:t>
            </a:r>
            <a:endParaRPr sz="955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2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98964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6052" y="113719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6052" y="408483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602804"/>
            <a:ext cx="4045094" cy="5469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4762" defTabSz="623438">
              <a:lnSpc>
                <a:spcPct val="111700"/>
              </a:lnSpc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few different types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TV shows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mentioned in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dialogue. Here’s a list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general  categories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TV</a:t>
            </a:r>
            <a:r>
              <a:rPr sz="818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programs: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1519630" defTabSz="623438">
              <a:lnSpc>
                <a:spcPct val="118300"/>
              </a:lnSpc>
              <a:spcBef>
                <a:spcPts val="672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“What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kind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of TV shows do you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like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to watch?” 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“I like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18" b="1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watch…”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news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(reports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about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current</a:t>
            </a:r>
            <a:r>
              <a:rPr sz="818" i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events)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30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talk</a:t>
            </a:r>
            <a:r>
              <a:rPr sz="818" b="1" spc="-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shows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defTabSz="623438">
              <a:spcBef>
                <a:spcPts val="116"/>
              </a:spcBef>
            </a:pP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(programs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that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discuss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events and topics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more</a:t>
            </a:r>
            <a:r>
              <a:rPr sz="818" i="1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detail)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documentaries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defTabSz="623438">
              <a:spcBef>
                <a:spcPts val="130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(educational programs about history, travel,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nature,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or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culture)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game</a:t>
            </a:r>
            <a:r>
              <a:rPr sz="818" b="1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shows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defTabSz="623438">
              <a:spcBef>
                <a:spcPts val="126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(programs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where people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compete to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win</a:t>
            </a:r>
            <a:r>
              <a:rPr sz="818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prizes)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sitcoms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marR="55417" defTabSz="623438">
              <a:lnSpc>
                <a:spcPct val="111700"/>
              </a:lnSpc>
              <a:spcBef>
                <a:spcPts val="14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(short for "situation comedy"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- a half-hour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show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that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shows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life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family  or group of</a:t>
            </a:r>
            <a:r>
              <a:rPr sz="818" i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people)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cartoons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defTabSz="623438">
              <a:spcBef>
                <a:spcPts val="130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(animated programs, often for</a:t>
            </a:r>
            <a:r>
              <a:rPr sz="818" i="1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kids)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6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soap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operas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marR="3464" defTabSz="623438">
              <a:lnSpc>
                <a:spcPct val="111700"/>
              </a:lnSpc>
              <a:spcBef>
                <a:spcPts val="14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(fictional programs about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daily lives and relationships of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same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group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of 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people)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crime</a:t>
            </a:r>
            <a:r>
              <a:rPr sz="818" b="1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series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defTabSz="623438">
              <a:spcBef>
                <a:spcPts val="130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(shows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which police and detectives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try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to solve</a:t>
            </a:r>
            <a:r>
              <a:rPr sz="818" i="1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crimes)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reality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shows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defTabSz="623438">
              <a:spcBef>
                <a:spcPts val="130"/>
              </a:spcBef>
            </a:pP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(programs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that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film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everyday people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real</a:t>
            </a:r>
            <a:r>
              <a:rPr sz="818" i="1" spc="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situations)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“I’m addicted to / hooked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on…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[TV</a:t>
            </a:r>
            <a:r>
              <a:rPr sz="818" b="1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show].”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this 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an informal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way 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say you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REALLY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like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show,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and you can’t stop watching</a:t>
            </a:r>
            <a:r>
              <a:rPr sz="818" i="1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it!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1811866" defTabSz="623438">
              <a:lnSpc>
                <a:spcPct val="112500"/>
              </a:lnSpc>
              <a:spcBef>
                <a:spcPts val="678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Emily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asks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Dave if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change the channel.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We can refer to different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TV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channels by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name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network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for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example, CNN, ESPN,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or the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Discovery Channel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number (channel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4,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5,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etc). We use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device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called 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remote 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control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or simply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"remote"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short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change the</a:t>
            </a:r>
            <a:r>
              <a:rPr sz="818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1899321" defTabSz="623438">
              <a:lnSpc>
                <a:spcPct val="111700"/>
              </a:lnSpc>
              <a:spcBef>
                <a:spcPts val="685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Towards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conversation,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Emily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tells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Dave to stop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"channel surfing"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if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person</a:t>
            </a:r>
            <a:r>
              <a:rPr sz="818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72734" defTabSz="623438">
              <a:lnSpc>
                <a:spcPct val="111800"/>
              </a:lnSpc>
              <a:spcBef>
                <a:spcPts val="14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 surfing,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means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he 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changing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channels very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fast, without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stopping to watch  anything.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81750" y="4552517"/>
            <a:ext cx="1738313" cy="1162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4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371890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6052" y="3864552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6052" y="401002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6052" y="4296815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6052" y="458386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6052" y="4868574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6052" y="501404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321" y="601806"/>
            <a:ext cx="4055052" cy="560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27708" algn="just" defTabSz="623438">
              <a:lnSpc>
                <a:spcPct val="112500"/>
              </a:lnSpc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Informally,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TV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programs are often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called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shows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when Emily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said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"I love this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show."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TV  shows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can be organized into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series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with various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seasons,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each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composed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various 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episodes.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Each episode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= one</a:t>
            </a:r>
            <a:r>
              <a:rPr sz="818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30-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16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minute 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60-minute</a:t>
            </a:r>
            <a:r>
              <a:rPr sz="818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program.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2434006" defTabSz="623438">
              <a:lnSpc>
                <a:spcPct val="112400"/>
              </a:lnSpc>
              <a:spcBef>
                <a:spcPts val="678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last episode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season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</a:t>
            </a:r>
            <a:r>
              <a:rPr sz="818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called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season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finale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, 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last  episode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series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called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series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finale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. After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series finale,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series ends and no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more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new  episodes are</a:t>
            </a:r>
            <a:r>
              <a:rPr sz="818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produced.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2621903" defTabSz="623438">
              <a:lnSpc>
                <a:spcPct val="113300"/>
              </a:lnSpc>
              <a:spcBef>
                <a:spcPts val="668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diagram will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help show the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difference!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2378589" defTabSz="623438">
              <a:lnSpc>
                <a:spcPct val="112400"/>
              </a:lnSpc>
              <a:spcBef>
                <a:spcPts val="678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dialogue,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Emily 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disappointed  because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episode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Big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Bang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Theory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TV is a rerun 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this means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is not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new episode;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old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episode that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appearing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TV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again.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Here are some additional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phrases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talking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about TV</a:t>
            </a:r>
            <a:r>
              <a:rPr sz="818" spc="7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watching: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2419285" defTabSz="623438">
              <a:lnSpc>
                <a:spcPct val="116799"/>
              </a:lnSpc>
              <a:spcBef>
                <a:spcPts val="682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“Can I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change the channel?”  “Where's the</a:t>
            </a:r>
            <a:r>
              <a:rPr sz="818" b="1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remote?”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0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“What's on?”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/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there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anything</a:t>
            </a:r>
            <a:r>
              <a:rPr sz="818" b="1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on?”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30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These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typical ways to ask what programs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appearing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TV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at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i="1" spc="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moment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“Could you turn up the</a:t>
            </a:r>
            <a:r>
              <a:rPr sz="818" b="1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volume?”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turn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up =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increase. turn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down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=</a:t>
            </a:r>
            <a:r>
              <a:rPr sz="818" i="1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decrease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8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“He spends hours glued to the TV.”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/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“He's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couch</a:t>
            </a:r>
            <a:r>
              <a:rPr sz="818" b="1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potato.”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these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expressions describe someone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who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watches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LOT of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TV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lazy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1543009" defTabSz="623438">
              <a:lnSpc>
                <a:spcPct val="116700"/>
              </a:lnSpc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“I never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miss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an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episode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b="1" spc="3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favorite show.” 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“This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commercial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really</a:t>
            </a:r>
            <a:r>
              <a:rPr sz="818" b="1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funny.”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33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the advertisements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TV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called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“commercials.”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95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>
              <a:spcBef>
                <a:spcPts val="644"/>
              </a:spcBef>
            </a:pP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Conversation #2 – Talking about</a:t>
            </a:r>
            <a:r>
              <a:rPr sz="955" b="1" spc="-3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Movies</a:t>
            </a:r>
            <a:endParaRPr sz="955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ct val="111700"/>
              </a:lnSpc>
              <a:spcBef>
                <a:spcPts val="34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Bill and Wanda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two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friends who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chatting about movies. Listen to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their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conversation to 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learn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some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new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vocabulary and</a:t>
            </a:r>
            <a:r>
              <a:rPr sz="818" i="1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phrases.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Bill: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Have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seen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trailer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final part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Space Wars</a:t>
            </a:r>
            <a:r>
              <a:rPr sz="818" i="1" spc="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trilogy?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29733" y="1046018"/>
            <a:ext cx="2428875" cy="2428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4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2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061321" y="602804"/>
            <a:ext cx="4063711" cy="565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165384" defTabSz="623438">
              <a:lnSpc>
                <a:spcPct val="111700"/>
              </a:lnSpc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Wanda: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No,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but I’ve read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reviews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–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say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premise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intriguing,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but the plot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 hard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18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follow.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ct val="113300"/>
              </a:lnSpc>
              <a:spcBef>
                <a:spcPts val="672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Bill: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Oh,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really? That’s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too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bad.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When I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saw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part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two,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 was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edge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my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seat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whole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time. 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special effects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were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stunning.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loved it</a:t>
            </a:r>
            <a:r>
              <a:rPr sz="818" spc="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too.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Wanda: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You took your son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movie?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What’s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it</a:t>
            </a:r>
            <a:r>
              <a:rPr sz="818" spc="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rated?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15183" defTabSz="623438">
              <a:lnSpc>
                <a:spcPct val="111800"/>
              </a:lnSpc>
              <a:spcBef>
                <a:spcPts val="682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Bill: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Well…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it’s PG-13.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Mostly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because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violence, I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think. There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wasn’t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too much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profanity.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295700" defTabSz="623438">
              <a:lnSpc>
                <a:spcPct val="111700"/>
              </a:lnSpc>
              <a:spcBef>
                <a:spcPts val="699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Wanda: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say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so. I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think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I’ll skip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Space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Wars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III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though. I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prefer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chick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flicks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–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and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comedies, 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long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they don’t go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overboard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the potty</a:t>
            </a:r>
            <a:r>
              <a:rPr sz="818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humor.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(chick flicks =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movies that women typically</a:t>
            </a:r>
            <a:r>
              <a:rPr sz="818" i="1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enjoy)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5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Bill: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know, there’s a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sequel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Notebook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coming out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this</a:t>
            </a:r>
            <a:r>
              <a:rPr sz="818" spc="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fall.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25111" defTabSz="623438">
              <a:lnSpc>
                <a:spcPct val="111700"/>
              </a:lnSpc>
              <a:spcBef>
                <a:spcPts val="702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Wanda: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sequel? I heard it was a remake. I’m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not sure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who’s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starring in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it, but they’ll have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hard time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topping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original</a:t>
            </a:r>
            <a:r>
              <a:rPr sz="818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cast.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(topping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original cast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= being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better than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actors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original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Bill: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Oh, you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might be right. What’s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your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favorite movie,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way?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99144" defTabSz="623438">
              <a:lnSpc>
                <a:spcPct val="111700"/>
              </a:lnSpc>
              <a:spcBef>
                <a:spcPts val="702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Wanda: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Life 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Beautiful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. It’s sort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mix of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comedy 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drama –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about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family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 lives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through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Holocaust. It’s very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touching;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 always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cry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 end.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Bill: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 haven’t seen that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–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actually,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I’ve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never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heard of</a:t>
            </a:r>
            <a:r>
              <a:rPr sz="818" spc="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it.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52819" defTabSz="623438">
              <a:lnSpc>
                <a:spcPct val="111700"/>
              </a:lnSpc>
              <a:spcBef>
                <a:spcPts val="685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Wanda: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It’s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Italian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film –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should definitely watch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with subtitles.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Don’t bother  with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dubbed version;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loses all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expression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original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language.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1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Bill: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I’ll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keep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mind!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95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>
              <a:spcBef>
                <a:spcPts val="648"/>
              </a:spcBef>
            </a:pP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Conversation Vocabulary </a:t>
            </a: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sz="955" b="1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955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145469" defTabSz="623438">
              <a:lnSpc>
                <a:spcPct val="112300"/>
              </a:lnSpc>
              <a:spcBef>
                <a:spcPts val="31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We have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number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movie-related vocabulary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words in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this conversation.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Bill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starts by  asking Wanda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she's seen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trailer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new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 -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"trailer"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short,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2-3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minute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video summary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movie, showing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few scenes that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will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interest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people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seeing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entire</a:t>
            </a:r>
            <a:r>
              <a:rPr sz="818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9830" defTabSz="623438">
              <a:lnSpc>
                <a:spcPct val="112500"/>
              </a:lnSpc>
              <a:spcBef>
                <a:spcPts val="678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He mentions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trilogy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that's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series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3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(like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Lord of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Rings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).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Later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the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conversation,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two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more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words for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movies are used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a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sequel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remake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. 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sequel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a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second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 continues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story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from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first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 - for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example,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American Pie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and 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American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Pie 2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.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remake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new version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old movie - it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tells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same story, but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with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new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actors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new</a:t>
            </a:r>
            <a:r>
              <a:rPr sz="818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way.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98964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6052" y="113719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6052" y="1282672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6052" y="1567382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6052" y="185226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6052" y="310168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6052" y="338639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26052" y="4918450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26052" y="5203334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26052" y="5490123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6052" y="5776913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1321" y="602804"/>
            <a:ext cx="4065876" cy="5475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138975" defTabSz="623438">
              <a:lnSpc>
                <a:spcPct val="111700"/>
              </a:lnSpc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Wanda asks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what the movie is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rated.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rating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movie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tells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if it 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appropriate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various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age groups.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This is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list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 ratings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the</a:t>
            </a:r>
            <a:r>
              <a:rPr sz="818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U.S.: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852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General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audience - OK for</a:t>
            </a:r>
            <a:r>
              <a:rPr sz="818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everyone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77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PG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Some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material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might not be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OK for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children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24678" defTabSz="623438">
              <a:lnSpc>
                <a:spcPct val="111700"/>
              </a:lnSpc>
              <a:spcBef>
                <a:spcPts val="44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PG-13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Parents are strongly cautioned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–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there’s inappropriate material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children  under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13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years</a:t>
            </a:r>
            <a:r>
              <a:rPr sz="818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old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252406" defTabSz="623438">
              <a:lnSpc>
                <a:spcPct val="113500"/>
              </a:lnSpc>
              <a:spcBef>
                <a:spcPts val="27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Restricted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Children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under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17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only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enter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accompanied by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parent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or  guardian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43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NC-17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Adults</a:t>
            </a:r>
            <a:r>
              <a:rPr sz="818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only.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896" defTabSz="623438">
              <a:lnSpc>
                <a:spcPct val="112300"/>
              </a:lnSpc>
              <a:spcBef>
                <a:spcPts val="692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Wanda also mentions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reviews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these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are evaluations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movie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written by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critics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(a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critic is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person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who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professionally evaluates movies).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movie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only one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official 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rating,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but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has various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reviews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–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because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different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critics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different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people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probably  have different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opinions of the</a:t>
            </a:r>
            <a:r>
              <a:rPr sz="818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107803" defTabSz="623438">
              <a:lnSpc>
                <a:spcPct val="113300"/>
              </a:lnSpc>
              <a:spcBef>
                <a:spcPts val="668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general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group of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actors and actresses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a movie 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called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cast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. Sometimes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use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verb “star”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"starring" 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describe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main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actors who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are featured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the</a:t>
            </a:r>
            <a:r>
              <a:rPr sz="818" spc="6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movie: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56716" defTabSz="623438">
              <a:lnSpc>
                <a:spcPct val="111700"/>
              </a:lnSpc>
              <a:spcBef>
                <a:spcPts val="736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Titanic,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starring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Leonardo DiCaprio and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Kate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Winslet, was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one of the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most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popular  movies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</a:t>
            </a:r>
            <a:r>
              <a:rPr sz="818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decade.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175342" defTabSz="623438">
              <a:lnSpc>
                <a:spcPct val="111700"/>
              </a:lnSpc>
              <a:spcBef>
                <a:spcPts val="48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Forrest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Gump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stars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Tom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Hanks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mentally-challenged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man who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lives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through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many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historic</a:t>
            </a:r>
            <a:r>
              <a:rPr sz="818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moments.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ct val="112799"/>
              </a:lnSpc>
              <a:spcBef>
                <a:spcPts val="675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Finally, Wanda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recommends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 Italian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film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she tells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Bill 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watch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with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subtitles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that's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when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translated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words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appear as text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screen.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the other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hand, 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film is 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dubbed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 means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dialogue has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been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recorded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voice actors in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different language,  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original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audio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then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replaced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new</a:t>
            </a:r>
            <a:r>
              <a:rPr sz="818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audio.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Now practice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these positive, neutral, and negative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comments for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talking about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movies: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95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>
              <a:spcBef>
                <a:spcPts val="648"/>
              </a:spcBef>
            </a:pP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Positive</a:t>
            </a:r>
            <a:r>
              <a:rPr sz="955" b="1" spc="-4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comments:</a:t>
            </a:r>
            <a:endParaRPr sz="955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2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hilarious.”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hilarious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=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very</a:t>
            </a:r>
            <a:r>
              <a:rPr sz="818" i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funny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pure adrenaline.” / </a:t>
            </a:r>
            <a:r>
              <a:rPr sz="818" b="1" spc="3" dirty="0">
                <a:solidFill>
                  <a:prstClr val="black"/>
                </a:solidFill>
                <a:latin typeface="Cambria"/>
                <a:cs typeface="Cambria"/>
              </a:rPr>
              <a:t>“I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on the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edge of </a:t>
            </a:r>
            <a:r>
              <a:rPr sz="818" b="1" spc="3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seat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whole</a:t>
            </a:r>
            <a:r>
              <a:rPr sz="818" b="1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time.”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30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these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phrases describe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movies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that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very exciting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1623103" defTabSz="623438">
              <a:lnSpc>
                <a:spcPct val="114999"/>
              </a:lnSpc>
              <a:spcBef>
                <a:spcPts val="1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very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touching/moving.” 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touching/moving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= had 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strong emotional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effect 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 special effects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were</a:t>
            </a:r>
            <a:r>
              <a:rPr sz="818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stunning.”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stunning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=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amazing, very surprising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a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good</a:t>
            </a:r>
            <a:r>
              <a:rPr sz="818" i="1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way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3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62362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6052" y="91041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6052" y="119538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6052" y="148217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6052" y="1767061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6052" y="191253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6052" y="219932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26052" y="285628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26052" y="3001761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26052" y="3149485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6052" y="329495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26052" y="3440431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26052" y="358590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26052" y="387286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26052" y="415757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26052" y="430304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26052" y="4450860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26052" y="4594254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26052" y="5113799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6052" y="539868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26052" y="5685473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61321" y="623628"/>
            <a:ext cx="3923867" cy="539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378" defTabSz="623438"/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“There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some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incredible</a:t>
            </a:r>
            <a:r>
              <a:rPr sz="818" b="1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stunts.”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stunts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=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acrobatic movements and dangerous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tricks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performed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by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people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the</a:t>
            </a:r>
            <a:r>
              <a:rPr sz="818" i="1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film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77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“I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loved the</a:t>
            </a:r>
            <a:r>
              <a:rPr sz="818" b="1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soundtrack.”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6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music used in 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called the</a:t>
            </a:r>
            <a:r>
              <a:rPr sz="818" i="1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“soundtrack.”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 opening scene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very</a:t>
            </a:r>
            <a:r>
              <a:rPr sz="818" b="1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powerful.”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different situations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called</a:t>
            </a:r>
            <a:r>
              <a:rPr sz="818" i="1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“scenes”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77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“There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an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interesting twist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at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b="1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3" dirty="0">
                <a:solidFill>
                  <a:prstClr val="black"/>
                </a:solidFill>
                <a:latin typeface="Cambria"/>
                <a:cs typeface="Cambria"/>
              </a:rPr>
              <a:t>end.”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“twist”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is 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surprising/unexpected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change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of</a:t>
            </a:r>
            <a:r>
              <a:rPr sz="818" i="1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events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728210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nominated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for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an award.”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/ “It won a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couple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awards.” 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critics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gave it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four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and 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half</a:t>
            </a:r>
            <a:r>
              <a:rPr sz="818" b="1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stars.”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30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sometimes movies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evaluated on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scale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of 1-5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stars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(5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stars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being the</a:t>
            </a:r>
            <a:r>
              <a:rPr sz="818" i="1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best)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0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a real hit /</a:t>
            </a:r>
            <a:r>
              <a:rPr sz="818" b="1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blockbuster.”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these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phrases describe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 that’s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popular 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and</a:t>
            </a:r>
            <a:r>
              <a:rPr sz="818" i="1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successful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95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>
              <a:spcBef>
                <a:spcPts val="648"/>
              </a:spcBef>
            </a:pP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Neutral</a:t>
            </a:r>
            <a:r>
              <a:rPr sz="955" b="1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comments:</a:t>
            </a:r>
            <a:endParaRPr sz="955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9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“What's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it</a:t>
            </a:r>
            <a:r>
              <a:rPr sz="818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rated?”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818262" defTabSz="623438">
              <a:lnSpc>
                <a:spcPts val="1166"/>
              </a:lnSpc>
              <a:spcBef>
                <a:spcPts val="4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“It's directed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/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produced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by…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[director’s/producer’s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name]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.” 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stars…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[actor/actress].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92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“He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plays…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[name 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description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</a:t>
            </a:r>
            <a:r>
              <a:rPr sz="818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character].”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“It's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based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true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story.”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“It's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set in…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[location]”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/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“The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story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takes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place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in…</a:t>
            </a:r>
            <a:r>
              <a:rPr sz="818" b="1" spc="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[location]”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use these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phrases to describe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location </a:t>
            </a:r>
            <a:r>
              <a:rPr sz="818" i="1" u="sng" spc="-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i="1" u="sng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u="sng" spc="-7" dirty="0">
                <a:solidFill>
                  <a:prstClr val="black"/>
                </a:solidFill>
                <a:latin typeface="Cambria"/>
                <a:cs typeface="Cambria"/>
              </a:rPr>
              <a:t>story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the</a:t>
            </a:r>
            <a:r>
              <a:rPr sz="818" i="1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film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77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filmed/shot in…</a:t>
            </a:r>
            <a:r>
              <a:rPr sz="818" b="1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[location]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use this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phrase to describe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u="sng" spc="-3" dirty="0">
                <a:solidFill>
                  <a:prstClr val="black"/>
                </a:solidFill>
                <a:latin typeface="Cambria"/>
                <a:cs typeface="Cambria"/>
              </a:rPr>
              <a:t>real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location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where 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was</a:t>
            </a:r>
            <a:r>
              <a:rPr sz="818" i="1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filmed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2789885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has</a:t>
            </a:r>
            <a:r>
              <a:rPr sz="818" b="1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subtitles.”  “It's</a:t>
            </a:r>
            <a:r>
              <a:rPr sz="818" b="1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dubbed.”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2872144" defTabSz="623438">
              <a:lnSpc>
                <a:spcPct val="114999"/>
              </a:lnSpc>
              <a:spcBef>
                <a:spcPts val="3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“It's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 sequel.” 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“It's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818" b="1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remake.”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95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>
              <a:spcBef>
                <a:spcPts val="661"/>
              </a:spcBef>
            </a:pP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Negative</a:t>
            </a:r>
            <a:r>
              <a:rPr sz="955" b="1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comments:</a:t>
            </a:r>
            <a:endParaRPr sz="955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2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“There's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lot of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profanity. It's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appropriate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for</a:t>
            </a:r>
            <a:r>
              <a:rPr sz="818" b="1" spc="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3" dirty="0">
                <a:solidFill>
                  <a:prstClr val="black"/>
                </a:solidFill>
                <a:latin typeface="Cambria"/>
                <a:cs typeface="Cambria"/>
              </a:rPr>
              <a:t>kids.”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6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profanity = swearing/cursing, “bad”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words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“There's graphic</a:t>
            </a:r>
            <a:r>
              <a:rPr sz="818" b="1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sex/violence.”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“graphic” means the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sex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and violence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shown clearly and</a:t>
            </a:r>
            <a:r>
              <a:rPr sz="818" i="1" spc="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explicitly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77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“There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too much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blood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and</a:t>
            </a:r>
            <a:r>
              <a:rPr sz="818" b="1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gore.”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“blood and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gore”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refers specifically to</a:t>
            </a:r>
            <a:r>
              <a:rPr sz="818" i="1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violence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3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3092</TotalTime>
  <Words>3484</Words>
  <Application>Microsoft Office PowerPoint</Application>
  <PresentationFormat>Widescreen</PresentationFormat>
  <Paragraphs>381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-apple-system</vt:lpstr>
      <vt:lpstr>Arial</vt:lpstr>
      <vt:lpstr>Arial</vt:lpstr>
      <vt:lpstr>Calibri</vt:lpstr>
      <vt:lpstr>Cambria</vt:lpstr>
      <vt:lpstr>Century Gothic</vt:lpstr>
      <vt:lpstr>Comic Sans MS</vt:lpstr>
      <vt:lpstr>Courier New</vt:lpstr>
      <vt:lpstr>Open Sans</vt:lpstr>
      <vt:lpstr>Open Sans</vt:lpstr>
      <vt:lpstr>PT Serif</vt:lpstr>
      <vt:lpstr>Rockwell</vt:lpstr>
      <vt:lpstr>Times New Roman</vt:lpstr>
      <vt:lpstr>Wingdings 3</vt:lpstr>
      <vt:lpstr>Slice</vt:lpstr>
      <vt:lpstr>Office Theme</vt:lpstr>
      <vt:lpstr> Speak Fluently &amp; Confidently  A2- Course  1</vt:lpstr>
      <vt:lpstr>Session 6- Talking about Movies</vt:lpstr>
      <vt:lpstr>Session 6- Talking about Movies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6- Talking about Movies</vt:lpstr>
      <vt:lpstr>Session 6- Talking about Movies</vt:lpstr>
      <vt:lpstr>Session 6- Talking about Movies</vt:lpstr>
      <vt:lpstr>Session 6- Talking about Movies</vt:lpstr>
      <vt:lpstr>PowerPoint Presentation</vt:lpstr>
      <vt:lpstr>PowerPoint Presentation</vt:lpstr>
      <vt:lpstr>PowerPoint Presentation</vt:lpstr>
      <vt:lpstr>Session 6- Talking about Movies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114</cp:revision>
  <cp:lastPrinted>2021-05-18T05:21:02Z</cp:lastPrinted>
  <dcterms:created xsi:type="dcterms:W3CDTF">2020-10-01T06:52:49Z</dcterms:created>
  <dcterms:modified xsi:type="dcterms:W3CDTF">2022-04-25T04:58:09Z</dcterms:modified>
</cp:coreProperties>
</file>