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4" r:id="rId3"/>
    <p:sldId id="263" r:id="rId4"/>
    <p:sldId id="339" r:id="rId5"/>
    <p:sldId id="259" r:id="rId6"/>
    <p:sldId id="261" r:id="rId7"/>
    <p:sldId id="269" r:id="rId8"/>
    <p:sldId id="331" r:id="rId9"/>
    <p:sldId id="334" r:id="rId10"/>
    <p:sldId id="260" r:id="rId11"/>
    <p:sldId id="336" r:id="rId12"/>
    <p:sldId id="337" r:id="rId13"/>
    <p:sldId id="338" r:id="rId14"/>
    <p:sldId id="332" r:id="rId15"/>
    <p:sldId id="333" r:id="rId16"/>
    <p:sldId id="271" r:id="rId17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6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A2-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900174" y="9359783"/>
            <a:ext cx="311022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59">
              <a:spcBef>
                <a:spcPts val="58"/>
              </a:spcBef>
            </a:pPr>
            <a:r>
              <a:rPr lang="en-US" spc="15"/>
              <a:t>925English Lesson </a:t>
            </a:r>
            <a:r>
              <a:rPr lang="en-US" spc="20"/>
              <a:t>003  </a:t>
            </a:r>
            <a:r>
              <a:rPr lang="en-US" spc="15"/>
              <a:t>– </a:t>
            </a:r>
            <a:r>
              <a:rPr lang="en-US" spc="25"/>
              <a:t>How </a:t>
            </a:r>
            <a:r>
              <a:rPr lang="en-US" spc="15"/>
              <a:t>to </a:t>
            </a:r>
            <a:r>
              <a:rPr lang="en-US" spc="20"/>
              <a:t>Keep </a:t>
            </a:r>
            <a:r>
              <a:rPr lang="en-US" spc="15"/>
              <a:t>a Conversation</a:t>
            </a:r>
            <a:r>
              <a:rPr lang="en-US" spc="25"/>
              <a:t> </a:t>
            </a:r>
            <a:r>
              <a:rPr lang="en-US" spc="20"/>
              <a:t>Going</a:t>
            </a:r>
            <a:endParaRPr spc="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766699" y="9359783"/>
            <a:ext cx="11430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85"/>
              </a:spcBef>
            </a:pPr>
            <a:fld id="{81D60167-4931-47E6-BA6A-407CBD079E47}" type="slidenum">
              <a:rPr lang="en-US" spc="15" smtClean="0"/>
              <a:pPr marL="25400">
                <a:spcBef>
                  <a:spcPts val="85"/>
                </a:spcBef>
              </a:pPr>
              <a:t>10</a:t>
            </a:fld>
            <a:endParaRPr spc="10" dirty="0"/>
          </a:p>
        </p:txBody>
      </p:sp>
      <p:sp>
        <p:nvSpPr>
          <p:cNvPr id="2" name="object 2"/>
          <p:cNvSpPr txBox="1"/>
          <p:nvPr/>
        </p:nvSpPr>
        <p:spPr>
          <a:xfrm>
            <a:off x="4060073" y="625532"/>
            <a:ext cx="3945515" cy="24803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18" b="1" dirty="0">
                <a:latin typeface="Verdana"/>
                <a:cs typeface="Verdana"/>
              </a:rPr>
              <a:t>Review</a:t>
            </a:r>
            <a:r>
              <a:rPr sz="818" b="1" spc="-68" dirty="0">
                <a:latin typeface="Verdana"/>
                <a:cs typeface="Verdana"/>
              </a:rPr>
              <a:t> </a:t>
            </a:r>
            <a:r>
              <a:rPr sz="818" b="1" dirty="0">
                <a:latin typeface="Verdana"/>
                <a:cs typeface="Verdana"/>
              </a:rPr>
              <a:t>Answers</a:t>
            </a:r>
            <a:endParaRPr sz="818" dirty="0">
              <a:latin typeface="Verdana"/>
              <a:cs typeface="Verdana"/>
            </a:endParaRPr>
          </a:p>
          <a:p>
            <a:pPr marL="181836" indent="-173177">
              <a:spcBef>
                <a:spcPts val="770"/>
              </a:spcBef>
              <a:buAutoNum type="alphaUcPeriod"/>
              <a:tabLst>
                <a:tab pos="182269" algn="l"/>
              </a:tabLst>
            </a:pPr>
            <a:r>
              <a:rPr sz="716" b="1" spc="17" dirty="0">
                <a:latin typeface="Verdana"/>
                <a:cs typeface="Verdana"/>
              </a:rPr>
              <a:t>Jumbled</a:t>
            </a:r>
            <a:r>
              <a:rPr sz="716" b="1" spc="-14" dirty="0">
                <a:latin typeface="Verdana"/>
                <a:cs typeface="Verdana"/>
              </a:rPr>
              <a:t> </a:t>
            </a:r>
            <a:r>
              <a:rPr sz="716" b="1" spc="17" dirty="0">
                <a:latin typeface="Verdana"/>
                <a:cs typeface="Verdana"/>
              </a:rPr>
              <a:t>Sentences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31"/>
              </a:spcBef>
              <a:buFont typeface="Verdana"/>
              <a:buAutoNum type="alphaUcPeriod"/>
            </a:pPr>
            <a:endParaRPr sz="886" dirty="0">
              <a:latin typeface="Times New Roman"/>
              <a:cs typeface="Times New Roman"/>
            </a:endParaRPr>
          </a:p>
          <a:p>
            <a:pPr marL="193093" lvl="1" indent="-184434">
              <a:spcBef>
                <a:spcPts val="3"/>
              </a:spcBef>
              <a:buAutoNum type="arabicPeriod"/>
              <a:tabLst>
                <a:tab pos="193093" algn="l"/>
              </a:tabLst>
            </a:pP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By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the</a:t>
            </a:r>
            <a:r>
              <a:rPr sz="716" b="1" spc="-34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way</a:t>
            </a:r>
            <a:endParaRPr sz="716" dirty="0">
              <a:latin typeface="Verdana"/>
              <a:cs typeface="Verdana"/>
            </a:endParaRPr>
          </a:p>
          <a:p>
            <a:pPr marL="193093" lvl="1" indent="-184434">
              <a:spcBef>
                <a:spcPts val="58"/>
              </a:spcBef>
              <a:buAutoNum type="arabicPeriod"/>
              <a:tabLst>
                <a:tab pos="193093" algn="l"/>
              </a:tabLst>
            </a:pP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Is that</a:t>
            </a:r>
            <a:r>
              <a:rPr sz="716" b="1" spc="-27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right?</a:t>
            </a:r>
            <a:endParaRPr sz="716" dirty="0">
              <a:latin typeface="Verdana"/>
              <a:cs typeface="Verdana"/>
            </a:endParaRPr>
          </a:p>
          <a:p>
            <a:pPr marL="193093" lvl="1" indent="-184434">
              <a:spcBef>
                <a:spcPts val="41"/>
              </a:spcBef>
              <a:buAutoNum type="arabicPeriod"/>
              <a:tabLst>
                <a:tab pos="193093" algn="l"/>
              </a:tabLst>
            </a:pP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Speaking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of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marketing</a:t>
            </a:r>
            <a:r>
              <a:rPr sz="716" b="1" spc="7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ideas</a:t>
            </a:r>
            <a:endParaRPr sz="716" dirty="0">
              <a:latin typeface="Verdana"/>
              <a:cs typeface="Verdana"/>
            </a:endParaRPr>
          </a:p>
          <a:p>
            <a:pPr marL="193093" lvl="1" indent="-184434">
              <a:spcBef>
                <a:spcPts val="55"/>
              </a:spcBef>
              <a:buAutoNum type="arabicPeriod"/>
              <a:tabLst>
                <a:tab pos="193093" algn="l"/>
              </a:tabLst>
            </a:pPr>
            <a:r>
              <a:rPr sz="716" b="1" spc="10" dirty="0">
                <a:solidFill>
                  <a:srgbClr val="008000"/>
                </a:solidFill>
                <a:latin typeface="Verdana"/>
                <a:cs typeface="Verdana"/>
              </a:rPr>
              <a:t>It’s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been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nice</a:t>
            </a:r>
            <a:r>
              <a:rPr sz="716" b="1" spc="10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chatting</a:t>
            </a:r>
            <a:endParaRPr sz="716" dirty="0">
              <a:latin typeface="Verdana"/>
              <a:cs typeface="Verdana"/>
            </a:endParaRPr>
          </a:p>
          <a:p>
            <a:pPr marL="193093" lvl="1" indent="-184434">
              <a:spcBef>
                <a:spcPts val="55"/>
              </a:spcBef>
              <a:buAutoNum type="arabicPeriod"/>
              <a:tabLst>
                <a:tab pos="193093" algn="l"/>
              </a:tabLst>
            </a:pPr>
            <a:r>
              <a:rPr sz="716" b="1" spc="10" dirty="0">
                <a:solidFill>
                  <a:srgbClr val="008000"/>
                </a:solidFill>
                <a:latin typeface="Verdana"/>
                <a:cs typeface="Verdana"/>
              </a:rPr>
              <a:t>If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you’ll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excuse</a:t>
            </a:r>
            <a:r>
              <a:rPr sz="716" b="1" spc="-14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24" dirty="0">
                <a:solidFill>
                  <a:srgbClr val="008000"/>
                </a:solidFill>
                <a:latin typeface="Verdana"/>
                <a:cs typeface="Verdana"/>
              </a:rPr>
              <a:t>me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 dirty="0">
              <a:latin typeface="Times New Roman"/>
              <a:cs typeface="Times New Roman"/>
            </a:endParaRPr>
          </a:p>
          <a:p>
            <a:pPr marL="8659">
              <a:tabLst>
                <a:tab pos="213008" algn="l"/>
              </a:tabLst>
            </a:pPr>
            <a:r>
              <a:rPr sz="716" b="1" spc="14" dirty="0">
                <a:latin typeface="Verdana"/>
                <a:cs typeface="Verdana"/>
              </a:rPr>
              <a:t>B.	</a:t>
            </a:r>
            <a:r>
              <a:rPr sz="716" b="1" spc="10" dirty="0">
                <a:latin typeface="Verdana"/>
                <a:cs typeface="Verdana"/>
              </a:rPr>
              <a:t>Fill in </a:t>
            </a:r>
            <a:r>
              <a:rPr sz="716" b="1" spc="14" dirty="0">
                <a:latin typeface="Verdana"/>
                <a:cs typeface="Verdana"/>
              </a:rPr>
              <a:t>the</a:t>
            </a:r>
            <a:r>
              <a:rPr sz="716" b="1" spc="-10" dirty="0">
                <a:latin typeface="Verdana"/>
                <a:cs typeface="Verdana"/>
              </a:rPr>
              <a:t> </a:t>
            </a:r>
            <a:r>
              <a:rPr sz="716" b="1" spc="17" dirty="0">
                <a:latin typeface="Verdana"/>
                <a:cs typeface="Verdana"/>
              </a:rPr>
              <a:t>Blanks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27"/>
              </a:spcBef>
            </a:pPr>
            <a:endParaRPr sz="818" dirty="0">
              <a:latin typeface="Times New Roman"/>
              <a:cs typeface="Times New Roman"/>
            </a:endParaRPr>
          </a:p>
          <a:p>
            <a:pPr marL="193093" indent="-184434">
              <a:spcBef>
                <a:spcPts val="3"/>
              </a:spcBef>
              <a:buClr>
                <a:srgbClr val="000000"/>
              </a:buClr>
              <a:buFont typeface="Verdana"/>
              <a:buAutoNum type="arabicPeriod" startAt="6"/>
              <a:tabLst>
                <a:tab pos="192660" algn="l"/>
                <a:tab pos="193093" algn="l"/>
              </a:tabLst>
            </a:pP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Is that right?  </a:t>
            </a:r>
            <a:r>
              <a:rPr sz="716" spc="14" dirty="0">
                <a:latin typeface="Verdana"/>
                <a:cs typeface="Verdana"/>
              </a:rPr>
              <a:t>So </a:t>
            </a:r>
            <a:r>
              <a:rPr sz="716" spc="17" dirty="0">
                <a:latin typeface="Verdana"/>
                <a:cs typeface="Verdana"/>
              </a:rPr>
              <a:t>what </a:t>
            </a:r>
            <a:r>
              <a:rPr sz="716" spc="14" dirty="0">
                <a:latin typeface="Verdana"/>
                <a:cs typeface="Verdana"/>
              </a:rPr>
              <a:t>did he say</a:t>
            </a:r>
            <a:r>
              <a:rPr sz="716" spc="48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next?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17"/>
              </a:spcBef>
              <a:buFont typeface="Verdana"/>
              <a:buAutoNum type="arabicPeriod" startAt="6"/>
            </a:pPr>
            <a:endParaRPr sz="818" dirty="0">
              <a:latin typeface="Times New Roman"/>
              <a:cs typeface="Times New Roman"/>
            </a:endParaRPr>
          </a:p>
          <a:p>
            <a:pPr marL="193093" indent="-184434">
              <a:buClr>
                <a:srgbClr val="000000"/>
              </a:buClr>
              <a:buFont typeface="Verdana"/>
              <a:buAutoNum type="arabicPeriod" startAt="6"/>
              <a:tabLst>
                <a:tab pos="192660" algn="l"/>
                <a:tab pos="193093" algn="l"/>
              </a:tabLst>
            </a:pPr>
            <a:r>
              <a:rPr sz="716" b="1" spc="10" dirty="0">
                <a:solidFill>
                  <a:srgbClr val="008000"/>
                </a:solidFill>
                <a:latin typeface="Verdana"/>
                <a:cs typeface="Verdana"/>
              </a:rPr>
              <a:t>If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you’ll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excuse 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me, </a:t>
            </a:r>
            <a:r>
              <a:rPr sz="716" spc="7" dirty="0">
                <a:latin typeface="Verdana"/>
                <a:cs typeface="Verdana"/>
              </a:rPr>
              <a:t>I </a:t>
            </a:r>
            <a:r>
              <a:rPr sz="716" spc="17" dirty="0">
                <a:latin typeface="Verdana"/>
                <a:cs typeface="Verdana"/>
              </a:rPr>
              <a:t>need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get </a:t>
            </a:r>
            <a:r>
              <a:rPr sz="716" spc="17" dirty="0">
                <a:latin typeface="Verdana"/>
                <a:cs typeface="Verdana"/>
              </a:rPr>
              <a:t>back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20" dirty="0">
                <a:latin typeface="Verdana"/>
                <a:cs typeface="Verdana"/>
              </a:rPr>
              <a:t>my</a:t>
            </a:r>
            <a:r>
              <a:rPr sz="716" spc="34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table.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14"/>
              </a:spcBef>
              <a:buFont typeface="Verdana"/>
              <a:buAutoNum type="arabicPeriod" startAt="6"/>
            </a:pPr>
            <a:endParaRPr sz="818" dirty="0">
              <a:latin typeface="Times New Roman"/>
              <a:cs typeface="Times New Roman"/>
            </a:endParaRPr>
          </a:p>
          <a:p>
            <a:pPr marL="193093" indent="-184434">
              <a:spcBef>
                <a:spcPts val="3"/>
              </a:spcBef>
              <a:buClr>
                <a:srgbClr val="000000"/>
              </a:buClr>
              <a:buFont typeface="Verdana"/>
              <a:buAutoNum type="arabicPeriod" startAt="6"/>
              <a:tabLst>
                <a:tab pos="192660" algn="l"/>
                <a:tab pos="193093" algn="l"/>
              </a:tabLst>
            </a:pP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Speaking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of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marketing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ideas, </a:t>
            </a:r>
            <a:r>
              <a:rPr sz="716" spc="17" dirty="0">
                <a:latin typeface="Verdana"/>
                <a:cs typeface="Verdana"/>
              </a:rPr>
              <a:t>have you seen </a:t>
            </a:r>
            <a:r>
              <a:rPr sz="716" spc="14" dirty="0">
                <a:latin typeface="Verdana"/>
                <a:cs typeface="Verdana"/>
              </a:rPr>
              <a:t>the </a:t>
            </a:r>
            <a:r>
              <a:rPr sz="716" spc="17" dirty="0">
                <a:latin typeface="Verdana"/>
                <a:cs typeface="Verdana"/>
              </a:rPr>
              <a:t>new </a:t>
            </a:r>
            <a:r>
              <a:rPr sz="716" spc="14" dirty="0">
                <a:latin typeface="Verdana"/>
                <a:cs typeface="Verdana"/>
              </a:rPr>
              <a:t>test</a:t>
            </a:r>
            <a:r>
              <a:rPr sz="716" spc="89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advertisements?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31"/>
              </a:spcBef>
              <a:buFont typeface="Verdana"/>
              <a:buAutoNum type="arabicPeriod" startAt="6"/>
            </a:pPr>
            <a:endParaRPr sz="818" dirty="0">
              <a:latin typeface="Times New Roman"/>
              <a:cs typeface="Times New Roman"/>
            </a:endParaRPr>
          </a:p>
          <a:p>
            <a:pPr marL="193093" indent="-184434">
              <a:buClr>
                <a:srgbClr val="000000"/>
              </a:buClr>
              <a:buFont typeface="Verdana"/>
              <a:buAutoNum type="arabicPeriod" startAt="6"/>
              <a:tabLst>
                <a:tab pos="192660" algn="l"/>
                <a:tab pos="193093" algn="l"/>
              </a:tabLst>
            </a:pPr>
            <a:r>
              <a:rPr sz="716" b="1" spc="10" dirty="0">
                <a:solidFill>
                  <a:srgbClr val="008000"/>
                </a:solidFill>
                <a:latin typeface="Verdana"/>
                <a:cs typeface="Verdana"/>
              </a:rPr>
              <a:t>It’s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been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nice chatting, </a:t>
            </a:r>
            <a:r>
              <a:rPr sz="716" spc="14" dirty="0">
                <a:latin typeface="Verdana"/>
                <a:cs typeface="Verdana"/>
              </a:rPr>
              <a:t>but </a:t>
            </a:r>
            <a:r>
              <a:rPr sz="716" spc="7" dirty="0">
                <a:latin typeface="Verdana"/>
                <a:cs typeface="Verdana"/>
              </a:rPr>
              <a:t>I </a:t>
            </a:r>
            <a:r>
              <a:rPr sz="716" spc="17" dirty="0">
                <a:latin typeface="Verdana"/>
                <a:cs typeface="Verdana"/>
              </a:rPr>
              <a:t>need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get going</a:t>
            </a:r>
            <a:r>
              <a:rPr sz="716" spc="85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now.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14"/>
              </a:spcBef>
              <a:buFont typeface="Verdana"/>
              <a:buAutoNum type="arabicPeriod" startAt="6"/>
            </a:pPr>
            <a:endParaRPr sz="818" dirty="0">
              <a:latin typeface="Times New Roman"/>
              <a:cs typeface="Times New Roman"/>
            </a:endParaRPr>
          </a:p>
          <a:p>
            <a:pPr marL="193093" indent="-184434">
              <a:buClr>
                <a:srgbClr val="000000"/>
              </a:buClr>
              <a:buFont typeface="Verdana"/>
              <a:buAutoNum type="arabicPeriod" startAt="6"/>
              <a:tabLst>
                <a:tab pos="193093" algn="l"/>
              </a:tabLst>
            </a:pP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By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the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way, </a:t>
            </a:r>
            <a:r>
              <a:rPr sz="716" spc="17" dirty="0">
                <a:latin typeface="Verdana"/>
                <a:cs typeface="Verdana"/>
              </a:rPr>
              <a:t>have you </a:t>
            </a:r>
            <a:r>
              <a:rPr sz="716" spc="14" dirty="0">
                <a:latin typeface="Verdana"/>
                <a:cs typeface="Verdana"/>
              </a:rPr>
              <a:t>talked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June</a:t>
            </a:r>
            <a:r>
              <a:rPr sz="716" spc="27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lately?</a:t>
            </a:r>
            <a:endParaRPr sz="716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3 – Revision 1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04AD0-94A8-4215-BF4B-035BAD38630A}"/>
              </a:ext>
            </a:extLst>
          </p:cNvPr>
          <p:cNvSpPr txBox="1"/>
          <p:nvPr/>
        </p:nvSpPr>
        <p:spPr>
          <a:xfrm>
            <a:off x="98067" y="741285"/>
            <a:ext cx="1209393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1" i="0" dirty="0">
                <a:solidFill>
                  <a:srgbClr val="212122"/>
                </a:solidFill>
                <a:effectLst/>
                <a:latin typeface="Playfair Display" panose="00000500000000000000" pitchFamily="2" charset="0"/>
              </a:rPr>
              <a:t>More English Greetings And Goodbyes - Formal And Informal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When leaving somebody again you have many choices and you can choose formal or informal farewells depending on the relationship with the person or people.</a:t>
            </a:r>
          </a:p>
          <a:p>
            <a:pPr algn="l" fontAlgn="base"/>
            <a:r>
              <a:rPr lang="en-US" b="0" i="0" u="sng" dirty="0">
                <a:solidFill>
                  <a:srgbClr val="444444"/>
                </a:solidFill>
                <a:effectLst/>
                <a:latin typeface="inherit"/>
              </a:rPr>
              <a:t>📌</a:t>
            </a:r>
            <a:r>
              <a:rPr lang="en-US" b="0" i="1" u="sng" dirty="0">
                <a:solidFill>
                  <a:srgbClr val="444444"/>
                </a:solidFill>
                <a:effectLst/>
                <a:latin typeface="inherit"/>
              </a:rPr>
              <a:t>Informal:</a:t>
            </a: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Bye-bye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or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Bye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or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See you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or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Cheers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or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Thanks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or 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Catch up soon</a:t>
            </a: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Replies to all of these can be varied: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Bye, Cheers, See you, Take care</a:t>
            </a: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b="0" i="0" u="sng" dirty="0">
                <a:solidFill>
                  <a:srgbClr val="444444"/>
                </a:solidFill>
                <a:effectLst/>
                <a:latin typeface="inherit"/>
              </a:rPr>
              <a:t>📌</a:t>
            </a:r>
            <a:r>
              <a:rPr lang="en-US" b="0" i="1" u="sng" dirty="0">
                <a:solidFill>
                  <a:srgbClr val="444444"/>
                </a:solidFill>
                <a:effectLst/>
                <a:latin typeface="inherit"/>
              </a:rPr>
              <a:t>Formal :</a:t>
            </a: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👱‍♀️ Goodbye.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🧓 Goodbye.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👵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Thank you.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👨 Thank you also.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👴 Nice to have met you.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👩‍💼 It was nice to meet you also.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On Friday afternoon we usually say: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🧝 Have a nice weekend.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🧝‍♂️ Yeah, same to you.</a:t>
            </a:r>
          </a:p>
        </p:txBody>
      </p:sp>
    </p:spTree>
    <p:extLst>
      <p:ext uri="{BB962C8B-B14F-4D97-AF65-F5344CB8AC3E}">
        <p14:creationId xmlns:p14="http://schemas.microsoft.com/office/powerpoint/2010/main" val="3203743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3 – Revision 1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11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2- Keeping a Conversation Going &amp; Ending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04AD0-94A8-4215-BF4B-035BAD38630A}"/>
              </a:ext>
            </a:extLst>
          </p:cNvPr>
          <p:cNvSpPr txBox="1"/>
          <p:nvPr/>
        </p:nvSpPr>
        <p:spPr>
          <a:xfrm>
            <a:off x="98067" y="741285"/>
            <a:ext cx="1209393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1" i="0" dirty="0">
                <a:solidFill>
                  <a:srgbClr val="212122"/>
                </a:solidFill>
                <a:effectLst/>
                <a:latin typeface="Playfair Display" panose="00000500000000000000" pitchFamily="2" charset="0"/>
              </a:rPr>
              <a:t>More English Greetings And Goodbyes - Formal And Informal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Try to complete the following dialogues: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A: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How are you getting on?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B: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__________ thanks.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A: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How’s it going? </a:t>
            </a:r>
            <a:br>
              <a:rPr lang="en-US" b="0" i="1" dirty="0">
                <a:solidFill>
                  <a:srgbClr val="444444"/>
                </a:solidFill>
                <a:effectLst/>
                <a:latin typeface="inherit"/>
              </a:rPr>
            </a:br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B: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____________, and you?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A: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Pleased to meet you.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B: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______________also.</a:t>
            </a:r>
          </a:p>
          <a:p>
            <a:pPr algn="l" fontAlgn="base"/>
            <a:endParaRPr lang="en-US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Can you keep the conversation going?</a:t>
            </a:r>
            <a:r>
              <a:rPr lang="en-US" dirty="0">
                <a:solidFill>
                  <a:srgbClr val="444444"/>
                </a:solidFill>
                <a:latin typeface="inherit"/>
              </a:rPr>
              <a:t>  Show us how to do it, please.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endParaRPr lang="en-US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Please end the conversation</a:t>
            </a:r>
          </a:p>
        </p:txBody>
      </p:sp>
    </p:spTree>
    <p:extLst>
      <p:ext uri="{BB962C8B-B14F-4D97-AF65-F5344CB8AC3E}">
        <p14:creationId xmlns:p14="http://schemas.microsoft.com/office/powerpoint/2010/main" val="2018681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3 – Revision 1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en-US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How often do you meet new people? How do you usually meet the</a:t>
            </a:r>
          </a:p>
          <a:p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When you meet someone for the first time, how do you feel?</a:t>
            </a:r>
          </a:p>
          <a:p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How long does it take you to feel comfortable with a new person?</a:t>
            </a:r>
          </a:p>
          <a:p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marR="35430"/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What is the first thing you usually do or say when you meet a person for the first time?</a:t>
            </a:r>
          </a:p>
          <a:p>
            <a:endParaRPr lang="en-US" sz="1800" b="0" i="0" u="none" strike="noStrike" baseline="0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Do you know any good </a:t>
            </a:r>
            <a:r>
              <a:rPr lang="en-US" sz="1800" b="0" i="1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ice-breaker </a:t>
            </a:r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questions?</a:t>
            </a:r>
          </a:p>
          <a:p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marR="35350"/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Which topics do you avoid when you talk with someone for the first time? Which topics are safe?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790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3 – Revision 1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5" y="772356"/>
            <a:ext cx="10970218" cy="5344359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en-US" sz="7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What does </a:t>
            </a:r>
            <a:r>
              <a:rPr lang="en-US" sz="900" b="0" i="1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'first impressions matter', </a:t>
            </a:r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mean? Do you agree?</a:t>
            </a:r>
          </a:p>
          <a:p>
            <a:endParaRPr lang="en-US" sz="9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Do you think you make a good first impression?</a:t>
            </a:r>
          </a:p>
          <a:p>
            <a:endParaRPr lang="en-US" sz="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Have you ever met a boyfriend or girlfriend's parents? What kind of impression did you make?</a:t>
            </a:r>
          </a:p>
          <a:p>
            <a:endParaRPr lang="en-US" sz="900" b="0" i="0" u="none" strike="noStrike" baseline="0" dirty="0">
              <a:latin typeface="Arial" panose="020B0604020202020204" pitchFamily="34" charset="0"/>
            </a:endParaRPr>
          </a:p>
          <a:p>
            <a:pPr marR="2060"/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When you meet someone and hear their name, do you remember it easily? Do you have any tricks to remember names well?</a:t>
            </a:r>
          </a:p>
          <a:p>
            <a:pPr marR="2060"/>
            <a:endParaRPr lang="en-US" sz="900" b="0" i="0" u="none" strike="noStrike" baseline="0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Have you ever introduced yourself to a stranger in public? Why? What did you say?</a:t>
            </a:r>
          </a:p>
          <a:p>
            <a:endParaRPr lang="en-US" sz="9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Is it more comfortable for you to meet men or women? Why?</a:t>
            </a:r>
          </a:p>
          <a:p>
            <a:endParaRPr lang="en-US" sz="9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Have you ever met somebody and immediately </a:t>
            </a:r>
            <a:r>
              <a:rPr lang="en-US" sz="900" b="0" i="1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hit it </a:t>
            </a:r>
            <a:r>
              <a:rPr lang="en-US" sz="900" b="0" i="0" u="none" strike="noStrike" baseline="0" err="1">
                <a:solidFill>
                  <a:srgbClr val="010101"/>
                </a:solidFill>
                <a:latin typeface="Arial" panose="020B0604020202020204" pitchFamily="34" charset="0"/>
              </a:rPr>
              <a:t>off</a:t>
            </a:r>
            <a:r>
              <a:rPr lang="en-US" sz="900" b="0" i="0" u="none" strike="noStrike" baseline="0">
                <a:solidFill>
                  <a:srgbClr val="010101"/>
                </a:solidFill>
                <a:latin typeface="Arial" panose="020B0604020202020204" pitchFamily="34" charset="0"/>
              </a:rPr>
              <a:t>? What </a:t>
            </a:r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made you get along so quickly?</a:t>
            </a:r>
          </a:p>
          <a:p>
            <a:endParaRPr lang="en-US" sz="9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Have you ever been to a party where people were </a:t>
            </a:r>
            <a:r>
              <a:rPr lang="en-US" sz="900" b="0" i="1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mingling? </a:t>
            </a:r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How good are you at </a:t>
            </a:r>
            <a:r>
              <a:rPr lang="en-US" sz="900" b="0" i="1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circulating?</a:t>
            </a:r>
          </a:p>
          <a:p>
            <a:endParaRPr lang="en-US" sz="900" b="0" i="1" u="none" strike="noStrike" baseline="0" dirty="0">
              <a:latin typeface="Arial" panose="020B0604020202020204" pitchFamily="34" charset="0"/>
            </a:endParaRPr>
          </a:p>
          <a:p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Do you remember faces? If you have met a person, do you easily recognize them later?</a:t>
            </a:r>
          </a:p>
          <a:p>
            <a:endParaRPr lang="en-US" sz="900" b="0" i="0" u="none" strike="noStrike" baseline="0" dirty="0">
              <a:latin typeface="Arial" panose="020B0604020202020204" pitchFamily="34" charset="0"/>
            </a:endParaRPr>
          </a:p>
          <a:p>
            <a:pPr marR="1340" lvl="1"/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If you are walking down a street and see someone you think you know</a:t>
            </a:r>
            <a:r>
              <a:rPr lang="en-US" sz="900" b="0" i="0" u="none" strike="noStrike" baseline="0" dirty="0">
                <a:solidFill>
                  <a:srgbClr val="282828"/>
                </a:solidFill>
                <a:latin typeface="Arial" panose="020B0604020202020204" pitchFamily="34" charset="0"/>
              </a:rPr>
              <a:t>, </a:t>
            </a:r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do you always stop and say </a:t>
            </a:r>
            <a:r>
              <a:rPr lang="en-US" sz="900" b="0" i="1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hello? </a:t>
            </a:r>
            <a:r>
              <a:rPr lang="en-US" sz="9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Why or why not?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429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3 – Revision 1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							</a:t>
            </a:r>
            <a:r>
              <a:rPr lang="en-US" sz="3600" b="1" dirty="0">
                <a:solidFill>
                  <a:schemeClr val="accent2"/>
                </a:solidFill>
              </a:rPr>
              <a:t>Revision (1)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Introducing yourself &amp; Meeting New People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Keeping a Conversation Going &amp; Ending It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EB4855-0A43-4456-97FA-F2634431DA8F}"/>
              </a:ext>
            </a:extLst>
          </p:cNvPr>
          <p:cNvSpPr txBox="1">
            <a:spLocks/>
          </p:cNvSpPr>
          <p:nvPr/>
        </p:nvSpPr>
        <p:spPr>
          <a:xfrm>
            <a:off x="711401" y="106531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/>
              <a:t>Session 3 – Revision 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6644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3 – Revision 1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1-:   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EB4855-0A43-4456-97FA-F2634431DA8F}"/>
              </a:ext>
            </a:extLst>
          </p:cNvPr>
          <p:cNvSpPr txBox="1">
            <a:spLocks/>
          </p:cNvSpPr>
          <p:nvPr/>
        </p:nvSpPr>
        <p:spPr>
          <a:xfrm>
            <a:off x="711401" y="106531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/>
              <a:t>Session 3 – Revision 1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049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900174" y="9359783"/>
            <a:ext cx="158242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59">
              <a:spcBef>
                <a:spcPts val="58"/>
              </a:spcBef>
            </a:pPr>
            <a:r>
              <a:rPr lang="en-US" spc="15"/>
              <a:t>Lesson </a:t>
            </a:r>
            <a:r>
              <a:rPr lang="en-US" spc="20"/>
              <a:t>001 </a:t>
            </a:r>
            <a:r>
              <a:rPr lang="en-US" spc="15"/>
              <a:t>– </a:t>
            </a:r>
            <a:r>
              <a:rPr lang="en-US" spc="25"/>
              <a:t>How </a:t>
            </a:r>
            <a:r>
              <a:rPr lang="en-US" spc="15"/>
              <a:t>to Say</a:t>
            </a:r>
            <a:r>
              <a:rPr lang="en-US" spc="-30"/>
              <a:t> </a:t>
            </a:r>
            <a:r>
              <a:rPr lang="en-US" spc="15"/>
              <a:t>Hello</a:t>
            </a:r>
            <a:endParaRPr spc="1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6766706" y="9359783"/>
            <a:ext cx="11430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85"/>
              </a:spcBef>
            </a:pPr>
            <a:fld id="{81D60167-4931-47E6-BA6A-407CBD079E47}" type="slidenum">
              <a:rPr lang="en-US" spc="15" smtClean="0"/>
              <a:pPr marL="25400">
                <a:spcBef>
                  <a:spcPts val="85"/>
                </a:spcBef>
              </a:pPr>
              <a:t>5</a:t>
            </a:fld>
            <a:endParaRPr spc="10" dirty="0"/>
          </a:p>
        </p:txBody>
      </p:sp>
      <p:sp>
        <p:nvSpPr>
          <p:cNvPr id="2" name="object 2"/>
          <p:cNvSpPr txBox="1"/>
          <p:nvPr/>
        </p:nvSpPr>
        <p:spPr>
          <a:xfrm>
            <a:off x="4060074" y="625532"/>
            <a:ext cx="1044719" cy="382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18" b="1" dirty="0">
                <a:latin typeface="Verdana"/>
                <a:cs typeface="Verdana"/>
              </a:rPr>
              <a:t>Language</a:t>
            </a:r>
            <a:r>
              <a:rPr sz="818" b="1" spc="-68" dirty="0">
                <a:latin typeface="Verdana"/>
                <a:cs typeface="Verdana"/>
              </a:rPr>
              <a:t> </a:t>
            </a:r>
            <a:r>
              <a:rPr sz="818" b="1" dirty="0">
                <a:latin typeface="Verdana"/>
                <a:cs typeface="Verdana"/>
              </a:rPr>
              <a:t>Review</a:t>
            </a:r>
            <a:endParaRPr sz="818">
              <a:latin typeface="Verdana"/>
              <a:cs typeface="Verdana"/>
            </a:endParaRPr>
          </a:p>
          <a:p>
            <a:pPr>
              <a:spcBef>
                <a:spcPts val="34"/>
              </a:spcBef>
            </a:pPr>
            <a:endParaRPr sz="852">
              <a:latin typeface="Times New Roman"/>
              <a:cs typeface="Times New Roman"/>
            </a:endParaRPr>
          </a:p>
          <a:p>
            <a:pPr marL="8659"/>
            <a:r>
              <a:rPr sz="818" b="1" spc="-3" dirty="0">
                <a:latin typeface="Verdana"/>
                <a:cs typeface="Verdana"/>
              </a:rPr>
              <a:t>A.  Review</a:t>
            </a:r>
            <a:r>
              <a:rPr sz="818" b="1" spc="-41" dirty="0">
                <a:latin typeface="Verdana"/>
                <a:cs typeface="Verdana"/>
              </a:rPr>
              <a:t> </a:t>
            </a:r>
            <a:r>
              <a:rPr sz="818" b="1" spc="-3" dirty="0">
                <a:latin typeface="Verdana"/>
                <a:cs typeface="Verdana"/>
              </a:rPr>
              <a:t>Quiz</a:t>
            </a:r>
            <a:endParaRPr sz="818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0074" y="1133128"/>
            <a:ext cx="1130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1.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1801" y="1133128"/>
            <a:ext cx="318005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What would you </a:t>
            </a:r>
            <a:r>
              <a:rPr sz="716" spc="14" dirty="0">
                <a:latin typeface="Verdana"/>
                <a:cs typeface="Verdana"/>
              </a:rPr>
              <a:t>say </a:t>
            </a:r>
            <a:r>
              <a:rPr sz="716" spc="17" dirty="0">
                <a:latin typeface="Verdana"/>
                <a:cs typeface="Verdana"/>
              </a:rPr>
              <a:t>when you </a:t>
            </a:r>
            <a:r>
              <a:rPr sz="716" spc="14" dirty="0">
                <a:latin typeface="Verdana"/>
                <a:cs typeface="Verdana"/>
              </a:rPr>
              <a:t>run </a:t>
            </a:r>
            <a:r>
              <a:rPr sz="716" spc="10" dirty="0">
                <a:latin typeface="Verdana"/>
                <a:cs typeface="Verdana"/>
              </a:rPr>
              <a:t>into a </a:t>
            </a:r>
            <a:r>
              <a:rPr sz="716" spc="14" dirty="0">
                <a:latin typeface="Verdana"/>
                <a:cs typeface="Verdana"/>
              </a:rPr>
              <a:t>friend </a:t>
            </a:r>
            <a:r>
              <a:rPr sz="716" spc="10" dirty="0">
                <a:latin typeface="Verdana"/>
                <a:cs typeface="Verdana"/>
              </a:rPr>
              <a:t>in </a:t>
            </a:r>
            <a:r>
              <a:rPr sz="716" spc="14" dirty="0">
                <a:latin typeface="Verdana"/>
                <a:cs typeface="Verdana"/>
              </a:rPr>
              <a:t>the </a:t>
            </a:r>
            <a:r>
              <a:rPr sz="716" spc="10" dirty="0">
                <a:latin typeface="Verdana"/>
                <a:cs typeface="Verdana"/>
              </a:rPr>
              <a:t>staff</a:t>
            </a:r>
            <a:r>
              <a:rPr sz="716" spc="82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room?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0073" y="1363807"/>
            <a:ext cx="120361" cy="479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a)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8"/>
              </a:spcBef>
            </a:pPr>
            <a:r>
              <a:rPr sz="716" spc="17" dirty="0">
                <a:latin typeface="Verdana"/>
                <a:cs typeface="Verdana"/>
              </a:rPr>
              <a:t>b)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8"/>
              </a:spcBef>
            </a:pPr>
            <a:r>
              <a:rPr sz="716" spc="14" dirty="0">
                <a:latin typeface="Verdana"/>
                <a:cs typeface="Verdana"/>
              </a:rPr>
              <a:t>c)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8"/>
              </a:spcBef>
            </a:pPr>
            <a:r>
              <a:rPr sz="716" spc="17" dirty="0">
                <a:latin typeface="Verdana"/>
                <a:cs typeface="Verdana"/>
              </a:rPr>
              <a:t>d)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1801" y="1356496"/>
            <a:ext cx="2510703" cy="4610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834281">
              <a:lnSpc>
                <a:spcPct val="106700"/>
              </a:lnSpc>
            </a:pPr>
            <a:r>
              <a:rPr sz="716" spc="14" dirty="0">
                <a:latin typeface="Verdana"/>
                <a:cs typeface="Verdana"/>
              </a:rPr>
              <a:t>Hello Theo. </a:t>
            </a:r>
            <a:r>
              <a:rPr sz="716" spc="17" dirty="0">
                <a:latin typeface="Verdana"/>
                <a:cs typeface="Verdana"/>
              </a:rPr>
              <a:t>My name </a:t>
            </a:r>
            <a:r>
              <a:rPr sz="716" spc="7" dirty="0">
                <a:latin typeface="Verdana"/>
                <a:cs typeface="Verdana"/>
              </a:rPr>
              <a:t>is </a:t>
            </a:r>
            <a:r>
              <a:rPr sz="716" spc="14" dirty="0">
                <a:latin typeface="Verdana"/>
                <a:cs typeface="Verdana"/>
              </a:rPr>
              <a:t>Jim Byrne.  </a:t>
            </a:r>
            <a:r>
              <a:rPr sz="716" spc="17" dirty="0">
                <a:latin typeface="Verdana"/>
                <a:cs typeface="Verdana"/>
              </a:rPr>
              <a:t>Oh </a:t>
            </a:r>
            <a:r>
              <a:rPr sz="716" spc="14" dirty="0">
                <a:latin typeface="Verdana"/>
                <a:cs typeface="Verdana"/>
              </a:rPr>
              <a:t>hey Joan. What’s</a:t>
            </a:r>
            <a:r>
              <a:rPr sz="716" spc="7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up?</a:t>
            </a:r>
            <a:endParaRPr sz="716">
              <a:latin typeface="Verdana"/>
              <a:cs typeface="Verdana"/>
            </a:endParaRPr>
          </a:p>
          <a:p>
            <a:pPr marL="8659" marR="3464">
              <a:lnSpc>
                <a:spcPct val="106700"/>
              </a:lnSpc>
            </a:pPr>
            <a:r>
              <a:rPr sz="716" spc="14" dirty="0">
                <a:latin typeface="Verdana"/>
                <a:cs typeface="Verdana"/>
              </a:rPr>
              <a:t>Hello there? I’m </a:t>
            </a:r>
            <a:r>
              <a:rPr sz="716" spc="17" dirty="0">
                <a:latin typeface="Verdana"/>
                <a:cs typeface="Verdana"/>
              </a:rPr>
              <a:t>George </a:t>
            </a:r>
            <a:r>
              <a:rPr sz="716" spc="14" dirty="0">
                <a:latin typeface="Verdana"/>
                <a:cs typeface="Verdana"/>
              </a:rPr>
              <a:t>Small, marketing </a:t>
            </a:r>
            <a:r>
              <a:rPr sz="716" spc="17" dirty="0">
                <a:latin typeface="Verdana"/>
                <a:cs typeface="Verdana"/>
              </a:rPr>
              <a:t>manager.  </a:t>
            </a:r>
            <a:r>
              <a:rPr sz="716" spc="14" dirty="0">
                <a:latin typeface="Verdana"/>
                <a:cs typeface="Verdana"/>
              </a:rPr>
              <a:t>Daniel! </a:t>
            </a:r>
            <a:r>
              <a:rPr sz="716" spc="17" dirty="0">
                <a:latin typeface="Verdana"/>
                <a:cs typeface="Verdana"/>
              </a:rPr>
              <a:t>Good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see you. </a:t>
            </a:r>
            <a:r>
              <a:rPr sz="716" spc="17" dirty="0">
                <a:latin typeface="Verdana"/>
                <a:cs typeface="Verdana"/>
              </a:rPr>
              <a:t>How’s</a:t>
            </a:r>
            <a:r>
              <a:rPr sz="716" spc="27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things?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0073" y="1941022"/>
            <a:ext cx="2898631" cy="466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tabLst>
                <a:tab pos="319945" algn="l"/>
              </a:tabLst>
            </a:pPr>
            <a:r>
              <a:rPr sz="716" spc="7" dirty="0">
                <a:latin typeface="Verdana"/>
                <a:cs typeface="Verdana"/>
              </a:rPr>
              <a:t>2</a:t>
            </a:r>
            <a:r>
              <a:rPr sz="818" spc="7" dirty="0">
                <a:latin typeface="Verdana"/>
                <a:cs typeface="Verdana"/>
              </a:rPr>
              <a:t>.	</a:t>
            </a:r>
            <a:r>
              <a:rPr sz="716" spc="17" dirty="0">
                <a:latin typeface="Verdana"/>
                <a:cs typeface="Verdana"/>
              </a:rPr>
              <a:t>Complete </a:t>
            </a:r>
            <a:r>
              <a:rPr sz="716" spc="14" dirty="0">
                <a:latin typeface="Verdana"/>
                <a:cs typeface="Verdana"/>
              </a:rPr>
              <a:t>the following dialog with the correct</a:t>
            </a:r>
            <a:r>
              <a:rPr sz="716" spc="17" dirty="0">
                <a:latin typeface="Verdana"/>
                <a:cs typeface="Verdana"/>
              </a:rPr>
              <a:t> words: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750">
              <a:latin typeface="Times New Roman"/>
              <a:cs typeface="Times New Roman"/>
            </a:endParaRPr>
          </a:p>
          <a:p>
            <a:pPr marL="8659" marR="953773">
              <a:lnSpc>
                <a:spcPct val="106700"/>
              </a:lnSpc>
              <a:spcBef>
                <a:spcPts val="3"/>
              </a:spcBef>
              <a:tabLst>
                <a:tab pos="319945" algn="l"/>
              </a:tabLst>
            </a:pPr>
            <a:r>
              <a:rPr sz="716" spc="14" dirty="0">
                <a:latin typeface="Verdana"/>
                <a:cs typeface="Verdana"/>
              </a:rPr>
              <a:t>A:	Hi Ronaldo! </a:t>
            </a:r>
            <a:r>
              <a:rPr sz="716" spc="17" dirty="0">
                <a:latin typeface="Verdana"/>
                <a:cs typeface="Verdana"/>
              </a:rPr>
              <a:t>How’s</a:t>
            </a:r>
            <a:r>
              <a:rPr sz="716" spc="10" dirty="0">
                <a:latin typeface="Verdana"/>
                <a:cs typeface="Verdana"/>
              </a:rPr>
              <a:t> </a:t>
            </a:r>
            <a:r>
              <a:rPr sz="716" spc="7" dirty="0">
                <a:latin typeface="Verdana"/>
                <a:cs typeface="Verdana"/>
              </a:rPr>
              <a:t>it</a:t>
            </a:r>
            <a:r>
              <a:rPr sz="716" spc="14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_________? </a:t>
            </a:r>
            <a:r>
              <a:rPr sz="716" spc="7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B:	</a:t>
            </a:r>
            <a:r>
              <a:rPr sz="716" spc="17" dirty="0">
                <a:latin typeface="Verdana"/>
                <a:cs typeface="Verdana"/>
              </a:rPr>
              <a:t>Not </a:t>
            </a:r>
            <a:r>
              <a:rPr sz="716" spc="14" dirty="0">
                <a:latin typeface="Verdana"/>
                <a:cs typeface="Verdana"/>
              </a:rPr>
              <a:t>too </a:t>
            </a:r>
            <a:r>
              <a:rPr sz="716" spc="17" dirty="0">
                <a:latin typeface="Verdana"/>
                <a:cs typeface="Verdana"/>
              </a:rPr>
              <a:t>________ </a:t>
            </a:r>
            <a:r>
              <a:rPr sz="716" spc="14" dirty="0">
                <a:latin typeface="Verdana"/>
                <a:cs typeface="Verdana"/>
              </a:rPr>
              <a:t>Tina. </a:t>
            </a:r>
            <a:r>
              <a:rPr sz="716" spc="17" dirty="0">
                <a:latin typeface="Verdana"/>
                <a:cs typeface="Verdana"/>
              </a:rPr>
              <a:t>And</a:t>
            </a:r>
            <a:r>
              <a:rPr sz="716" spc="-14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you?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0073" y="2533823"/>
            <a:ext cx="120361" cy="466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a)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41"/>
              </a:spcBef>
            </a:pPr>
            <a:r>
              <a:rPr sz="716" spc="17" dirty="0">
                <a:latin typeface="Verdana"/>
                <a:cs typeface="Verdana"/>
              </a:rPr>
              <a:t>b)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5"/>
              </a:spcBef>
            </a:pPr>
            <a:r>
              <a:rPr sz="716" spc="14" dirty="0">
                <a:latin typeface="Verdana"/>
                <a:cs typeface="Verdana"/>
              </a:rPr>
              <a:t>c)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5"/>
              </a:spcBef>
            </a:pPr>
            <a:r>
              <a:rPr sz="716" spc="17" dirty="0">
                <a:latin typeface="Verdana"/>
                <a:cs typeface="Verdana"/>
              </a:rPr>
              <a:t>d)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71801" y="2527276"/>
            <a:ext cx="875001" cy="45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6000"/>
              </a:lnSpc>
            </a:pPr>
            <a:r>
              <a:rPr sz="716" spc="17" dirty="0">
                <a:latin typeface="Verdana"/>
                <a:cs typeface="Verdana"/>
              </a:rPr>
              <a:t>doing…</a:t>
            </a:r>
            <a:r>
              <a:rPr sz="716" spc="-17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pleasure…  </a:t>
            </a:r>
            <a:r>
              <a:rPr sz="716" spc="17" dirty="0">
                <a:latin typeface="Verdana"/>
                <a:cs typeface="Verdana"/>
              </a:rPr>
              <a:t>up… good…  going… </a:t>
            </a:r>
            <a:r>
              <a:rPr sz="716" spc="20" dirty="0">
                <a:latin typeface="Verdana"/>
                <a:cs typeface="Verdana"/>
              </a:rPr>
              <a:t>bad…  </a:t>
            </a:r>
            <a:r>
              <a:rPr sz="716" spc="14" dirty="0">
                <a:latin typeface="Verdana"/>
                <a:cs typeface="Verdana"/>
              </a:rPr>
              <a:t>things…</a:t>
            </a:r>
            <a:r>
              <a:rPr sz="716" spc="-24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fine…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0074" y="3111557"/>
            <a:ext cx="1130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3.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71801" y="3104247"/>
            <a:ext cx="3750685" cy="225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6700"/>
              </a:lnSpc>
            </a:pPr>
            <a:r>
              <a:rPr sz="716" spc="17" dirty="0">
                <a:latin typeface="Verdana"/>
                <a:cs typeface="Verdana"/>
              </a:rPr>
              <a:t>Which </a:t>
            </a:r>
            <a:r>
              <a:rPr sz="716" spc="10" dirty="0">
                <a:latin typeface="Verdana"/>
                <a:cs typeface="Verdana"/>
              </a:rPr>
              <a:t>of </a:t>
            </a:r>
            <a:r>
              <a:rPr sz="716" spc="14" dirty="0">
                <a:latin typeface="Verdana"/>
                <a:cs typeface="Verdana"/>
              </a:rPr>
              <a:t>these sentences </a:t>
            </a:r>
            <a:r>
              <a:rPr sz="716" spc="17" dirty="0">
                <a:latin typeface="Verdana"/>
                <a:cs typeface="Verdana"/>
              </a:rPr>
              <a:t>might you </a:t>
            </a:r>
            <a:r>
              <a:rPr sz="716" spc="14" dirty="0">
                <a:latin typeface="Verdana"/>
                <a:cs typeface="Verdana"/>
              </a:rPr>
              <a:t>say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someone you </a:t>
            </a:r>
            <a:r>
              <a:rPr sz="716" spc="14" dirty="0">
                <a:latin typeface="Verdana"/>
                <a:cs typeface="Verdana"/>
              </a:rPr>
              <a:t>haven’t </a:t>
            </a:r>
            <a:r>
              <a:rPr sz="716" spc="17" dirty="0">
                <a:latin typeface="Verdana"/>
                <a:cs typeface="Verdana"/>
              </a:rPr>
              <a:t>met </a:t>
            </a:r>
            <a:r>
              <a:rPr sz="716" spc="14" dirty="0">
                <a:latin typeface="Verdana"/>
                <a:cs typeface="Verdana"/>
              </a:rPr>
              <a:t>before?  [choose </a:t>
            </a:r>
            <a:r>
              <a:rPr sz="716" spc="10" dirty="0">
                <a:latin typeface="Verdana"/>
                <a:cs typeface="Verdana"/>
              </a:rPr>
              <a:t>all </a:t>
            </a:r>
            <a:r>
              <a:rPr sz="716" spc="14" dirty="0">
                <a:latin typeface="Verdana"/>
                <a:cs typeface="Verdana"/>
              </a:rPr>
              <a:t>that</a:t>
            </a:r>
            <a:r>
              <a:rPr sz="716" spc="-3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apply]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073" y="3458614"/>
            <a:ext cx="120361" cy="589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a)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5"/>
              </a:spcBef>
            </a:pPr>
            <a:r>
              <a:rPr sz="716" spc="17" dirty="0">
                <a:latin typeface="Verdana"/>
                <a:cs typeface="Verdana"/>
              </a:rPr>
              <a:t>b)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5"/>
              </a:spcBef>
            </a:pPr>
            <a:r>
              <a:rPr sz="716" spc="14" dirty="0">
                <a:latin typeface="Verdana"/>
                <a:cs typeface="Verdana"/>
              </a:rPr>
              <a:t>c)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41"/>
              </a:spcBef>
            </a:pPr>
            <a:r>
              <a:rPr sz="716" spc="17" dirty="0">
                <a:latin typeface="Verdana"/>
                <a:cs typeface="Verdana"/>
              </a:rPr>
              <a:t>d)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8"/>
              </a:spcBef>
            </a:pPr>
            <a:r>
              <a:rPr sz="716" spc="17" dirty="0">
                <a:latin typeface="Verdana"/>
                <a:cs typeface="Verdana"/>
              </a:rPr>
              <a:t>e)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1800" y="3451304"/>
            <a:ext cx="2146589" cy="5797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6700"/>
              </a:lnSpc>
            </a:pPr>
            <a:r>
              <a:rPr sz="716" spc="14" dirty="0">
                <a:latin typeface="Verdana"/>
                <a:cs typeface="Verdana"/>
              </a:rPr>
              <a:t>Nice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meet </a:t>
            </a:r>
            <a:r>
              <a:rPr sz="716" spc="14" dirty="0">
                <a:latin typeface="Verdana"/>
                <a:cs typeface="Verdana"/>
              </a:rPr>
              <a:t>you. </a:t>
            </a:r>
            <a:r>
              <a:rPr sz="716" spc="17" dirty="0">
                <a:latin typeface="Verdana"/>
                <a:cs typeface="Verdana"/>
              </a:rPr>
              <a:t>My name’s David Murphy.  Morning Amy. How’s</a:t>
            </a:r>
            <a:r>
              <a:rPr sz="716" spc="-20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things?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8"/>
              </a:spcBef>
            </a:pPr>
            <a:r>
              <a:rPr sz="716" spc="10" dirty="0">
                <a:latin typeface="Verdana"/>
                <a:cs typeface="Verdana"/>
              </a:rPr>
              <a:t>It’s a </a:t>
            </a:r>
            <a:r>
              <a:rPr sz="716" spc="14" dirty="0">
                <a:latin typeface="Verdana"/>
                <a:cs typeface="Verdana"/>
              </a:rPr>
              <a:t>pleasure. I’m</a:t>
            </a:r>
            <a:r>
              <a:rPr sz="716" spc="7" dirty="0">
                <a:latin typeface="Verdana"/>
                <a:cs typeface="Verdana"/>
              </a:rPr>
              <a:t> </a:t>
            </a:r>
            <a:r>
              <a:rPr sz="716" spc="10" dirty="0">
                <a:latin typeface="Verdana"/>
                <a:cs typeface="Verdana"/>
              </a:rPr>
              <a:t>Neil.</a:t>
            </a:r>
            <a:endParaRPr sz="716">
              <a:latin typeface="Verdana"/>
              <a:cs typeface="Verdana"/>
            </a:endParaRPr>
          </a:p>
          <a:p>
            <a:pPr marL="8659" marR="505244">
              <a:lnSpc>
                <a:spcPts val="914"/>
              </a:lnSpc>
              <a:spcBef>
                <a:spcPts val="27"/>
              </a:spcBef>
            </a:pPr>
            <a:r>
              <a:rPr sz="716" spc="17" dirty="0">
                <a:latin typeface="Verdana"/>
                <a:cs typeface="Verdana"/>
              </a:rPr>
              <a:t>Good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see </a:t>
            </a:r>
            <a:r>
              <a:rPr sz="716" spc="17" dirty="0">
                <a:latin typeface="Verdana"/>
                <a:cs typeface="Verdana"/>
              </a:rPr>
              <a:t>you Sam. </a:t>
            </a:r>
            <a:r>
              <a:rPr sz="716" spc="14" dirty="0">
                <a:latin typeface="Verdana"/>
                <a:cs typeface="Verdana"/>
              </a:rPr>
              <a:t>What’s up?  </a:t>
            </a:r>
            <a:r>
              <a:rPr sz="716" spc="17" dirty="0">
                <a:latin typeface="Verdana"/>
                <a:cs typeface="Verdana"/>
              </a:rPr>
              <a:t>Good </a:t>
            </a:r>
            <a:r>
              <a:rPr sz="716" spc="14" dirty="0">
                <a:latin typeface="Verdana"/>
                <a:cs typeface="Verdana"/>
              </a:rPr>
              <a:t>afternoon. </a:t>
            </a:r>
            <a:r>
              <a:rPr sz="716" spc="20" dirty="0">
                <a:latin typeface="Verdana"/>
                <a:cs typeface="Verdana"/>
              </a:rPr>
              <a:t>How </a:t>
            </a:r>
            <a:r>
              <a:rPr sz="716" spc="14" dirty="0">
                <a:latin typeface="Verdana"/>
                <a:cs typeface="Verdana"/>
              </a:rPr>
              <a:t>do </a:t>
            </a:r>
            <a:r>
              <a:rPr sz="716" spc="17" dirty="0">
                <a:latin typeface="Verdana"/>
                <a:cs typeface="Verdana"/>
              </a:rPr>
              <a:t>you</a:t>
            </a:r>
            <a:r>
              <a:rPr sz="716" spc="-3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do?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0074" y="4152726"/>
            <a:ext cx="1130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4.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71801" y="4152726"/>
            <a:ext cx="2587769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Complete </a:t>
            </a:r>
            <a:r>
              <a:rPr sz="716" spc="14" dirty="0">
                <a:latin typeface="Verdana"/>
                <a:cs typeface="Verdana"/>
              </a:rPr>
              <a:t>the following dialog with the correct</a:t>
            </a:r>
            <a:r>
              <a:rPr sz="716" spc="24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words: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60074" y="4378173"/>
            <a:ext cx="2276042" cy="2253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6700"/>
              </a:lnSpc>
              <a:tabLst>
                <a:tab pos="319945" algn="l"/>
              </a:tabLst>
            </a:pPr>
            <a:r>
              <a:rPr sz="716" spc="14" dirty="0">
                <a:latin typeface="Verdana"/>
                <a:cs typeface="Verdana"/>
              </a:rPr>
              <a:t>A:	</a:t>
            </a:r>
            <a:r>
              <a:rPr sz="716" spc="17" dirty="0">
                <a:latin typeface="Verdana"/>
                <a:cs typeface="Verdana"/>
              </a:rPr>
              <a:t>_______ morning. </a:t>
            </a:r>
            <a:r>
              <a:rPr sz="716" spc="14" dirty="0">
                <a:latin typeface="Verdana"/>
                <a:cs typeface="Verdana"/>
              </a:rPr>
              <a:t>I’m Maurice,</a:t>
            </a:r>
            <a:r>
              <a:rPr sz="716" spc="7" dirty="0">
                <a:latin typeface="Verdana"/>
                <a:cs typeface="Verdana"/>
              </a:rPr>
              <a:t> </a:t>
            </a:r>
            <a:r>
              <a:rPr sz="716" spc="10" dirty="0">
                <a:latin typeface="Verdana"/>
                <a:cs typeface="Verdana"/>
              </a:rPr>
              <a:t>in</a:t>
            </a:r>
            <a:r>
              <a:rPr sz="716" spc="14" dirty="0">
                <a:latin typeface="Verdana"/>
                <a:cs typeface="Verdana"/>
              </a:rPr>
              <a:t> sales. </a:t>
            </a:r>
            <a:r>
              <a:rPr sz="716" spc="7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B:	Pleasure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_______ </a:t>
            </a:r>
            <a:r>
              <a:rPr sz="716" spc="14" dirty="0">
                <a:latin typeface="Verdana"/>
                <a:cs typeface="Verdana"/>
              </a:rPr>
              <a:t>you. I’m</a:t>
            </a:r>
            <a:r>
              <a:rPr sz="716" spc="20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Tanis.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0073" y="4732539"/>
            <a:ext cx="120361" cy="466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a)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8"/>
              </a:spcBef>
            </a:pPr>
            <a:r>
              <a:rPr sz="716" spc="17" dirty="0">
                <a:latin typeface="Verdana"/>
                <a:cs typeface="Verdana"/>
              </a:rPr>
              <a:t>b)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41"/>
              </a:spcBef>
            </a:pPr>
            <a:r>
              <a:rPr sz="716" spc="14" dirty="0">
                <a:latin typeface="Verdana"/>
                <a:cs typeface="Verdana"/>
              </a:rPr>
              <a:t>c)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5"/>
              </a:spcBef>
            </a:pPr>
            <a:r>
              <a:rPr sz="716" spc="17" dirty="0">
                <a:latin typeface="Verdana"/>
                <a:cs typeface="Verdana"/>
              </a:rPr>
              <a:t>d)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71800" y="4725993"/>
            <a:ext cx="858116" cy="456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6000"/>
              </a:lnSpc>
            </a:pPr>
            <a:r>
              <a:rPr sz="716" spc="14" dirty="0">
                <a:latin typeface="Verdana"/>
                <a:cs typeface="Verdana"/>
              </a:rPr>
              <a:t>Hello… </a:t>
            </a:r>
            <a:r>
              <a:rPr sz="716" spc="17" dirty="0">
                <a:latin typeface="Verdana"/>
                <a:cs typeface="Verdana"/>
              </a:rPr>
              <a:t>see…  Good… meet…  Nice… have…  Hey… work</a:t>
            </a:r>
            <a:r>
              <a:rPr sz="716" spc="-20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with…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60074" y="5310274"/>
            <a:ext cx="1130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5.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71801" y="5310274"/>
            <a:ext cx="36563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Which </a:t>
            </a:r>
            <a:r>
              <a:rPr sz="716" spc="10" dirty="0">
                <a:latin typeface="Verdana"/>
                <a:cs typeface="Verdana"/>
              </a:rPr>
              <a:t>of </a:t>
            </a:r>
            <a:r>
              <a:rPr sz="716" spc="14" dirty="0">
                <a:latin typeface="Verdana"/>
                <a:cs typeface="Verdana"/>
              </a:rPr>
              <a:t>the following </a:t>
            </a:r>
            <a:r>
              <a:rPr sz="716" spc="7" dirty="0">
                <a:latin typeface="Verdana"/>
                <a:cs typeface="Verdana"/>
              </a:rPr>
              <a:t>is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correct </a:t>
            </a:r>
            <a:r>
              <a:rPr sz="716" spc="17" dirty="0">
                <a:latin typeface="Verdana"/>
                <a:cs typeface="Verdana"/>
              </a:rPr>
              <a:t>answer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“What’s up?” or “What’s</a:t>
            </a:r>
            <a:r>
              <a:rPr sz="716" spc="99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new?”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60073" y="5543031"/>
            <a:ext cx="120361" cy="4662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a)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8"/>
              </a:spcBef>
            </a:pPr>
            <a:r>
              <a:rPr sz="716" spc="17" dirty="0">
                <a:latin typeface="Verdana"/>
                <a:cs typeface="Verdana"/>
              </a:rPr>
              <a:t>b)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41"/>
              </a:spcBef>
            </a:pPr>
            <a:r>
              <a:rPr sz="716" spc="14" dirty="0">
                <a:latin typeface="Verdana"/>
                <a:cs typeface="Verdana"/>
              </a:rPr>
              <a:t>c)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5"/>
              </a:spcBef>
            </a:pPr>
            <a:r>
              <a:rPr sz="716" spc="17" dirty="0">
                <a:latin typeface="Verdana"/>
                <a:cs typeface="Verdana"/>
              </a:rPr>
              <a:t>d)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71800" y="5536811"/>
            <a:ext cx="994930" cy="4732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5700"/>
              </a:lnSpc>
            </a:pPr>
            <a:r>
              <a:rPr sz="716" spc="17" dirty="0">
                <a:latin typeface="Verdana"/>
                <a:cs typeface="Verdana"/>
              </a:rPr>
              <a:t>Not </a:t>
            </a:r>
            <a:r>
              <a:rPr sz="716" spc="14" dirty="0">
                <a:latin typeface="Verdana"/>
                <a:cs typeface="Verdana"/>
              </a:rPr>
              <a:t>too </a:t>
            </a:r>
            <a:r>
              <a:rPr sz="716" spc="17" dirty="0">
                <a:latin typeface="Verdana"/>
                <a:cs typeface="Verdana"/>
              </a:rPr>
              <a:t>much.  </a:t>
            </a:r>
            <a:r>
              <a:rPr sz="716" spc="14" dirty="0">
                <a:latin typeface="Verdana"/>
                <a:cs typeface="Verdana"/>
              </a:rPr>
              <a:t>Pretty </a:t>
            </a:r>
            <a:r>
              <a:rPr sz="716" spc="17" dirty="0">
                <a:latin typeface="Verdana"/>
                <a:cs typeface="Verdana"/>
              </a:rPr>
              <a:t>good,</a:t>
            </a:r>
            <a:r>
              <a:rPr sz="716" spc="-20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thanks.  </a:t>
            </a:r>
            <a:r>
              <a:rPr sz="716" spc="17" dirty="0">
                <a:latin typeface="Verdana"/>
                <a:cs typeface="Verdana"/>
              </a:rPr>
              <a:t>Not</a:t>
            </a:r>
            <a:r>
              <a:rPr sz="716" spc="-41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bad!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8"/>
              </a:spcBef>
            </a:pPr>
            <a:r>
              <a:rPr sz="716" spc="14" dirty="0">
                <a:latin typeface="Verdana"/>
                <a:cs typeface="Verdana"/>
              </a:rPr>
              <a:t>Fine</a:t>
            </a:r>
            <a:r>
              <a:rPr sz="716" spc="-31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thanks.</a:t>
            </a:r>
            <a:endParaRPr sz="716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900174" y="9359783"/>
            <a:ext cx="158242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59">
              <a:spcBef>
                <a:spcPts val="58"/>
              </a:spcBef>
            </a:pPr>
            <a:r>
              <a:rPr lang="en-US" spc="15"/>
              <a:t>Lesson </a:t>
            </a:r>
            <a:r>
              <a:rPr lang="en-US" spc="20"/>
              <a:t>001 </a:t>
            </a:r>
            <a:r>
              <a:rPr lang="en-US" spc="15"/>
              <a:t>– </a:t>
            </a:r>
            <a:r>
              <a:rPr lang="en-US" spc="25"/>
              <a:t>How </a:t>
            </a:r>
            <a:r>
              <a:rPr lang="en-US" spc="15"/>
              <a:t>to Say</a:t>
            </a:r>
            <a:r>
              <a:rPr lang="en-US" spc="-30"/>
              <a:t> </a:t>
            </a:r>
            <a:r>
              <a:rPr lang="en-US" spc="15"/>
              <a:t>Hello</a:t>
            </a:r>
            <a:endParaRPr spc="10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6766706" y="9359783"/>
            <a:ext cx="11430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85"/>
              </a:spcBef>
            </a:pPr>
            <a:fld id="{81D60167-4931-47E6-BA6A-407CBD079E47}" type="slidenum">
              <a:rPr lang="en-US" spc="15" smtClean="0"/>
              <a:pPr marL="25400">
                <a:spcBef>
                  <a:spcPts val="85"/>
                </a:spcBef>
              </a:pPr>
              <a:t>6</a:t>
            </a:fld>
            <a:endParaRPr spc="10" dirty="0"/>
          </a:p>
        </p:txBody>
      </p:sp>
      <p:sp>
        <p:nvSpPr>
          <p:cNvPr id="2" name="object 2"/>
          <p:cNvSpPr txBox="1"/>
          <p:nvPr/>
        </p:nvSpPr>
        <p:spPr>
          <a:xfrm>
            <a:off x="4060074" y="625532"/>
            <a:ext cx="977178" cy="3828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18" b="1" spc="-3" dirty="0">
                <a:latin typeface="Verdana"/>
                <a:cs typeface="Verdana"/>
              </a:rPr>
              <a:t>Review</a:t>
            </a:r>
            <a:r>
              <a:rPr sz="818" b="1" spc="-65" dirty="0">
                <a:latin typeface="Verdana"/>
                <a:cs typeface="Verdana"/>
              </a:rPr>
              <a:t> </a:t>
            </a:r>
            <a:r>
              <a:rPr sz="818" b="1" spc="-3" dirty="0">
                <a:latin typeface="Verdana"/>
                <a:cs typeface="Verdana"/>
              </a:rPr>
              <a:t>Answers</a:t>
            </a:r>
            <a:endParaRPr sz="818">
              <a:latin typeface="Verdana"/>
              <a:cs typeface="Verdana"/>
            </a:endParaRPr>
          </a:p>
          <a:p>
            <a:pPr>
              <a:spcBef>
                <a:spcPts val="34"/>
              </a:spcBef>
            </a:pPr>
            <a:endParaRPr sz="852">
              <a:latin typeface="Times New Roman"/>
              <a:cs typeface="Times New Roman"/>
            </a:endParaRPr>
          </a:p>
          <a:p>
            <a:pPr marL="8659"/>
            <a:r>
              <a:rPr sz="818" b="1" spc="-3" dirty="0">
                <a:latin typeface="Verdana"/>
                <a:cs typeface="Verdana"/>
              </a:rPr>
              <a:t>A.  Review</a:t>
            </a:r>
            <a:r>
              <a:rPr sz="818" b="1" spc="-41" dirty="0">
                <a:latin typeface="Verdana"/>
                <a:cs typeface="Verdana"/>
              </a:rPr>
              <a:t> </a:t>
            </a:r>
            <a:r>
              <a:rPr sz="818" b="1" spc="-3" dirty="0">
                <a:latin typeface="Verdana"/>
                <a:cs typeface="Verdana"/>
              </a:rPr>
              <a:t>Quiz</a:t>
            </a:r>
            <a:endParaRPr sz="818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0074" y="1133128"/>
            <a:ext cx="1130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1.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71801" y="1133128"/>
            <a:ext cx="318005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What would you </a:t>
            </a:r>
            <a:r>
              <a:rPr sz="716" spc="14" dirty="0">
                <a:latin typeface="Verdana"/>
                <a:cs typeface="Verdana"/>
              </a:rPr>
              <a:t>say </a:t>
            </a:r>
            <a:r>
              <a:rPr sz="716" spc="17" dirty="0">
                <a:latin typeface="Verdana"/>
                <a:cs typeface="Verdana"/>
              </a:rPr>
              <a:t>when you </a:t>
            </a:r>
            <a:r>
              <a:rPr sz="716" spc="14" dirty="0">
                <a:latin typeface="Verdana"/>
                <a:cs typeface="Verdana"/>
              </a:rPr>
              <a:t>run </a:t>
            </a:r>
            <a:r>
              <a:rPr sz="716" spc="10" dirty="0">
                <a:latin typeface="Verdana"/>
                <a:cs typeface="Verdana"/>
              </a:rPr>
              <a:t>into a </a:t>
            </a:r>
            <a:r>
              <a:rPr sz="716" spc="14" dirty="0">
                <a:latin typeface="Verdana"/>
                <a:cs typeface="Verdana"/>
              </a:rPr>
              <a:t>friend </a:t>
            </a:r>
            <a:r>
              <a:rPr sz="716" spc="10" dirty="0">
                <a:latin typeface="Verdana"/>
                <a:cs typeface="Verdana"/>
              </a:rPr>
              <a:t>in </a:t>
            </a:r>
            <a:r>
              <a:rPr sz="716" spc="14" dirty="0">
                <a:latin typeface="Verdana"/>
                <a:cs typeface="Verdana"/>
              </a:rPr>
              <a:t>the </a:t>
            </a:r>
            <a:r>
              <a:rPr sz="716" spc="10" dirty="0">
                <a:latin typeface="Verdana"/>
                <a:cs typeface="Verdana"/>
              </a:rPr>
              <a:t>staff</a:t>
            </a:r>
            <a:r>
              <a:rPr sz="716" spc="82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room?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0073" y="1363807"/>
            <a:ext cx="2898631" cy="5927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tabLst>
                <a:tab pos="319945" algn="l"/>
              </a:tabLst>
            </a:pP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b)	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Oh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hey Joan. What’s</a:t>
            </a:r>
            <a:r>
              <a:rPr sz="716" b="1" spc="-34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up?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10"/>
              </a:spcBef>
            </a:pPr>
            <a:endParaRPr sz="818">
              <a:latin typeface="Times New Roman"/>
              <a:cs typeface="Times New Roman"/>
            </a:endParaRPr>
          </a:p>
          <a:p>
            <a:pPr marL="8659">
              <a:tabLst>
                <a:tab pos="319945" algn="l"/>
              </a:tabLst>
            </a:pPr>
            <a:r>
              <a:rPr sz="716" spc="7" dirty="0">
                <a:latin typeface="Verdana"/>
                <a:cs typeface="Verdana"/>
              </a:rPr>
              <a:t>2</a:t>
            </a:r>
            <a:r>
              <a:rPr sz="818" spc="7" dirty="0">
                <a:latin typeface="Verdana"/>
                <a:cs typeface="Verdana"/>
              </a:rPr>
              <a:t>.	</a:t>
            </a:r>
            <a:r>
              <a:rPr sz="716" spc="17" dirty="0">
                <a:latin typeface="Verdana"/>
                <a:cs typeface="Verdana"/>
              </a:rPr>
              <a:t>Complete </a:t>
            </a:r>
            <a:r>
              <a:rPr sz="716" spc="14" dirty="0">
                <a:latin typeface="Verdana"/>
                <a:cs typeface="Verdana"/>
              </a:rPr>
              <a:t>the following dialog with the correct</a:t>
            </a:r>
            <a:r>
              <a:rPr sz="716" spc="17" dirty="0">
                <a:latin typeface="Verdana"/>
                <a:cs typeface="Verdana"/>
              </a:rPr>
              <a:t> words:</a:t>
            </a:r>
            <a:endParaRPr sz="716">
              <a:latin typeface="Verdana"/>
              <a:cs typeface="Verdana"/>
            </a:endParaRPr>
          </a:p>
          <a:p>
            <a:pPr>
              <a:spcBef>
                <a:spcPts val="31"/>
              </a:spcBef>
            </a:pPr>
            <a:endParaRPr sz="784">
              <a:latin typeface="Times New Roman"/>
              <a:cs typeface="Times New Roman"/>
            </a:endParaRPr>
          </a:p>
          <a:p>
            <a:pPr marL="8659">
              <a:tabLst>
                <a:tab pos="319945" algn="l"/>
              </a:tabLst>
            </a:pP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c)	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going…</a:t>
            </a:r>
            <a:r>
              <a:rPr sz="716" b="1" spc="-24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bad…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0074" y="2070388"/>
            <a:ext cx="1130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3.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371801" y="2065151"/>
            <a:ext cx="3750685" cy="221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04800"/>
              </a:lnSpc>
            </a:pPr>
            <a:r>
              <a:rPr sz="716" spc="17" dirty="0">
                <a:latin typeface="Verdana"/>
                <a:cs typeface="Verdana"/>
              </a:rPr>
              <a:t>Which </a:t>
            </a:r>
            <a:r>
              <a:rPr sz="716" spc="10" dirty="0">
                <a:latin typeface="Verdana"/>
                <a:cs typeface="Verdana"/>
              </a:rPr>
              <a:t>of </a:t>
            </a:r>
            <a:r>
              <a:rPr sz="716" spc="14" dirty="0">
                <a:latin typeface="Verdana"/>
                <a:cs typeface="Verdana"/>
              </a:rPr>
              <a:t>these sentences </a:t>
            </a:r>
            <a:r>
              <a:rPr sz="716" spc="17" dirty="0">
                <a:latin typeface="Verdana"/>
                <a:cs typeface="Verdana"/>
              </a:rPr>
              <a:t>might you </a:t>
            </a:r>
            <a:r>
              <a:rPr sz="716" spc="14" dirty="0">
                <a:latin typeface="Verdana"/>
                <a:cs typeface="Verdana"/>
              </a:rPr>
              <a:t>say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someone you </a:t>
            </a:r>
            <a:r>
              <a:rPr sz="716" spc="14" dirty="0">
                <a:latin typeface="Verdana"/>
                <a:cs typeface="Verdana"/>
              </a:rPr>
              <a:t>haven’t </a:t>
            </a:r>
            <a:r>
              <a:rPr sz="716" spc="17" dirty="0">
                <a:latin typeface="Verdana"/>
                <a:cs typeface="Verdana"/>
              </a:rPr>
              <a:t>met </a:t>
            </a:r>
            <a:r>
              <a:rPr sz="716" spc="14" dirty="0">
                <a:latin typeface="Verdana"/>
                <a:cs typeface="Verdana"/>
              </a:rPr>
              <a:t>before?  [choose </a:t>
            </a:r>
            <a:r>
              <a:rPr sz="716" spc="10" dirty="0">
                <a:latin typeface="Verdana"/>
                <a:cs typeface="Verdana"/>
              </a:rPr>
              <a:t>all </a:t>
            </a:r>
            <a:r>
              <a:rPr sz="716" spc="14" dirty="0">
                <a:latin typeface="Verdana"/>
                <a:cs typeface="Verdana"/>
              </a:rPr>
              <a:t>that</a:t>
            </a:r>
            <a:r>
              <a:rPr sz="716" spc="-3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apply]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0074" y="2417444"/>
            <a:ext cx="2674360" cy="343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tabLst>
                <a:tab pos="319945" algn="l"/>
              </a:tabLst>
            </a:pP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a)	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Nice </a:t>
            </a:r>
            <a:r>
              <a:rPr sz="716" b="1" spc="10" dirty="0">
                <a:solidFill>
                  <a:srgbClr val="008000"/>
                </a:solidFill>
                <a:latin typeface="Verdana"/>
                <a:cs typeface="Verdana"/>
              </a:rPr>
              <a:t>to 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meet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you. 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My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name’s David Murphy.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58"/>
              </a:spcBef>
              <a:tabLst>
                <a:tab pos="319945" algn="l"/>
              </a:tabLst>
            </a:pP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c)	</a:t>
            </a:r>
            <a:r>
              <a:rPr sz="716" b="1" spc="10" dirty="0">
                <a:solidFill>
                  <a:srgbClr val="008000"/>
                </a:solidFill>
                <a:latin typeface="Verdana"/>
                <a:cs typeface="Verdana"/>
              </a:rPr>
              <a:t>It’s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a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pleasure.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I’m</a:t>
            </a:r>
            <a:r>
              <a:rPr sz="716" b="1" spc="-3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Neil.</a:t>
            </a:r>
            <a:endParaRPr sz="716">
              <a:latin typeface="Verdana"/>
              <a:cs typeface="Verdana"/>
            </a:endParaRPr>
          </a:p>
          <a:p>
            <a:pPr marL="8659">
              <a:spcBef>
                <a:spcPts val="41"/>
              </a:spcBef>
              <a:tabLst>
                <a:tab pos="319945" algn="l"/>
              </a:tabLst>
            </a:pP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e)	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Good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afternoon. 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How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do you</a:t>
            </a:r>
            <a:r>
              <a:rPr sz="716" b="1" spc="-31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do?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0074" y="2880879"/>
            <a:ext cx="1130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4.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371801" y="2880879"/>
            <a:ext cx="2586903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Complete </a:t>
            </a:r>
            <a:r>
              <a:rPr sz="716" spc="14" dirty="0">
                <a:latin typeface="Verdana"/>
                <a:cs typeface="Verdana"/>
              </a:rPr>
              <a:t>the following dialog with the correct</a:t>
            </a:r>
            <a:r>
              <a:rPr sz="716" spc="17" dirty="0">
                <a:latin typeface="Verdana"/>
                <a:cs typeface="Verdana"/>
              </a:rPr>
              <a:t> words: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0073" y="3111557"/>
            <a:ext cx="1104900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tabLst>
                <a:tab pos="319945" algn="l"/>
              </a:tabLst>
            </a:pP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b)	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Good…</a:t>
            </a:r>
            <a:r>
              <a:rPr sz="716" b="1" spc="-31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meet…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0074" y="3342236"/>
            <a:ext cx="1130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5.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1801" y="3342236"/>
            <a:ext cx="365630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spc="17" dirty="0">
                <a:latin typeface="Verdana"/>
                <a:cs typeface="Verdana"/>
              </a:rPr>
              <a:t>Which </a:t>
            </a:r>
            <a:r>
              <a:rPr sz="716" spc="10" dirty="0">
                <a:latin typeface="Verdana"/>
                <a:cs typeface="Verdana"/>
              </a:rPr>
              <a:t>of </a:t>
            </a:r>
            <a:r>
              <a:rPr sz="716" spc="14" dirty="0">
                <a:latin typeface="Verdana"/>
                <a:cs typeface="Verdana"/>
              </a:rPr>
              <a:t>the following </a:t>
            </a:r>
            <a:r>
              <a:rPr sz="716" spc="7" dirty="0">
                <a:latin typeface="Verdana"/>
                <a:cs typeface="Verdana"/>
              </a:rPr>
              <a:t>is </a:t>
            </a:r>
            <a:r>
              <a:rPr sz="716" spc="10" dirty="0">
                <a:latin typeface="Verdana"/>
                <a:cs typeface="Verdana"/>
              </a:rPr>
              <a:t>a </a:t>
            </a:r>
            <a:r>
              <a:rPr sz="716" spc="14" dirty="0">
                <a:latin typeface="Verdana"/>
                <a:cs typeface="Verdana"/>
              </a:rPr>
              <a:t>correct </a:t>
            </a:r>
            <a:r>
              <a:rPr sz="716" spc="17" dirty="0">
                <a:latin typeface="Verdana"/>
                <a:cs typeface="Verdana"/>
              </a:rPr>
              <a:t>answer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“What’s up?” or “What’s</a:t>
            </a:r>
            <a:r>
              <a:rPr sz="716" spc="99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new?”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60074" y="3574992"/>
            <a:ext cx="1331335" cy="493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>
              <a:tabLst>
                <a:tab pos="319945" algn="l"/>
              </a:tabLst>
            </a:pP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a)	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Not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too</a:t>
            </a:r>
            <a:r>
              <a:rPr sz="716" b="1" spc="-34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much.</a:t>
            </a:r>
            <a:endParaRPr sz="716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86">
              <a:latin typeface="Times New Roman"/>
              <a:cs typeface="Times New Roman"/>
            </a:endParaRPr>
          </a:p>
          <a:p>
            <a:pPr>
              <a:spcBef>
                <a:spcPts val="14"/>
              </a:spcBef>
            </a:pPr>
            <a:endParaRPr sz="784">
              <a:latin typeface="Times New Roman"/>
              <a:cs typeface="Times New Roman"/>
            </a:endParaRPr>
          </a:p>
          <a:p>
            <a:pPr marL="8659"/>
            <a:r>
              <a:rPr sz="818" b="1" dirty="0">
                <a:latin typeface="Verdana"/>
                <a:cs typeface="Verdana"/>
              </a:rPr>
              <a:t>B.  </a:t>
            </a:r>
            <a:r>
              <a:rPr sz="818" b="1" spc="-3" dirty="0">
                <a:latin typeface="Verdana"/>
                <a:cs typeface="Verdana"/>
              </a:rPr>
              <a:t>Jumbled</a:t>
            </a:r>
            <a:r>
              <a:rPr sz="818" b="1" spc="-44" dirty="0">
                <a:latin typeface="Verdana"/>
                <a:cs typeface="Verdana"/>
              </a:rPr>
              <a:t> </a:t>
            </a:r>
            <a:r>
              <a:rPr sz="818" b="1" spc="-3" dirty="0">
                <a:latin typeface="Verdana"/>
                <a:cs typeface="Verdana"/>
              </a:rPr>
              <a:t>Sentences</a:t>
            </a:r>
            <a:endParaRPr sz="818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0073" y="4175587"/>
            <a:ext cx="12036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1.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71801" y="4175587"/>
            <a:ext cx="150798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Nice </a:t>
            </a:r>
            <a:r>
              <a:rPr sz="716" b="1" spc="10" dirty="0">
                <a:solidFill>
                  <a:srgbClr val="008000"/>
                </a:solidFill>
                <a:latin typeface="Verdana"/>
                <a:cs typeface="Verdana"/>
              </a:rPr>
              <a:t>to 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meet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you,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I’m</a:t>
            </a:r>
            <a:r>
              <a:rPr sz="716" b="1" spc="-7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Ryan.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60073" y="4406264"/>
            <a:ext cx="12036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2.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71801" y="4406264"/>
            <a:ext cx="1666442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Morning Kevin, how’s </a:t>
            </a:r>
            <a:r>
              <a:rPr sz="716" b="1" spc="7" dirty="0">
                <a:solidFill>
                  <a:srgbClr val="008000"/>
                </a:solidFill>
                <a:latin typeface="Verdana"/>
                <a:cs typeface="Verdana"/>
              </a:rPr>
              <a:t>it</a:t>
            </a:r>
            <a:r>
              <a:rPr sz="716" b="1" spc="-14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going?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60073" y="4636943"/>
            <a:ext cx="12036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3.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71800" y="4636943"/>
            <a:ext cx="2013239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Good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meeting you. 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Tom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Hardy,</a:t>
            </a:r>
            <a:r>
              <a:rPr sz="716" b="1" spc="-7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sales.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60073" y="4869699"/>
            <a:ext cx="119063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4</a:t>
            </a:r>
            <a:r>
              <a:rPr sz="716" b="1" spc="7" dirty="0">
                <a:solidFill>
                  <a:srgbClr val="008000"/>
                </a:solidFill>
                <a:latin typeface="Verdana"/>
                <a:cs typeface="Verdana"/>
              </a:rPr>
              <a:t>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71801" y="4869699"/>
            <a:ext cx="1395413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b="1" spc="14" dirty="0">
                <a:solidFill>
                  <a:srgbClr val="008000"/>
                </a:solidFill>
                <a:latin typeface="Verdana"/>
                <a:cs typeface="Verdana"/>
              </a:rPr>
              <a:t>Hello, I’m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Vera with</a:t>
            </a:r>
            <a:r>
              <a:rPr sz="716" b="1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RBM.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60073" y="5100378"/>
            <a:ext cx="120361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5.</a:t>
            </a:r>
            <a:endParaRPr sz="716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371800" y="5100378"/>
            <a:ext cx="1708439" cy="1101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716" b="1" spc="20" dirty="0">
                <a:solidFill>
                  <a:srgbClr val="008000"/>
                </a:solidFill>
                <a:latin typeface="Verdana"/>
                <a:cs typeface="Verdana"/>
              </a:rPr>
              <a:t>Oh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hey there Aaron, what’s</a:t>
            </a:r>
            <a:r>
              <a:rPr sz="716" b="1" spc="-24" dirty="0">
                <a:solidFill>
                  <a:srgbClr val="008000"/>
                </a:solidFill>
                <a:latin typeface="Verdana"/>
                <a:cs typeface="Verdana"/>
              </a:rPr>
              <a:t> </a:t>
            </a:r>
            <a:r>
              <a:rPr sz="716" b="1" spc="17" dirty="0">
                <a:solidFill>
                  <a:srgbClr val="008000"/>
                </a:solidFill>
                <a:latin typeface="Verdana"/>
                <a:cs typeface="Verdana"/>
              </a:rPr>
              <a:t>up?</a:t>
            </a:r>
            <a:endParaRPr sz="716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3 – Revision 1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04AD0-94A8-4215-BF4B-035BAD38630A}"/>
              </a:ext>
            </a:extLst>
          </p:cNvPr>
          <p:cNvSpPr txBox="1"/>
          <p:nvPr/>
        </p:nvSpPr>
        <p:spPr>
          <a:xfrm>
            <a:off x="98067" y="741285"/>
            <a:ext cx="1209393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1" i="0" dirty="0">
                <a:solidFill>
                  <a:srgbClr val="212122"/>
                </a:solidFill>
                <a:effectLst/>
                <a:latin typeface="Playfair Display" panose="00000500000000000000" pitchFamily="2" charset="0"/>
              </a:rPr>
              <a:t>English Greetings And Goodbyes - Formal And Informal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1️⃣ For friends and family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 you can choose from :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👧 Hi.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👨‍🦰 Hi. How are you?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👧 Nice to see you.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👨‍🦰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Nice to see you also.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or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👱‍♀️ How are you getting on?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👩‍🦰 Fine (great), thanks.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👱‍♀️ Great to see you again.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👩‍🦰 Yeah and you.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or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👨‍🦰 How’s it going? </a:t>
            </a:r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(Irish)</a:t>
            </a:r>
            <a:b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</a:b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🧔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Pretty good, and you?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or simply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👧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Hello.</a:t>
            </a:r>
            <a:b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👨‍🦱 Hello, Hi.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 2️⃣ For more formal occasions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you should use: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🤴 Good morning.</a:t>
            </a:r>
            <a:b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👸 Good morning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56398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3 – Revision 1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04AD0-94A8-4215-BF4B-035BAD38630A}"/>
              </a:ext>
            </a:extLst>
          </p:cNvPr>
          <p:cNvSpPr txBox="1"/>
          <p:nvPr/>
        </p:nvSpPr>
        <p:spPr>
          <a:xfrm>
            <a:off x="98067" y="741285"/>
            <a:ext cx="120939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1" i="0" dirty="0">
                <a:solidFill>
                  <a:srgbClr val="212122"/>
                </a:solidFill>
                <a:effectLst/>
                <a:latin typeface="Playfair Display" panose="00000500000000000000" pitchFamily="2" charset="0"/>
              </a:rPr>
              <a:t>English Greetings And Goodbyes - Formal And Informal</a:t>
            </a:r>
          </a:p>
          <a:p>
            <a:pPr algn="l" fontAlgn="base"/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1️⃣ For friends and family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 you can choose from :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or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👳 Good Day (depending on the time of day) or May I help you? How do you do?</a:t>
            </a:r>
            <a:b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👳‍♀️ I am well thank you. And you?</a:t>
            </a:r>
            <a:b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👳 Pleased to meet you.</a:t>
            </a:r>
            <a:b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👳‍♀️ Pleased to meet you also.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55645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xfrm>
            <a:off x="900174" y="9359783"/>
            <a:ext cx="3110229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659">
              <a:spcBef>
                <a:spcPts val="58"/>
              </a:spcBef>
            </a:pPr>
            <a:r>
              <a:rPr lang="en-US" spc="15"/>
              <a:t>925English Lesson </a:t>
            </a:r>
            <a:r>
              <a:rPr lang="en-US" spc="20"/>
              <a:t>003  </a:t>
            </a:r>
            <a:r>
              <a:rPr lang="en-US" spc="15"/>
              <a:t>– </a:t>
            </a:r>
            <a:r>
              <a:rPr lang="en-US" spc="25"/>
              <a:t>How </a:t>
            </a:r>
            <a:r>
              <a:rPr lang="en-US" spc="15"/>
              <a:t>to </a:t>
            </a:r>
            <a:r>
              <a:rPr lang="en-US" spc="20"/>
              <a:t>Keep </a:t>
            </a:r>
            <a:r>
              <a:rPr lang="en-US" spc="15"/>
              <a:t>a Conversation</a:t>
            </a:r>
            <a:r>
              <a:rPr lang="en-US" spc="25"/>
              <a:t> </a:t>
            </a:r>
            <a:r>
              <a:rPr lang="en-US" spc="20"/>
              <a:t>Going</a:t>
            </a:r>
            <a:endParaRPr spc="14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6766699" y="9359783"/>
            <a:ext cx="114300" cy="17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50" b="0" i="1" kern="120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85"/>
              </a:spcBef>
            </a:pPr>
            <a:fld id="{81D60167-4931-47E6-BA6A-407CBD079E47}" type="slidenum">
              <a:rPr lang="en-US" spc="15" smtClean="0"/>
              <a:pPr marL="25400">
                <a:spcBef>
                  <a:spcPts val="85"/>
                </a:spcBef>
              </a:pPr>
              <a:t>9</a:t>
            </a:fld>
            <a:endParaRPr spc="10" dirty="0"/>
          </a:p>
        </p:txBody>
      </p:sp>
      <p:sp>
        <p:nvSpPr>
          <p:cNvPr id="2" name="object 2"/>
          <p:cNvSpPr txBox="1"/>
          <p:nvPr/>
        </p:nvSpPr>
        <p:spPr>
          <a:xfrm>
            <a:off x="4060073" y="625532"/>
            <a:ext cx="4069340" cy="48332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18" b="1" dirty="0">
                <a:latin typeface="Verdana"/>
                <a:cs typeface="Verdana"/>
              </a:rPr>
              <a:t>Language</a:t>
            </a:r>
            <a:r>
              <a:rPr sz="818" b="1" spc="-68" dirty="0">
                <a:latin typeface="Verdana"/>
                <a:cs typeface="Verdana"/>
              </a:rPr>
              <a:t> </a:t>
            </a:r>
            <a:r>
              <a:rPr sz="818" b="1" dirty="0">
                <a:latin typeface="Verdana"/>
                <a:cs typeface="Verdana"/>
              </a:rPr>
              <a:t>Review</a:t>
            </a:r>
            <a:endParaRPr sz="818" dirty="0">
              <a:latin typeface="Verdana"/>
              <a:cs typeface="Verdana"/>
            </a:endParaRPr>
          </a:p>
          <a:p>
            <a:pPr marL="8659">
              <a:spcBef>
                <a:spcPts val="770"/>
              </a:spcBef>
            </a:pPr>
            <a:r>
              <a:rPr sz="716" b="1" spc="14" dirty="0">
                <a:latin typeface="Verdana"/>
                <a:cs typeface="Verdana"/>
              </a:rPr>
              <a:t>A.  </a:t>
            </a:r>
            <a:r>
              <a:rPr sz="716" b="1" spc="17" dirty="0">
                <a:latin typeface="Verdana"/>
                <a:cs typeface="Verdana"/>
              </a:rPr>
              <a:t>Jumbled</a:t>
            </a:r>
            <a:r>
              <a:rPr sz="716" b="1" spc="-7" dirty="0">
                <a:latin typeface="Verdana"/>
                <a:cs typeface="Verdana"/>
              </a:rPr>
              <a:t> </a:t>
            </a:r>
            <a:r>
              <a:rPr sz="716" b="1" spc="17" dirty="0">
                <a:latin typeface="Verdana"/>
                <a:cs typeface="Verdana"/>
              </a:rPr>
              <a:t>Sentences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31"/>
              </a:spcBef>
            </a:pPr>
            <a:endParaRPr sz="886" dirty="0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716" spc="14" dirty="0">
                <a:latin typeface="Verdana"/>
                <a:cs typeface="Verdana"/>
              </a:rPr>
              <a:t>Put the </a:t>
            </a:r>
            <a:r>
              <a:rPr sz="716" spc="17" dirty="0">
                <a:latin typeface="Verdana"/>
                <a:cs typeface="Verdana"/>
              </a:rPr>
              <a:t>words </a:t>
            </a:r>
            <a:r>
              <a:rPr sz="716" spc="10" dirty="0">
                <a:latin typeface="Verdana"/>
                <a:cs typeface="Verdana"/>
              </a:rPr>
              <a:t>in </a:t>
            </a:r>
            <a:r>
              <a:rPr sz="716" spc="14" dirty="0">
                <a:latin typeface="Verdana"/>
                <a:cs typeface="Verdana"/>
              </a:rPr>
              <a:t>the correct order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20" dirty="0">
                <a:latin typeface="Verdana"/>
                <a:cs typeface="Verdana"/>
              </a:rPr>
              <a:t>make </a:t>
            </a:r>
            <a:r>
              <a:rPr sz="716" spc="17" dirty="0">
                <a:latin typeface="Verdana"/>
                <a:cs typeface="Verdana"/>
              </a:rPr>
              <a:t>examples </a:t>
            </a:r>
            <a:r>
              <a:rPr sz="716" spc="14" dirty="0">
                <a:latin typeface="Verdana"/>
                <a:cs typeface="Verdana"/>
              </a:rPr>
              <a:t>featured </a:t>
            </a:r>
            <a:r>
              <a:rPr sz="716" spc="10" dirty="0">
                <a:latin typeface="Verdana"/>
                <a:cs typeface="Verdana"/>
              </a:rPr>
              <a:t>in this</a:t>
            </a:r>
            <a:r>
              <a:rPr sz="716" spc="92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lesson.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17"/>
              </a:spcBef>
            </a:pPr>
            <a:endParaRPr sz="818" dirty="0">
              <a:latin typeface="Times New Roman"/>
              <a:cs typeface="Times New Roman"/>
            </a:endParaRPr>
          </a:p>
          <a:p>
            <a:pPr marL="320378" indent="-311719">
              <a:buAutoNum type="arabicPeriod"/>
              <a:tabLst>
                <a:tab pos="319945" algn="l"/>
                <a:tab pos="320378" algn="l"/>
              </a:tabLst>
            </a:pPr>
            <a:r>
              <a:rPr sz="716" spc="17" dirty="0">
                <a:latin typeface="Verdana"/>
                <a:cs typeface="Verdana"/>
              </a:rPr>
              <a:t>way  </a:t>
            </a:r>
            <a:r>
              <a:rPr sz="716" spc="7" dirty="0">
                <a:latin typeface="Verdana"/>
                <a:cs typeface="Verdana"/>
              </a:rPr>
              <a:t>/  </a:t>
            </a:r>
            <a:r>
              <a:rPr sz="716" spc="14" dirty="0">
                <a:latin typeface="Verdana"/>
                <a:cs typeface="Verdana"/>
              </a:rPr>
              <a:t>the  </a:t>
            </a:r>
            <a:r>
              <a:rPr sz="716" spc="7" dirty="0">
                <a:latin typeface="Verdana"/>
                <a:cs typeface="Verdana"/>
              </a:rPr>
              <a:t>/</a:t>
            </a:r>
            <a:r>
              <a:rPr sz="716" spc="249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by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31"/>
              </a:spcBef>
              <a:buFont typeface="Verdana"/>
              <a:buAutoNum type="arabicPeriod"/>
            </a:pPr>
            <a:endParaRPr sz="818" dirty="0">
              <a:latin typeface="Times New Roman"/>
              <a:cs typeface="Times New Roman"/>
            </a:endParaRPr>
          </a:p>
          <a:p>
            <a:pPr marL="8659"/>
            <a:r>
              <a:rPr sz="716" spc="17" dirty="0">
                <a:latin typeface="Verdana"/>
                <a:cs typeface="Verdana"/>
              </a:rPr>
              <a:t>______________________________________________________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 dirty="0">
              <a:latin typeface="Times New Roman"/>
              <a:cs typeface="Times New Roman"/>
            </a:endParaRPr>
          </a:p>
          <a:p>
            <a:pPr marL="320378" indent="-311719">
              <a:buAutoNum type="arabicPeriod" startAt="2"/>
              <a:tabLst>
                <a:tab pos="319945" algn="l"/>
                <a:tab pos="320378" algn="l"/>
              </a:tabLst>
            </a:pPr>
            <a:r>
              <a:rPr sz="716" spc="14" dirty="0">
                <a:latin typeface="Verdana"/>
                <a:cs typeface="Verdana"/>
              </a:rPr>
              <a:t>right  </a:t>
            </a:r>
            <a:r>
              <a:rPr sz="716" spc="7" dirty="0">
                <a:latin typeface="Verdana"/>
                <a:cs typeface="Verdana"/>
              </a:rPr>
              <a:t>/  is  /  </a:t>
            </a:r>
            <a:r>
              <a:rPr sz="716" spc="14" dirty="0">
                <a:latin typeface="Verdana"/>
                <a:cs typeface="Verdana"/>
              </a:rPr>
              <a:t>that  </a:t>
            </a:r>
            <a:r>
              <a:rPr sz="716" spc="7" dirty="0">
                <a:latin typeface="Verdana"/>
                <a:cs typeface="Verdana"/>
              </a:rPr>
              <a:t>/ </a:t>
            </a:r>
            <a:r>
              <a:rPr sz="716" spc="10" dirty="0">
                <a:latin typeface="Verdana"/>
                <a:cs typeface="Verdana"/>
              </a:rPr>
              <a:t> ?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14"/>
              </a:spcBef>
              <a:buFont typeface="Verdana"/>
              <a:buAutoNum type="arabicPeriod" startAt="2"/>
            </a:pPr>
            <a:endParaRPr sz="818" dirty="0">
              <a:latin typeface="Times New Roman"/>
              <a:cs typeface="Times New Roman"/>
            </a:endParaRPr>
          </a:p>
          <a:p>
            <a:pPr marL="8659"/>
            <a:r>
              <a:rPr sz="716" spc="17" dirty="0">
                <a:latin typeface="Verdana"/>
                <a:cs typeface="Verdana"/>
              </a:rPr>
              <a:t>______________________________________________________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31"/>
              </a:spcBef>
            </a:pPr>
            <a:endParaRPr sz="818" dirty="0">
              <a:latin typeface="Times New Roman"/>
              <a:cs typeface="Times New Roman"/>
            </a:endParaRPr>
          </a:p>
          <a:p>
            <a:pPr marL="320378" indent="-311719">
              <a:buAutoNum type="arabicPeriod" startAt="3"/>
              <a:tabLst>
                <a:tab pos="319945" algn="l"/>
                <a:tab pos="320378" algn="l"/>
              </a:tabLst>
            </a:pPr>
            <a:r>
              <a:rPr sz="716" spc="14" dirty="0">
                <a:latin typeface="Verdana"/>
                <a:cs typeface="Verdana"/>
              </a:rPr>
              <a:t>marketing  </a:t>
            </a:r>
            <a:r>
              <a:rPr sz="716" spc="7" dirty="0">
                <a:latin typeface="Verdana"/>
                <a:cs typeface="Verdana"/>
              </a:rPr>
              <a:t>/  </a:t>
            </a:r>
            <a:r>
              <a:rPr sz="716" spc="10" dirty="0">
                <a:latin typeface="Verdana"/>
                <a:cs typeface="Verdana"/>
              </a:rPr>
              <a:t>of  </a:t>
            </a:r>
            <a:r>
              <a:rPr sz="716" spc="7" dirty="0">
                <a:latin typeface="Verdana"/>
                <a:cs typeface="Verdana"/>
              </a:rPr>
              <a:t>/  </a:t>
            </a:r>
            <a:r>
              <a:rPr sz="716" spc="14" dirty="0">
                <a:latin typeface="Verdana"/>
                <a:cs typeface="Verdana"/>
              </a:rPr>
              <a:t>speaking  </a:t>
            </a:r>
            <a:r>
              <a:rPr sz="716" spc="7" dirty="0">
                <a:latin typeface="Verdana"/>
                <a:cs typeface="Verdana"/>
              </a:rPr>
              <a:t>/ </a:t>
            </a:r>
            <a:r>
              <a:rPr sz="716" spc="68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ideas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14"/>
              </a:spcBef>
              <a:buFont typeface="Verdana"/>
              <a:buAutoNum type="arabicPeriod" startAt="3"/>
            </a:pPr>
            <a:endParaRPr sz="818" dirty="0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716" spc="17" dirty="0">
                <a:latin typeface="Verdana"/>
                <a:cs typeface="Verdana"/>
              </a:rPr>
              <a:t>______________________________________________________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31"/>
              </a:spcBef>
            </a:pPr>
            <a:endParaRPr sz="818" dirty="0">
              <a:latin typeface="Times New Roman"/>
              <a:cs typeface="Times New Roman"/>
            </a:endParaRPr>
          </a:p>
          <a:p>
            <a:pPr marL="320378" indent="-311719">
              <a:buAutoNum type="arabicPeriod" startAt="4"/>
              <a:tabLst>
                <a:tab pos="319945" algn="l"/>
                <a:tab pos="320378" algn="l"/>
              </a:tabLst>
            </a:pPr>
            <a:r>
              <a:rPr sz="716" spc="14" dirty="0">
                <a:latin typeface="Verdana"/>
                <a:cs typeface="Verdana"/>
              </a:rPr>
              <a:t>nice  </a:t>
            </a:r>
            <a:r>
              <a:rPr sz="716" spc="7" dirty="0">
                <a:latin typeface="Verdana"/>
                <a:cs typeface="Verdana"/>
              </a:rPr>
              <a:t>/  it’s  /  </a:t>
            </a:r>
            <a:r>
              <a:rPr sz="716" spc="14" dirty="0">
                <a:latin typeface="Verdana"/>
                <a:cs typeface="Verdana"/>
              </a:rPr>
              <a:t>chatting  </a:t>
            </a:r>
            <a:r>
              <a:rPr sz="716" spc="7" dirty="0">
                <a:latin typeface="Verdana"/>
                <a:cs typeface="Verdana"/>
              </a:rPr>
              <a:t>/ </a:t>
            </a:r>
            <a:r>
              <a:rPr sz="716" spc="48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been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14"/>
              </a:spcBef>
              <a:buFont typeface="Verdana"/>
              <a:buAutoNum type="arabicPeriod" startAt="4"/>
            </a:pPr>
            <a:endParaRPr sz="818" dirty="0">
              <a:latin typeface="Times New Roman"/>
              <a:cs typeface="Times New Roman"/>
            </a:endParaRPr>
          </a:p>
          <a:p>
            <a:pPr marL="8659"/>
            <a:r>
              <a:rPr sz="716" spc="17" dirty="0">
                <a:latin typeface="Verdana"/>
                <a:cs typeface="Verdana"/>
              </a:rPr>
              <a:t>______________________________________________________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 dirty="0">
              <a:latin typeface="Times New Roman"/>
              <a:cs typeface="Times New Roman"/>
            </a:endParaRPr>
          </a:p>
          <a:p>
            <a:pPr marL="320378" indent="-311719">
              <a:buAutoNum type="arabicPeriod" startAt="5"/>
              <a:tabLst>
                <a:tab pos="319945" algn="l"/>
                <a:tab pos="320378" algn="l"/>
              </a:tabLst>
            </a:pPr>
            <a:r>
              <a:rPr sz="716" spc="20" dirty="0">
                <a:latin typeface="Verdana"/>
                <a:cs typeface="Verdana"/>
              </a:rPr>
              <a:t>me  </a:t>
            </a:r>
            <a:r>
              <a:rPr sz="716" spc="7" dirty="0">
                <a:latin typeface="Verdana"/>
                <a:cs typeface="Verdana"/>
              </a:rPr>
              <a:t>/  if  /  </a:t>
            </a:r>
            <a:r>
              <a:rPr sz="716" spc="17" dirty="0">
                <a:latin typeface="Verdana"/>
                <a:cs typeface="Verdana"/>
              </a:rPr>
              <a:t>excuse  </a:t>
            </a:r>
            <a:r>
              <a:rPr sz="716" spc="7" dirty="0">
                <a:latin typeface="Verdana"/>
                <a:cs typeface="Verdana"/>
              </a:rPr>
              <a:t>/</a:t>
            </a:r>
            <a:r>
              <a:rPr sz="716" spc="249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you’ll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27"/>
              </a:spcBef>
            </a:pPr>
            <a:endParaRPr sz="818" dirty="0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716" spc="17" dirty="0">
                <a:latin typeface="Verdana"/>
                <a:cs typeface="Verdana"/>
              </a:rPr>
              <a:t>______________________________________________________</a:t>
            </a:r>
            <a:endParaRPr sz="716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886" dirty="0">
              <a:latin typeface="Times New Roman"/>
              <a:cs typeface="Times New Roman"/>
            </a:endParaRPr>
          </a:p>
          <a:p>
            <a:pPr>
              <a:spcBef>
                <a:spcPts val="31"/>
              </a:spcBef>
            </a:pPr>
            <a:endParaRPr sz="716" dirty="0">
              <a:latin typeface="Times New Roman"/>
              <a:cs typeface="Times New Roman"/>
            </a:endParaRPr>
          </a:p>
          <a:p>
            <a:pPr marL="8659">
              <a:tabLst>
                <a:tab pos="213008" algn="l"/>
              </a:tabLst>
            </a:pPr>
            <a:r>
              <a:rPr sz="716" b="1" spc="14" dirty="0">
                <a:latin typeface="Verdana"/>
                <a:cs typeface="Verdana"/>
              </a:rPr>
              <a:t>B.	</a:t>
            </a:r>
            <a:r>
              <a:rPr sz="716" b="1" spc="10" dirty="0">
                <a:latin typeface="Verdana"/>
                <a:cs typeface="Verdana"/>
              </a:rPr>
              <a:t>Fill in </a:t>
            </a:r>
            <a:r>
              <a:rPr sz="716" b="1" spc="14" dirty="0">
                <a:latin typeface="Verdana"/>
                <a:cs typeface="Verdana"/>
              </a:rPr>
              <a:t>the</a:t>
            </a:r>
            <a:r>
              <a:rPr sz="716" b="1" spc="-10" dirty="0">
                <a:latin typeface="Verdana"/>
                <a:cs typeface="Verdana"/>
              </a:rPr>
              <a:t> </a:t>
            </a:r>
            <a:r>
              <a:rPr sz="716" b="1" spc="17" dirty="0">
                <a:latin typeface="Verdana"/>
                <a:cs typeface="Verdana"/>
              </a:rPr>
              <a:t>Blanks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34"/>
              </a:spcBef>
            </a:pPr>
            <a:endParaRPr sz="750" dirty="0">
              <a:latin typeface="Times New Roman"/>
              <a:cs typeface="Times New Roman"/>
            </a:endParaRPr>
          </a:p>
          <a:p>
            <a:pPr marL="8659" marR="3464">
              <a:lnSpc>
                <a:spcPct val="106700"/>
              </a:lnSpc>
            </a:pPr>
            <a:r>
              <a:rPr sz="716" spc="20" dirty="0">
                <a:latin typeface="Verdana"/>
                <a:cs typeface="Verdana"/>
              </a:rPr>
              <a:t>Now </a:t>
            </a:r>
            <a:r>
              <a:rPr sz="716" spc="14" dirty="0">
                <a:latin typeface="Verdana"/>
                <a:cs typeface="Verdana"/>
              </a:rPr>
              <a:t>use the phrases </a:t>
            </a:r>
            <a:r>
              <a:rPr sz="716" spc="17" dirty="0">
                <a:latin typeface="Verdana"/>
                <a:cs typeface="Verdana"/>
              </a:rPr>
              <a:t>you made </a:t>
            </a:r>
            <a:r>
              <a:rPr sz="716" spc="10" dirty="0">
                <a:latin typeface="Verdana"/>
                <a:cs typeface="Verdana"/>
              </a:rPr>
              <a:t>in </a:t>
            </a:r>
            <a:r>
              <a:rPr sz="716" spc="14" dirty="0">
                <a:latin typeface="Verdana"/>
                <a:cs typeface="Verdana"/>
              </a:rPr>
              <a:t>Exercise A </a:t>
            </a:r>
            <a:r>
              <a:rPr sz="716" spc="17" dirty="0">
                <a:latin typeface="Verdana"/>
                <a:cs typeface="Verdana"/>
              </a:rPr>
              <a:t>above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7" dirty="0">
                <a:latin typeface="Verdana"/>
                <a:cs typeface="Verdana"/>
              </a:rPr>
              <a:t>complete </a:t>
            </a:r>
            <a:r>
              <a:rPr sz="716" spc="14" dirty="0">
                <a:latin typeface="Verdana"/>
                <a:cs typeface="Verdana"/>
              </a:rPr>
              <a:t>the following  expressions: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 dirty="0">
              <a:latin typeface="Times New Roman"/>
              <a:cs typeface="Times New Roman"/>
            </a:endParaRPr>
          </a:p>
          <a:p>
            <a:pPr marL="8659">
              <a:tabLst>
                <a:tab pos="192660" algn="l"/>
              </a:tabLst>
            </a:pPr>
            <a:r>
              <a:rPr sz="716" spc="14" dirty="0">
                <a:latin typeface="Verdana"/>
                <a:cs typeface="Verdana"/>
              </a:rPr>
              <a:t>1.	</a:t>
            </a:r>
            <a:r>
              <a:rPr sz="716" spc="17" dirty="0">
                <a:latin typeface="Verdana"/>
                <a:cs typeface="Verdana"/>
              </a:rPr>
              <a:t>_______________________  </a:t>
            </a:r>
            <a:r>
              <a:rPr sz="716" spc="14" dirty="0">
                <a:latin typeface="Verdana"/>
                <a:cs typeface="Verdana"/>
              </a:rPr>
              <a:t>So </a:t>
            </a:r>
            <a:r>
              <a:rPr sz="716" spc="17" dirty="0">
                <a:latin typeface="Verdana"/>
                <a:cs typeface="Verdana"/>
              </a:rPr>
              <a:t>what </a:t>
            </a:r>
            <a:r>
              <a:rPr sz="716" spc="14" dirty="0">
                <a:latin typeface="Verdana"/>
                <a:cs typeface="Verdana"/>
              </a:rPr>
              <a:t>did he say</a:t>
            </a:r>
            <a:r>
              <a:rPr sz="716" spc="51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next?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31"/>
              </a:spcBef>
            </a:pPr>
            <a:endParaRPr sz="818" dirty="0">
              <a:latin typeface="Times New Roman"/>
              <a:cs typeface="Times New Roman"/>
            </a:endParaRPr>
          </a:p>
          <a:p>
            <a:pPr marL="8659">
              <a:tabLst>
                <a:tab pos="192660" algn="l"/>
              </a:tabLst>
            </a:pPr>
            <a:r>
              <a:rPr sz="716" spc="14" dirty="0">
                <a:latin typeface="Verdana"/>
                <a:cs typeface="Verdana"/>
              </a:rPr>
              <a:t>2.	</a:t>
            </a:r>
            <a:r>
              <a:rPr sz="716" spc="17" dirty="0">
                <a:latin typeface="Verdana"/>
                <a:cs typeface="Verdana"/>
              </a:rPr>
              <a:t>_______________________, </a:t>
            </a:r>
            <a:r>
              <a:rPr sz="716" spc="7" dirty="0">
                <a:latin typeface="Verdana"/>
                <a:cs typeface="Verdana"/>
              </a:rPr>
              <a:t>I </a:t>
            </a:r>
            <a:r>
              <a:rPr sz="716" spc="17" dirty="0">
                <a:latin typeface="Verdana"/>
                <a:cs typeface="Verdana"/>
              </a:rPr>
              <a:t>need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get </a:t>
            </a:r>
            <a:r>
              <a:rPr sz="716" spc="17" dirty="0">
                <a:latin typeface="Verdana"/>
                <a:cs typeface="Verdana"/>
              </a:rPr>
              <a:t>back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20" dirty="0">
                <a:latin typeface="Verdana"/>
                <a:cs typeface="Verdana"/>
              </a:rPr>
              <a:t>my</a:t>
            </a:r>
            <a:r>
              <a:rPr sz="716" spc="61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table.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 dirty="0">
              <a:latin typeface="Times New Roman"/>
              <a:cs typeface="Times New Roman"/>
            </a:endParaRPr>
          </a:p>
          <a:p>
            <a:pPr marL="8659">
              <a:tabLst>
                <a:tab pos="192660" algn="l"/>
              </a:tabLst>
            </a:pPr>
            <a:r>
              <a:rPr sz="716" spc="14" dirty="0">
                <a:latin typeface="Verdana"/>
                <a:cs typeface="Verdana"/>
              </a:rPr>
              <a:t>3.	</a:t>
            </a:r>
            <a:r>
              <a:rPr sz="716" spc="17" dirty="0">
                <a:latin typeface="Verdana"/>
                <a:cs typeface="Verdana"/>
              </a:rPr>
              <a:t>_______________________, have you seen </a:t>
            </a:r>
            <a:r>
              <a:rPr sz="716" spc="14" dirty="0">
                <a:latin typeface="Verdana"/>
                <a:cs typeface="Verdana"/>
              </a:rPr>
              <a:t>the </a:t>
            </a:r>
            <a:r>
              <a:rPr sz="716" spc="17" dirty="0">
                <a:latin typeface="Verdana"/>
                <a:cs typeface="Verdana"/>
              </a:rPr>
              <a:t>new </a:t>
            </a:r>
            <a:r>
              <a:rPr sz="716" spc="14" dirty="0">
                <a:latin typeface="Verdana"/>
                <a:cs typeface="Verdana"/>
              </a:rPr>
              <a:t>test</a:t>
            </a:r>
            <a:r>
              <a:rPr sz="716" spc="75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advertisements?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31"/>
              </a:spcBef>
            </a:pPr>
            <a:endParaRPr sz="818" dirty="0">
              <a:latin typeface="Times New Roman"/>
              <a:cs typeface="Times New Roman"/>
            </a:endParaRPr>
          </a:p>
          <a:p>
            <a:pPr marL="8659">
              <a:tabLst>
                <a:tab pos="192660" algn="l"/>
              </a:tabLst>
            </a:pPr>
            <a:r>
              <a:rPr sz="716" spc="14" dirty="0">
                <a:latin typeface="Verdana"/>
                <a:cs typeface="Verdana"/>
              </a:rPr>
              <a:t>4.	</a:t>
            </a:r>
            <a:r>
              <a:rPr sz="716" spc="17" dirty="0">
                <a:latin typeface="Verdana"/>
                <a:cs typeface="Verdana"/>
              </a:rPr>
              <a:t>_______________________, </a:t>
            </a:r>
            <a:r>
              <a:rPr sz="716" spc="14" dirty="0">
                <a:latin typeface="Verdana"/>
                <a:cs typeface="Verdana"/>
              </a:rPr>
              <a:t>but </a:t>
            </a:r>
            <a:r>
              <a:rPr sz="716" spc="7" dirty="0">
                <a:latin typeface="Verdana"/>
                <a:cs typeface="Verdana"/>
              </a:rPr>
              <a:t>I </a:t>
            </a:r>
            <a:r>
              <a:rPr sz="716" spc="17" dirty="0">
                <a:latin typeface="Verdana"/>
                <a:cs typeface="Verdana"/>
              </a:rPr>
              <a:t>need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get going</a:t>
            </a:r>
            <a:r>
              <a:rPr sz="716" spc="72" dirty="0">
                <a:latin typeface="Verdana"/>
                <a:cs typeface="Verdana"/>
              </a:rPr>
              <a:t> </a:t>
            </a:r>
            <a:r>
              <a:rPr sz="716" spc="17" dirty="0">
                <a:latin typeface="Verdana"/>
                <a:cs typeface="Verdana"/>
              </a:rPr>
              <a:t>now.</a:t>
            </a:r>
            <a:endParaRPr sz="716" dirty="0">
              <a:latin typeface="Verdana"/>
              <a:cs typeface="Verdana"/>
            </a:endParaRPr>
          </a:p>
          <a:p>
            <a:pPr>
              <a:spcBef>
                <a:spcPts val="14"/>
              </a:spcBef>
            </a:pPr>
            <a:endParaRPr sz="818" dirty="0">
              <a:latin typeface="Times New Roman"/>
              <a:cs typeface="Times New Roman"/>
            </a:endParaRPr>
          </a:p>
          <a:p>
            <a:pPr marL="8659">
              <a:tabLst>
                <a:tab pos="192660" algn="l"/>
              </a:tabLst>
            </a:pPr>
            <a:r>
              <a:rPr sz="716" spc="14" dirty="0">
                <a:latin typeface="Verdana"/>
                <a:cs typeface="Verdana"/>
              </a:rPr>
              <a:t>5.	</a:t>
            </a:r>
            <a:r>
              <a:rPr sz="716" spc="17" dirty="0">
                <a:latin typeface="Verdana"/>
                <a:cs typeface="Verdana"/>
              </a:rPr>
              <a:t>_______________________, have you </a:t>
            </a:r>
            <a:r>
              <a:rPr sz="716" spc="14" dirty="0">
                <a:latin typeface="Verdana"/>
                <a:cs typeface="Verdana"/>
              </a:rPr>
              <a:t>talked </a:t>
            </a:r>
            <a:r>
              <a:rPr sz="716" spc="10" dirty="0">
                <a:latin typeface="Verdana"/>
                <a:cs typeface="Verdana"/>
              </a:rPr>
              <a:t>to </a:t>
            </a:r>
            <a:r>
              <a:rPr sz="716" spc="14" dirty="0">
                <a:latin typeface="Verdana"/>
                <a:cs typeface="Verdana"/>
              </a:rPr>
              <a:t>June</a:t>
            </a:r>
            <a:r>
              <a:rPr sz="716" spc="48" dirty="0">
                <a:latin typeface="Verdana"/>
                <a:cs typeface="Verdana"/>
              </a:rPr>
              <a:t> </a:t>
            </a:r>
            <a:r>
              <a:rPr sz="716" spc="14" dirty="0">
                <a:latin typeface="Verdana"/>
                <a:cs typeface="Verdana"/>
              </a:rPr>
              <a:t>lately?</a:t>
            </a:r>
            <a:endParaRPr sz="716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1894</TotalTime>
  <Words>1654</Words>
  <Application>Microsoft Office PowerPoint</Application>
  <PresentationFormat>Widescreen</PresentationFormat>
  <Paragraphs>261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Cambria</vt:lpstr>
      <vt:lpstr>Century Gothic</vt:lpstr>
      <vt:lpstr>Comic Sans MS</vt:lpstr>
      <vt:lpstr>inherit</vt:lpstr>
      <vt:lpstr>Lato</vt:lpstr>
      <vt:lpstr>Playfair Display</vt:lpstr>
      <vt:lpstr>Times New Roman</vt:lpstr>
      <vt:lpstr>Verdana</vt:lpstr>
      <vt:lpstr>Wingdings 3</vt:lpstr>
      <vt:lpstr>Slice</vt:lpstr>
      <vt:lpstr> Speak Fluently &amp; Confidently  A2- Course  1</vt:lpstr>
      <vt:lpstr>PowerPoint Presentation</vt:lpstr>
      <vt:lpstr>Session 3 – Revision 1</vt:lpstr>
      <vt:lpstr>PowerPoint Presentation</vt:lpstr>
      <vt:lpstr>PowerPoint Presentation</vt:lpstr>
      <vt:lpstr>PowerPoint Presentation</vt:lpstr>
      <vt:lpstr>Session 3 – Revision 1</vt:lpstr>
      <vt:lpstr>Session 3 – Revision 1</vt:lpstr>
      <vt:lpstr>PowerPoint Presentation</vt:lpstr>
      <vt:lpstr>PowerPoint Presentation</vt:lpstr>
      <vt:lpstr>Session 3 – Revision 1</vt:lpstr>
      <vt:lpstr>Session 3 – Revision 1</vt:lpstr>
      <vt:lpstr>2- Keeping a Conversation Going &amp; Ending it</vt:lpstr>
      <vt:lpstr>Session 3 – Revision 1</vt:lpstr>
      <vt:lpstr>Session 3 – Revision 1</vt:lpstr>
      <vt:lpstr>Session 3 – Revision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103</cp:revision>
  <cp:lastPrinted>2021-05-18T05:21:02Z</cp:lastPrinted>
  <dcterms:created xsi:type="dcterms:W3CDTF">2020-10-01T06:52:49Z</dcterms:created>
  <dcterms:modified xsi:type="dcterms:W3CDTF">2022-04-26T08:49:26Z</dcterms:modified>
</cp:coreProperties>
</file>