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1"/>
  </p:notesMasterIdLst>
  <p:sldIdLst>
    <p:sldId id="256" r:id="rId2"/>
    <p:sldId id="296" r:id="rId3"/>
    <p:sldId id="297" r:id="rId4"/>
    <p:sldId id="258" r:id="rId5"/>
    <p:sldId id="298" r:id="rId6"/>
    <p:sldId id="261" r:id="rId7"/>
    <p:sldId id="300" r:id="rId8"/>
    <p:sldId id="262" r:id="rId9"/>
    <p:sldId id="301" r:id="rId10"/>
    <p:sldId id="263" r:id="rId11"/>
    <p:sldId id="259" r:id="rId12"/>
    <p:sldId id="260" r:id="rId13"/>
    <p:sldId id="299" r:id="rId14"/>
    <p:sldId id="257" r:id="rId15"/>
    <p:sldId id="302" r:id="rId16"/>
    <p:sldId id="303" r:id="rId17"/>
    <p:sldId id="305" r:id="rId18"/>
    <p:sldId id="307" r:id="rId19"/>
    <p:sldId id="308" r:id="rId20"/>
  </p:sldIdLst>
  <p:sldSz cx="9144000" cy="5143500" type="screen16x9"/>
  <p:notesSz cx="6858000" cy="9144000"/>
  <p:embeddedFontLst>
    <p:embeddedFont>
      <p:font typeface="Raleway" charset="0"/>
      <p:regular r:id="rId22"/>
      <p:bold r:id="rId23"/>
      <p:italic r:id="rId24"/>
      <p:boldItalic r:id="rId25"/>
    </p:embeddedFont>
    <p:embeddedFont>
      <p:font typeface="Arimo" charset="0"/>
      <p:regular r:id="rId26"/>
      <p:bold r:id="rId27"/>
      <p:italic r:id="rId28"/>
      <p:boldItalic r:id="rId29"/>
    </p:embeddedFont>
    <p:embeddedFont>
      <p:font typeface="Calibri" pitchFamily="34" charset="0"/>
      <p:regular r:id="rId30"/>
      <p:bold r:id="rId31"/>
      <p:italic r:id="rId32"/>
      <p:boldItalic r:id="rId33"/>
    </p:embeddedFont>
    <p:embeddedFont>
      <p:font typeface="DM Serif Text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D506060-EE03-4DA0-8A5E-94DCEF5CB765}">
  <a:tblStyle styleId="{7D506060-EE03-4DA0-8A5E-94DCEF5CB7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4F7C997-6535-4BE4-B73A-6A95BB5DDDF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>
      <p:cViewPr>
        <p:scale>
          <a:sx n="89" d="100"/>
          <a:sy n="89" d="100"/>
        </p:scale>
        <p:origin x="-2274" y="-10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93958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aseline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140bdeee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2140bdeee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7549fe154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7549fe154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1258269c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1258269c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00" y="1012438"/>
            <a:ext cx="62511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72000" y="3721563"/>
            <a:ext cx="38568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00388" y="-8450"/>
            <a:ext cx="13" cy="5152025"/>
            <a:chOff x="8800388" y="-8450"/>
            <a:chExt cx="13" cy="5152025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8800400" y="-8450"/>
              <a:ext cx="0" cy="4616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800388" y="4608975"/>
              <a:ext cx="0" cy="534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320975" y="4733475"/>
            <a:ext cx="394125" cy="271800"/>
            <a:chOff x="215225" y="4734875"/>
            <a:chExt cx="394125" cy="271800"/>
          </a:xfrm>
        </p:grpSpPr>
        <p:sp>
          <p:nvSpPr>
            <p:cNvPr id="17" name="Google Shape;17;p2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7952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12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75" y="177952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75" y="3212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6" hasCustomPrompt="1"/>
          </p:nvPr>
        </p:nvSpPr>
        <p:spPr>
          <a:xfrm>
            <a:off x="6118550" y="177952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7" hasCustomPrompt="1"/>
          </p:nvPr>
        </p:nvSpPr>
        <p:spPr>
          <a:xfrm>
            <a:off x="6118550" y="32128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1"/>
          </p:nvPr>
        </p:nvSpPr>
        <p:spPr>
          <a:xfrm>
            <a:off x="720000" y="22271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subTitle" idx="8"/>
          </p:nvPr>
        </p:nvSpPr>
        <p:spPr>
          <a:xfrm>
            <a:off x="3419275" y="22271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subTitle" idx="9"/>
          </p:nvPr>
        </p:nvSpPr>
        <p:spPr>
          <a:xfrm>
            <a:off x="6118550" y="222712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3"/>
          </p:nvPr>
        </p:nvSpPr>
        <p:spPr>
          <a:xfrm>
            <a:off x="720000" y="3660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4"/>
          </p:nvPr>
        </p:nvSpPr>
        <p:spPr>
          <a:xfrm>
            <a:off x="3419275" y="3660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5"/>
          </p:nvPr>
        </p:nvSpPr>
        <p:spPr>
          <a:xfrm>
            <a:off x="6118550" y="36604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138" name="Google Shape;138;p13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141" name="Google Shape;141;p13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3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13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19"/>
          <p:cNvSpPr txBox="1">
            <a:spLocks noGrp="1"/>
          </p:cNvSpPr>
          <p:nvPr>
            <p:ph type="subTitle" idx="1"/>
          </p:nvPr>
        </p:nvSpPr>
        <p:spPr>
          <a:xfrm>
            <a:off x="824075" y="24217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19"/>
          <p:cNvSpPr txBox="1">
            <a:spLocks noGrp="1"/>
          </p:cNvSpPr>
          <p:nvPr>
            <p:ph type="subTitle" idx="2"/>
          </p:nvPr>
        </p:nvSpPr>
        <p:spPr>
          <a:xfrm>
            <a:off x="3450365" y="24217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3"/>
          </p:nvPr>
        </p:nvSpPr>
        <p:spPr>
          <a:xfrm>
            <a:off x="6076661" y="24217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4"/>
          </p:nvPr>
        </p:nvSpPr>
        <p:spPr>
          <a:xfrm>
            <a:off x="824075" y="1806675"/>
            <a:ext cx="2243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5"/>
          </p:nvPr>
        </p:nvSpPr>
        <p:spPr>
          <a:xfrm>
            <a:off x="3450368" y="1806676"/>
            <a:ext cx="2243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6"/>
          </p:nvPr>
        </p:nvSpPr>
        <p:spPr>
          <a:xfrm>
            <a:off x="6076661" y="1806675"/>
            <a:ext cx="22434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4374800" y="123825"/>
            <a:ext cx="394125" cy="271800"/>
            <a:chOff x="215225" y="4734875"/>
            <a:chExt cx="394125" cy="271800"/>
          </a:xfrm>
        </p:grpSpPr>
        <p:sp>
          <p:nvSpPr>
            <p:cNvPr id="226" name="Google Shape;226;p19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0" y="-11550"/>
            <a:ext cx="9151800" cy="5156975"/>
            <a:chOff x="0" y="-11550"/>
            <a:chExt cx="9151800" cy="5156975"/>
          </a:xfrm>
        </p:grpSpPr>
        <p:cxnSp>
          <p:nvCxnSpPr>
            <p:cNvPr id="229" name="Google Shape;229;p19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30" name="Google Shape;230;p19"/>
            <p:cNvGrpSpPr/>
            <p:nvPr/>
          </p:nvGrpSpPr>
          <p:grpSpPr>
            <a:xfrm>
              <a:off x="343300" y="-11550"/>
              <a:ext cx="0" cy="5156975"/>
              <a:chOff x="343300" y="-11550"/>
              <a:chExt cx="0" cy="5156975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43300" y="533225"/>
                <a:ext cx="0" cy="461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19"/>
              <p:cNvCxnSpPr/>
              <p:nvPr/>
            </p:nvCxnSpPr>
            <p:spPr>
              <a:xfrm rot="10800000">
                <a:off x="343300" y="-11550"/>
                <a:ext cx="0" cy="54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0"/>
          <p:cNvSpPr txBox="1">
            <a:spLocks noGrp="1"/>
          </p:cNvSpPr>
          <p:nvPr>
            <p:ph type="subTitle" idx="1"/>
          </p:nvPr>
        </p:nvSpPr>
        <p:spPr>
          <a:xfrm>
            <a:off x="1163725" y="12302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37" name="Google Shape;237;p20"/>
          <p:cNvSpPr txBox="1">
            <a:spLocks noGrp="1"/>
          </p:cNvSpPr>
          <p:nvPr>
            <p:ph type="subTitle" idx="2"/>
          </p:nvPr>
        </p:nvSpPr>
        <p:spPr>
          <a:xfrm>
            <a:off x="1163726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20"/>
          <p:cNvSpPr txBox="1">
            <a:spLocks noGrp="1"/>
          </p:cNvSpPr>
          <p:nvPr>
            <p:ph type="subTitle" idx="3"/>
          </p:nvPr>
        </p:nvSpPr>
        <p:spPr>
          <a:xfrm>
            <a:off x="5013252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4"/>
          </p:nvPr>
        </p:nvSpPr>
        <p:spPr>
          <a:xfrm>
            <a:off x="1163726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5"/>
          </p:nvPr>
        </p:nvSpPr>
        <p:spPr>
          <a:xfrm>
            <a:off x="5013252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6"/>
          </p:nvPr>
        </p:nvSpPr>
        <p:spPr>
          <a:xfrm>
            <a:off x="1163725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7"/>
          </p:nvPr>
        </p:nvSpPr>
        <p:spPr>
          <a:xfrm>
            <a:off x="5013250" y="123027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8"/>
          </p:nvPr>
        </p:nvSpPr>
        <p:spPr>
          <a:xfrm>
            <a:off x="5013250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 rot="5400000">
            <a:off x="8589425" y="202025"/>
            <a:ext cx="394125" cy="271800"/>
            <a:chOff x="215225" y="4734875"/>
            <a:chExt cx="394125" cy="271800"/>
          </a:xfrm>
        </p:grpSpPr>
        <p:sp>
          <p:nvSpPr>
            <p:cNvPr id="246" name="Google Shape;246;p20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0" y="-8275"/>
            <a:ext cx="9201825" cy="5153700"/>
            <a:chOff x="0" y="-8275"/>
            <a:chExt cx="9201825" cy="5153700"/>
          </a:xfrm>
        </p:grpSpPr>
        <p:grpSp>
          <p:nvGrpSpPr>
            <p:cNvPr id="249" name="Google Shape;249;p20"/>
            <p:cNvGrpSpPr/>
            <p:nvPr/>
          </p:nvGrpSpPr>
          <p:grpSpPr>
            <a:xfrm>
              <a:off x="0" y="4897525"/>
              <a:ext cx="9201825" cy="0"/>
              <a:chOff x="0" y="4897525"/>
              <a:chExt cx="9201825" cy="0"/>
            </a:xfrm>
          </p:grpSpPr>
          <p:cxnSp>
            <p:nvCxnSpPr>
              <p:cNvPr id="250" name="Google Shape;250;p20"/>
              <p:cNvCxnSpPr/>
              <p:nvPr/>
            </p:nvCxnSpPr>
            <p:spPr>
              <a:xfrm>
                <a:off x="0" y="4897525"/>
                <a:ext cx="8445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20"/>
              <p:cNvCxnSpPr/>
              <p:nvPr/>
            </p:nvCxnSpPr>
            <p:spPr>
              <a:xfrm>
                <a:off x="8428125" y="4897525"/>
                <a:ext cx="773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2" name="Google Shape;252;p20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25"/>
          <p:cNvGrpSpPr/>
          <p:nvPr/>
        </p:nvGrpSpPr>
        <p:grpSpPr>
          <a:xfrm>
            <a:off x="0" y="-14925"/>
            <a:ext cx="9151800" cy="5158500"/>
            <a:chOff x="0" y="-14925"/>
            <a:chExt cx="9151800" cy="5158500"/>
          </a:xfrm>
        </p:grpSpPr>
        <p:cxnSp>
          <p:nvCxnSpPr>
            <p:cNvPr id="313" name="Google Shape;313;p25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5"/>
            <p:cNvCxnSpPr/>
            <p:nvPr/>
          </p:nvCxnSpPr>
          <p:spPr>
            <a:xfrm rot="10800000">
              <a:off x="343050" y="533475"/>
              <a:ext cx="0" cy="461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25"/>
            <p:cNvCxnSpPr/>
            <p:nvPr/>
          </p:nvCxnSpPr>
          <p:spPr>
            <a:xfrm rot="10800000">
              <a:off x="343050" y="-14925"/>
              <a:ext cx="0" cy="54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5"/>
          <p:cNvGrpSpPr/>
          <p:nvPr/>
        </p:nvGrpSpPr>
        <p:grpSpPr>
          <a:xfrm>
            <a:off x="8603888" y="123825"/>
            <a:ext cx="394125" cy="271800"/>
            <a:chOff x="215225" y="4734875"/>
            <a:chExt cx="394125" cy="271800"/>
          </a:xfrm>
        </p:grpSpPr>
        <p:sp>
          <p:nvSpPr>
            <p:cNvPr id="317" name="Google Shape;317;p25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323" name="Google Shape;323;p26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26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1478750"/>
            <a:ext cx="9144000" cy="36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20975" y="4739233"/>
            <a:ext cx="394125" cy="271800"/>
            <a:chOff x="215225" y="4734875"/>
            <a:chExt cx="394125" cy="271800"/>
          </a:xfrm>
        </p:grpSpPr>
        <p:sp>
          <p:nvSpPr>
            <p:cNvPr id="23" name="Google Shape;23;p3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8800950" y="-75"/>
            <a:ext cx="0" cy="5152275"/>
            <a:chOff x="8804325" y="-75"/>
            <a:chExt cx="0" cy="5152275"/>
          </a:xfrm>
        </p:grpSpPr>
        <p:cxnSp>
          <p:nvCxnSpPr>
            <p:cNvPr id="26" name="Google Shape;26;p3"/>
            <p:cNvCxnSpPr/>
            <p:nvPr/>
          </p:nvCxnSpPr>
          <p:spPr>
            <a:xfrm rot="10800000">
              <a:off x="8804325" y="1477500"/>
              <a:ext cx="0" cy="3674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3"/>
            <p:cNvCxnSpPr/>
            <p:nvPr/>
          </p:nvCxnSpPr>
          <p:spPr>
            <a:xfrm rot="10800000">
              <a:off x="8804325" y="-75"/>
              <a:ext cx="0" cy="1479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4485400" y="1809175"/>
            <a:ext cx="39435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535000"/>
            <a:ext cx="1117500" cy="943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36" name="Google Shape;36;p4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4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rot="-5400000" flipH="1">
            <a:off x="162316" y="2435865"/>
            <a:ext cx="394125" cy="271746"/>
            <a:chOff x="215225" y="4734875"/>
            <a:chExt cx="394125" cy="271800"/>
          </a:xfrm>
        </p:grpSpPr>
        <p:sp>
          <p:nvSpPr>
            <p:cNvPr id="46" name="Google Shape;46;p5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49" name="Google Shape;49;p5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subTitle" idx="1"/>
          </p:nvPr>
        </p:nvSpPr>
        <p:spPr>
          <a:xfrm>
            <a:off x="4923250" y="2421751"/>
            <a:ext cx="25056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2"/>
          </p:nvPr>
        </p:nvSpPr>
        <p:spPr>
          <a:xfrm>
            <a:off x="1715375" y="2421750"/>
            <a:ext cx="2505600" cy="15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3"/>
          </p:nvPr>
        </p:nvSpPr>
        <p:spPr>
          <a:xfrm>
            <a:off x="1715375" y="177189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4"/>
          </p:nvPr>
        </p:nvSpPr>
        <p:spPr>
          <a:xfrm>
            <a:off x="4923250" y="1771900"/>
            <a:ext cx="25056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0" y="-14925"/>
            <a:ext cx="9151800" cy="5158500"/>
            <a:chOff x="0" y="-14925"/>
            <a:chExt cx="9151800" cy="5158500"/>
          </a:xfrm>
        </p:grpSpPr>
        <p:cxnSp>
          <p:nvCxnSpPr>
            <p:cNvPr id="61" name="Google Shape;61;p6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6"/>
            <p:cNvCxnSpPr/>
            <p:nvPr/>
          </p:nvCxnSpPr>
          <p:spPr>
            <a:xfrm rot="10800000">
              <a:off x="343050" y="533475"/>
              <a:ext cx="0" cy="4610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343050" y="-14925"/>
              <a:ext cx="0" cy="549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" name="Google Shape;64;p6"/>
          <p:cNvGrpSpPr/>
          <p:nvPr/>
        </p:nvGrpSpPr>
        <p:grpSpPr>
          <a:xfrm>
            <a:off x="8603888" y="123825"/>
            <a:ext cx="394125" cy="271800"/>
            <a:chOff x="215225" y="4734875"/>
            <a:chExt cx="394125" cy="271800"/>
          </a:xfrm>
        </p:grpSpPr>
        <p:sp>
          <p:nvSpPr>
            <p:cNvPr id="65" name="Google Shape;65;p6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104280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720000" y="1615500"/>
            <a:ext cx="3852000" cy="24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>
            <a:spLocks noGrp="1"/>
          </p:cNvSpPr>
          <p:nvPr>
            <p:ph type="pic" idx="2"/>
          </p:nvPr>
        </p:nvSpPr>
        <p:spPr>
          <a:xfrm>
            <a:off x="5304925" y="681375"/>
            <a:ext cx="3123900" cy="3780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4374925" y="4740200"/>
            <a:ext cx="394125" cy="271800"/>
            <a:chOff x="215225" y="4734875"/>
            <a:chExt cx="394125" cy="271800"/>
          </a:xfrm>
        </p:grpSpPr>
        <p:sp>
          <p:nvSpPr>
            <p:cNvPr id="75" name="Google Shape;75;p7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7"/>
          <p:cNvGrpSpPr/>
          <p:nvPr/>
        </p:nvGrpSpPr>
        <p:grpSpPr>
          <a:xfrm>
            <a:off x="-6303" y="-673"/>
            <a:ext cx="9170700" cy="5161600"/>
            <a:chOff x="-6303" y="-673"/>
            <a:chExt cx="9170700" cy="5161600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8800938" y="-673"/>
              <a:ext cx="13" cy="5161600"/>
              <a:chOff x="8800938" y="-18025"/>
              <a:chExt cx="13" cy="5161600"/>
            </a:xfrm>
          </p:grpSpPr>
          <p:cxnSp>
            <p:nvCxnSpPr>
              <p:cNvPr id="79" name="Google Shape;79;p7"/>
              <p:cNvCxnSpPr/>
              <p:nvPr/>
            </p:nvCxnSpPr>
            <p:spPr>
              <a:xfrm rot="10800000">
                <a:off x="8800950" y="-18025"/>
                <a:ext cx="0" cy="461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7"/>
              <p:cNvCxnSpPr/>
              <p:nvPr/>
            </p:nvCxnSpPr>
            <p:spPr>
              <a:xfrm rot="10800000">
                <a:off x="8800938" y="4590975"/>
                <a:ext cx="0" cy="55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1" name="Google Shape;81;p7"/>
            <p:cNvCxnSpPr/>
            <p:nvPr/>
          </p:nvCxnSpPr>
          <p:spPr>
            <a:xfrm>
              <a:off x="-6303" y="251525"/>
              <a:ext cx="917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5" name="Google Shape;85;p8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 rot="-5400000" flipH="1">
            <a:off x="162316" y="2435865"/>
            <a:ext cx="394125" cy="271746"/>
            <a:chOff x="215225" y="4734875"/>
            <a:chExt cx="394125" cy="271800"/>
          </a:xfrm>
        </p:grpSpPr>
        <p:sp>
          <p:nvSpPr>
            <p:cNvPr id="87" name="Google Shape;87;p8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90" name="Google Shape;90;p8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8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4374800" y="123825"/>
            <a:ext cx="394125" cy="271800"/>
            <a:chOff x="215225" y="4734875"/>
            <a:chExt cx="394125" cy="271800"/>
          </a:xfrm>
        </p:grpSpPr>
        <p:sp>
          <p:nvSpPr>
            <p:cNvPr id="99" name="Google Shape;99;p9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0" y="-11550"/>
            <a:ext cx="9151800" cy="5156975"/>
            <a:chOff x="0" y="-11550"/>
            <a:chExt cx="9151800" cy="5156975"/>
          </a:xfrm>
        </p:grpSpPr>
        <p:cxnSp>
          <p:nvCxnSpPr>
            <p:cNvPr id="102" name="Google Shape;102;p9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3" name="Google Shape;103;p9"/>
            <p:cNvGrpSpPr/>
            <p:nvPr/>
          </p:nvGrpSpPr>
          <p:grpSpPr>
            <a:xfrm>
              <a:off x="343300" y="-11550"/>
              <a:ext cx="0" cy="5156975"/>
              <a:chOff x="343300" y="-11550"/>
              <a:chExt cx="0" cy="5156975"/>
            </a:xfrm>
          </p:grpSpPr>
          <p:cxnSp>
            <p:nvCxnSpPr>
              <p:cNvPr id="104" name="Google Shape;104;p9"/>
              <p:cNvCxnSpPr/>
              <p:nvPr/>
            </p:nvCxnSpPr>
            <p:spPr>
              <a:xfrm rot="10800000">
                <a:off x="343300" y="533225"/>
                <a:ext cx="0" cy="461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 rot="10800000">
                <a:off x="343300" y="-11550"/>
                <a:ext cx="0" cy="54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5" r:id="rId12"/>
    <p:sldLayoutId id="2147483666" r:id="rId13"/>
    <p:sldLayoutId id="2147483671" r:id="rId14"/>
    <p:sldLayoutId id="214748367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30"/>
          <p:cNvCxnSpPr/>
          <p:nvPr/>
        </p:nvCxnSpPr>
        <p:spPr>
          <a:xfrm>
            <a:off x="0" y="43243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0" name="Google Shape;340;p30"/>
          <p:cNvSpPr txBox="1">
            <a:spLocks noGrp="1"/>
          </p:cNvSpPr>
          <p:nvPr>
            <p:ph type="ctrTitle"/>
          </p:nvPr>
        </p:nvSpPr>
        <p:spPr>
          <a:xfrm>
            <a:off x="1676400" y="514350"/>
            <a:ext cx="5105400" cy="20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 smtClean="0"/>
              <a:t>      </a:t>
            </a:r>
            <a:r>
              <a:rPr lang="en" sz="6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Welcome</a:t>
            </a:r>
            <a:br>
              <a:rPr lang="en" sz="6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</a:br>
            <a:r>
              <a:rPr lang="en" sz="6000" dirty="0" smtClean="0">
                <a:solidFill>
                  <a:schemeClr val="tx1">
                    <a:lumMod val="90000"/>
                    <a:lumOff val="10000"/>
                  </a:schemeClr>
                </a:solidFill>
              </a:rPr>
              <a:t>            to</a:t>
            </a:r>
            <a:endParaRPr sz="6000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571750"/>
            <a:ext cx="2988566" cy="83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>
            <a:spLocks noGrp="1"/>
          </p:cNvSpPr>
          <p:nvPr>
            <p:ph type="subTitle" idx="2"/>
          </p:nvPr>
        </p:nvSpPr>
        <p:spPr>
          <a:xfrm>
            <a:off x="1163726" y="175617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Allow easy profile creation and skill posting.</a:t>
            </a:r>
            <a:endParaRPr dirty="0"/>
          </a:p>
        </p:txBody>
      </p:sp>
      <p:sp>
        <p:nvSpPr>
          <p:cNvPr id="407" name="Google Shape;407;p37"/>
          <p:cNvSpPr txBox="1">
            <a:spLocks noGrp="1"/>
          </p:cNvSpPr>
          <p:nvPr>
            <p:ph type="subTitle" idx="3"/>
          </p:nvPr>
        </p:nvSpPr>
        <p:spPr>
          <a:xfrm>
            <a:off x="5013252" y="1756175"/>
            <a:ext cx="3292548" cy="891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Enable users to search and filter </a:t>
            </a:r>
            <a:r>
              <a:rPr lang="en-US" dirty="0" smtClean="0"/>
              <a:t>skill exchange </a:t>
            </a:r>
            <a:r>
              <a:rPr lang="en-US" dirty="0"/>
              <a:t>opportunities.</a:t>
            </a:r>
          </a:p>
        </p:txBody>
      </p:sp>
      <p:sp>
        <p:nvSpPr>
          <p:cNvPr id="408" name="Google Shape;408;p37"/>
          <p:cNvSpPr txBox="1">
            <a:spLocks noGrp="1"/>
          </p:cNvSpPr>
          <p:nvPr>
            <p:ph type="subTitle" idx="4"/>
          </p:nvPr>
        </p:nvSpPr>
        <p:spPr>
          <a:xfrm>
            <a:off x="1163726" y="35045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User may specify their </a:t>
            </a:r>
            <a:r>
              <a:rPr lang="en" dirty="0" smtClean="0"/>
              <a:t>needs</a:t>
            </a:r>
            <a:r>
              <a:rPr lang="en" dirty="0" smtClean="0"/>
              <a:t> </a:t>
            </a:r>
            <a:r>
              <a:rPr lang="en" dirty="0" smtClean="0"/>
              <a:t>and organizes their learning schedule on the platform.</a:t>
            </a:r>
            <a:endParaRPr dirty="0"/>
          </a:p>
        </p:txBody>
      </p:sp>
      <p:sp>
        <p:nvSpPr>
          <p:cNvPr id="409" name="Google Shape;409;p37"/>
          <p:cNvSpPr txBox="1">
            <a:spLocks noGrp="1"/>
          </p:cNvSpPr>
          <p:nvPr>
            <p:ph type="subTitle" idx="5"/>
          </p:nvPr>
        </p:nvSpPr>
        <p:spPr>
          <a:xfrm>
            <a:off x="5013252" y="350450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Give digital certificate to learners.</a:t>
            </a:r>
            <a:endParaRPr dirty="0"/>
          </a:p>
        </p:txBody>
      </p:sp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 of Barter Brains</a:t>
            </a:r>
            <a:endParaRPr dirty="0"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1"/>
          </p:nvPr>
        </p:nvSpPr>
        <p:spPr>
          <a:xfrm>
            <a:off x="1981200" y="1200150"/>
            <a:ext cx="969863" cy="579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01</a:t>
            </a:r>
            <a:endParaRPr sz="28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6"/>
          </p:nvPr>
        </p:nvSpPr>
        <p:spPr>
          <a:xfrm>
            <a:off x="1925737" y="2952750"/>
            <a:ext cx="893663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03</a:t>
            </a:r>
            <a:endParaRPr sz="2800" dirty="0"/>
          </a:p>
        </p:txBody>
      </p:sp>
      <p:sp>
        <p:nvSpPr>
          <p:cNvPr id="413" name="Google Shape;413;p37"/>
          <p:cNvSpPr txBox="1">
            <a:spLocks noGrp="1"/>
          </p:cNvSpPr>
          <p:nvPr>
            <p:ph type="subTitle" idx="7"/>
          </p:nvPr>
        </p:nvSpPr>
        <p:spPr>
          <a:xfrm>
            <a:off x="5943600" y="1200150"/>
            <a:ext cx="1158937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02</a:t>
            </a:r>
            <a:endParaRPr sz="2800"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ubTitle" idx="8"/>
          </p:nvPr>
        </p:nvSpPr>
        <p:spPr>
          <a:xfrm>
            <a:off x="6003863" y="2952750"/>
            <a:ext cx="1006537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build="p"/>
      <p:bldP spid="407" grpId="0" build="p"/>
      <p:bldP spid="408" grpId="0" build="p"/>
      <p:bldP spid="409" grpId="0" build="p"/>
      <p:bldP spid="411" grpId="0" build="p"/>
      <p:bldP spid="412" grpId="0" build="p"/>
      <p:bldP spid="413" grpId="0" build="p"/>
      <p:bldP spid="41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7438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Statement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>
            <a:spLocks noGrp="1"/>
          </p:cNvSpPr>
          <p:nvPr>
            <p:ph type="title"/>
          </p:nvPr>
        </p:nvSpPr>
        <p:spPr>
          <a:xfrm>
            <a:off x="2548800" y="2464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Problem Statment</a:t>
            </a:r>
            <a:endParaRPr dirty="0"/>
          </a:p>
        </p:txBody>
      </p:sp>
      <p:sp>
        <p:nvSpPr>
          <p:cNvPr id="7" name="Google Shape;356;p32"/>
          <p:cNvSpPr txBox="1">
            <a:spLocks/>
          </p:cNvSpPr>
          <p:nvPr/>
        </p:nvSpPr>
        <p:spPr>
          <a:xfrm>
            <a:off x="762000" y="781050"/>
            <a:ext cx="32004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1.    Lack of Accessible         Platforms</a:t>
            </a:r>
          </a:p>
          <a:p>
            <a:pPr lvl="7"/>
            <a:r>
              <a:rPr lang="en-US" sz="1200" dirty="0" smtClean="0">
                <a:solidFill>
                  <a:srgbClr val="002060"/>
                </a:solidFill>
                <a:latin typeface="DM Serif Text" charset="0"/>
              </a:rPr>
              <a:t>This creates a barrier for people who have skills but cannot afford paid learning. 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002060"/>
              </a:solidFill>
              <a:latin typeface="DM Serif Text" charset="0"/>
            </a:endParaRPr>
          </a:p>
        </p:txBody>
      </p:sp>
      <p:sp>
        <p:nvSpPr>
          <p:cNvPr id="8" name="Google Shape;356;p32"/>
          <p:cNvSpPr txBox="1">
            <a:spLocks/>
          </p:cNvSpPr>
          <p:nvPr/>
        </p:nvSpPr>
        <p:spPr>
          <a:xfrm>
            <a:off x="4648200" y="781050"/>
            <a:ext cx="3200400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2.   Unused </a:t>
            </a:r>
            <a:r>
              <a:rPr lang="en-US" sz="2000" dirty="0">
                <a:solidFill>
                  <a:srgbClr val="002060"/>
                </a:solidFill>
                <a:latin typeface="DM Serif Text" charset="0"/>
              </a:rPr>
              <a:t>Skills and Knowledge</a:t>
            </a:r>
            <a:endParaRPr lang="en-US" sz="2000" dirty="0" smtClean="0">
              <a:solidFill>
                <a:srgbClr val="002060"/>
              </a:solidFill>
              <a:latin typeface="DM Serif Text" charset="0"/>
            </a:endParaRPr>
          </a:p>
          <a:p>
            <a:pPr lvl="7"/>
            <a:r>
              <a:rPr lang="en-US" sz="1200" dirty="0">
                <a:solidFill>
                  <a:srgbClr val="002060"/>
                </a:solidFill>
                <a:latin typeface="DM Serif Text" charset="0"/>
              </a:rPr>
              <a:t>Many individuals have valuable skills (e.g., cooking, coding, music, languages) they are willing to teach.</a:t>
            </a:r>
            <a:endParaRPr lang="en-US" sz="2000" dirty="0">
              <a:solidFill>
                <a:srgbClr val="002060"/>
              </a:solidFill>
              <a:latin typeface="DM Serif Text" charset="0"/>
            </a:endParaRPr>
          </a:p>
        </p:txBody>
      </p:sp>
      <p:sp>
        <p:nvSpPr>
          <p:cNvPr id="9" name="Google Shape;356;p32"/>
          <p:cNvSpPr txBox="1">
            <a:spLocks/>
          </p:cNvSpPr>
          <p:nvPr/>
        </p:nvSpPr>
        <p:spPr>
          <a:xfrm>
            <a:off x="762000" y="2038350"/>
            <a:ext cx="3200400" cy="115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DM Serif Text" charset="0"/>
              </a:rPr>
              <a:t>3</a:t>
            </a:r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.    Missed </a:t>
            </a:r>
            <a:r>
              <a:rPr lang="en-US" sz="2000" dirty="0">
                <a:solidFill>
                  <a:srgbClr val="002060"/>
                </a:solidFill>
                <a:latin typeface="DM Serif Text" charset="0"/>
              </a:rPr>
              <a:t>Opportunities for Community </a:t>
            </a:r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Growth</a:t>
            </a:r>
          </a:p>
          <a:p>
            <a:pPr lvl="7"/>
            <a:r>
              <a:rPr lang="en-US" sz="1200" dirty="0">
                <a:solidFill>
                  <a:srgbClr val="002060"/>
                </a:solidFill>
                <a:latin typeface="DM Serif Text" charset="0"/>
              </a:rPr>
              <a:t>Skill exchanges not only benefit individuals but can also build stronger </a:t>
            </a:r>
            <a:r>
              <a:rPr lang="en-US" sz="1200" dirty="0" smtClean="0">
                <a:solidFill>
                  <a:srgbClr val="002060"/>
                </a:solidFill>
                <a:latin typeface="DM Serif Text" charset="0"/>
              </a:rPr>
              <a:t>communities.</a:t>
            </a:r>
            <a:endParaRPr lang="en-US" sz="2000" dirty="0">
              <a:solidFill>
                <a:srgbClr val="002060"/>
              </a:solidFill>
              <a:latin typeface="DM Serif Text" charset="0"/>
            </a:endParaRPr>
          </a:p>
        </p:txBody>
      </p:sp>
      <p:sp>
        <p:nvSpPr>
          <p:cNvPr id="10" name="Google Shape;356;p32"/>
          <p:cNvSpPr txBox="1">
            <a:spLocks/>
          </p:cNvSpPr>
          <p:nvPr/>
        </p:nvSpPr>
        <p:spPr>
          <a:xfrm>
            <a:off x="4638338" y="2114550"/>
            <a:ext cx="3210261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4.    </a:t>
            </a:r>
            <a:r>
              <a:rPr lang="en-US" sz="2000" dirty="0">
                <a:solidFill>
                  <a:srgbClr val="002060"/>
                </a:solidFill>
                <a:latin typeface="DM Serif Text" charset="0"/>
              </a:rPr>
              <a:t>Barrier for People from Underprivileged Backgrounds:</a:t>
            </a:r>
            <a:endParaRPr lang="en-US" sz="2000" dirty="0" smtClean="0">
              <a:solidFill>
                <a:srgbClr val="002060"/>
              </a:solidFill>
              <a:latin typeface="DM Serif Text" charset="0"/>
            </a:endParaRPr>
          </a:p>
          <a:p>
            <a:r>
              <a:rPr lang="en-US" sz="1200" dirty="0">
                <a:solidFill>
                  <a:srgbClr val="002060"/>
                </a:solidFill>
                <a:latin typeface="DM Serif Text" charset="0"/>
              </a:rPr>
              <a:t>For individuals from economically weaker sections, traditional paid courses are often not an option.</a:t>
            </a:r>
          </a:p>
          <a:p>
            <a:r>
              <a:rPr lang="en-US" sz="1200" dirty="0">
                <a:solidFill>
                  <a:srgbClr val="002060"/>
                </a:solidFill>
                <a:latin typeface="DM Serif Text" charset="0"/>
              </a:rPr>
              <a:t>A </a:t>
            </a:r>
            <a:r>
              <a:rPr lang="en-US" sz="1200" b="1" dirty="0">
                <a:solidFill>
                  <a:srgbClr val="002060"/>
                </a:solidFill>
                <a:latin typeface="DM Serif Text" charset="0"/>
              </a:rPr>
              <a:t>free skill exchange platform</a:t>
            </a:r>
            <a:r>
              <a:rPr lang="en-US" sz="1200" dirty="0">
                <a:solidFill>
                  <a:srgbClr val="002060"/>
                </a:solidFill>
                <a:latin typeface="DM Serif Text" charset="0"/>
              </a:rPr>
              <a:t> can </a:t>
            </a:r>
            <a:r>
              <a:rPr lang="en-US" sz="1200" dirty="0" smtClean="0">
                <a:solidFill>
                  <a:srgbClr val="002060"/>
                </a:solidFill>
                <a:latin typeface="DM Serif Text" charset="0"/>
              </a:rPr>
              <a:t> </a:t>
            </a:r>
            <a:r>
              <a:rPr lang="en-US" sz="1200" b="1" dirty="0">
                <a:solidFill>
                  <a:srgbClr val="002060"/>
                </a:solidFill>
                <a:latin typeface="DM Serif Text" charset="0"/>
              </a:rPr>
              <a:t>bridge social gaps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66294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Tools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294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10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>
            <a:spLocks noGrp="1"/>
          </p:cNvSpPr>
          <p:nvPr>
            <p:ph type="title"/>
          </p:nvPr>
        </p:nvSpPr>
        <p:spPr>
          <a:xfrm>
            <a:off x="601800" y="6667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Tools of Barter Brains</a:t>
            </a:r>
            <a:endParaRPr dirty="0"/>
          </a:p>
        </p:txBody>
      </p:sp>
      <p:graphicFrame>
        <p:nvGraphicFramePr>
          <p:cNvPr id="348" name="Google Shape;348;p31"/>
          <p:cNvGraphicFramePr/>
          <p:nvPr>
            <p:extLst>
              <p:ext uri="{D42A27DB-BD31-4B8C-83A1-F6EECF244321}">
                <p14:modId xmlns:p14="http://schemas.microsoft.com/office/powerpoint/2010/main" val="1707078097"/>
              </p:ext>
            </p:extLst>
          </p:nvPr>
        </p:nvGraphicFramePr>
        <p:xfrm>
          <a:off x="720000" y="1713634"/>
          <a:ext cx="7704000" cy="2377300"/>
        </p:xfrm>
        <a:graphic>
          <a:graphicData uri="http://schemas.openxmlformats.org/drawingml/2006/table">
            <a:tbl>
              <a:tblPr>
                <a:noFill/>
                <a:tableStyleId>{7D506060-EE03-4DA0-8A5E-94DCEF5CB765}</a:tableStyleId>
              </a:tblPr>
              <a:tblGrid>
                <a:gridCol w="2416275"/>
                <a:gridCol w="5287725"/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Html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Arimo" charset="0"/>
                          <a:ea typeface="Arimo" charset="0"/>
                          <a:cs typeface="Arimo" charset="0"/>
                        </a:rPr>
                        <a:t>Built the basic structure of the Barter Brains website (headings, paragraphs, buttons, forms).</a:t>
                      </a:r>
                      <a:endParaRPr sz="1000" dirty="0">
                        <a:solidFill>
                          <a:srgbClr val="002060"/>
                        </a:solidFill>
                        <a:latin typeface="Arimo" charset="0"/>
                        <a:ea typeface="Arimo" charset="0"/>
                        <a:cs typeface="Arimo" charset="0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Bootstrap 5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Made the website mobile-friendly and responsive on different devices (phones, tablets, computers).</a:t>
                      </a:r>
                      <a:endParaRPr sz="1000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JavaScript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Improved user experience by handling real-time operations on the web page.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Sublime Text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</a:rPr>
                        <a:t>Wrote and managed all the project’s HTML, CSS, JavaScript code easily.</a:t>
                      </a:r>
                      <a:endParaRPr sz="1000" dirty="0">
                        <a:solidFill>
                          <a:srgbClr val="002060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Microsoft Word</a:t>
                      </a:r>
                      <a:endParaRPr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 smtClean="0">
                          <a:solidFill>
                            <a:srgbClr val="002060"/>
                          </a:solidFill>
                          <a:latin typeface="Arimo" charset="0"/>
                          <a:ea typeface="Arimo" charset="0"/>
                          <a:cs typeface="Arimo" charset="0"/>
                        </a:rPr>
                        <a:t>Created and documented project reports, proposals, and written project material.</a:t>
                      </a:r>
                      <a:endParaRPr sz="1000" dirty="0">
                        <a:solidFill>
                          <a:srgbClr val="002060"/>
                        </a:solidFill>
                        <a:latin typeface="Arimo" charset="0"/>
                        <a:ea typeface="Arimo" charset="0"/>
                        <a:cs typeface="Arimo" charset="0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sng" dirty="0" smtClean="0">
                          <a:solidFill>
                            <a:schemeClr val="dk1"/>
                          </a:solidFill>
                          <a:latin typeface="DM Serif Text"/>
                          <a:ea typeface="DM Serif Text"/>
                          <a:cs typeface="DM Serif Text"/>
                          <a:sym typeface="DM Serif Text"/>
                        </a:rPr>
                        <a:t>Microsoft Excel</a:t>
                      </a:r>
                      <a:endParaRPr lang="en-US" sz="1000" b="1" u="sng" dirty="0">
                        <a:solidFill>
                          <a:schemeClr val="dk1"/>
                        </a:solidFill>
                        <a:latin typeface="DM Serif Text"/>
                        <a:ea typeface="DM Serif Text"/>
                        <a:cs typeface="DM Serif Text"/>
                        <a:sym typeface="DM Serif Tex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u="none" dirty="0" smtClean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Used</a:t>
                      </a:r>
                      <a:r>
                        <a:rPr lang="en-US" sz="1000" u="none" baseline="0" dirty="0" smtClean="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to create Gantt chart</a:t>
                      </a:r>
                      <a:endParaRPr sz="1000" u="none" dirty="0">
                        <a:solidFill>
                          <a:schemeClr val="dk1"/>
                        </a:solidFill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349" name="Google Shape;349;p31"/>
          <p:cNvSpPr txBox="1"/>
          <p:nvPr/>
        </p:nvSpPr>
        <p:spPr>
          <a:xfrm>
            <a:off x="2645700" y="4096200"/>
            <a:ext cx="3501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713100" y="4096200"/>
            <a:ext cx="19326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u="sng" dirty="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74676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Work Flow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06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0820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704000" cy="572700"/>
          </a:xfrm>
        </p:spPr>
        <p:txBody>
          <a:bodyPr/>
          <a:lstStyle/>
          <a:p>
            <a:r>
              <a:rPr lang="en-US" dirty="0" smtClean="0"/>
              <a:t>Workflow of Barter Brains</a:t>
            </a:r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1302385" y="1115695"/>
            <a:ext cx="1898015" cy="694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3" name="Text Box 2"/>
          <p:cNvSpPr txBox="1"/>
          <p:nvPr/>
        </p:nvSpPr>
        <p:spPr>
          <a:xfrm>
            <a:off x="1524000" y="1287145"/>
            <a:ext cx="1504315" cy="3702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Calibri"/>
                <a:cs typeface="Times New Roman"/>
              </a:rPr>
              <a:t>User Registration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295400" y="2182495"/>
            <a:ext cx="1898015" cy="694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969385" y="3214684"/>
            <a:ext cx="1898015" cy="694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464300" y="3163567"/>
            <a:ext cx="1898015" cy="694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371600" y="3257550"/>
            <a:ext cx="1898015" cy="69405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244407" y="1831975"/>
            <a:ext cx="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76157" y="2882262"/>
            <a:ext cx="0" cy="358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3288030" y="3604576"/>
            <a:ext cx="6493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 Box 15"/>
          <p:cNvSpPr txBox="1"/>
          <p:nvPr/>
        </p:nvSpPr>
        <p:spPr>
          <a:xfrm>
            <a:off x="4134485" y="3409949"/>
            <a:ext cx="1504315" cy="3702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Times New Roman"/>
                <a:ea typeface="Calibri"/>
                <a:cs typeface="Times New Roman"/>
              </a:rPr>
              <a:t>Request &amp; Exchange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3" name="Text Box 16"/>
          <p:cNvSpPr txBox="1"/>
          <p:nvPr/>
        </p:nvSpPr>
        <p:spPr>
          <a:xfrm>
            <a:off x="1600200" y="3409950"/>
            <a:ext cx="1504315" cy="3702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Calibri"/>
                <a:cs typeface="Times New Roman"/>
              </a:rPr>
              <a:t>Skill Search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4" name="Text Box 17"/>
          <p:cNvSpPr txBox="1"/>
          <p:nvPr/>
        </p:nvSpPr>
        <p:spPr>
          <a:xfrm>
            <a:off x="1524000" y="2353945"/>
            <a:ext cx="1504315" cy="3702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effectLst/>
                <a:latin typeface="Times New Roman"/>
                <a:ea typeface="Calibri"/>
                <a:cs typeface="Times New Roman"/>
              </a:rPr>
              <a:t>Skill Posting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5" name="Text Box 18"/>
          <p:cNvSpPr txBox="1"/>
          <p:nvPr/>
        </p:nvSpPr>
        <p:spPr>
          <a:xfrm>
            <a:off x="6661149" y="3344545"/>
            <a:ext cx="1504315" cy="370205"/>
          </a:xfrm>
          <a:prstGeom prst="rect">
            <a:avLst/>
          </a:prstGeom>
          <a:solidFill>
            <a:schemeClr val="lt1"/>
          </a:solidFill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200" dirty="0" smtClean="0">
                <a:latin typeface="Times New Roman"/>
                <a:ea typeface="Calibri"/>
                <a:cs typeface="Times New Roman"/>
              </a:rPr>
              <a:t>Certificates</a:t>
            </a:r>
            <a:r>
              <a:rPr lang="en-US" sz="1200" dirty="0">
                <a:latin typeface="Times New Roman"/>
                <a:ea typeface="Calibri"/>
                <a:cs typeface="Times New Roman"/>
              </a:rPr>
              <a:t> </a:t>
            </a:r>
            <a:r>
              <a:rPr lang="en-US" sz="1200" dirty="0" smtClean="0">
                <a:effectLst/>
                <a:latin typeface="Times New Roman"/>
                <a:ea typeface="Calibri"/>
                <a:cs typeface="Times New Roman"/>
              </a:rPr>
              <a:t>&amp; Reviews</a:t>
            </a:r>
            <a:endParaRPr lang="en-US" sz="1100" dirty="0">
              <a:effectLst/>
              <a:ea typeface="Calibri"/>
              <a:cs typeface="Times New Roman"/>
            </a:endParaRPr>
          </a:p>
        </p:txBody>
      </p:sp>
      <p:sp>
        <p:nvSpPr>
          <p:cNvPr id="37" name="Rectangle 42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858967" y="3561711"/>
            <a:ext cx="6493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94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75438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Future Goals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07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1144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7"/>
          <p:cNvSpPr txBox="1">
            <a:spLocks noGrp="1"/>
          </p:cNvSpPr>
          <p:nvPr>
            <p:ph type="subTitle" idx="2"/>
          </p:nvPr>
        </p:nvSpPr>
        <p:spPr>
          <a:xfrm>
            <a:off x="1163726" y="1756175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Launch a </a:t>
            </a:r>
            <a:r>
              <a:rPr lang="en-US" b="1" dirty="0"/>
              <a:t>mobile app</a:t>
            </a:r>
            <a:r>
              <a:rPr lang="en-US" dirty="0"/>
              <a:t> version.</a:t>
            </a:r>
            <a:endParaRPr dirty="0"/>
          </a:p>
        </p:txBody>
      </p:sp>
      <p:sp>
        <p:nvSpPr>
          <p:cNvPr id="408" name="Google Shape;408;p37"/>
          <p:cNvSpPr txBox="1">
            <a:spLocks noGrp="1"/>
          </p:cNvSpPr>
          <p:nvPr>
            <p:ph type="subTitle" idx="4"/>
          </p:nvPr>
        </p:nvSpPr>
        <p:spPr>
          <a:xfrm>
            <a:off x="5034000" y="173355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Offer Group Learning Sessions</a:t>
            </a:r>
            <a:endParaRPr dirty="0"/>
          </a:p>
        </p:txBody>
      </p:sp>
      <p:sp>
        <p:nvSpPr>
          <p:cNvPr id="409" name="Google Shape;409;p37"/>
          <p:cNvSpPr txBox="1">
            <a:spLocks noGrp="1"/>
          </p:cNvSpPr>
          <p:nvPr>
            <p:ph type="subTitle" idx="5"/>
          </p:nvPr>
        </p:nvSpPr>
        <p:spPr>
          <a:xfrm>
            <a:off x="5105400" y="2724150"/>
            <a:ext cx="2967000" cy="10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Free basic skill learning</a:t>
            </a:r>
            <a:endParaRPr dirty="0"/>
          </a:p>
        </p:txBody>
      </p:sp>
      <p:sp>
        <p:nvSpPr>
          <p:cNvPr id="410" name="Google Shape;410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Future Goals of </a:t>
            </a:r>
            <a:r>
              <a:rPr lang="en" dirty="0" smtClean="0"/>
              <a:t>Barter Brains</a:t>
            </a:r>
            <a:endParaRPr dirty="0"/>
          </a:p>
        </p:txBody>
      </p:sp>
      <p:sp>
        <p:nvSpPr>
          <p:cNvPr id="411" name="Google Shape;411;p37"/>
          <p:cNvSpPr txBox="1">
            <a:spLocks noGrp="1"/>
          </p:cNvSpPr>
          <p:nvPr>
            <p:ph type="subTitle" idx="1"/>
          </p:nvPr>
        </p:nvSpPr>
        <p:spPr>
          <a:xfrm>
            <a:off x="1981200" y="1200150"/>
            <a:ext cx="969863" cy="5794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01</a:t>
            </a:r>
            <a:endParaRPr sz="2800" dirty="0"/>
          </a:p>
        </p:txBody>
      </p:sp>
      <p:sp>
        <p:nvSpPr>
          <p:cNvPr id="412" name="Google Shape;412;p37"/>
          <p:cNvSpPr txBox="1">
            <a:spLocks noGrp="1"/>
          </p:cNvSpPr>
          <p:nvPr>
            <p:ph type="subTitle" idx="6"/>
          </p:nvPr>
        </p:nvSpPr>
        <p:spPr>
          <a:xfrm>
            <a:off x="5943600" y="1276350"/>
            <a:ext cx="893663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sz="2800" dirty="0" smtClean="0"/>
              <a:t>02</a:t>
            </a:r>
            <a:endParaRPr lang="en" sz="2800" dirty="0"/>
          </a:p>
        </p:txBody>
      </p:sp>
      <p:sp>
        <p:nvSpPr>
          <p:cNvPr id="414" name="Google Shape;414;p37"/>
          <p:cNvSpPr txBox="1">
            <a:spLocks noGrp="1"/>
          </p:cNvSpPr>
          <p:nvPr>
            <p:ph type="subTitle" idx="8"/>
          </p:nvPr>
        </p:nvSpPr>
        <p:spPr>
          <a:xfrm>
            <a:off x="5943600" y="2266950"/>
            <a:ext cx="1006537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04</a:t>
            </a:r>
            <a:endParaRPr sz="2400" dirty="0"/>
          </a:p>
        </p:txBody>
      </p:sp>
      <p:sp>
        <p:nvSpPr>
          <p:cNvPr id="12" name="Google Shape;412;p37"/>
          <p:cNvSpPr txBox="1">
            <a:spLocks/>
          </p:cNvSpPr>
          <p:nvPr/>
        </p:nvSpPr>
        <p:spPr>
          <a:xfrm>
            <a:off x="1905000" y="2350650"/>
            <a:ext cx="893663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dirty="0" smtClean="0"/>
              <a:t>03</a:t>
            </a:r>
            <a:endParaRPr lang="en" sz="2800" dirty="0"/>
          </a:p>
        </p:txBody>
      </p:sp>
      <p:sp>
        <p:nvSpPr>
          <p:cNvPr id="13" name="Google Shape;408;p37"/>
          <p:cNvSpPr txBox="1">
            <a:spLocks/>
          </p:cNvSpPr>
          <p:nvPr/>
        </p:nvSpPr>
        <p:spPr>
          <a:xfrm>
            <a:off x="1147800" y="2763150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dirty="0"/>
              <a:t>Partner with Educational Institutions</a:t>
            </a:r>
          </a:p>
        </p:txBody>
      </p:sp>
      <p:sp>
        <p:nvSpPr>
          <p:cNvPr id="14" name="Google Shape;408;p37"/>
          <p:cNvSpPr txBox="1">
            <a:spLocks/>
          </p:cNvSpPr>
          <p:nvPr/>
        </p:nvSpPr>
        <p:spPr>
          <a:xfrm>
            <a:off x="3510000" y="3906150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None/>
              <a:defRPr sz="1200" b="0" i="0" u="none" strike="noStrike" cap="non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marL="0" indent="0"/>
            <a:r>
              <a:rPr lang="en-US" dirty="0"/>
              <a:t>Expand Skill Categories</a:t>
            </a:r>
          </a:p>
        </p:txBody>
      </p:sp>
      <p:sp>
        <p:nvSpPr>
          <p:cNvPr id="15" name="Google Shape;412;p37"/>
          <p:cNvSpPr txBox="1">
            <a:spLocks/>
          </p:cNvSpPr>
          <p:nvPr/>
        </p:nvSpPr>
        <p:spPr>
          <a:xfrm>
            <a:off x="4038600" y="3451800"/>
            <a:ext cx="893663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" sz="2800" dirty="0" smtClean="0"/>
              <a:t>05</a:t>
            </a:r>
            <a:endParaRPr lang="en" sz="2800" dirty="0"/>
          </a:p>
        </p:txBody>
      </p:sp>
    </p:spTree>
    <p:extLst>
      <p:ext uri="{BB962C8B-B14F-4D97-AF65-F5344CB8AC3E}">
        <p14:creationId xmlns:p14="http://schemas.microsoft.com/office/powerpoint/2010/main" val="1573118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0" build="p"/>
      <p:bldP spid="408" grpId="0" build="p"/>
      <p:bldP spid="409" grpId="0" build="p"/>
      <p:bldP spid="411" grpId="0" build="p"/>
      <p:bldP spid="412" grpId="0" build="p"/>
      <p:bldP spid="414" grpId="0" build="p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2150" y="2190750"/>
            <a:ext cx="3695700" cy="1036050"/>
          </a:xfrm>
        </p:spPr>
        <p:txBody>
          <a:bodyPr/>
          <a:lstStyle/>
          <a:p>
            <a:r>
              <a:rPr lang="en-US" sz="2800" dirty="0" smtClean="0"/>
              <a:t>For your attention!</a:t>
            </a:r>
            <a:endParaRPr lang="en-US" sz="2800" dirty="0"/>
          </a:p>
        </p:txBody>
      </p:sp>
      <p:sp>
        <p:nvSpPr>
          <p:cNvPr id="3" name="Google Shape;562;p49"/>
          <p:cNvSpPr txBox="1">
            <a:spLocks/>
          </p:cNvSpPr>
          <p:nvPr/>
        </p:nvSpPr>
        <p:spPr>
          <a:xfrm>
            <a:off x="2743200" y="1504950"/>
            <a:ext cx="35136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r>
              <a:rPr lang="en-US" dirty="0" smtClean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6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30"/>
          <p:cNvCxnSpPr/>
          <p:nvPr/>
        </p:nvCxnSpPr>
        <p:spPr>
          <a:xfrm>
            <a:off x="0" y="43243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047750"/>
            <a:ext cx="3241553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9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9" name="Google Shape;339;p30"/>
          <p:cNvCxnSpPr/>
          <p:nvPr/>
        </p:nvCxnSpPr>
        <p:spPr>
          <a:xfrm>
            <a:off x="0" y="432435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23850"/>
            <a:ext cx="2590799" cy="11811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76400" y="1990695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Supervisor:                          </a:t>
            </a:r>
            <a:r>
              <a:rPr lang="en-US" sz="1600" dirty="0" smtClean="0">
                <a:solidFill>
                  <a:srgbClr val="002060"/>
                </a:solidFill>
                <a:latin typeface="DM Serif Text" charset="0"/>
              </a:rPr>
              <a:t>Mam Sadaf Sikander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" y="2552640"/>
            <a:ext cx="518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DM Serif Text" charset="0"/>
              </a:rPr>
              <a:t>Head of Department:       </a:t>
            </a:r>
            <a:r>
              <a:rPr lang="en-US" sz="1600" dirty="0" smtClean="0">
                <a:solidFill>
                  <a:srgbClr val="002060"/>
                </a:solidFill>
                <a:latin typeface="DM Serif Text" charset="0"/>
              </a:rPr>
              <a:t>Mam Sadaf Sikander </a:t>
            </a:r>
          </a:p>
        </p:txBody>
      </p:sp>
    </p:spTree>
    <p:extLst>
      <p:ext uri="{BB962C8B-B14F-4D97-AF65-F5344CB8AC3E}">
        <p14:creationId xmlns:p14="http://schemas.microsoft.com/office/powerpoint/2010/main" val="3093117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"/>
          <p:cNvSpPr txBox="1">
            <a:spLocks noGrp="1"/>
          </p:cNvSpPr>
          <p:nvPr>
            <p:ph type="title"/>
          </p:nvPr>
        </p:nvSpPr>
        <p:spPr>
          <a:xfrm>
            <a:off x="2362200" y="779850"/>
            <a:ext cx="36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Team Membes of</a:t>
            </a:r>
            <a:endParaRPr b="1" dirty="0"/>
          </a:p>
        </p:txBody>
      </p:sp>
      <p:sp>
        <p:nvSpPr>
          <p:cNvPr id="356" name="Google Shape;356;p32"/>
          <p:cNvSpPr txBox="1">
            <a:spLocks noGrp="1"/>
          </p:cNvSpPr>
          <p:nvPr>
            <p:ph type="title" idx="2"/>
          </p:nvPr>
        </p:nvSpPr>
        <p:spPr>
          <a:xfrm>
            <a:off x="1101000" y="2419350"/>
            <a:ext cx="2556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Member # 01 </a:t>
            </a:r>
            <a:endParaRPr sz="2800" dirty="0"/>
          </a:p>
        </p:txBody>
      </p:sp>
      <p:sp>
        <p:nvSpPr>
          <p:cNvPr id="362" name="Google Shape;362;p32"/>
          <p:cNvSpPr txBox="1">
            <a:spLocks noGrp="1"/>
          </p:cNvSpPr>
          <p:nvPr>
            <p:ph type="subTitle" idx="1"/>
          </p:nvPr>
        </p:nvSpPr>
        <p:spPr>
          <a:xfrm>
            <a:off x="1143000" y="2876550"/>
            <a:ext cx="22098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Tahreem Azeem</a:t>
            </a:r>
          </a:p>
          <a:p>
            <a:pPr marL="0" lvl="0" indent="0"/>
            <a:r>
              <a:rPr lang="en-US" dirty="0" smtClean="0"/>
              <a:t>057722</a:t>
            </a:r>
            <a:endParaRPr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479887"/>
            <a:ext cx="1447800" cy="406063"/>
          </a:xfrm>
          <a:prstGeom prst="rect">
            <a:avLst/>
          </a:prstGeom>
        </p:spPr>
      </p:pic>
      <p:sp>
        <p:nvSpPr>
          <p:cNvPr id="27" name="Google Shape;356;p32"/>
          <p:cNvSpPr txBox="1">
            <a:spLocks noGrp="1"/>
          </p:cNvSpPr>
          <p:nvPr>
            <p:ph type="title" idx="2"/>
          </p:nvPr>
        </p:nvSpPr>
        <p:spPr>
          <a:xfrm>
            <a:off x="4377600" y="2419350"/>
            <a:ext cx="2556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 smtClean="0"/>
              <a:t>Member # 02</a:t>
            </a:r>
            <a:endParaRPr sz="2800" dirty="0"/>
          </a:p>
        </p:txBody>
      </p:sp>
      <p:sp>
        <p:nvSpPr>
          <p:cNvPr id="28" name="Google Shape;362;p32"/>
          <p:cNvSpPr txBox="1">
            <a:spLocks noGrp="1"/>
          </p:cNvSpPr>
          <p:nvPr>
            <p:ph type="subTitle" idx="1"/>
          </p:nvPr>
        </p:nvSpPr>
        <p:spPr>
          <a:xfrm>
            <a:off x="4419600" y="2876550"/>
            <a:ext cx="22098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Eman Noor</a:t>
            </a:r>
          </a:p>
          <a:p>
            <a:pPr marL="0" lvl="0" indent="0"/>
            <a:r>
              <a:rPr lang="en-US" dirty="0"/>
              <a:t>057680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74383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Project Overview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01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175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>
            <a:spLocks noGrp="1"/>
          </p:cNvSpPr>
          <p:nvPr>
            <p:ph type="subTitle" idx="4"/>
          </p:nvPr>
        </p:nvSpPr>
        <p:spPr>
          <a:xfrm>
            <a:off x="4923250" y="1962150"/>
            <a:ext cx="2505600" cy="220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Importance</a:t>
            </a:r>
            <a:endParaRPr lang="en-US" sz="1200" dirty="0">
              <a:latin typeface="Arimo" charset="0"/>
              <a:ea typeface="Arimo" charset="0"/>
              <a:cs typeface="Arimo" charset="0"/>
            </a:endParaRPr>
          </a:p>
          <a:p>
            <a:pPr marL="0" indent="0"/>
            <a:endParaRPr lang="en-US" sz="1200" dirty="0" smtClean="0">
              <a:latin typeface="Arimo" charset="0"/>
              <a:ea typeface="Arimo" charset="0"/>
              <a:cs typeface="Arimo" charset="0"/>
            </a:endParaRPr>
          </a:p>
          <a:p>
            <a:pPr marL="0" indent="0"/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In </a:t>
            </a:r>
            <a:r>
              <a:rPr lang="en-US" sz="1200" dirty="0">
                <a:latin typeface="Arimo" charset="0"/>
                <a:ea typeface="Arimo" charset="0"/>
                <a:cs typeface="Arimo" charset="0"/>
              </a:rPr>
              <a:t>today's fast-paced, rapidly changing world, </a:t>
            </a:r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gaining</a:t>
            </a:r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 </a:t>
            </a:r>
            <a:r>
              <a:rPr lang="en-US" sz="1200" dirty="0">
                <a:latin typeface="Arimo" charset="0"/>
                <a:ea typeface="Arimo" charset="0"/>
                <a:cs typeface="Arimo" charset="0"/>
              </a:rPr>
              <a:t>new skills and knowledge is crucial for personal and professional growth. Barter Brains provides an affordable, flexible, and community-driven way to learn and develop new skills.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7" name="Google Shape;387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Overview</a:t>
            </a:r>
            <a:endParaRPr dirty="0"/>
          </a:p>
        </p:txBody>
      </p:sp>
      <p:sp>
        <p:nvSpPr>
          <p:cNvPr id="390" name="Google Shape;390;p35"/>
          <p:cNvSpPr txBox="1">
            <a:spLocks noGrp="1"/>
          </p:cNvSpPr>
          <p:nvPr>
            <p:ph type="subTitle" idx="3"/>
          </p:nvPr>
        </p:nvSpPr>
        <p:spPr>
          <a:xfrm>
            <a:off x="1715375" y="1771890"/>
            <a:ext cx="2505600" cy="2781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Bater Brains</a:t>
            </a:r>
          </a:p>
          <a:p>
            <a:pPr marL="0" indent="0"/>
            <a:endParaRPr lang="en-US" sz="1200" dirty="0" smtClean="0">
              <a:latin typeface="Arimo" charset="0"/>
              <a:ea typeface="Arimo" charset="0"/>
              <a:cs typeface="Arimo" charset="0"/>
            </a:endParaRPr>
          </a:p>
          <a:p>
            <a:pPr marL="0" indent="0"/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Barter </a:t>
            </a:r>
            <a:r>
              <a:rPr lang="en-US" sz="1200" dirty="0">
                <a:latin typeface="Arimo" charset="0"/>
                <a:ea typeface="Arimo" charset="0"/>
                <a:cs typeface="Arimo" charset="0"/>
              </a:rPr>
              <a:t>Brains is </a:t>
            </a:r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a </a:t>
            </a:r>
            <a:r>
              <a:rPr lang="en-US" sz="1200" dirty="0">
                <a:latin typeface="Arimo" charset="0"/>
                <a:ea typeface="Arimo" charset="0"/>
                <a:cs typeface="Arimo" charset="0"/>
              </a:rPr>
              <a:t>platform that facilitates skill-based exchange and collaboration among individuals. It's a unique </a:t>
            </a:r>
            <a:r>
              <a:rPr lang="en-US" sz="1200" dirty="0" smtClean="0">
                <a:latin typeface="Arimo" charset="0"/>
                <a:ea typeface="Arimo" charset="0"/>
                <a:cs typeface="Arimo" charset="0"/>
              </a:rPr>
              <a:t>system </a:t>
            </a:r>
            <a:r>
              <a:rPr lang="en-US" sz="1200" dirty="0">
                <a:latin typeface="Arimo" charset="0"/>
                <a:ea typeface="Arimo" charset="0"/>
                <a:cs typeface="Arimo" charset="0"/>
              </a:rPr>
              <a:t>where users can offer their skills and expertise in exchange for access to others' skills and knowledge.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" grpId="0" build="p"/>
      <p:bldP spid="39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66294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2647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685800" y="7036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Scope of Barter Brains</a:t>
            </a:r>
            <a:endParaRPr dirty="0"/>
          </a:p>
        </p:txBody>
      </p:sp>
      <p:sp>
        <p:nvSpPr>
          <p:cNvPr id="398" name="Google Shape;398;p36"/>
          <p:cNvSpPr txBox="1">
            <a:spLocks noGrp="1"/>
          </p:cNvSpPr>
          <p:nvPr>
            <p:ph type="subTitle" idx="1"/>
          </p:nvPr>
        </p:nvSpPr>
        <p:spPr>
          <a:xfrm>
            <a:off x="824075" y="16438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skill-matching process is automated in the system to have </a:t>
            </a:r>
            <a:r>
              <a:rPr lang="en-US" dirty="0" smtClean="0"/>
              <a:t> </a:t>
            </a:r>
            <a:r>
              <a:rPr lang="en-US" dirty="0"/>
              <a:t>exchanges. Users may specify their </a:t>
            </a:r>
            <a:r>
              <a:rPr lang="en-US" dirty="0" smtClean="0"/>
              <a:t>needs</a:t>
            </a:r>
            <a:r>
              <a:rPr lang="en-US" dirty="0" smtClean="0"/>
              <a:t>, </a:t>
            </a:r>
            <a:r>
              <a:rPr lang="en-US" dirty="0"/>
              <a:t>receive notifications in the case of potential skill </a:t>
            </a:r>
            <a:r>
              <a:rPr lang="en-US" dirty="0" smtClean="0"/>
              <a:t>matches.</a:t>
            </a:r>
            <a:endParaRPr dirty="0"/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2"/>
          </p:nvPr>
        </p:nvSpPr>
        <p:spPr>
          <a:xfrm>
            <a:off x="3450365" y="16573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Barter Brains platform operates in a barter function, thus eliminating money-making learning. Smart recommendations based on user interests and skill levels add to their </a:t>
            </a:r>
            <a:r>
              <a:rPr lang="en-US" dirty="0" smtClean="0"/>
              <a:t>ease</a:t>
            </a:r>
            <a:r>
              <a:rPr lang="en-US" dirty="0" smtClean="0"/>
              <a:t> </a:t>
            </a:r>
            <a:endParaRPr dirty="0"/>
          </a:p>
        </p:txBody>
      </p:sp>
      <p:sp>
        <p:nvSpPr>
          <p:cNvPr id="400" name="Google Shape;400;p36"/>
          <p:cNvSpPr txBox="1">
            <a:spLocks noGrp="1"/>
          </p:cNvSpPr>
          <p:nvPr>
            <p:ph type="subTitle" idx="3"/>
          </p:nvPr>
        </p:nvSpPr>
        <p:spPr>
          <a:xfrm>
            <a:off x="6076661" y="1657350"/>
            <a:ext cx="2243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Barter Brains connect people willing to learn new skills with people willing to teach them in a community-driven learning experience</a:t>
            </a:r>
            <a:endParaRPr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" grpId="0" build="p"/>
      <p:bldP spid="399" grpId="0" build="p"/>
      <p:bldP spid="40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>
            <a:spLocks noGrp="1"/>
          </p:cNvSpPr>
          <p:nvPr>
            <p:ph type="title"/>
          </p:nvPr>
        </p:nvSpPr>
        <p:spPr>
          <a:xfrm>
            <a:off x="990600" y="1809175"/>
            <a:ext cx="7467600" cy="9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Objectives</a:t>
            </a:r>
            <a:endParaRPr dirty="0"/>
          </a:p>
        </p:txBody>
      </p:sp>
      <p:sp>
        <p:nvSpPr>
          <p:cNvPr id="373" name="Google Shape;373;p33"/>
          <p:cNvSpPr txBox="1">
            <a:spLocks noGrp="1"/>
          </p:cNvSpPr>
          <p:nvPr>
            <p:ph type="title" idx="2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</a:t>
            </a:r>
            <a:endParaRPr dirty="0"/>
          </a:p>
        </p:txBody>
      </p:sp>
      <p:cxnSp>
        <p:nvCxnSpPr>
          <p:cNvPr id="374" name="Google Shape;374;p33"/>
          <p:cNvCxnSpPr/>
          <p:nvPr/>
        </p:nvCxnSpPr>
        <p:spPr>
          <a:xfrm>
            <a:off x="0" y="31524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01615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gant and Clean Case Report by Slidesgo">
  <a:themeElements>
    <a:clrScheme name="Simple Light">
      <a:dk1>
        <a:srgbClr val="092F53"/>
      </a:dk1>
      <a:lt1>
        <a:srgbClr val="EBEBEB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F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503</Words>
  <Application>Microsoft Office PowerPoint</Application>
  <PresentationFormat>On-screen Show (16:9)</PresentationFormat>
  <Paragraphs>88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Raleway</vt:lpstr>
      <vt:lpstr>Arimo</vt:lpstr>
      <vt:lpstr>Calibri</vt:lpstr>
      <vt:lpstr>DM Serif Text</vt:lpstr>
      <vt:lpstr>Times New Roman</vt:lpstr>
      <vt:lpstr>Elegant and Clean Case Report by Slidesgo</vt:lpstr>
      <vt:lpstr>      Welcome             to</vt:lpstr>
      <vt:lpstr>PowerPoint Presentation</vt:lpstr>
      <vt:lpstr>PowerPoint Presentation</vt:lpstr>
      <vt:lpstr>Team Membes of</vt:lpstr>
      <vt:lpstr>Project Overview</vt:lpstr>
      <vt:lpstr>Overview</vt:lpstr>
      <vt:lpstr>Scope</vt:lpstr>
      <vt:lpstr>Scope of Barter Brains</vt:lpstr>
      <vt:lpstr>Objectives</vt:lpstr>
      <vt:lpstr>Objective of Barter Brains</vt:lpstr>
      <vt:lpstr>Problem Statement</vt:lpstr>
      <vt:lpstr>Problem Statment</vt:lpstr>
      <vt:lpstr>Tools</vt:lpstr>
      <vt:lpstr>Tools of Barter Brains</vt:lpstr>
      <vt:lpstr>Work Flow</vt:lpstr>
      <vt:lpstr>Workflow of Barter Brains</vt:lpstr>
      <vt:lpstr>Future Goals</vt:lpstr>
      <vt:lpstr>Future Goals of Barter Brains</vt:lpstr>
      <vt:lpstr>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Muzammil Ashfaq</dc:creator>
  <cp:lastModifiedBy>Extreme Laptop</cp:lastModifiedBy>
  <cp:revision>50</cp:revision>
  <dcterms:modified xsi:type="dcterms:W3CDTF">2025-05-02T07:48:00Z</dcterms:modified>
</cp:coreProperties>
</file>