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2" r:id="rId6"/>
    <p:sldId id="259" r:id="rId7"/>
    <p:sldId id="261" r:id="rId8"/>
    <p:sldId id="262" r:id="rId9"/>
    <p:sldId id="263" r:id="rId10"/>
    <p:sldId id="264" r:id="rId11"/>
    <p:sldId id="265"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7FC1-BBB4-D5D1-6316-60F7AFADA2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A41CC0-5F0F-3604-6989-00A95E04B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7384D-7C3F-C05A-D59E-DDA8FC4CD968}"/>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5" name="Footer Placeholder 4">
            <a:extLst>
              <a:ext uri="{FF2B5EF4-FFF2-40B4-BE49-F238E27FC236}">
                <a16:creationId xmlns:a16="http://schemas.microsoft.com/office/drawing/2014/main" id="{9A7CE6DE-241B-0D80-2C8E-78F31C4C3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9AB3F-E631-C861-1370-19D61A16F3B6}"/>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190928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260A-34E0-5D64-31E3-432D171F04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11E639-F771-502B-F806-86F14CA75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0FE2B-832F-7ADA-87AC-2E161F0CE7D0}"/>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5" name="Footer Placeholder 4">
            <a:extLst>
              <a:ext uri="{FF2B5EF4-FFF2-40B4-BE49-F238E27FC236}">
                <a16:creationId xmlns:a16="http://schemas.microsoft.com/office/drawing/2014/main" id="{6D0F06EE-63E5-4D84-CCE7-7E324C267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81331-4150-5366-06DA-DA640A8E21FB}"/>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206052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41C88-C9AF-4EC5-2B50-3124AEBC7E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9F096A-7FFF-810C-E937-B9AC3AF33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95A5E-5505-74A6-9F45-5958F72DE773}"/>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5" name="Footer Placeholder 4">
            <a:extLst>
              <a:ext uri="{FF2B5EF4-FFF2-40B4-BE49-F238E27FC236}">
                <a16:creationId xmlns:a16="http://schemas.microsoft.com/office/drawing/2014/main" id="{82F911E8-C37D-B393-5ECD-32D7D771C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7E816-C112-5D08-1011-DC635BAA4CF0}"/>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1260642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50D-90AD-DA62-A91F-5C4A123A9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FB6A75-9C82-4C57-D0F0-03B38D2672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6E26C-5DD4-1199-E722-28201A074464}"/>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5" name="Footer Placeholder 4">
            <a:extLst>
              <a:ext uri="{FF2B5EF4-FFF2-40B4-BE49-F238E27FC236}">
                <a16:creationId xmlns:a16="http://schemas.microsoft.com/office/drawing/2014/main" id="{13A705BA-CCB2-B807-923C-EF02BBD49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96750-AF2C-62D0-E09E-9CFD3D866F41}"/>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197426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0E7F-142B-27AB-BD6D-9C685EFFE6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7AB993-5C91-3F1F-1C58-BD4A76E2F3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34E01-D33B-1ECF-9FBE-958F2960FC28}"/>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5" name="Footer Placeholder 4">
            <a:extLst>
              <a:ext uri="{FF2B5EF4-FFF2-40B4-BE49-F238E27FC236}">
                <a16:creationId xmlns:a16="http://schemas.microsoft.com/office/drawing/2014/main" id="{6CC7D64D-F611-2FE0-EACF-04764F686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E3B12-976B-F9AF-400B-DDF7F0B71225}"/>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205860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6184-C601-A878-62E3-4FE200768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1C81F-8C85-96DF-248E-109A8CD84C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B24FDE-AF5E-72CA-5658-1A9F029E94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3538A8-DC9B-9EB9-E89D-3B86E01135F8}"/>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6" name="Footer Placeholder 5">
            <a:extLst>
              <a:ext uri="{FF2B5EF4-FFF2-40B4-BE49-F238E27FC236}">
                <a16:creationId xmlns:a16="http://schemas.microsoft.com/office/drawing/2014/main" id="{71603861-F94F-6301-55CE-BBF6DFFC90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8E7509-E8F5-35C2-6BCC-5D3DE8CC6898}"/>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322107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87E6-638A-14F3-B3EB-E048270E1D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CA099-4F22-3DAF-991A-62A27FFE9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A8C744-EE34-DE38-B4DB-CD1CF35559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530696-C117-CF5A-DC10-E705428554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5D6DD8-62C4-3F62-D16C-A8D30C3BA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BA6647-D08E-BFA1-B636-CE8531BDB649}"/>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8" name="Footer Placeholder 7">
            <a:extLst>
              <a:ext uri="{FF2B5EF4-FFF2-40B4-BE49-F238E27FC236}">
                <a16:creationId xmlns:a16="http://schemas.microsoft.com/office/drawing/2014/main" id="{ACDEBB14-91A3-C9E3-A290-71C44513F9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FB3A0B-B64F-AE63-E63E-5E0F282FF60A}"/>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55256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8C16-E27B-71FE-DD61-D27A24583C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DE12AB-D218-E237-1E93-E7ED72318E97}"/>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4" name="Footer Placeholder 3">
            <a:extLst>
              <a:ext uri="{FF2B5EF4-FFF2-40B4-BE49-F238E27FC236}">
                <a16:creationId xmlns:a16="http://schemas.microsoft.com/office/drawing/2014/main" id="{386CB588-6202-B9BC-F9AF-4930CEDAA8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57D3B6-83A2-F2C0-D3E0-A1ECBA2ED26C}"/>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2634046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7D4128-C972-9FF3-D1EA-0B964F14374D}"/>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3" name="Footer Placeholder 2">
            <a:extLst>
              <a:ext uri="{FF2B5EF4-FFF2-40B4-BE49-F238E27FC236}">
                <a16:creationId xmlns:a16="http://schemas.microsoft.com/office/drawing/2014/main" id="{63A9AD39-D54F-E6E1-5CF6-7A1ED1B15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7EC7E5-0B4B-4CAD-6575-CBE27013FC28}"/>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256151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E6E5-B747-54BA-6496-60D21AD3B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4A3069-EC45-7FEA-F374-6D7FE78F16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44FDC2-A1EE-5C4B-52BA-8FD2ED706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ED001-6B21-EDDF-2B09-131D9FB94AF3}"/>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6" name="Footer Placeholder 5">
            <a:extLst>
              <a:ext uri="{FF2B5EF4-FFF2-40B4-BE49-F238E27FC236}">
                <a16:creationId xmlns:a16="http://schemas.microsoft.com/office/drawing/2014/main" id="{5C66FE8D-0B22-F18F-4451-07FD720B7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5AA6B6-384E-BB2B-5DF5-F4617FB54004}"/>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147889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32F9-EDFD-BF80-2E50-D5443C071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121436-3F5E-6A20-DAD7-1B7D0B160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C02B9-7093-B068-3BC3-ACCC428D3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32207-2F1C-20D7-709E-5C9F6F5E4A8D}"/>
              </a:ext>
            </a:extLst>
          </p:cNvPr>
          <p:cNvSpPr>
            <a:spLocks noGrp="1"/>
          </p:cNvSpPr>
          <p:nvPr>
            <p:ph type="dt" sz="half" idx="10"/>
          </p:nvPr>
        </p:nvSpPr>
        <p:spPr/>
        <p:txBody>
          <a:bodyPr/>
          <a:lstStyle/>
          <a:p>
            <a:fld id="{F16CB492-8A4F-4D50-AF05-162BC9960106}" type="datetimeFigureOut">
              <a:rPr lang="en-US" smtClean="0"/>
              <a:t>17-Dec-22</a:t>
            </a:fld>
            <a:endParaRPr lang="en-US"/>
          </a:p>
        </p:txBody>
      </p:sp>
      <p:sp>
        <p:nvSpPr>
          <p:cNvPr id="6" name="Footer Placeholder 5">
            <a:extLst>
              <a:ext uri="{FF2B5EF4-FFF2-40B4-BE49-F238E27FC236}">
                <a16:creationId xmlns:a16="http://schemas.microsoft.com/office/drawing/2014/main" id="{528838A9-4CCA-48FE-1699-A126E41D6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52B0E-9956-0EE3-D440-732670367A8C}"/>
              </a:ext>
            </a:extLst>
          </p:cNvPr>
          <p:cNvSpPr>
            <a:spLocks noGrp="1"/>
          </p:cNvSpPr>
          <p:nvPr>
            <p:ph type="sldNum" sz="quarter" idx="12"/>
          </p:nvPr>
        </p:nvSpPr>
        <p:spPr/>
        <p:txBody>
          <a:bodyPr/>
          <a:lstStyle/>
          <a:p>
            <a:fld id="{A525D53D-4DB7-4BCB-B1CC-F3188F967E74}" type="slidenum">
              <a:rPr lang="en-US" smtClean="0"/>
              <a:t>‹#›</a:t>
            </a:fld>
            <a:endParaRPr lang="en-US"/>
          </a:p>
        </p:txBody>
      </p:sp>
    </p:spTree>
    <p:extLst>
      <p:ext uri="{BB962C8B-B14F-4D97-AF65-F5344CB8AC3E}">
        <p14:creationId xmlns:p14="http://schemas.microsoft.com/office/powerpoint/2010/main" val="3742310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23D97B-5E58-BD54-6A13-5B68FCFDA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0463D8-0C78-E92C-E12E-C7F22A9A2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2363-A228-BBBE-55ED-2034CA61C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CB492-8A4F-4D50-AF05-162BC9960106}" type="datetimeFigureOut">
              <a:rPr lang="en-US" smtClean="0"/>
              <a:t>17-Dec-22</a:t>
            </a:fld>
            <a:endParaRPr lang="en-US"/>
          </a:p>
        </p:txBody>
      </p:sp>
      <p:sp>
        <p:nvSpPr>
          <p:cNvPr id="5" name="Footer Placeholder 4">
            <a:extLst>
              <a:ext uri="{FF2B5EF4-FFF2-40B4-BE49-F238E27FC236}">
                <a16:creationId xmlns:a16="http://schemas.microsoft.com/office/drawing/2014/main" id="{C44A0934-B15C-4650-96EF-6D97E8EF5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9D2F74-5289-D3BB-4D52-9A61DE4FD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25D53D-4DB7-4BCB-B1CC-F3188F967E74}" type="slidenum">
              <a:rPr lang="en-US" smtClean="0"/>
              <a:t>‹#›</a:t>
            </a:fld>
            <a:endParaRPr lang="en-US"/>
          </a:p>
        </p:txBody>
      </p:sp>
    </p:spTree>
    <p:extLst>
      <p:ext uri="{BB962C8B-B14F-4D97-AF65-F5344CB8AC3E}">
        <p14:creationId xmlns:p14="http://schemas.microsoft.com/office/powerpoint/2010/main" val="1908063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89C0-8FBF-B7F7-3817-B8E8B8EAF640}"/>
              </a:ext>
            </a:extLst>
          </p:cNvPr>
          <p:cNvSpPr>
            <a:spLocks noGrp="1"/>
          </p:cNvSpPr>
          <p:nvPr>
            <p:ph type="ctrTitle"/>
          </p:nvPr>
        </p:nvSpPr>
        <p:spPr>
          <a:xfrm>
            <a:off x="1524000" y="828268"/>
            <a:ext cx="9144000" cy="2387600"/>
          </a:xfrm>
        </p:spPr>
        <p:txBody>
          <a:bodyPr/>
          <a:lstStyle/>
          <a:p>
            <a:r>
              <a:rPr lang="en-US" b="1" dirty="0">
                <a:effectLst>
                  <a:outerShdw blurRad="38100" dist="38100" dir="2700000" algn="tl">
                    <a:srgbClr val="000000">
                      <a:alpha val="43137"/>
                    </a:srgbClr>
                  </a:outerShdw>
                </a:effectLst>
              </a:rPr>
              <a:t>The safe</a:t>
            </a:r>
          </a:p>
        </p:txBody>
      </p:sp>
    </p:spTree>
    <p:extLst>
      <p:ext uri="{BB962C8B-B14F-4D97-AF65-F5344CB8AC3E}">
        <p14:creationId xmlns:p14="http://schemas.microsoft.com/office/powerpoint/2010/main" val="309466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5E6821F7-38CC-EF47-721C-257EF351B149}"/>
              </a:ext>
            </a:extLst>
          </p:cNvPr>
          <p:cNvSpPr>
            <a:spLocks noGrp="1"/>
          </p:cNvSpPr>
          <p:nvPr>
            <p:ph idx="1"/>
          </p:nvPr>
        </p:nvSpPr>
        <p:spPr>
          <a:xfrm>
            <a:off x="643469" y="1782981"/>
            <a:ext cx="4008384" cy="4393982"/>
          </a:xfrm>
        </p:spPr>
        <p:txBody>
          <a:bodyPr>
            <a:normAutofit/>
          </a:bodyPr>
          <a:lstStyle/>
          <a:p>
            <a:r>
              <a:rPr lang="en-US" sz="2000" dirty="0"/>
              <a:t>We set a maximum tries is 3 and each time you enter a wrong password the tries left will decrease by 1.</a:t>
            </a:r>
          </a:p>
        </p:txBody>
      </p:sp>
      <p:grpSp>
        <p:nvGrpSpPr>
          <p:cNvPr id="16" name="Group 1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Chart, schematic&#10;&#10;Description automatically generated">
            <a:extLst>
              <a:ext uri="{FF2B5EF4-FFF2-40B4-BE49-F238E27FC236}">
                <a16:creationId xmlns:a16="http://schemas.microsoft.com/office/drawing/2014/main" id="{A6869476-01A3-CBF8-7661-7DB0B8CC6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9159" y="1157469"/>
            <a:ext cx="6777507" cy="4987266"/>
          </a:xfrm>
          <a:prstGeom prst="rect">
            <a:avLst/>
          </a:prstGeom>
        </p:spPr>
      </p:pic>
      <p:grpSp>
        <p:nvGrpSpPr>
          <p:cNvPr id="20" name="Group 1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1" name="Rectangle 2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25314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540DA3-3515-A027-A266-6194EEC4F43B}"/>
              </a:ext>
            </a:extLst>
          </p:cNvPr>
          <p:cNvSpPr>
            <a:spLocks noGrp="1"/>
          </p:cNvSpPr>
          <p:nvPr>
            <p:ph idx="1"/>
          </p:nvPr>
        </p:nvSpPr>
        <p:spPr>
          <a:xfrm>
            <a:off x="640080" y="2706624"/>
            <a:ext cx="6894576" cy="3483864"/>
          </a:xfrm>
        </p:spPr>
        <p:txBody>
          <a:bodyPr>
            <a:normAutofit/>
          </a:bodyPr>
          <a:lstStyle/>
          <a:p>
            <a:r>
              <a:rPr lang="en-US" sz="2200"/>
              <a:t>If the tries reached to 0 the safe is closed.</a:t>
            </a:r>
          </a:p>
        </p:txBody>
      </p:sp>
      <p:pic>
        <p:nvPicPr>
          <p:cNvPr id="6" name="Picture 5" descr="Schematic&#10;&#10;Description automatically generated">
            <a:extLst>
              <a:ext uri="{FF2B5EF4-FFF2-40B4-BE49-F238E27FC236}">
                <a16:creationId xmlns:a16="http://schemas.microsoft.com/office/drawing/2014/main" id="{C2194B4F-DC18-45FE-B276-FB656A2D9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840" y="659263"/>
            <a:ext cx="4014216" cy="2769809"/>
          </a:xfrm>
          <a:prstGeom prst="rect">
            <a:avLst/>
          </a:prstGeom>
        </p:spPr>
      </p:pic>
      <p:pic>
        <p:nvPicPr>
          <p:cNvPr id="4" name="Content Placeholder 4" descr="Text&#10;&#10;Description automatically generated">
            <a:extLst>
              <a:ext uri="{FF2B5EF4-FFF2-40B4-BE49-F238E27FC236}">
                <a16:creationId xmlns:a16="http://schemas.microsoft.com/office/drawing/2014/main" id="{5144972D-AE0D-E695-435A-51861D5D9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4453417"/>
            <a:ext cx="3995928" cy="1427824"/>
          </a:xfrm>
          <a:prstGeom prst="rect">
            <a:avLst/>
          </a:prstGeom>
        </p:spPr>
      </p:pic>
    </p:spTree>
    <p:extLst>
      <p:ext uri="{BB962C8B-B14F-4D97-AF65-F5344CB8AC3E}">
        <p14:creationId xmlns:p14="http://schemas.microsoft.com/office/powerpoint/2010/main" val="386458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93F2-8602-F4D2-158B-3CFE5F7EFB01}"/>
              </a:ext>
            </a:extLst>
          </p:cNvPr>
          <p:cNvSpPr>
            <a:spLocks noGrp="1"/>
          </p:cNvSpPr>
          <p:nvPr>
            <p:ph type="title"/>
          </p:nvPr>
        </p:nvSpPr>
        <p:spPr>
          <a:xfrm>
            <a:off x="838200" y="365125"/>
            <a:ext cx="10515600" cy="1631100"/>
          </a:xfrm>
        </p:spPr>
        <p:txBody>
          <a:bodyPr>
            <a:normAutofit/>
          </a:bodyPr>
          <a:lstStyle/>
          <a:p>
            <a:pPr algn="ctr"/>
            <a:r>
              <a:rPr lang="en-US" sz="2000" dirty="0"/>
              <a:t>In an ever-changing world, technological advances can work to our advantage or disadvantage, and this is certainly true when it comes to modern features and security safes and gun safes. Here are the advantages and disadvantages of moving forward in the future with an electronic safe installation.</a:t>
            </a:r>
            <a:endParaRPr lang="en-US" sz="2800" b="1" dirty="0"/>
          </a:p>
        </p:txBody>
      </p:sp>
      <p:sp>
        <p:nvSpPr>
          <p:cNvPr id="3" name="Content Placeholder 2">
            <a:extLst>
              <a:ext uri="{FF2B5EF4-FFF2-40B4-BE49-F238E27FC236}">
                <a16:creationId xmlns:a16="http://schemas.microsoft.com/office/drawing/2014/main" id="{07A319C1-32C4-5E4A-A367-7061F8029B43}"/>
              </a:ext>
            </a:extLst>
          </p:cNvPr>
          <p:cNvSpPr>
            <a:spLocks noGrp="1"/>
          </p:cNvSpPr>
          <p:nvPr>
            <p:ph idx="1"/>
          </p:nvPr>
        </p:nvSpPr>
        <p:spPr>
          <a:xfrm>
            <a:off x="838200" y="1885502"/>
            <a:ext cx="10515600" cy="4972497"/>
          </a:xfrm>
        </p:spPr>
        <p:txBody>
          <a:bodyPr/>
          <a:lstStyle/>
          <a:p>
            <a:r>
              <a:rPr lang="en-US" dirty="0"/>
              <a:t>Advantages: </a:t>
            </a:r>
          </a:p>
          <a:p>
            <a:r>
              <a:rPr lang="en-US" sz="2000" b="1" dirty="0"/>
              <a:t>Ease of Operation:</a:t>
            </a:r>
          </a:p>
          <a:p>
            <a:r>
              <a:rPr lang="en-US" sz="2000" dirty="0"/>
              <a:t>Digital locking devices are the most user-friendly types of locks available. They are easy to use and alleviate the need to keep track of a key or remember a combination.</a:t>
            </a:r>
          </a:p>
          <a:p>
            <a:r>
              <a:rPr lang="en-US" sz="2000" b="1" dirty="0"/>
              <a:t>Reliability:</a:t>
            </a:r>
          </a:p>
          <a:p>
            <a:r>
              <a:rPr lang="en-US" sz="2000" dirty="0"/>
              <a:t>Electronic locks tend to be subjected to less wear and tear and last longer than traditional locks. They have also evolved a lot over the years and have become just as reliable as traditional mechanical safe locks.</a:t>
            </a:r>
          </a:p>
          <a:p>
            <a:r>
              <a:rPr lang="en-US" sz="2000" b="1" dirty="0"/>
              <a:t>Never get locked out ever again:</a:t>
            </a:r>
          </a:p>
          <a:p>
            <a:r>
              <a:rPr lang="en-US" sz="2000" dirty="0"/>
              <a:t>One of the most frustrating experiences is finding yourself locked out of your home. Smart keyless locks eliminate this possibility.</a:t>
            </a:r>
          </a:p>
          <a:p>
            <a:r>
              <a:rPr lang="en-US" sz="2000" b="1" dirty="0"/>
              <a:t>One key for the entire household.</a:t>
            </a:r>
          </a:p>
          <a:p>
            <a:r>
              <a:rPr lang="en-US" sz="2000" b="1" dirty="0"/>
              <a:t>Easy to customize.</a:t>
            </a:r>
          </a:p>
        </p:txBody>
      </p:sp>
    </p:spTree>
    <p:extLst>
      <p:ext uri="{BB962C8B-B14F-4D97-AF65-F5344CB8AC3E}">
        <p14:creationId xmlns:p14="http://schemas.microsoft.com/office/powerpoint/2010/main" val="2818564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D6FC-9F97-1D90-59B3-A7D65C1708D0}"/>
              </a:ext>
            </a:extLst>
          </p:cNvPr>
          <p:cNvSpPr>
            <a:spLocks noGrp="1"/>
          </p:cNvSpPr>
          <p:nvPr>
            <p:ph type="title"/>
          </p:nvPr>
        </p:nvSpPr>
        <p:spPr/>
        <p:txBody>
          <a:bodyPr/>
          <a:lstStyle/>
          <a:p>
            <a:pPr algn="ctr"/>
            <a:r>
              <a:rPr lang="en-US" dirty="0"/>
              <a:t>Disadvantages </a:t>
            </a:r>
          </a:p>
        </p:txBody>
      </p:sp>
      <p:sp>
        <p:nvSpPr>
          <p:cNvPr id="3" name="Content Placeholder 2">
            <a:extLst>
              <a:ext uri="{FF2B5EF4-FFF2-40B4-BE49-F238E27FC236}">
                <a16:creationId xmlns:a16="http://schemas.microsoft.com/office/drawing/2014/main" id="{40244F17-D028-3C30-560B-AB1AFA31BDB1}"/>
              </a:ext>
            </a:extLst>
          </p:cNvPr>
          <p:cNvSpPr>
            <a:spLocks noGrp="1"/>
          </p:cNvSpPr>
          <p:nvPr>
            <p:ph idx="1"/>
          </p:nvPr>
        </p:nvSpPr>
        <p:spPr/>
        <p:txBody>
          <a:bodyPr/>
          <a:lstStyle/>
          <a:p>
            <a:r>
              <a:rPr lang="en-US" dirty="0"/>
              <a:t>More expensive.</a:t>
            </a:r>
          </a:p>
          <a:p>
            <a:r>
              <a:rPr lang="en-US" dirty="0"/>
              <a:t>Battery replacement.</a:t>
            </a:r>
          </a:p>
          <a:p>
            <a:r>
              <a:rPr lang="en-US" dirty="0"/>
              <a:t>Poor resistance to water and chemical damage.</a:t>
            </a:r>
          </a:p>
        </p:txBody>
      </p:sp>
    </p:spTree>
    <p:extLst>
      <p:ext uri="{BB962C8B-B14F-4D97-AF65-F5344CB8AC3E}">
        <p14:creationId xmlns:p14="http://schemas.microsoft.com/office/powerpoint/2010/main" val="223633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4A11-96D9-48F3-6E30-017A804A5D76}"/>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DE3A4054-571B-3268-430E-DAF00748646B}"/>
              </a:ext>
            </a:extLst>
          </p:cNvPr>
          <p:cNvSpPr>
            <a:spLocks noGrp="1"/>
          </p:cNvSpPr>
          <p:nvPr>
            <p:ph idx="1"/>
          </p:nvPr>
        </p:nvSpPr>
        <p:spPr/>
        <p:txBody>
          <a:bodyPr/>
          <a:lstStyle/>
          <a:p>
            <a:r>
              <a:rPr lang="en-US" b="0" i="0" dirty="0">
                <a:solidFill>
                  <a:srgbClr val="202124"/>
                </a:solidFill>
                <a:effectLst/>
                <a:latin typeface="Roboto" panose="02000000000000000000" pitchFamily="2" charset="0"/>
              </a:rPr>
              <a:t>Due to the advancement of science and technology throughout the world, there may be a consequent growth inside the fee and sophistication of crime. As an end result, it is important to make certain safety of oneself and one’s treasured belongings. </a:t>
            </a:r>
            <a:r>
              <a:rPr lang="en-US" dirty="0">
                <a:solidFill>
                  <a:srgbClr val="202124"/>
                </a:solidFill>
                <a:latin typeface="Roboto" panose="02000000000000000000" pitchFamily="2" charset="0"/>
              </a:rPr>
              <a:t>I</a:t>
            </a:r>
            <a:r>
              <a:rPr lang="en-US" b="0" i="0" dirty="0">
                <a:solidFill>
                  <a:srgbClr val="202124"/>
                </a:solidFill>
                <a:effectLst/>
                <a:latin typeface="Roboto" panose="02000000000000000000" pitchFamily="2" charset="0"/>
              </a:rPr>
              <a:t>n spite of the usage of mechanical locks, the crime price still has multiplied due to the truth that those locks are effortlessly damaged. Consequently, there may be a want for other varieties of locks </a:t>
            </a:r>
            <a:r>
              <a:rPr lang="en-US" dirty="0">
                <a:solidFill>
                  <a:srgbClr val="202124"/>
                </a:solidFill>
                <a:latin typeface="Roboto" panose="02000000000000000000" pitchFamily="2" charset="0"/>
              </a:rPr>
              <a:t>like</a:t>
            </a:r>
            <a:r>
              <a:rPr lang="en-US" b="0" i="0" dirty="0">
                <a:solidFill>
                  <a:srgbClr val="202124"/>
                </a:solidFill>
                <a:effectLst/>
                <a:latin typeface="Roboto" panose="02000000000000000000" pitchFamily="2" charset="0"/>
              </a:rPr>
              <a:t> electronic locks </a:t>
            </a:r>
            <a:endParaRPr lang="en-US" dirty="0"/>
          </a:p>
        </p:txBody>
      </p:sp>
    </p:spTree>
    <p:extLst>
      <p:ext uri="{BB962C8B-B14F-4D97-AF65-F5344CB8AC3E}">
        <p14:creationId xmlns:p14="http://schemas.microsoft.com/office/powerpoint/2010/main" val="669427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4960-2683-3373-38BB-2816461DA0B3}"/>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rPr>
              <a:t>What is the Purpose of making a digital safe</a:t>
            </a:r>
          </a:p>
        </p:txBody>
      </p:sp>
      <p:sp>
        <p:nvSpPr>
          <p:cNvPr id="3" name="Content Placeholder 2">
            <a:extLst>
              <a:ext uri="{FF2B5EF4-FFF2-40B4-BE49-F238E27FC236}">
                <a16:creationId xmlns:a16="http://schemas.microsoft.com/office/drawing/2014/main" id="{CEAC4370-A61A-5020-57D3-D67880436824}"/>
              </a:ext>
            </a:extLst>
          </p:cNvPr>
          <p:cNvSpPr>
            <a:spLocks noGrp="1"/>
          </p:cNvSpPr>
          <p:nvPr>
            <p:ph idx="1"/>
          </p:nvPr>
        </p:nvSpPr>
        <p:spPr/>
        <p:txBody>
          <a:bodyPr/>
          <a:lstStyle/>
          <a:p>
            <a:r>
              <a:rPr lang="en-US" dirty="0"/>
              <a:t>The purpose of this project is to create a security system. it’s an automated tool that integrates various features, including the storage of important data such as home documents or other documents. The security of the files is ensured by passwords, like a real safe. which asks for a password before opening, the safe only opens if the password matches the correct password.</a:t>
            </a:r>
          </a:p>
          <a:p>
            <a:endParaRPr lang="en-US" dirty="0"/>
          </a:p>
        </p:txBody>
      </p:sp>
    </p:spTree>
    <p:extLst>
      <p:ext uri="{BB962C8B-B14F-4D97-AF65-F5344CB8AC3E}">
        <p14:creationId xmlns:p14="http://schemas.microsoft.com/office/powerpoint/2010/main" val="94167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8CC7-734D-E9B8-3BE4-1D58A903B1FF}"/>
              </a:ext>
            </a:extLst>
          </p:cNvPr>
          <p:cNvSpPr>
            <a:spLocks noGrp="1"/>
          </p:cNvSpPr>
          <p:nvPr>
            <p:ph type="title"/>
          </p:nvPr>
        </p:nvSpPr>
        <p:spPr>
          <a:xfrm>
            <a:off x="1468193" y="132567"/>
            <a:ext cx="7662928" cy="907962"/>
          </a:xfrm>
        </p:spPr>
        <p:txBody>
          <a:bodyPr>
            <a:normAutofit/>
          </a:bodyPr>
          <a:lstStyle/>
          <a:p>
            <a:r>
              <a:rPr lang="en-US" dirty="0"/>
              <a:t>                  What is the components </a:t>
            </a:r>
          </a:p>
        </p:txBody>
      </p:sp>
      <p:sp>
        <p:nvSpPr>
          <p:cNvPr id="5" name="Text Placeholder 4">
            <a:extLst>
              <a:ext uri="{FF2B5EF4-FFF2-40B4-BE49-F238E27FC236}">
                <a16:creationId xmlns:a16="http://schemas.microsoft.com/office/drawing/2014/main" id="{5CD70B40-9AB7-53C6-4A67-3DC8A8E8D535}"/>
              </a:ext>
            </a:extLst>
          </p:cNvPr>
          <p:cNvSpPr>
            <a:spLocks noGrp="1"/>
          </p:cNvSpPr>
          <p:nvPr>
            <p:ph type="body" sz="half" idx="2"/>
          </p:nvPr>
        </p:nvSpPr>
        <p:spPr>
          <a:xfrm>
            <a:off x="0" y="2018763"/>
            <a:ext cx="3932237" cy="4706670"/>
          </a:xfrm>
        </p:spPr>
        <p:txBody>
          <a:bodyPr>
            <a:normAutofit/>
          </a:bodyPr>
          <a:lstStyle/>
          <a:p>
            <a:r>
              <a:rPr lang="en-US" sz="2800" dirty="0"/>
              <a:t>-</a:t>
            </a:r>
            <a:r>
              <a:rPr lang="en-US" sz="2400" dirty="0"/>
              <a:t>ATMega32 microcontroller</a:t>
            </a:r>
          </a:p>
          <a:p>
            <a:endParaRPr lang="en-US" sz="2400" dirty="0"/>
          </a:p>
          <a:p>
            <a:r>
              <a:rPr lang="en-US" sz="2400" dirty="0"/>
              <a:t>-2x16 lcd</a:t>
            </a:r>
          </a:p>
          <a:p>
            <a:endParaRPr lang="en-US" sz="2400" dirty="0"/>
          </a:p>
          <a:p>
            <a:r>
              <a:rPr lang="en-US" sz="2400" dirty="0"/>
              <a:t>-basic calculator Keypad</a:t>
            </a:r>
          </a:p>
          <a:p>
            <a:endParaRPr lang="en-US" sz="2400" dirty="0"/>
          </a:p>
          <a:p>
            <a:r>
              <a:rPr lang="en-US" sz="2000" b="1" dirty="0"/>
              <a:t>Keypad and lcd are connected with microcontroller to make an easy man-machine interface to make the system capable of performing the desired function </a:t>
            </a:r>
          </a:p>
        </p:txBody>
      </p:sp>
      <p:pic>
        <p:nvPicPr>
          <p:cNvPr id="3" name="Content Placeholder 3" descr="A picture containing chart&#10;&#10;Description automatically generated">
            <a:extLst>
              <a:ext uri="{FF2B5EF4-FFF2-40B4-BE49-F238E27FC236}">
                <a16:creationId xmlns:a16="http://schemas.microsoft.com/office/drawing/2014/main" id="{AC47CF57-6D7C-CC26-392F-058654F92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451" y="1365162"/>
            <a:ext cx="8086353" cy="5492838"/>
          </a:xfrm>
          <a:prstGeom prst="rect">
            <a:avLst/>
          </a:prstGeom>
        </p:spPr>
      </p:pic>
    </p:spTree>
    <p:extLst>
      <p:ext uri="{BB962C8B-B14F-4D97-AF65-F5344CB8AC3E}">
        <p14:creationId xmlns:p14="http://schemas.microsoft.com/office/powerpoint/2010/main" val="162337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9CDD-2A41-8A13-7DFC-9683D8BFCDB4}"/>
              </a:ext>
            </a:extLst>
          </p:cNvPr>
          <p:cNvSpPr>
            <a:spLocks noGrp="1"/>
          </p:cNvSpPr>
          <p:nvPr>
            <p:ph type="title"/>
          </p:nvPr>
        </p:nvSpPr>
        <p:spPr>
          <a:xfrm>
            <a:off x="838200" y="125637"/>
            <a:ext cx="10515600" cy="1500187"/>
          </a:xfrm>
        </p:spPr>
        <p:txBody>
          <a:bodyPr/>
          <a:lstStyle/>
          <a:p>
            <a:r>
              <a:rPr lang="en-US" dirty="0"/>
              <a:t>                  How it works </a:t>
            </a:r>
          </a:p>
        </p:txBody>
      </p:sp>
      <p:sp>
        <p:nvSpPr>
          <p:cNvPr id="4" name="Text Placeholder 3">
            <a:extLst>
              <a:ext uri="{FF2B5EF4-FFF2-40B4-BE49-F238E27FC236}">
                <a16:creationId xmlns:a16="http://schemas.microsoft.com/office/drawing/2014/main" id="{E99AB7B7-2742-B181-14FB-2C45C4AF1CF5}"/>
              </a:ext>
            </a:extLst>
          </p:cNvPr>
          <p:cNvSpPr>
            <a:spLocks noGrp="1"/>
          </p:cNvSpPr>
          <p:nvPr>
            <p:ph type="body" idx="1"/>
          </p:nvPr>
        </p:nvSpPr>
        <p:spPr>
          <a:xfrm>
            <a:off x="0" y="2034862"/>
            <a:ext cx="12028868" cy="4288665"/>
          </a:xfrm>
        </p:spPr>
        <p:txBody>
          <a:bodyPr/>
          <a:lstStyle/>
          <a:p>
            <a:r>
              <a:rPr lang="en-US" b="1" u="sng" dirty="0">
                <a:solidFill>
                  <a:schemeClr val="tx1"/>
                </a:solidFill>
              </a:rPr>
              <a:t>ATMega32 microcontroller</a:t>
            </a:r>
            <a:r>
              <a:rPr lang="en-US" b="1" dirty="0">
                <a:solidFill>
                  <a:schemeClr val="tx1"/>
                </a:solidFill>
              </a:rPr>
              <a:t>: </a:t>
            </a:r>
            <a:r>
              <a:rPr lang="en-US" dirty="0">
                <a:solidFill>
                  <a:schemeClr val="tx1"/>
                </a:solidFill>
              </a:rPr>
              <a:t>this is the brain of system which is programmed to take input from user through keypad, perform the desired operation and the display the appropriate messages on the provided 2x16 LCD.</a:t>
            </a:r>
          </a:p>
          <a:p>
            <a:endParaRPr lang="en-US" b="1" dirty="0">
              <a:solidFill>
                <a:schemeClr val="tx1"/>
              </a:solidFill>
            </a:endParaRPr>
          </a:p>
          <a:p>
            <a:r>
              <a:rPr lang="en-US" b="1" u="sng" dirty="0">
                <a:solidFill>
                  <a:schemeClr val="tx1"/>
                </a:solidFill>
              </a:rPr>
              <a:t>Basic keypad:</a:t>
            </a:r>
            <a:r>
              <a:rPr lang="en-US" dirty="0">
                <a:solidFill>
                  <a:schemeClr val="tx1"/>
                </a:solidFill>
              </a:rPr>
              <a:t> this is a 4x4 keypad which is interfaced with microcontroller with it’s each key assigned a specific number defined in the program .</a:t>
            </a:r>
          </a:p>
          <a:p>
            <a:endParaRPr lang="en-US" dirty="0">
              <a:solidFill>
                <a:schemeClr val="tx1"/>
              </a:solidFill>
            </a:endParaRPr>
          </a:p>
          <a:p>
            <a:r>
              <a:rPr lang="en-US" b="1" u="sng" dirty="0">
                <a:solidFill>
                  <a:schemeClr val="tx1"/>
                </a:solidFill>
              </a:rPr>
              <a:t>2x16 LCD:</a:t>
            </a:r>
            <a:r>
              <a:rPr lang="en-US" dirty="0">
                <a:solidFill>
                  <a:schemeClr val="tx1"/>
                </a:solidFill>
              </a:rPr>
              <a:t> this is the liquid crystal display module capable of displaying 32 characters in two rows. Microcontroller displays characters on it while taking inputs from user and to display the appropriate messages to user.</a:t>
            </a:r>
            <a:endParaRPr lang="en-US" b="1" u="sng" dirty="0">
              <a:solidFill>
                <a:schemeClr val="tx1"/>
              </a:solidFill>
            </a:endParaRPr>
          </a:p>
          <a:p>
            <a:endParaRPr lang="en-US" dirty="0"/>
          </a:p>
        </p:txBody>
      </p:sp>
    </p:spTree>
    <p:extLst>
      <p:ext uri="{BB962C8B-B14F-4D97-AF65-F5344CB8AC3E}">
        <p14:creationId xmlns:p14="http://schemas.microsoft.com/office/powerpoint/2010/main" val="271051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91FE112E-7C5D-EC71-B59E-48DC043F9D0F}"/>
              </a:ext>
            </a:extLst>
          </p:cNvPr>
          <p:cNvSpPr>
            <a:spLocks noGrp="1"/>
          </p:cNvSpPr>
          <p:nvPr>
            <p:ph idx="1"/>
          </p:nvPr>
        </p:nvSpPr>
        <p:spPr>
          <a:xfrm>
            <a:off x="643469" y="1782981"/>
            <a:ext cx="4008384" cy="4393982"/>
          </a:xfrm>
        </p:spPr>
        <p:txBody>
          <a:bodyPr>
            <a:normAutofit/>
          </a:bodyPr>
          <a:lstStyle/>
          <a:p>
            <a:r>
              <a:rPr lang="en-US" sz="2000" dirty="0"/>
              <a:t>In the first step, we set password to a safe.</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picture containing chart&#10;&#10;Description automatically generated">
            <a:extLst>
              <a:ext uri="{FF2B5EF4-FFF2-40B4-BE49-F238E27FC236}">
                <a16:creationId xmlns:a16="http://schemas.microsoft.com/office/drawing/2014/main" id="{D932B67F-3B60-4F5A-ADE7-5388F4507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5068" y="1"/>
            <a:ext cx="7418282" cy="6857998"/>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Text">
            <a:extLst>
              <a:ext uri="{FF2B5EF4-FFF2-40B4-BE49-F238E27FC236}">
                <a16:creationId xmlns:a16="http://schemas.microsoft.com/office/drawing/2014/main" id="{3C1E09BD-FCDB-4D88-1D4A-EC3076ACF1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26" y="2899811"/>
            <a:ext cx="4315427" cy="3277152"/>
          </a:xfrm>
          <a:prstGeom prst="rect">
            <a:avLst/>
          </a:prstGeom>
        </p:spPr>
      </p:pic>
    </p:spTree>
    <p:extLst>
      <p:ext uri="{BB962C8B-B14F-4D97-AF65-F5344CB8AC3E}">
        <p14:creationId xmlns:p14="http://schemas.microsoft.com/office/powerpoint/2010/main" val="394108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C05091E6-0D49-5F49-802C-612C175E60B3}"/>
              </a:ext>
            </a:extLst>
          </p:cNvPr>
          <p:cNvSpPr>
            <a:spLocks noGrp="1"/>
          </p:cNvSpPr>
          <p:nvPr>
            <p:ph idx="1"/>
          </p:nvPr>
        </p:nvSpPr>
        <p:spPr>
          <a:xfrm>
            <a:off x="643469" y="1782981"/>
            <a:ext cx="4008384" cy="4393982"/>
          </a:xfrm>
        </p:spPr>
        <p:txBody>
          <a:bodyPr>
            <a:normAutofit/>
          </a:bodyPr>
          <a:lstStyle/>
          <a:p>
            <a:r>
              <a:rPr lang="en-US" sz="2000" dirty="0"/>
              <a:t>The second step, you enter the password you set before.</a:t>
            </a:r>
          </a:p>
        </p:txBody>
      </p:sp>
      <p:grpSp>
        <p:nvGrpSpPr>
          <p:cNvPr id="14" name="Group 13">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Chart, schematic&#10;&#10;Description automatically generated">
            <a:extLst>
              <a:ext uri="{FF2B5EF4-FFF2-40B4-BE49-F238E27FC236}">
                <a16:creationId xmlns:a16="http://schemas.microsoft.com/office/drawing/2014/main" id="{0E0EACE4-DAE3-3EA7-C6F2-5BEC111D0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919" y="590310"/>
            <a:ext cx="7195257" cy="6123006"/>
          </a:xfrm>
          <a:prstGeom prst="rect">
            <a:avLst/>
          </a:prstGeom>
        </p:spPr>
      </p:pic>
      <p:grpSp>
        <p:nvGrpSpPr>
          <p:cNvPr id="18" name="Group 17">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9" name="Rectangle 18">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49C4EABE-7ED3-08E9-1C22-4D5477A3D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28" y="2997334"/>
            <a:ext cx="4069925" cy="3179629"/>
          </a:xfrm>
          <a:prstGeom prst="rect">
            <a:avLst/>
          </a:prstGeom>
        </p:spPr>
      </p:pic>
    </p:spTree>
    <p:extLst>
      <p:ext uri="{BB962C8B-B14F-4D97-AF65-F5344CB8AC3E}">
        <p14:creationId xmlns:p14="http://schemas.microsoft.com/office/powerpoint/2010/main" val="1639593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8">
            <a:extLst>
              <a:ext uri="{FF2B5EF4-FFF2-40B4-BE49-F238E27FC236}">
                <a16:creationId xmlns:a16="http://schemas.microsoft.com/office/drawing/2014/main" id="{BFEF70D5-9D4F-4FB6-12B7-6B686710BAE2}"/>
              </a:ext>
            </a:extLst>
          </p:cNvPr>
          <p:cNvSpPr>
            <a:spLocks noGrp="1"/>
          </p:cNvSpPr>
          <p:nvPr>
            <p:ph idx="1"/>
          </p:nvPr>
        </p:nvSpPr>
        <p:spPr>
          <a:xfrm>
            <a:off x="643469" y="1782981"/>
            <a:ext cx="4008384" cy="4393982"/>
          </a:xfrm>
        </p:spPr>
        <p:txBody>
          <a:bodyPr>
            <a:normAutofit/>
          </a:bodyPr>
          <a:lstStyle/>
          <a:p>
            <a:r>
              <a:rPr lang="en-US" sz="2000" dirty="0"/>
              <a:t>If the password you entered matches the stored password this message will appear to you.</a:t>
            </a:r>
          </a:p>
        </p:txBody>
      </p:sp>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Schematic&#10;&#10;Description automatically generated">
            <a:extLst>
              <a:ext uri="{FF2B5EF4-FFF2-40B4-BE49-F238E27FC236}">
                <a16:creationId xmlns:a16="http://schemas.microsoft.com/office/drawing/2014/main" id="{C054EDEB-4CCA-4391-91D5-14CAF7901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919" y="598176"/>
            <a:ext cx="6703768" cy="3911393"/>
          </a:xfrm>
          <a:prstGeom prst="rect">
            <a:avLst/>
          </a:prstGeom>
        </p:spPr>
      </p:pic>
      <p:grpSp>
        <p:nvGrpSpPr>
          <p:cNvPr id="31" name="Group 3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2" name="Isosceles Triangle 3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0E5BA707-1AFF-EEB2-4B49-2BF13000D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6673" y="4548873"/>
            <a:ext cx="9609014" cy="1710951"/>
          </a:xfrm>
          <a:prstGeom prst="rect">
            <a:avLst/>
          </a:prstGeom>
        </p:spPr>
      </p:pic>
    </p:spTree>
    <p:extLst>
      <p:ext uri="{BB962C8B-B14F-4D97-AF65-F5344CB8AC3E}">
        <p14:creationId xmlns:p14="http://schemas.microsoft.com/office/powerpoint/2010/main" val="239644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10">
            <a:extLst>
              <a:ext uri="{FF2B5EF4-FFF2-40B4-BE49-F238E27FC236}">
                <a16:creationId xmlns:a16="http://schemas.microsoft.com/office/drawing/2014/main" id="{78873A76-DDEA-ED74-3CC8-D494C2D00EA7}"/>
              </a:ext>
            </a:extLst>
          </p:cNvPr>
          <p:cNvSpPr>
            <a:spLocks noGrp="1"/>
          </p:cNvSpPr>
          <p:nvPr>
            <p:ph idx="1"/>
          </p:nvPr>
        </p:nvSpPr>
        <p:spPr>
          <a:xfrm>
            <a:off x="643469" y="1782981"/>
            <a:ext cx="4008384" cy="4393982"/>
          </a:xfrm>
        </p:spPr>
        <p:txBody>
          <a:bodyPr>
            <a:normAutofit/>
          </a:bodyPr>
          <a:lstStyle/>
          <a:p>
            <a:r>
              <a:rPr lang="en-US" sz="2000" dirty="0"/>
              <a:t>If the password isn’t match the stored password, this message will appear.</a:t>
            </a:r>
          </a:p>
        </p:txBody>
      </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descr="Schematic&#10;&#10;Description automatically generated with medium confidence">
            <a:extLst>
              <a:ext uri="{FF2B5EF4-FFF2-40B4-BE49-F238E27FC236}">
                <a16:creationId xmlns:a16="http://schemas.microsoft.com/office/drawing/2014/main" id="{DC7F6B21-2E59-8843-9761-4E225C74F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124" y="428263"/>
            <a:ext cx="6157732" cy="3588152"/>
          </a:xfrm>
          <a:prstGeom prst="rect">
            <a:avLst/>
          </a:prstGeom>
        </p:spPr>
      </p:pic>
      <p:grpSp>
        <p:nvGrpSpPr>
          <p:cNvPr id="20"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Text&#10;&#10;Description automatically generated">
            <a:extLst>
              <a:ext uri="{FF2B5EF4-FFF2-40B4-BE49-F238E27FC236}">
                <a16:creationId xmlns:a16="http://schemas.microsoft.com/office/drawing/2014/main" id="{1DAB28E4-246A-2D4B-B3E0-187889F57B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1124" y="4345270"/>
            <a:ext cx="6157731" cy="2084467"/>
          </a:xfrm>
          <a:prstGeom prst="rect">
            <a:avLst/>
          </a:prstGeom>
        </p:spPr>
      </p:pic>
    </p:spTree>
    <p:extLst>
      <p:ext uri="{BB962C8B-B14F-4D97-AF65-F5344CB8AC3E}">
        <p14:creationId xmlns:p14="http://schemas.microsoft.com/office/powerpoint/2010/main" val="1725023886"/>
      </p:ext>
    </p:extLst>
  </p:cSld>
  <p:clrMapOvr>
    <a:masterClrMapping/>
  </p:clrMapOvr>
</p:sld>
</file>

<file path=ppt/theme/theme1.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583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 2013 - 2022</vt:lpstr>
      <vt:lpstr>The safe</vt:lpstr>
      <vt:lpstr>Introduction</vt:lpstr>
      <vt:lpstr>What is the Purpose of making a digital safe</vt:lpstr>
      <vt:lpstr>                  What is the components </vt:lpstr>
      <vt:lpstr>                  How it works </vt:lpstr>
      <vt:lpstr>PowerPoint Presentation</vt:lpstr>
      <vt:lpstr>PowerPoint Presentation</vt:lpstr>
      <vt:lpstr>PowerPoint Presentation</vt:lpstr>
      <vt:lpstr>PowerPoint Presentation</vt:lpstr>
      <vt:lpstr>PowerPoint Presentation</vt:lpstr>
      <vt:lpstr>PowerPoint Presentation</vt:lpstr>
      <vt:lpstr>In an ever-changing world, technological advances can work to our advantage or disadvantage, and this is certainly true when it comes to modern features and security safes and gun safes. Here are the advantages and disadvantages of moving forward in the future with an electronic safe installation.</vt:lpstr>
      <vt:lpstr>Disadvantages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safe</dc:title>
  <dc:creator>haMdan98678@outlook.com</dc:creator>
  <cp:lastModifiedBy>Ahmed 20353461</cp:lastModifiedBy>
  <cp:revision>30</cp:revision>
  <dcterms:created xsi:type="dcterms:W3CDTF">2022-12-11T23:37:00Z</dcterms:created>
  <dcterms:modified xsi:type="dcterms:W3CDTF">2022-12-17T18:49:54Z</dcterms:modified>
</cp:coreProperties>
</file>