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8E82D6-59E7-4012-A472-432F9B890722}" v="5" dt="2024-03-21T03:49:45.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ette Reese" userId="521289e73cb89bc3" providerId="LiveId" clId="{8C8E82D6-59E7-4012-A472-432F9B890722}"/>
    <pc:docChg chg="undo custSel addSld delSld modSld">
      <pc:chgData name="Ivette Reese" userId="521289e73cb89bc3" providerId="LiveId" clId="{8C8E82D6-59E7-4012-A472-432F9B890722}" dt="2024-03-21T03:56:32.867" v="1162" actId="1076"/>
      <pc:docMkLst>
        <pc:docMk/>
      </pc:docMkLst>
      <pc:sldChg chg="addSp delSp modSp mod">
        <pc:chgData name="Ivette Reese" userId="521289e73cb89bc3" providerId="LiveId" clId="{8C8E82D6-59E7-4012-A472-432F9B890722}" dt="2024-03-21T03:56:32.867" v="1162" actId="1076"/>
        <pc:sldMkLst>
          <pc:docMk/>
          <pc:sldMk cId="1344769219" sldId="256"/>
        </pc:sldMkLst>
        <pc:spChg chg="mod">
          <ac:chgData name="Ivette Reese" userId="521289e73cb89bc3" providerId="LiveId" clId="{8C8E82D6-59E7-4012-A472-432F9B890722}" dt="2024-03-21T03:52:51.854" v="1159" actId="1076"/>
          <ac:spMkLst>
            <pc:docMk/>
            <pc:sldMk cId="1344769219" sldId="256"/>
            <ac:spMk id="5" creationId="{148CA76F-3B8A-DB95-42DA-272056223AAA}"/>
          </ac:spMkLst>
        </pc:spChg>
        <pc:picChg chg="add mod">
          <ac:chgData name="Ivette Reese" userId="521289e73cb89bc3" providerId="LiveId" clId="{8C8E82D6-59E7-4012-A472-432F9B890722}" dt="2024-03-21T03:49:49.198" v="1116" actId="1076"/>
          <ac:picMkLst>
            <pc:docMk/>
            <pc:sldMk cId="1344769219" sldId="256"/>
            <ac:picMk id="2" creationId="{1EFF800C-E10A-F450-7133-F82593B7F90F}"/>
          </ac:picMkLst>
        </pc:picChg>
        <pc:picChg chg="add del mod">
          <ac:chgData name="Ivette Reese" userId="521289e73cb89bc3" providerId="LiveId" clId="{8C8E82D6-59E7-4012-A472-432F9B890722}" dt="2024-03-21T03:52:03.905" v="1121" actId="21"/>
          <ac:picMkLst>
            <pc:docMk/>
            <pc:sldMk cId="1344769219" sldId="256"/>
            <ac:picMk id="3" creationId="{958D7EA4-1FE3-4A4E-8C05-A3AE8FEDFAE0}"/>
          </ac:picMkLst>
        </pc:picChg>
        <pc:picChg chg="add mod">
          <ac:chgData name="Ivette Reese" userId="521289e73cb89bc3" providerId="LiveId" clId="{8C8E82D6-59E7-4012-A472-432F9B890722}" dt="2024-03-21T03:56:32.867" v="1162" actId="1076"/>
          <ac:picMkLst>
            <pc:docMk/>
            <pc:sldMk cId="1344769219" sldId="256"/>
            <ac:picMk id="6" creationId="{070E0872-690F-7C17-CC44-86D005BA0FEB}"/>
          </ac:picMkLst>
        </pc:picChg>
        <pc:picChg chg="add del mod">
          <ac:chgData name="Ivette Reese" userId="521289e73cb89bc3" providerId="LiveId" clId="{8C8E82D6-59E7-4012-A472-432F9B890722}" dt="2024-03-19T23:32:33.493" v="796" actId="21"/>
          <ac:picMkLst>
            <pc:docMk/>
            <pc:sldMk cId="1344769219" sldId="256"/>
            <ac:picMk id="6" creationId="{2D29C0D1-7AA9-6E99-6558-F460CF5FF4E6}"/>
          </ac:picMkLst>
        </pc:picChg>
        <pc:picChg chg="del mod">
          <ac:chgData name="Ivette Reese" userId="521289e73cb89bc3" providerId="LiveId" clId="{8C8E82D6-59E7-4012-A472-432F9B890722}" dt="2024-03-18T19:03:13.412" v="204" actId="21"/>
          <ac:picMkLst>
            <pc:docMk/>
            <pc:sldMk cId="1344769219" sldId="256"/>
            <ac:picMk id="7" creationId="{51166ED5-FBEE-3D14-ACCF-C050DED52BD6}"/>
          </ac:picMkLst>
        </pc:picChg>
      </pc:sldChg>
      <pc:sldChg chg="delSp modSp add mod">
        <pc:chgData name="Ivette Reese" userId="521289e73cb89bc3" providerId="LiveId" clId="{8C8E82D6-59E7-4012-A472-432F9B890722}" dt="2024-03-21T03:52:58.123" v="1160" actId="1076"/>
        <pc:sldMkLst>
          <pc:docMk/>
          <pc:sldMk cId="2920517956" sldId="257"/>
        </pc:sldMkLst>
        <pc:spChg chg="mod">
          <ac:chgData name="Ivette Reese" userId="521289e73cb89bc3" providerId="LiveId" clId="{8C8E82D6-59E7-4012-A472-432F9B890722}" dt="2024-03-21T03:52:58.123" v="1160" actId="1076"/>
          <ac:spMkLst>
            <pc:docMk/>
            <pc:sldMk cId="2920517956" sldId="257"/>
            <ac:spMk id="5" creationId="{148CA76F-3B8A-DB95-42DA-272056223AAA}"/>
          </ac:spMkLst>
        </pc:spChg>
        <pc:picChg chg="del">
          <ac:chgData name="Ivette Reese" userId="521289e73cb89bc3" providerId="LiveId" clId="{8C8E82D6-59E7-4012-A472-432F9B890722}" dt="2024-03-18T18:58:54.978" v="179" actId="21"/>
          <ac:picMkLst>
            <pc:docMk/>
            <pc:sldMk cId="2920517956" sldId="257"/>
            <ac:picMk id="7" creationId="{51166ED5-FBEE-3D14-ACCF-C050DED52BD6}"/>
          </ac:picMkLst>
        </pc:picChg>
      </pc:sldChg>
      <pc:sldChg chg="addSp delSp modSp add del mod">
        <pc:chgData name="Ivette Reese" userId="521289e73cb89bc3" providerId="LiveId" clId="{8C8E82D6-59E7-4012-A472-432F9B890722}" dt="2024-03-21T03:44:27.414" v="1072" actId="2696"/>
        <pc:sldMkLst>
          <pc:docMk/>
          <pc:sldMk cId="2590082416" sldId="258"/>
        </pc:sldMkLst>
        <pc:spChg chg="add">
          <ac:chgData name="Ivette Reese" userId="521289e73cb89bc3" providerId="LiveId" clId="{8C8E82D6-59E7-4012-A472-432F9B890722}" dt="2024-03-21T03:43:03.615" v="1060"/>
          <ac:spMkLst>
            <pc:docMk/>
            <pc:sldMk cId="2590082416" sldId="258"/>
            <ac:spMk id="2" creationId="{F0EDD929-8B22-C8D1-4EDB-A90B6D453E88}"/>
          </ac:spMkLst>
        </pc:spChg>
        <pc:spChg chg="add">
          <ac:chgData name="Ivette Reese" userId="521289e73cb89bc3" providerId="LiveId" clId="{8C8E82D6-59E7-4012-A472-432F9B890722}" dt="2024-03-21T03:43:03.615" v="1060"/>
          <ac:spMkLst>
            <pc:docMk/>
            <pc:sldMk cId="2590082416" sldId="258"/>
            <ac:spMk id="3" creationId="{5F362B2F-A855-6512-7362-1B5E581785A9}"/>
          </ac:spMkLst>
        </pc:spChg>
        <pc:spChg chg="add del mod">
          <ac:chgData name="Ivette Reese" userId="521289e73cb89bc3" providerId="LiveId" clId="{8C8E82D6-59E7-4012-A472-432F9B890722}" dt="2024-03-21T03:43:41.422" v="1068"/>
          <ac:spMkLst>
            <pc:docMk/>
            <pc:sldMk cId="2590082416" sldId="258"/>
            <ac:spMk id="4" creationId="{C5E7A2F9-DEDD-B221-D1E7-7C625559F26C}"/>
          </ac:spMkLst>
        </pc:spChg>
        <pc:spChg chg="del mod">
          <ac:chgData name="Ivette Reese" userId="521289e73cb89bc3" providerId="LiveId" clId="{8C8E82D6-59E7-4012-A472-432F9B890722}" dt="2024-03-21T03:43:29.411" v="1062"/>
          <ac:spMkLst>
            <pc:docMk/>
            <pc:sldMk cId="2590082416" sldId="258"/>
            <ac:spMk id="5" creationId="{148CA76F-3B8A-DB95-42DA-272056223AAA}"/>
          </ac:spMkLst>
        </pc:spChg>
        <pc:picChg chg="add del">
          <ac:chgData name="Ivette Reese" userId="521289e73cb89bc3" providerId="LiveId" clId="{8C8E82D6-59E7-4012-A472-432F9B890722}" dt="2024-03-21T03:44:15.768" v="1070" actId="21"/>
          <ac:picMkLst>
            <pc:docMk/>
            <pc:sldMk cId="2590082416" sldId="258"/>
            <ac:picMk id="6" creationId="{5E5AF04D-806A-34A8-510E-8254A73D55C0}"/>
          </ac:picMkLst>
        </pc:picChg>
      </pc:sldChg>
      <pc:sldChg chg="modSp add mod">
        <pc:chgData name="Ivette Reese" userId="521289e73cb89bc3" providerId="LiveId" clId="{8C8E82D6-59E7-4012-A472-432F9B890722}" dt="2024-03-21T03:47:50.433" v="1114" actId="20577"/>
        <pc:sldMkLst>
          <pc:docMk/>
          <pc:sldMk cId="4064108326" sldId="259"/>
        </pc:sldMkLst>
        <pc:spChg chg="mod">
          <ac:chgData name="Ivette Reese" userId="521289e73cb89bc3" providerId="LiveId" clId="{8C8E82D6-59E7-4012-A472-432F9B890722}" dt="2024-03-21T03:47:50.433" v="1114" actId="20577"/>
          <ac:spMkLst>
            <pc:docMk/>
            <pc:sldMk cId="4064108326" sldId="259"/>
            <ac:spMk id="5" creationId="{148CA76F-3B8A-DB95-42DA-272056223A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32C6-8FEB-C69D-281F-0E8263E14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23A71A-E572-4F73-9E63-A741F24A0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E3871-5527-536C-EC4F-DDF47F1E30DA}"/>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5" name="Footer Placeholder 4">
            <a:extLst>
              <a:ext uri="{FF2B5EF4-FFF2-40B4-BE49-F238E27FC236}">
                <a16:creationId xmlns:a16="http://schemas.microsoft.com/office/drawing/2014/main" id="{EC4A6600-FC80-C336-F741-4A047D43B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17F02-9F6F-F83A-E292-831C0157D47F}"/>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171183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E8A4-82A0-DBCE-E1EC-731811D41E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F093CA-E1C4-2A7C-5E0D-03CD59613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85AC-C47D-149C-AD4B-1877060AB0AE}"/>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5" name="Footer Placeholder 4">
            <a:extLst>
              <a:ext uri="{FF2B5EF4-FFF2-40B4-BE49-F238E27FC236}">
                <a16:creationId xmlns:a16="http://schemas.microsoft.com/office/drawing/2014/main" id="{AA239C64-6372-139D-9FA9-15E83A628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9D19E-7862-42BE-C309-CC101C386339}"/>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391217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72D00-176F-97BC-4BAE-CD114CABB4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E64E90-D0D0-2318-F9FC-F16A168C41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3D274-485B-8779-0E7B-DEE9E32FF2CB}"/>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5" name="Footer Placeholder 4">
            <a:extLst>
              <a:ext uri="{FF2B5EF4-FFF2-40B4-BE49-F238E27FC236}">
                <a16:creationId xmlns:a16="http://schemas.microsoft.com/office/drawing/2014/main" id="{A34F68FB-C3D4-330E-B86A-23DA1015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BEA0A-3EEF-F34A-9CA0-755C29EC41F3}"/>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116734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7388-9ABE-4FF2-3420-375BCC6806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5B427-B489-B88C-F9D8-757F760AB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F66A4-E845-27F6-6905-4F717B3CB6DD}"/>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5" name="Footer Placeholder 4">
            <a:extLst>
              <a:ext uri="{FF2B5EF4-FFF2-40B4-BE49-F238E27FC236}">
                <a16:creationId xmlns:a16="http://schemas.microsoft.com/office/drawing/2014/main" id="{3930F900-EED4-B22E-2FEE-3933C3FAF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B7AEC-EF96-D17D-6E3C-67B095BEA7A1}"/>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86190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B132-0FD1-73AB-8AD3-2B9FA70636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1F0DB-BA16-5534-D959-4C8CD681A6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4D9BA8-5C94-49AB-AC7B-55D2C209BB1F}"/>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5" name="Footer Placeholder 4">
            <a:extLst>
              <a:ext uri="{FF2B5EF4-FFF2-40B4-BE49-F238E27FC236}">
                <a16:creationId xmlns:a16="http://schemas.microsoft.com/office/drawing/2014/main" id="{8C092578-9871-27D7-7889-B2F4ADD2E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78C43-83EB-2B5A-9A28-0CC67EF3EABC}"/>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709398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DEEC-09E8-1303-CEDD-91A4A8254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4BB9F-D025-0E8B-8B75-496F3930E9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1ECE01-255F-BFB1-7951-E6CA6230A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824647-F315-A027-3A3E-C6D854D4DEFD}"/>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6" name="Footer Placeholder 5">
            <a:extLst>
              <a:ext uri="{FF2B5EF4-FFF2-40B4-BE49-F238E27FC236}">
                <a16:creationId xmlns:a16="http://schemas.microsoft.com/office/drawing/2014/main" id="{5E060A97-DA41-260F-C7BE-1FEF187F8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FDB39-8808-B1A7-0918-A52618123EC9}"/>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269220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C9AF-A0CE-7F77-0F3D-FF49AEB96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225068-6FE6-35DF-0F4F-8B40AE6F1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8DBF4-77D2-C117-265E-31857252A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D6C811-B5D4-B6E8-50AC-681878C67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546A4-FFC0-EF3A-084F-E2D9D66579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52A519-9E57-57F8-963D-C02734B6F3E5}"/>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8" name="Footer Placeholder 7">
            <a:extLst>
              <a:ext uri="{FF2B5EF4-FFF2-40B4-BE49-F238E27FC236}">
                <a16:creationId xmlns:a16="http://schemas.microsoft.com/office/drawing/2014/main" id="{EABA931A-7A71-CA2E-8F30-A95847A615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01357-14A0-1A65-A985-0D9FFD9AF070}"/>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244488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E092-F906-785F-90A5-8117FD52D7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97649-A4F6-6474-1CA8-D8D528419E21}"/>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4" name="Footer Placeholder 3">
            <a:extLst>
              <a:ext uri="{FF2B5EF4-FFF2-40B4-BE49-F238E27FC236}">
                <a16:creationId xmlns:a16="http://schemas.microsoft.com/office/drawing/2014/main" id="{42251B2B-22FB-9C84-9F78-8329066C39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2B3BF8-C5AD-B4F8-EF9B-6BE7F60C5189}"/>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382504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18142-E88B-E8FD-5FCC-812D229F1542}"/>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3" name="Footer Placeholder 2">
            <a:extLst>
              <a:ext uri="{FF2B5EF4-FFF2-40B4-BE49-F238E27FC236}">
                <a16:creationId xmlns:a16="http://schemas.microsoft.com/office/drawing/2014/main" id="{108B10BC-A245-D7BB-DBE3-E8C8FD44D1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822C7-7AFC-E8AA-9705-57F213C864D5}"/>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87001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07CC-8DCF-6D04-E4AC-97604773A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E1BE67-049C-C705-F7F0-AA50EBB2A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B6483D-2CF5-852F-B449-A8379109E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CA510-B997-0E6D-D3B5-64D70CFA6305}"/>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6" name="Footer Placeholder 5">
            <a:extLst>
              <a:ext uri="{FF2B5EF4-FFF2-40B4-BE49-F238E27FC236}">
                <a16:creationId xmlns:a16="http://schemas.microsoft.com/office/drawing/2014/main" id="{6B37F9F0-0679-F649-D4AB-C8CA079B7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217BB-469D-23A8-858A-A14D0FED1B0A}"/>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200169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D400-871B-D1D6-B54F-97F33E9BD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CE6ED3-5957-215A-2562-967A4A601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C2AF0E-3119-7272-D5A4-39C3A167C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D7F52-7C47-7B02-48A7-D3968CEB0BA4}"/>
              </a:ext>
            </a:extLst>
          </p:cNvPr>
          <p:cNvSpPr>
            <a:spLocks noGrp="1"/>
          </p:cNvSpPr>
          <p:nvPr>
            <p:ph type="dt" sz="half" idx="10"/>
          </p:nvPr>
        </p:nvSpPr>
        <p:spPr/>
        <p:txBody>
          <a:bodyPr/>
          <a:lstStyle/>
          <a:p>
            <a:fld id="{E51EE60F-A4D2-41B3-92D5-F206C8A0B3E4}" type="datetimeFigureOut">
              <a:rPr lang="en-US" smtClean="0"/>
              <a:t>3/20/2024</a:t>
            </a:fld>
            <a:endParaRPr lang="en-US"/>
          </a:p>
        </p:txBody>
      </p:sp>
      <p:sp>
        <p:nvSpPr>
          <p:cNvPr id="6" name="Footer Placeholder 5">
            <a:extLst>
              <a:ext uri="{FF2B5EF4-FFF2-40B4-BE49-F238E27FC236}">
                <a16:creationId xmlns:a16="http://schemas.microsoft.com/office/drawing/2014/main" id="{EBAF1541-0900-4E1A-5385-49C136D6F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9FC76-C3DF-E63E-1348-7E991757349F}"/>
              </a:ext>
            </a:extLst>
          </p:cNvPr>
          <p:cNvSpPr>
            <a:spLocks noGrp="1"/>
          </p:cNvSpPr>
          <p:nvPr>
            <p:ph type="sldNum" sz="quarter" idx="12"/>
          </p:nvPr>
        </p:nvSpPr>
        <p:spPr/>
        <p:txBody>
          <a:bodyPr/>
          <a:lstStyle/>
          <a:p>
            <a:fld id="{97B376D3-162F-4FA3-BB52-17B321D58B21}" type="slidenum">
              <a:rPr lang="en-US" smtClean="0"/>
              <a:t>‹#›</a:t>
            </a:fld>
            <a:endParaRPr lang="en-US"/>
          </a:p>
        </p:txBody>
      </p:sp>
    </p:spTree>
    <p:extLst>
      <p:ext uri="{BB962C8B-B14F-4D97-AF65-F5344CB8AC3E}">
        <p14:creationId xmlns:p14="http://schemas.microsoft.com/office/powerpoint/2010/main" val="61664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0F72E-E328-A350-86A9-577434DA6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DA2A57-7EE6-6ADE-F533-9BD7756E7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B8E9E-80CD-283F-0429-00568CE71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1EE60F-A4D2-41B3-92D5-F206C8A0B3E4}" type="datetimeFigureOut">
              <a:rPr lang="en-US" smtClean="0"/>
              <a:t>3/20/2024</a:t>
            </a:fld>
            <a:endParaRPr lang="en-US"/>
          </a:p>
        </p:txBody>
      </p:sp>
      <p:sp>
        <p:nvSpPr>
          <p:cNvPr id="5" name="Footer Placeholder 4">
            <a:extLst>
              <a:ext uri="{FF2B5EF4-FFF2-40B4-BE49-F238E27FC236}">
                <a16:creationId xmlns:a16="http://schemas.microsoft.com/office/drawing/2014/main" id="{BA0C7FE6-30E6-0FEE-8AE1-72377072F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18B101-4CD7-B09E-ACBC-F2E81A9F3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B376D3-162F-4FA3-BB52-17B321D58B21}" type="slidenum">
              <a:rPr lang="en-US" smtClean="0"/>
              <a:t>‹#›</a:t>
            </a:fld>
            <a:endParaRPr lang="en-US"/>
          </a:p>
        </p:txBody>
      </p:sp>
    </p:spTree>
    <p:extLst>
      <p:ext uri="{BB962C8B-B14F-4D97-AF65-F5344CB8AC3E}">
        <p14:creationId xmlns:p14="http://schemas.microsoft.com/office/powerpoint/2010/main" val="85135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CA76F-3B8A-DB95-42DA-272056223AAA}"/>
              </a:ext>
            </a:extLst>
          </p:cNvPr>
          <p:cNvSpPr txBox="1"/>
          <p:nvPr/>
        </p:nvSpPr>
        <p:spPr>
          <a:xfrm>
            <a:off x="553956" y="320456"/>
            <a:ext cx="9953625" cy="6217087"/>
          </a:xfrm>
          <a:prstGeom prst="rect">
            <a:avLst/>
          </a:prstGeom>
          <a:noFill/>
        </p:spPr>
        <p:txBody>
          <a:bodyPr wrap="square" rtlCol="0">
            <a:spAutoFit/>
          </a:bodyPr>
          <a:lstStyle/>
          <a:p>
            <a:r>
              <a:rPr lang="en-US" sz="1400" b="1" kern="100" dirty="0">
                <a:solidFill>
                  <a:srgbClr val="3C4043"/>
                </a:solidFill>
                <a:effectLst/>
                <a:latin typeface="Times New Roman" panose="02020603050405020304" pitchFamily="18" charset="0"/>
                <a:ea typeface="Aptos" panose="020B0004020202020204" pitchFamily="34" charset="0"/>
                <a:cs typeface="Times New Roman" panose="02020603050405020304" pitchFamily="18" charset="0"/>
              </a:rPr>
              <a:t>Tableau Specific Data Cleaning:</a:t>
            </a:r>
          </a:p>
          <a:p>
            <a:endParaRPr lang="en-US" sz="1400" b="1" kern="100" dirty="0">
              <a:solidFill>
                <a:srgbClr val="3C4043"/>
              </a:solidFill>
              <a:effectLst/>
              <a:latin typeface="Times New Roman" panose="02020603050405020304" pitchFamily="18" charset="0"/>
              <a:ea typeface="Aptos" panose="020B0004020202020204" pitchFamily="34" charset="0"/>
              <a:cs typeface="Times New Roman" panose="02020603050405020304" pitchFamily="18" charset="0"/>
            </a:endParaRPr>
          </a:p>
          <a:p>
            <a:r>
              <a:rPr lang="en-US" sz="1400" kern="100" dirty="0">
                <a:solidFill>
                  <a:srgbClr val="3C4043"/>
                </a:solidFill>
                <a:effectLst/>
                <a:latin typeface="Times New Roman" panose="02020603050405020304" pitchFamily="18" charset="0"/>
                <a:ea typeface="Aptos" panose="020B0004020202020204" pitchFamily="34" charset="0"/>
                <a:cs typeface="Times New Roman" panose="02020603050405020304" pitchFamily="18" charset="0"/>
              </a:rPr>
              <a:t>We conducted data engineering </a:t>
            </a:r>
            <a:r>
              <a:rPr lang="en-US" sz="1400" dirty="0">
                <a:latin typeface="Times New Roman" panose="02020603050405020304" pitchFamily="18" charset="0"/>
                <a:cs typeface="Times New Roman" panose="02020603050405020304" pitchFamily="18" charset="0"/>
              </a:rPr>
              <a:t>before uploading OHAS (Occupational Health and Safety) CSV dataset into Tableau </a:t>
            </a:r>
            <a:r>
              <a:rPr lang="en-US" sz="1400" kern="100" dirty="0">
                <a:solidFill>
                  <a:srgbClr val="3C4043"/>
                </a:solidFill>
                <a:effectLst/>
                <a:latin typeface="Times New Roman" panose="02020603050405020304" pitchFamily="18" charset="0"/>
                <a:ea typeface="Aptos" panose="020B0004020202020204" pitchFamily="34" charset="0"/>
                <a:cs typeface="Times New Roman" panose="02020603050405020304" pitchFamily="18" charset="0"/>
              </a:rPr>
              <a:t>and found no duplicates or nulls, but</a:t>
            </a:r>
            <a:r>
              <a:rPr lang="en-US" sz="1400" kern="100" dirty="0">
                <a:solidFill>
                  <a:srgbClr val="3C4043"/>
                </a:solidFill>
                <a:latin typeface="Times New Roman" panose="02020603050405020304" pitchFamily="18" charset="0"/>
                <a:ea typeface="Aptos" panose="020B0004020202020204" pitchFamily="34" charset="0"/>
                <a:cs typeface="Times New Roman" panose="02020603050405020304" pitchFamily="18" charset="0"/>
              </a:rPr>
              <a:t> one </a:t>
            </a:r>
            <a:r>
              <a:rPr lang="en-US" sz="1400" kern="100" dirty="0">
                <a:solidFill>
                  <a:srgbClr val="3C4043"/>
                </a:solidFill>
                <a:effectLst/>
                <a:latin typeface="Times New Roman" panose="02020603050405020304" pitchFamily="18" charset="0"/>
                <a:ea typeface="Aptos" panose="020B0004020202020204" pitchFamily="34" charset="0"/>
                <a:cs typeface="Times New Roman" panose="02020603050405020304" pitchFamily="18" charset="0"/>
              </a:rPr>
              <a:t>missing value as shown below.</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solidFill>
                  <a:srgbClr val="3C4043"/>
                </a:solidFill>
                <a:effectLst/>
                <a:latin typeface="Times New Roman" panose="02020603050405020304" pitchFamily="18" charset="0"/>
                <a:ea typeface="Aptos" panose="020B0004020202020204" pitchFamily="34" charset="0"/>
                <a:cs typeface="Times New Roman" panose="02020603050405020304" pitchFamily="18" charset="0"/>
              </a:rPr>
              <a:t>After cleaning, our dataset has 218 rows and 13 columns.</a:t>
            </a:r>
          </a:p>
          <a:p>
            <a:endParaRPr lang="en-US" sz="1400" dirty="0">
              <a:solidFill>
                <a:srgbClr val="3C4043"/>
              </a:solidFill>
              <a:latin typeface="Times New Roman" panose="02020603050405020304" pitchFamily="18" charset="0"/>
              <a:ea typeface="Aptos" panose="020B0004020202020204" pitchFamily="34" charset="0"/>
              <a:cs typeface="Times New Roman" panose="02020603050405020304" pitchFamily="18" charset="0"/>
            </a:endParaRPr>
          </a:p>
          <a:p>
            <a:endParaRPr lang="en-US" sz="1400" dirty="0">
              <a:solidFill>
                <a:srgbClr val="3C4043"/>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400" dirty="0">
              <a:solidFill>
                <a:srgbClr val="3C4043"/>
              </a:solidFill>
              <a:latin typeface="Times New Roman" panose="02020603050405020304" pitchFamily="18" charset="0"/>
              <a:ea typeface="Aptos" panose="020B0004020202020204" pitchFamily="34" charset="0"/>
              <a:cs typeface="Times New Roman" panose="02020603050405020304" pitchFamily="18" charset="0"/>
            </a:endParaRPr>
          </a:p>
          <a:p>
            <a:endParaRPr lang="en-US" sz="1400" dirty="0">
              <a:solidFill>
                <a:srgbClr val="3C4043"/>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400" dirty="0">
              <a:solidFill>
                <a:srgbClr val="3C4043"/>
              </a:solidFill>
              <a:latin typeface="Times New Roman" panose="02020603050405020304" pitchFamily="18" charset="0"/>
              <a:ea typeface="Aptos" panose="020B0004020202020204" pitchFamily="34" charset="0"/>
              <a:cs typeface="Times New Roman" panose="02020603050405020304" pitchFamily="18" charset="0"/>
            </a:endParaRPr>
          </a:p>
          <a:p>
            <a:endParaRPr lang="en-US" sz="1400" dirty="0">
              <a:solidFill>
                <a:srgbClr val="3C4043"/>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400" dirty="0">
              <a:solidFill>
                <a:srgbClr val="3C4043"/>
              </a:solidFill>
              <a:latin typeface="Times New Roman" panose="02020603050405020304" pitchFamily="18" charset="0"/>
              <a:cs typeface="Times New Roman" panose="02020603050405020304" pitchFamily="18" charset="0"/>
            </a:endParaRPr>
          </a:p>
          <a:p>
            <a:r>
              <a:rPr lang="en-US" dirty="0"/>
              <a:t>  </a:t>
            </a:r>
          </a:p>
        </p:txBody>
      </p:sp>
      <p:pic>
        <p:nvPicPr>
          <p:cNvPr id="2" name="Picture 1" descr="A screenshot of a computer&#10;&#10;Description automatically generated">
            <a:extLst>
              <a:ext uri="{FF2B5EF4-FFF2-40B4-BE49-F238E27FC236}">
                <a16:creationId xmlns:a16="http://schemas.microsoft.com/office/drawing/2014/main" id="{1EFF800C-E10A-F450-7133-F82593B7F90F}"/>
              </a:ext>
            </a:extLst>
          </p:cNvPr>
          <p:cNvPicPr>
            <a:picLocks noChangeAspect="1"/>
          </p:cNvPicPr>
          <p:nvPr/>
        </p:nvPicPr>
        <p:blipFill>
          <a:blip r:embed="rId2"/>
          <a:stretch>
            <a:fillRect/>
          </a:stretch>
        </p:blipFill>
        <p:spPr>
          <a:xfrm>
            <a:off x="1898158" y="1431082"/>
            <a:ext cx="2834640" cy="2857500"/>
          </a:xfrm>
          <a:prstGeom prst="rect">
            <a:avLst/>
          </a:prstGeom>
        </p:spPr>
      </p:pic>
      <p:pic>
        <p:nvPicPr>
          <p:cNvPr id="6" name="Picture 5">
            <a:extLst>
              <a:ext uri="{FF2B5EF4-FFF2-40B4-BE49-F238E27FC236}">
                <a16:creationId xmlns:a16="http://schemas.microsoft.com/office/drawing/2014/main" id="{070E0872-690F-7C17-CC44-86D005BA0FEB}"/>
              </a:ext>
            </a:extLst>
          </p:cNvPr>
          <p:cNvPicPr>
            <a:picLocks noChangeAspect="1"/>
          </p:cNvPicPr>
          <p:nvPr/>
        </p:nvPicPr>
        <p:blipFill>
          <a:blip r:embed="rId3"/>
          <a:stretch>
            <a:fillRect/>
          </a:stretch>
        </p:blipFill>
        <p:spPr>
          <a:xfrm>
            <a:off x="1161015" y="4934420"/>
            <a:ext cx="7742591" cy="1691787"/>
          </a:xfrm>
          <a:prstGeom prst="rect">
            <a:avLst/>
          </a:prstGeom>
        </p:spPr>
      </p:pic>
    </p:spTree>
    <p:extLst>
      <p:ext uri="{BB962C8B-B14F-4D97-AF65-F5344CB8AC3E}">
        <p14:creationId xmlns:p14="http://schemas.microsoft.com/office/powerpoint/2010/main" val="134476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CA76F-3B8A-DB95-42DA-272056223AAA}"/>
              </a:ext>
            </a:extLst>
          </p:cNvPr>
          <p:cNvSpPr txBox="1"/>
          <p:nvPr/>
        </p:nvSpPr>
        <p:spPr>
          <a:xfrm>
            <a:off x="667915" y="800076"/>
            <a:ext cx="10361917" cy="5478423"/>
          </a:xfrm>
          <a:prstGeom prst="rect">
            <a:avLst/>
          </a:prstGeom>
          <a:noFill/>
        </p:spPr>
        <p:txBody>
          <a:bodyPr wrap="square" rtlCol="0">
            <a:spAutoFit/>
          </a:bodyPr>
          <a:lstStyle/>
          <a:p>
            <a:r>
              <a:rPr lang="en-US" sz="1400" b="1" dirty="0">
                <a:solidFill>
                  <a:srgbClr val="3C4043"/>
                </a:solidFill>
                <a:latin typeface="Times New Roman" panose="02020603050405020304" pitchFamily="18" charset="0"/>
                <a:cs typeface="Times New Roman" panose="02020603050405020304" pitchFamily="18" charset="0"/>
              </a:rPr>
              <a:t>Discussion of the three dashboards:</a:t>
            </a:r>
          </a:p>
          <a:p>
            <a:endParaRPr lang="en-US" sz="1400" b="1" dirty="0">
              <a:solidFill>
                <a:srgbClr val="3C4043"/>
              </a:solidFill>
              <a:latin typeface="Times New Roman" panose="02020603050405020304" pitchFamily="18" charset="0"/>
              <a:cs typeface="Times New Roman" panose="02020603050405020304" pitchFamily="18" charset="0"/>
            </a:endParaRPr>
          </a:p>
          <a:p>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The first dashboard, Symptoms and Diseases Overview </a:t>
            </a:r>
            <a:r>
              <a:rPr lang="en-US" sz="1400" b="0" i="0" dirty="0">
                <a:effectLst/>
                <a:latin typeface="Times New Roman" panose="02020603050405020304" pitchFamily="18" charset="0"/>
                <a:cs typeface="Times New Roman" panose="02020603050405020304" pitchFamily="18" charset="0"/>
              </a:rPr>
              <a:t>provides insights into the frequency of symptoms and the prevalence of different diseases within the dataset.</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For example, shortness of breath, asthenia, and fever are more commonly reported across various diseases.</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sz="1400" b="0" i="0" dirty="0">
                <a:effectLst/>
                <a:latin typeface="Times New Roman" panose="02020603050405020304" pitchFamily="18" charset="0"/>
                <a:cs typeface="Times New Roman" panose="02020603050405020304" pitchFamily="18" charset="0"/>
              </a:rPr>
              <a:t>Hypothyroidism had the highest count of 23, indicating it is the most predominant disease in the dataset, while migraine had the lowest count of 7.</a:t>
            </a:r>
            <a:endParaRPr lang="en-US" sz="1400" kern="100" dirty="0">
              <a:latin typeface="Times New Roman" panose="02020603050405020304" pitchFamily="18" charset="0"/>
              <a:ea typeface="Aptos" panose="020B0004020202020204" pitchFamily="34" charset="0"/>
              <a:cs typeface="Times New Roman" panose="02020603050405020304" pitchFamily="18" charset="0"/>
            </a:endParaRPr>
          </a:p>
          <a:p>
            <a:endParaRPr lang="en-US" sz="1400" kern="100" dirty="0">
              <a:latin typeface="Times New Roman" panose="02020603050405020304" pitchFamily="18" charset="0"/>
              <a:ea typeface="Aptos" panose="020B0004020202020204" pitchFamily="34" charset="0"/>
              <a:cs typeface="Times New Roman" panose="02020603050405020304" pitchFamily="18" charset="0"/>
            </a:endParaRPr>
          </a:p>
          <a:p>
            <a:pPr algn="l"/>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1400" b="0" i="0" dirty="0">
                <a:effectLst/>
                <a:latin typeface="Times New Roman" panose="02020603050405020304" pitchFamily="18" charset="0"/>
                <a:cs typeface="Times New Roman" panose="02020603050405020304" pitchFamily="18" charset="0"/>
              </a:rPr>
              <a:t>Regional Disease Trends, the second dashboard,  highlights key insights such as regional disease prevalence, the prominence of chronic diseases, and gender-based differences in disease distribution across different regions. For example, the Southeast region had the highest disease prevalence with 75 diseases, while the Southwest region had a lower prevalence with 44 diseases. Chronic diseases were the most predominant, affecting 95 out of 218 individuals. Across all regions, males experienced more chronic diseases than females, with males at 52 and females at 43, except in the Southwest where females had 11 chronic diseases compared to males with 9.</a:t>
            </a:r>
          </a:p>
          <a:p>
            <a:pPr algn="l"/>
            <a:endParaRPr lang="en-US" sz="1400" b="0" i="0" dirty="0">
              <a:effectLst/>
              <a:latin typeface="Helvetica Neue"/>
            </a:endParaRPr>
          </a:p>
          <a:p>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The third dashboard, </a:t>
            </a:r>
            <a:r>
              <a:rPr lang="en-US" sz="1400" kern="100" dirty="0">
                <a:latin typeface="Times New Roman" panose="02020603050405020304" pitchFamily="18" charset="0"/>
                <a:ea typeface="Aptos" panose="020B0004020202020204" pitchFamily="34"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 Severity Factors Comparison dashboard delves into health metrics and demographic variables in medical analysis. It reveals that BMI and weight are influential factors in disease severity, with higher values indicating increased severity, especially in individuals classified as overweight or obese. </a:t>
            </a:r>
            <a:r>
              <a:rPr lang="en-US" sz="1400" dirty="0">
                <a:latin typeface="Times New Roman" panose="02020603050405020304" pitchFamily="18" charset="0"/>
                <a:cs typeface="Times New Roman" panose="02020603050405020304" pitchFamily="18" charset="0"/>
              </a:rPr>
              <a:t>Also, </a:t>
            </a:r>
            <a:r>
              <a:rPr lang="en-US" sz="1400" b="0" i="0" dirty="0">
                <a:effectLst/>
                <a:latin typeface="Times New Roman" panose="02020603050405020304" pitchFamily="18" charset="0"/>
                <a:cs typeface="Times New Roman" panose="02020603050405020304" pitchFamily="18" charset="0"/>
              </a:rPr>
              <a:t>the analysis shows that males tend to experience higher disease severity than females, particularly noticeable in younger age groups. </a:t>
            </a:r>
          </a:p>
          <a:p>
            <a:endParaRPr lang="en-US" sz="1400" dirty="0">
              <a:latin typeface="Times New Roman" panose="02020603050405020304" pitchFamily="18" charset="0"/>
              <a:cs typeface="Times New Roman" panose="02020603050405020304" pitchFamily="18" charset="0"/>
            </a:endParaRPr>
          </a:p>
          <a:p>
            <a:r>
              <a:rPr lang="en-US" sz="1400" b="1" i="0" dirty="0">
                <a:effectLst/>
                <a:latin typeface="Times New Roman" panose="02020603050405020304" pitchFamily="18" charset="0"/>
                <a:cs typeface="Times New Roman" panose="02020603050405020304" pitchFamily="18" charset="0"/>
              </a:rPr>
              <a:t>Motivation for the dashboards</a:t>
            </a:r>
            <a:r>
              <a:rPr lang="en-US" sz="1400" b="0" i="0" dirty="0">
                <a:effectLst/>
                <a:latin typeface="Times New Roman" panose="02020603050405020304" pitchFamily="18" charset="0"/>
                <a:cs typeface="Times New Roman" panose="02020603050405020304" pitchFamily="18" charset="0"/>
              </a:rPr>
              <a:t>:</a:t>
            </a:r>
          </a:p>
          <a:p>
            <a:endParaRPr lang="en-US" sz="1400" b="0" i="0" dirty="0">
              <a:solidFill>
                <a:srgbClr val="1D1C1D"/>
              </a:solidFill>
              <a:effectLst/>
              <a:latin typeface="Times New Roman" panose="02020603050405020304" pitchFamily="18" charset="0"/>
              <a:cs typeface="Times New Roman" panose="02020603050405020304" pitchFamily="18" charset="0"/>
            </a:endParaRPr>
          </a:p>
          <a:p>
            <a:r>
              <a:rPr lang="en-US" sz="1400" b="0" i="0" dirty="0">
                <a:solidFill>
                  <a:srgbClr val="1D1C1D"/>
                </a:solidFill>
                <a:effectLst/>
                <a:latin typeface="Times New Roman" panose="02020603050405020304" pitchFamily="18" charset="0"/>
                <a:cs typeface="Times New Roman" panose="02020603050405020304" pitchFamily="18" charset="0"/>
              </a:rPr>
              <a:t>The motivation </a:t>
            </a:r>
            <a:r>
              <a:rPr lang="en-US" sz="1400" dirty="0">
                <a:latin typeface="Times New Roman" panose="02020603050405020304" pitchFamily="18" charset="0"/>
                <a:cs typeface="Times New Roman" panose="02020603050405020304" pitchFamily="18" charset="0"/>
              </a:rPr>
              <a:t> for these three dashboards for our </a:t>
            </a:r>
            <a:r>
              <a:rPr lang="en-US" sz="1400" dirty="0" err="1">
                <a:latin typeface="Times New Roman" panose="02020603050405020304" pitchFamily="18" charset="0"/>
                <a:cs typeface="Times New Roman" panose="02020603050405020304" pitchFamily="18" charset="0"/>
              </a:rPr>
              <a:t>HEALTHhOUSE</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dISEASE</a:t>
            </a:r>
            <a:r>
              <a:rPr lang="en-US" sz="1400" dirty="0">
                <a:latin typeface="Times New Roman" panose="02020603050405020304" pitchFamily="18" charset="0"/>
                <a:cs typeface="Times New Roman" panose="02020603050405020304" pitchFamily="18" charset="0"/>
              </a:rPr>
              <a:t> Discovery Tool project is to </a:t>
            </a:r>
            <a:r>
              <a:rPr lang="en-US" sz="1400" dirty="0">
                <a:solidFill>
                  <a:srgbClr val="1D1C1D"/>
                </a:solidFill>
                <a:latin typeface="Times New Roman" panose="02020603050405020304" pitchFamily="18" charset="0"/>
                <a:cs typeface="Times New Roman" panose="02020603050405020304" pitchFamily="18" charset="0"/>
              </a:rPr>
              <a:t>e</a:t>
            </a:r>
            <a:r>
              <a:rPr lang="en-US" sz="1400" b="0" i="0" dirty="0">
                <a:effectLst/>
                <a:latin typeface="Times New Roman" panose="02020603050405020304" pitchFamily="18" charset="0"/>
                <a:cs typeface="Times New Roman" panose="02020603050405020304" pitchFamily="18" charset="0"/>
              </a:rPr>
              <a:t>ncourage users to delve into </a:t>
            </a:r>
            <a:r>
              <a:rPr lang="en-US" sz="1400" dirty="0">
                <a:latin typeface="Times New Roman" panose="02020603050405020304" pitchFamily="18" charset="0"/>
                <a:cs typeface="Times New Roman" panose="02020603050405020304" pitchFamily="18" charset="0"/>
              </a:rPr>
              <a:t>the </a:t>
            </a:r>
            <a:r>
              <a:rPr lang="en-US" sz="1400" b="0" i="0" dirty="0">
                <a:effectLst/>
                <a:latin typeface="Times New Roman" panose="02020603050405020304" pitchFamily="18" charset="0"/>
                <a:cs typeface="Times New Roman" panose="02020603050405020304" pitchFamily="18" charset="0"/>
              </a:rPr>
              <a:t>story to gain a holistic understanding of the symptoms, diseases, and severity factors being analyzed. </a:t>
            </a:r>
            <a:r>
              <a:rPr lang="en-US" sz="1400" dirty="0">
                <a:latin typeface="Times New Roman" panose="02020603050405020304" pitchFamily="18" charset="0"/>
                <a:cs typeface="Times New Roman" panose="02020603050405020304" pitchFamily="18" charset="0"/>
              </a:rPr>
              <a:t>E</a:t>
            </a:r>
            <a:r>
              <a:rPr lang="en-US" sz="1400" b="0" i="0" dirty="0">
                <a:effectLst/>
                <a:latin typeface="Times New Roman" panose="02020603050405020304" pitchFamily="18" charset="0"/>
                <a:cs typeface="Times New Roman" panose="02020603050405020304" pitchFamily="18" charset="0"/>
              </a:rPr>
              <a:t>xploring these visualizations in conjunction, users can uncover valuable insights and trends that may not be immediately apparent when viewing each dashboard independently.</a:t>
            </a:r>
          </a:p>
          <a:p>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51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CA76F-3B8A-DB95-42DA-272056223AAA}"/>
              </a:ext>
            </a:extLst>
          </p:cNvPr>
          <p:cNvSpPr txBox="1"/>
          <p:nvPr/>
        </p:nvSpPr>
        <p:spPr>
          <a:xfrm>
            <a:off x="602601" y="632125"/>
            <a:ext cx="10361917" cy="5478423"/>
          </a:xfrm>
          <a:prstGeom prst="rect">
            <a:avLst/>
          </a:prstGeom>
          <a:noFill/>
        </p:spPr>
        <p:txBody>
          <a:bodyPr wrap="square" rtlCol="0">
            <a:spAutoFit/>
          </a:bodyPr>
          <a:lstStyle/>
          <a:p>
            <a:r>
              <a:rPr lang="en-US" sz="1400" b="1" dirty="0">
                <a:solidFill>
                  <a:srgbClr val="3C4043"/>
                </a:solidFill>
                <a:latin typeface="Times New Roman" panose="02020603050405020304" pitchFamily="18" charset="0"/>
                <a:cs typeface="Times New Roman" panose="02020603050405020304" pitchFamily="18" charset="0"/>
              </a:rPr>
              <a:t>Results:</a:t>
            </a:r>
          </a:p>
          <a:p>
            <a:endParaRPr lang="en-US" sz="1400" b="1" dirty="0">
              <a:solidFill>
                <a:srgbClr val="3C4043"/>
              </a:solidFill>
              <a:latin typeface="Times New Roman" panose="02020603050405020304" pitchFamily="18" charset="0"/>
              <a:cs typeface="Times New Roman" panose="02020603050405020304" pitchFamily="18" charset="0"/>
            </a:endParaRPr>
          </a:p>
          <a:p>
            <a:r>
              <a:rPr lang="en-US" sz="1400" b="0" i="0" dirty="0">
                <a:effectLst/>
                <a:latin typeface="Times New Roman" panose="02020603050405020304" pitchFamily="18" charset="0"/>
                <a:cs typeface="Times New Roman" panose="02020603050405020304" pitchFamily="18" charset="0"/>
              </a:rPr>
              <a:t>Hypothyroidism emerged as the most predominant disease, with the most at 23, while migraine was the least, at 7. The symptoms of shortness of breath, asthenia, and fever were the most prevalent.</a:t>
            </a:r>
          </a:p>
          <a:p>
            <a:endParaRPr lang="en-US" sz="1400" b="0" i="0" dirty="0">
              <a:effectLst/>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The Southeast region exhibited the highest disease prevalence, with 75 diseases, while the Southwest region had a relatively lower prevalence, with 44 diseases. Notably, chronic diseases were the most predominant, affecting 95 out of 218 individuals, underscoring the need for region-specific healthcare strategies. Males suffered more chronic diseases in all regions, males at 52 and females at 43, except in the Southwest, females at 11 and males at 9.</a:t>
            </a:r>
          </a:p>
          <a:p>
            <a:pPr algn="l"/>
            <a:endParaRPr lang="en-US" sz="1400" b="0" i="0" dirty="0">
              <a:effectLst/>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The impact of health metrics and demographic factors on disease severity was also notable. BMI and weight were found to affect disease severity, with higher values correlating to higher severity. The higher the BMI, the individual is either overweight (BMI 25-29.9) or obese (BMI 30 or higher), the higher the disease severity. Males were found to suffer from a higher severity of diseases than females, more notably in younger males.</a:t>
            </a:r>
          </a:p>
          <a:p>
            <a:endParaRPr lang="en-US" sz="1400" b="1" dirty="0">
              <a:solidFill>
                <a:srgbClr val="3C4043"/>
              </a:solidFill>
              <a:latin typeface="Times New Roman" panose="02020603050405020304" pitchFamily="18" charset="0"/>
              <a:cs typeface="Times New Roman" panose="02020603050405020304" pitchFamily="18" charset="0"/>
            </a:endParaRPr>
          </a:p>
          <a:p>
            <a:endParaRPr lang="en-US" sz="1400" b="1" dirty="0">
              <a:solidFill>
                <a:srgbClr val="3C4043"/>
              </a:solidFill>
              <a:latin typeface="Times New Roman" panose="02020603050405020304" pitchFamily="18" charset="0"/>
              <a:cs typeface="Times New Roman" panose="02020603050405020304" pitchFamily="18" charset="0"/>
            </a:endParaRPr>
          </a:p>
          <a:p>
            <a:r>
              <a:rPr lang="en-US" sz="1400" b="1" dirty="0">
                <a:solidFill>
                  <a:srgbClr val="3C4043"/>
                </a:solidFill>
                <a:latin typeface="Times New Roman" panose="02020603050405020304" pitchFamily="18" charset="0"/>
                <a:cs typeface="Times New Roman" panose="02020603050405020304" pitchFamily="18" charset="0"/>
              </a:rPr>
              <a:t>Conclusions:</a:t>
            </a:r>
          </a:p>
          <a:p>
            <a:endParaRPr lang="en-US" sz="1400" b="0" i="0" dirty="0">
              <a:solidFill>
                <a:srgbClr val="1D1C1D"/>
              </a:solidFill>
              <a:effectLst/>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The prevalence of diseases varied across regions, with chronic diseases being predominant, emphasizing the importance of region-specific healthcare strategies.</a:t>
            </a:r>
          </a:p>
          <a:p>
            <a:pPr algn="l"/>
            <a:endParaRPr lang="en-US" sz="1400" b="0" i="0" dirty="0">
              <a:effectLst/>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Gender differences in disease prevalence and severity were observed, with males generally experiencing higher severity, particularly noticeable in younger age groups.</a:t>
            </a: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108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634</Words>
  <Application>Microsoft Office PowerPoint</Application>
  <PresentationFormat>Widescreen</PresentationFormat>
  <Paragraphs>50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Helvetica Neue</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Ivette Reese</dc:creator>
  <cp:lastModifiedBy>Ivette Reese</cp:lastModifiedBy>
  <cp:revision>2</cp:revision>
  <dcterms:created xsi:type="dcterms:W3CDTF">2024-03-17T01:33:52Z</dcterms:created>
  <dcterms:modified xsi:type="dcterms:W3CDTF">2024-03-21T03:56:35Z</dcterms:modified>
</cp:coreProperties>
</file>