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8"/>
  </p:notesMasterIdLst>
  <p:sldIdLst>
    <p:sldId id="310" r:id="rId2"/>
    <p:sldId id="256" r:id="rId3"/>
    <p:sldId id="258" r:id="rId4"/>
    <p:sldId id="308" r:id="rId5"/>
    <p:sldId id="259" r:id="rId6"/>
    <p:sldId id="317" r:id="rId7"/>
    <p:sldId id="300" r:id="rId8"/>
    <p:sldId id="297" r:id="rId9"/>
    <p:sldId id="315" r:id="rId10"/>
    <p:sldId id="321" r:id="rId11"/>
    <p:sldId id="314" r:id="rId12"/>
    <p:sldId id="318" r:id="rId13"/>
    <p:sldId id="320" r:id="rId14"/>
    <p:sldId id="325" r:id="rId15"/>
    <p:sldId id="329" r:id="rId16"/>
    <p:sldId id="332" r:id="rId17"/>
    <p:sldId id="328" r:id="rId18"/>
    <p:sldId id="326" r:id="rId19"/>
    <p:sldId id="336" r:id="rId20"/>
    <p:sldId id="331" r:id="rId21"/>
    <p:sldId id="307" r:id="rId22"/>
    <p:sldId id="334" r:id="rId23"/>
    <p:sldId id="333" r:id="rId24"/>
    <p:sldId id="335" r:id="rId25"/>
    <p:sldId id="262" r:id="rId26"/>
    <p:sldId id="338" r:id="rId27"/>
  </p:sldIdLst>
  <p:sldSz cx="9144000" cy="5143500" type="screen16x9"/>
  <p:notesSz cx="6858000" cy="9144000"/>
  <p:embeddedFontLst>
    <p:embeddedFont>
      <p:font typeface="Anaheim" panose="020B0604020202020204" charset="0"/>
      <p:regular r:id="rId29"/>
      <p:bold r:id="rId30"/>
    </p:embeddedFont>
    <p:embeddedFont>
      <p:font typeface="Bebas Neue" panose="020B0606020202050201" pitchFamily="34" charset="0"/>
      <p:regular r:id="rId31"/>
    </p:embeddedFont>
    <p:embeddedFont>
      <p:font typeface="Raleway" pitchFamily="2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Rubik" panose="020B0604020202020204" charset="-79"/>
      <p:regular r:id="rId40"/>
      <p:bold r:id="rId41"/>
      <p:italic r:id="rId42"/>
      <p:boldItalic r:id="rId43"/>
    </p:embeddedFont>
    <p:embeddedFont>
      <p:font typeface="Turret Road" panose="020B0604020202020204" charset="0"/>
      <p:regular r:id="rId44"/>
      <p:bold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67DDF8-8CA8-438D-BF23-FEEDFD5B011B}">
  <a:tblStyle styleId="{FF67DDF8-8CA8-438D-BF23-FEEDFD5B01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A3623A-045E-4525-BECC-EC3EA8B2AE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056" autoAdjust="0"/>
  </p:normalViewPr>
  <p:slideViewPr>
    <p:cSldViewPr snapToGrid="0">
      <p:cViewPr>
        <p:scale>
          <a:sx n="113" d="100"/>
          <a:sy n="113" d="100"/>
        </p:scale>
        <p:origin x="61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average number of games per genre is 17 games </a:t>
            </a:r>
          </a:p>
        </p:txBody>
      </p:sp>
    </p:spTree>
    <p:extLst>
      <p:ext uri="{BB962C8B-B14F-4D97-AF65-F5344CB8AC3E}">
        <p14:creationId xmlns:p14="http://schemas.microsoft.com/office/powerpoint/2010/main" val="2816748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Shows correlation between the number of owners and price  </a:t>
            </a:r>
          </a:p>
          <a:p>
            <a:r>
              <a:rPr lang="en-US" dirty="0"/>
              <a:t>More owners reflect the success of the game</a:t>
            </a:r>
          </a:p>
        </p:txBody>
      </p:sp>
    </p:spTree>
    <p:extLst>
      <p:ext uri="{BB962C8B-B14F-4D97-AF65-F5344CB8AC3E}">
        <p14:creationId xmlns:p14="http://schemas.microsoft.com/office/powerpoint/2010/main" val="3153201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69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365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YoYO</a:t>
            </a: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 Games </a:t>
            </a:r>
            <a:r>
              <a:rPr lang="en-US" b="0" i="0" dirty="0" err="1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GameMaker</a:t>
            </a: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 is a complete development tool for making 2D </a:t>
            </a:r>
            <a:r>
              <a:rPr lang="en-US" b="1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games</a:t>
            </a:r>
            <a:r>
              <a:rPr lang="en-US" b="0" i="0" dirty="0">
                <a:solidFill>
                  <a:srgbClr val="BFBFBF"/>
                </a:solidFill>
                <a:effectLst/>
                <a:latin typeface="Arial" panose="020B0604020202020204" pitchFamily="34" charset="0"/>
              </a:rPr>
              <a:t>, used by indie developers, professional studios, and educators worldwide.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657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Average number of releases for developers is 11 games per year</a:t>
            </a:r>
          </a:p>
          <a:p>
            <a:r>
              <a:rPr lang="en-US" dirty="0"/>
              <a:t>Choice of games was released and joined steam in 2014, releasing approx. 11 games per year</a:t>
            </a:r>
          </a:p>
        </p:txBody>
      </p:sp>
    </p:spTree>
    <p:extLst>
      <p:ext uri="{BB962C8B-B14F-4D97-AF65-F5344CB8AC3E}">
        <p14:creationId xmlns:p14="http://schemas.microsoft.com/office/powerpoint/2010/main" val="903284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9bb586b68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9bb586b687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While the data had minimal nulls, more detailed information was lacking. </a:t>
            </a:r>
            <a:r>
              <a:rPr lang="en-US" dirty="0" err="1"/>
              <a:t>Colomns</a:t>
            </a:r>
            <a:r>
              <a:rPr lang="en-US" dirty="0"/>
              <a:t> such as detailed breakdown of in-game purchases, more details on positive reviews, as well as more recent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Games within the action genre preform better than others. Free games have the highest ratings and playtime, developers could make use of in-app purchases to make revenue. Data shows that players enjoy games in the action category.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Developers must focus on releasing a steady number of games yearly. Around 11 games. They must also focus on pricing their games around the average.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492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bb586b687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bb586b687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>
          <a:extLst>
            <a:ext uri="{FF2B5EF4-FFF2-40B4-BE49-F238E27FC236}">
              <a16:creationId xmlns:a16="http://schemas.microsoft.com/office/drawing/2014/main" id="{BE7554DE-2EFB-A7E1-1C9D-E6081AD7D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eb5d57cb6f_0_263:notes">
            <a:extLst>
              <a:ext uri="{FF2B5EF4-FFF2-40B4-BE49-F238E27FC236}">
                <a16:creationId xmlns:a16="http://schemas.microsoft.com/office/drawing/2014/main" id="{17127327-C5A3-EC34-0DE1-101646126C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eb5d57cb6f_0_263:notes">
            <a:extLst>
              <a:ext uri="{FF2B5EF4-FFF2-40B4-BE49-F238E27FC236}">
                <a16:creationId xmlns:a16="http://schemas.microsoft.com/office/drawing/2014/main" id="{1628014F-DC22-9D8C-B317-CDD83F6B7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Steam's primary service is to allow its users to </a:t>
            </a:r>
            <a:r>
              <a:rPr lang="en-US" u="sng" dirty="0">
                <a:latin typeface="Raleway"/>
                <a:ea typeface="Raleway"/>
                <a:cs typeface="Raleway"/>
                <a:sym typeface="Raleway"/>
              </a:rPr>
              <a:t>purchase games and other software</a:t>
            </a: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, adding them to a virtual library from which they may be downloaded and installed an unlimited number of times.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144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bb586b687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bb586b687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was a peak in 2018</a:t>
            </a:r>
          </a:p>
          <a:p>
            <a:r>
              <a:rPr lang="en-US" dirty="0"/>
              <a:t>Total number of games available are 27K</a:t>
            </a:r>
          </a:p>
          <a:p>
            <a:r>
              <a:rPr lang="en-US" dirty="0"/>
              <a:t>Could be accredit to Battle Royale Boom, a growing market, and a rise of digital distribution </a:t>
            </a:r>
          </a:p>
          <a:p>
            <a:r>
              <a:rPr lang="en-US" dirty="0"/>
              <a:t>The Average of game releases in the past 5 years is 790 games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5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The highest average is found in 2013, while in 2018 during the peak of game releases the average price drops to $5.5</a:t>
            </a:r>
          </a:p>
          <a:p>
            <a:r>
              <a:rPr lang="en-US" sz="1100" dirty="0"/>
              <a:t>The average price for games in the past 5 years is $5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1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average number of positive ratings is 1k per game </a:t>
            </a:r>
          </a:p>
        </p:txBody>
      </p:sp>
    </p:spTree>
    <p:extLst>
      <p:ext uri="{BB962C8B-B14F-4D97-AF65-F5344CB8AC3E}">
        <p14:creationId xmlns:p14="http://schemas.microsoft.com/office/powerpoint/2010/main" val="1851188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2D9A0-5C2E-62CC-E068-BAD905C75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73E5C0-DE2C-8A5C-AD85-49848D42F5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6F5241-DBA3-F10B-8241-8526F2CF7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Turret Road" panose="020B0604020202020204" charset="0"/>
              </a:rPr>
              <a:t>The Average playtime is 144 hours which converts to 6 days.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922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07349-0C10-EB15-9F58-B277BAEEC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345699-0BC2-F7E8-E70D-B2110312D5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51942-E617-9F8A-CC07-11530DD02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Turret Road" panose="020B0604020202020204" charset="0"/>
              </a:rPr>
              <a:t>The Average playtime is 144 hours which converts to 6 days.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64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9;p2"/>
          <p:cNvGraphicFramePr/>
          <p:nvPr/>
        </p:nvGraphicFramePr>
        <p:xfrm>
          <a:off x="150" y="-75"/>
          <a:ext cx="9143650" cy="5551505"/>
        </p:xfrm>
        <a:graphic>
          <a:graphicData uri="http://schemas.openxmlformats.org/drawingml/2006/table">
            <a:tbl>
              <a:tblPr>
                <a:noFill/>
                <a:tableStyleId>{FF67DDF8-8CA8-438D-BF23-FEEDFD5B011B}</a:tableStyleId>
              </a:tblPr>
              <a:tblGrid>
                <a:gridCol w="3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0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" name="Google Shape;10;p2"/>
          <p:cNvSpPr/>
          <p:nvPr/>
        </p:nvSpPr>
        <p:spPr>
          <a:xfrm>
            <a:off x="113850" y="134400"/>
            <a:ext cx="8916300" cy="48747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>
            <a:off x="0" y="391600"/>
            <a:ext cx="9144000" cy="43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32163" y="1520313"/>
            <a:ext cx="6479700" cy="1426800"/>
          </a:xfrm>
          <a:prstGeom prst="rect">
            <a:avLst/>
          </a:prstGeom>
          <a:effectLst>
            <a:outerShdw blurRad="142875" algn="bl" rotWithShape="0">
              <a:schemeClr val="dk1"/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32138" y="3241388"/>
            <a:ext cx="6479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17"/>
          <p:cNvGraphicFramePr/>
          <p:nvPr/>
        </p:nvGraphicFramePr>
        <p:xfrm>
          <a:off x="150" y="-75"/>
          <a:ext cx="9143650" cy="5551505"/>
        </p:xfrm>
        <a:graphic>
          <a:graphicData uri="http://schemas.openxmlformats.org/drawingml/2006/table">
            <a:tbl>
              <a:tblPr>
                <a:noFill/>
                <a:tableStyleId>{FF67DDF8-8CA8-438D-BF23-FEEDFD5B011B}</a:tableStyleId>
              </a:tblPr>
              <a:tblGrid>
                <a:gridCol w="3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0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60" name="Google Shape;160;p17"/>
          <p:cNvSpPr/>
          <p:nvPr/>
        </p:nvSpPr>
        <p:spPr>
          <a:xfrm>
            <a:off x="113850" y="134400"/>
            <a:ext cx="8916300" cy="48747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391600"/>
            <a:ext cx="9144000" cy="43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1384875" y="2193125"/>
            <a:ext cx="1933200" cy="37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1384875" y="2534675"/>
            <a:ext cx="19332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3"/>
          </p:nvPr>
        </p:nvSpPr>
        <p:spPr>
          <a:xfrm>
            <a:off x="3605438" y="2534675"/>
            <a:ext cx="19332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4"/>
          </p:nvPr>
        </p:nvSpPr>
        <p:spPr>
          <a:xfrm>
            <a:off x="5826001" y="2534675"/>
            <a:ext cx="19332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5"/>
          </p:nvPr>
        </p:nvSpPr>
        <p:spPr>
          <a:xfrm>
            <a:off x="3605440" y="2193125"/>
            <a:ext cx="1933200" cy="37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6"/>
          </p:nvPr>
        </p:nvSpPr>
        <p:spPr>
          <a:xfrm>
            <a:off x="5826005" y="2193125"/>
            <a:ext cx="1933200" cy="37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9pPr>
          </a:lstStyle>
          <a:p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 rot="10800000">
            <a:off x="474000" y="647825"/>
            <a:ext cx="8118763" cy="369900"/>
            <a:chOff x="474000" y="647825"/>
            <a:chExt cx="8118763" cy="369900"/>
          </a:xfrm>
        </p:grpSpPr>
        <p:pic>
          <p:nvPicPr>
            <p:cNvPr id="170" name="Google Shape;170;p17"/>
            <p:cNvPicPr preferRelativeResize="0"/>
            <p:nvPr/>
          </p:nvPicPr>
          <p:blipFill rotWithShape="1">
            <a:blip r:embed="rId3">
              <a:alphaModFix/>
            </a:blip>
            <a:srcRect r="65461"/>
            <a:stretch/>
          </p:blipFill>
          <p:spPr>
            <a:xfrm>
              <a:off x="8299788" y="683963"/>
              <a:ext cx="292975" cy="297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7"/>
            <p:cNvPicPr preferRelativeResize="0"/>
            <p:nvPr/>
          </p:nvPicPr>
          <p:blipFill rotWithShape="1">
            <a:blip r:embed="rId4">
              <a:alphaModFix/>
            </a:blip>
            <a:srcRect t="73158" r="74314"/>
            <a:stretch/>
          </p:blipFill>
          <p:spPr>
            <a:xfrm>
              <a:off x="474000" y="647825"/>
              <a:ext cx="370200" cy="369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24"/>
          <p:cNvGraphicFramePr/>
          <p:nvPr/>
        </p:nvGraphicFramePr>
        <p:xfrm>
          <a:off x="150" y="-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{FF67DDF8-8CA8-438D-BF23-FEEDFD5B011B}</a:tableStyleId>
              </a:tblPr>
              <a:tblGrid>
                <a:gridCol w="3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0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50" name="Google Shape;250;p24"/>
          <p:cNvSpPr/>
          <p:nvPr/>
        </p:nvSpPr>
        <p:spPr>
          <a:xfrm>
            <a:off x="113850" y="134400"/>
            <a:ext cx="8916300" cy="48747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51" name="Google Shape;251;p24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391600"/>
            <a:ext cx="9144000" cy="4360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2" name="Google Shape;252;p24"/>
          <p:cNvGrpSpPr/>
          <p:nvPr/>
        </p:nvGrpSpPr>
        <p:grpSpPr>
          <a:xfrm>
            <a:off x="451500" y="657825"/>
            <a:ext cx="392700" cy="384900"/>
            <a:chOff x="451500" y="734025"/>
            <a:chExt cx="392700" cy="384900"/>
          </a:xfrm>
        </p:grpSpPr>
        <p:sp>
          <p:nvSpPr>
            <p:cNvPr id="253" name="Google Shape;253;p24"/>
            <p:cNvSpPr/>
            <p:nvPr/>
          </p:nvSpPr>
          <p:spPr>
            <a:xfrm>
              <a:off x="451500" y="734025"/>
              <a:ext cx="392700" cy="384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254" name="Google Shape;254;p24"/>
            <p:cNvPicPr preferRelativeResize="0"/>
            <p:nvPr/>
          </p:nvPicPr>
          <p:blipFill rotWithShape="1">
            <a:blip r:embed="rId3">
              <a:alphaModFix/>
            </a:blip>
            <a:srcRect l="-225" r="84999" b="-10"/>
            <a:stretch/>
          </p:blipFill>
          <p:spPr>
            <a:xfrm>
              <a:off x="535097" y="807345"/>
              <a:ext cx="225514" cy="2381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" name="Google Shape;255;p24"/>
          <p:cNvGrpSpPr/>
          <p:nvPr/>
        </p:nvGrpSpPr>
        <p:grpSpPr>
          <a:xfrm rot="10800000">
            <a:off x="8299800" y="657825"/>
            <a:ext cx="392700" cy="384900"/>
            <a:chOff x="451500" y="734025"/>
            <a:chExt cx="392700" cy="384900"/>
          </a:xfrm>
        </p:grpSpPr>
        <p:sp>
          <p:nvSpPr>
            <p:cNvPr id="256" name="Google Shape;256;p24"/>
            <p:cNvSpPr/>
            <p:nvPr/>
          </p:nvSpPr>
          <p:spPr>
            <a:xfrm>
              <a:off x="451500" y="734025"/>
              <a:ext cx="392700" cy="384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257" name="Google Shape;257;p24"/>
            <p:cNvPicPr preferRelativeResize="0"/>
            <p:nvPr/>
          </p:nvPicPr>
          <p:blipFill rotWithShape="1">
            <a:blip r:embed="rId3">
              <a:alphaModFix/>
            </a:blip>
            <a:srcRect l="42386" r="42387" b="-10"/>
            <a:stretch/>
          </p:blipFill>
          <p:spPr>
            <a:xfrm>
              <a:off x="535097" y="807345"/>
              <a:ext cx="225514" cy="2381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Google Shape;25;p4"/>
          <p:cNvGraphicFramePr/>
          <p:nvPr/>
        </p:nvGraphicFramePr>
        <p:xfrm>
          <a:off x="150" y="-75"/>
          <a:ext cx="9143650" cy="5551505"/>
        </p:xfrm>
        <a:graphic>
          <a:graphicData uri="http://schemas.openxmlformats.org/drawingml/2006/table">
            <a:tbl>
              <a:tblPr>
                <a:noFill/>
                <a:tableStyleId>{FF67DDF8-8CA8-438D-BF23-FEEDFD5B011B}</a:tableStyleId>
              </a:tblPr>
              <a:tblGrid>
                <a:gridCol w="3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0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6" name="Google Shape;26;p4"/>
          <p:cNvSpPr/>
          <p:nvPr/>
        </p:nvSpPr>
        <p:spPr>
          <a:xfrm>
            <a:off x="113850" y="134400"/>
            <a:ext cx="8916300" cy="48747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391600"/>
            <a:ext cx="9144000" cy="43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>
            <a:off x="624757" y="710900"/>
            <a:ext cx="7894486" cy="480900"/>
            <a:chOff x="624757" y="710900"/>
            <a:chExt cx="7894486" cy="480900"/>
          </a:xfrm>
        </p:grpSpPr>
        <p:grpSp>
          <p:nvGrpSpPr>
            <p:cNvPr id="30" name="Google Shape;30;p4"/>
            <p:cNvGrpSpPr/>
            <p:nvPr/>
          </p:nvGrpSpPr>
          <p:grpSpPr>
            <a:xfrm rot="10800000">
              <a:off x="624757" y="710900"/>
              <a:ext cx="180686" cy="480900"/>
              <a:chOff x="669932" y="3969450"/>
              <a:chExt cx="180686" cy="480900"/>
            </a:xfrm>
          </p:grpSpPr>
          <p:pic>
            <p:nvPicPr>
              <p:cNvPr id="31" name="Google Shape;31;p4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42631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" name="Google Shape;32;p4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39694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3" name="Google Shape;33;p4"/>
            <p:cNvGrpSpPr/>
            <p:nvPr/>
          </p:nvGrpSpPr>
          <p:grpSpPr>
            <a:xfrm rot="10800000">
              <a:off x="8338557" y="710900"/>
              <a:ext cx="180686" cy="480900"/>
              <a:chOff x="669932" y="3969450"/>
              <a:chExt cx="180686" cy="480900"/>
            </a:xfrm>
          </p:grpSpPr>
          <p:pic>
            <p:nvPicPr>
              <p:cNvPr id="34" name="Google Shape;34;p4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42631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" name="Google Shape;35;p4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39694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844200" y="1299500"/>
            <a:ext cx="7455600" cy="32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6"/>
          <p:cNvGraphicFramePr/>
          <p:nvPr/>
        </p:nvGraphicFramePr>
        <p:xfrm>
          <a:off x="150" y="-75"/>
          <a:ext cx="9143650" cy="5551505"/>
        </p:xfrm>
        <a:graphic>
          <a:graphicData uri="http://schemas.openxmlformats.org/drawingml/2006/table">
            <a:tbl>
              <a:tblPr>
                <a:noFill/>
                <a:tableStyleId>{FF67DDF8-8CA8-438D-BF23-FEEDFD5B011B}</a:tableStyleId>
              </a:tblPr>
              <a:tblGrid>
                <a:gridCol w="3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0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5" name="Google Shape;55;p6"/>
          <p:cNvSpPr/>
          <p:nvPr/>
        </p:nvSpPr>
        <p:spPr>
          <a:xfrm>
            <a:off x="113850" y="134400"/>
            <a:ext cx="8916300" cy="48747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56" name="Google Shape;56;p6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391600"/>
            <a:ext cx="9144000" cy="43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474000" y="647825"/>
            <a:ext cx="8118763" cy="369900"/>
            <a:chOff x="474000" y="647825"/>
            <a:chExt cx="8118763" cy="369900"/>
          </a:xfrm>
        </p:grpSpPr>
        <p:pic>
          <p:nvPicPr>
            <p:cNvPr id="59" name="Google Shape;59;p6"/>
            <p:cNvPicPr preferRelativeResize="0"/>
            <p:nvPr/>
          </p:nvPicPr>
          <p:blipFill rotWithShape="1">
            <a:blip r:embed="rId3">
              <a:alphaModFix/>
            </a:blip>
            <a:srcRect r="65461"/>
            <a:stretch/>
          </p:blipFill>
          <p:spPr>
            <a:xfrm>
              <a:off x="8299788" y="683963"/>
              <a:ext cx="292975" cy="297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6"/>
            <p:cNvPicPr preferRelativeResize="0"/>
            <p:nvPr/>
          </p:nvPicPr>
          <p:blipFill rotWithShape="1">
            <a:blip r:embed="rId4">
              <a:alphaModFix/>
            </a:blip>
            <a:srcRect t="73158" r="74314"/>
            <a:stretch/>
          </p:blipFill>
          <p:spPr>
            <a:xfrm>
              <a:off x="474000" y="647825"/>
              <a:ext cx="370200" cy="369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Google Shape;62;p7"/>
          <p:cNvGraphicFramePr/>
          <p:nvPr/>
        </p:nvGraphicFramePr>
        <p:xfrm>
          <a:off x="150" y="-75"/>
          <a:ext cx="9143650" cy="5551505"/>
        </p:xfrm>
        <a:graphic>
          <a:graphicData uri="http://schemas.openxmlformats.org/drawingml/2006/table">
            <a:tbl>
              <a:tblPr>
                <a:noFill/>
                <a:tableStyleId>{FF67DDF8-8CA8-438D-BF23-FEEDFD5B011B}</a:tableStyleId>
              </a:tblPr>
              <a:tblGrid>
                <a:gridCol w="3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0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3" name="Google Shape;63;p7"/>
          <p:cNvSpPr/>
          <p:nvPr/>
        </p:nvSpPr>
        <p:spPr>
          <a:xfrm>
            <a:off x="113850" y="134400"/>
            <a:ext cx="8916300" cy="48747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391600"/>
            <a:ext cx="9144000" cy="43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1"/>
          </p:nvPr>
        </p:nvSpPr>
        <p:spPr>
          <a:xfrm>
            <a:off x="1024975" y="1299500"/>
            <a:ext cx="4115100" cy="3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>
            <a:spLocks noGrp="1"/>
          </p:cNvSpPr>
          <p:nvPr>
            <p:ph type="pic" idx="2"/>
          </p:nvPr>
        </p:nvSpPr>
        <p:spPr>
          <a:xfrm>
            <a:off x="5334475" y="1449638"/>
            <a:ext cx="2762400" cy="30087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68" name="Google Shape;68;p7"/>
          <p:cNvGrpSpPr/>
          <p:nvPr/>
        </p:nvGrpSpPr>
        <p:grpSpPr>
          <a:xfrm>
            <a:off x="451500" y="657825"/>
            <a:ext cx="392700" cy="384900"/>
            <a:chOff x="451500" y="734025"/>
            <a:chExt cx="392700" cy="384900"/>
          </a:xfrm>
        </p:grpSpPr>
        <p:sp>
          <p:nvSpPr>
            <p:cNvPr id="69" name="Google Shape;69;p7"/>
            <p:cNvSpPr/>
            <p:nvPr/>
          </p:nvSpPr>
          <p:spPr>
            <a:xfrm>
              <a:off x="451500" y="734025"/>
              <a:ext cx="392700" cy="384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70" name="Google Shape;70;p7"/>
            <p:cNvPicPr preferRelativeResize="0"/>
            <p:nvPr/>
          </p:nvPicPr>
          <p:blipFill rotWithShape="1">
            <a:blip r:embed="rId3">
              <a:alphaModFix/>
            </a:blip>
            <a:srcRect l="-225" r="84999" b="-10"/>
            <a:stretch/>
          </p:blipFill>
          <p:spPr>
            <a:xfrm>
              <a:off x="535097" y="807345"/>
              <a:ext cx="225514" cy="2381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" name="Google Shape;71;p7"/>
          <p:cNvGrpSpPr/>
          <p:nvPr/>
        </p:nvGrpSpPr>
        <p:grpSpPr>
          <a:xfrm rot="10800000">
            <a:off x="8299800" y="657825"/>
            <a:ext cx="392700" cy="384900"/>
            <a:chOff x="451500" y="734025"/>
            <a:chExt cx="392700" cy="384900"/>
          </a:xfrm>
        </p:grpSpPr>
        <p:sp>
          <p:nvSpPr>
            <p:cNvPr id="72" name="Google Shape;72;p7"/>
            <p:cNvSpPr/>
            <p:nvPr/>
          </p:nvSpPr>
          <p:spPr>
            <a:xfrm>
              <a:off x="451500" y="734025"/>
              <a:ext cx="392700" cy="384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73" name="Google Shape;73;p7"/>
            <p:cNvPicPr preferRelativeResize="0"/>
            <p:nvPr/>
          </p:nvPicPr>
          <p:blipFill rotWithShape="1">
            <a:blip r:embed="rId3">
              <a:alphaModFix/>
            </a:blip>
            <a:srcRect l="42386" r="42387" b="-10"/>
            <a:stretch/>
          </p:blipFill>
          <p:spPr>
            <a:xfrm>
              <a:off x="535097" y="807345"/>
              <a:ext cx="225514" cy="2381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8"/>
          <p:cNvGraphicFramePr/>
          <p:nvPr/>
        </p:nvGraphicFramePr>
        <p:xfrm>
          <a:off x="150" y="-75"/>
          <a:ext cx="9143650" cy="5551505"/>
        </p:xfrm>
        <a:graphic>
          <a:graphicData uri="http://schemas.openxmlformats.org/drawingml/2006/table">
            <a:tbl>
              <a:tblPr>
                <a:noFill/>
                <a:tableStyleId>{FF67DDF8-8CA8-438D-BF23-FEEDFD5B011B}</a:tableStyleId>
              </a:tblPr>
              <a:tblGrid>
                <a:gridCol w="3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0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76" name="Google Shape;76;p8"/>
          <p:cNvSpPr/>
          <p:nvPr/>
        </p:nvSpPr>
        <p:spPr>
          <a:xfrm>
            <a:off x="113850" y="134400"/>
            <a:ext cx="8916300" cy="48747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77" name="Google Shape;77;p8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391600"/>
            <a:ext cx="9144000" cy="43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>
            <a:off x="624757" y="710900"/>
            <a:ext cx="7894486" cy="480900"/>
            <a:chOff x="624757" y="710900"/>
            <a:chExt cx="7894486" cy="480900"/>
          </a:xfrm>
        </p:grpSpPr>
        <p:grpSp>
          <p:nvGrpSpPr>
            <p:cNvPr id="80" name="Google Shape;80;p8"/>
            <p:cNvGrpSpPr/>
            <p:nvPr/>
          </p:nvGrpSpPr>
          <p:grpSpPr>
            <a:xfrm rot="10800000">
              <a:off x="624757" y="710900"/>
              <a:ext cx="180686" cy="480900"/>
              <a:chOff x="669932" y="3969450"/>
              <a:chExt cx="180686" cy="480900"/>
            </a:xfrm>
          </p:grpSpPr>
          <p:pic>
            <p:nvPicPr>
              <p:cNvPr id="81" name="Google Shape;81;p8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42631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2" name="Google Shape;82;p8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39694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83" name="Google Shape;83;p8"/>
            <p:cNvGrpSpPr/>
            <p:nvPr/>
          </p:nvGrpSpPr>
          <p:grpSpPr>
            <a:xfrm rot="10800000">
              <a:off x="8338557" y="710900"/>
              <a:ext cx="180686" cy="480900"/>
              <a:chOff x="669932" y="3969450"/>
              <a:chExt cx="180686" cy="480900"/>
            </a:xfrm>
          </p:grpSpPr>
          <p:pic>
            <p:nvPicPr>
              <p:cNvPr id="84" name="Google Shape;84;p8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42631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5" name="Google Shape;85;p8"/>
              <p:cNvPicPr preferRelativeResize="0"/>
              <p:nvPr/>
            </p:nvPicPr>
            <p:blipFill rotWithShape="1">
              <a:blip r:embed="rId3">
                <a:alphaModFix/>
              </a:blip>
              <a:srcRect t="70959" r="73198"/>
              <a:stretch/>
            </p:blipFill>
            <p:spPr>
              <a:xfrm>
                <a:off x="669932" y="3969450"/>
                <a:ext cx="180686" cy="187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9"/>
          <p:cNvGraphicFramePr/>
          <p:nvPr/>
        </p:nvGraphicFramePr>
        <p:xfrm>
          <a:off x="150" y="-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{FF67DDF8-8CA8-438D-BF23-FEEDFD5B011B}</a:tableStyleId>
              </a:tblPr>
              <a:tblGrid>
                <a:gridCol w="3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0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8" name="Google Shape;88;p9"/>
          <p:cNvSpPr/>
          <p:nvPr/>
        </p:nvSpPr>
        <p:spPr>
          <a:xfrm>
            <a:off x="113850" y="134400"/>
            <a:ext cx="8916300" cy="48747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89" name="Google Shape;89;p9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391600"/>
            <a:ext cx="9144000" cy="43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>
            <a:off x="451500" y="657825"/>
            <a:ext cx="392700" cy="384900"/>
            <a:chOff x="451500" y="734025"/>
            <a:chExt cx="392700" cy="384900"/>
          </a:xfrm>
        </p:grpSpPr>
        <p:sp>
          <p:nvSpPr>
            <p:cNvPr id="93" name="Google Shape;93;p9"/>
            <p:cNvSpPr/>
            <p:nvPr/>
          </p:nvSpPr>
          <p:spPr>
            <a:xfrm>
              <a:off x="451500" y="734025"/>
              <a:ext cx="392700" cy="384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94" name="Google Shape;94;p9"/>
            <p:cNvPicPr preferRelativeResize="0"/>
            <p:nvPr/>
          </p:nvPicPr>
          <p:blipFill rotWithShape="1">
            <a:blip r:embed="rId3">
              <a:alphaModFix/>
            </a:blip>
            <a:srcRect l="-225" r="84999" b="-10"/>
            <a:stretch/>
          </p:blipFill>
          <p:spPr>
            <a:xfrm>
              <a:off x="535097" y="807345"/>
              <a:ext cx="225514" cy="2381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9"/>
          <p:cNvGrpSpPr/>
          <p:nvPr/>
        </p:nvGrpSpPr>
        <p:grpSpPr>
          <a:xfrm rot="10800000">
            <a:off x="8299800" y="657825"/>
            <a:ext cx="392700" cy="384900"/>
            <a:chOff x="451500" y="734025"/>
            <a:chExt cx="392700" cy="384900"/>
          </a:xfrm>
        </p:grpSpPr>
        <p:sp>
          <p:nvSpPr>
            <p:cNvPr id="96" name="Google Shape;96;p9"/>
            <p:cNvSpPr/>
            <p:nvPr/>
          </p:nvSpPr>
          <p:spPr>
            <a:xfrm>
              <a:off x="451500" y="734025"/>
              <a:ext cx="392700" cy="3849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7620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naheim"/>
                <a:ea typeface="Anaheim"/>
                <a:cs typeface="Anaheim"/>
                <a:sym typeface="Anaheim"/>
              </a:endParaRPr>
            </a:p>
          </p:txBody>
        </p:sp>
        <p:pic>
          <p:nvPicPr>
            <p:cNvPr id="97" name="Google Shape;97;p9"/>
            <p:cNvPicPr preferRelativeResize="0"/>
            <p:nvPr/>
          </p:nvPicPr>
          <p:blipFill rotWithShape="1">
            <a:blip r:embed="rId3">
              <a:alphaModFix/>
            </a:blip>
            <a:srcRect l="42386" r="42387" b="-10"/>
            <a:stretch/>
          </p:blipFill>
          <p:spPr>
            <a:xfrm>
              <a:off x="535097" y="807345"/>
              <a:ext cx="225514" cy="2381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10"/>
          <p:cNvGraphicFramePr/>
          <p:nvPr/>
        </p:nvGraphicFramePr>
        <p:xfrm>
          <a:off x="150" y="-75"/>
          <a:ext cx="9143650" cy="5551505"/>
        </p:xfrm>
        <a:graphic>
          <a:graphicData uri="http://schemas.openxmlformats.org/drawingml/2006/table">
            <a:tbl>
              <a:tblPr>
                <a:noFill/>
                <a:tableStyleId>{FF67DDF8-8CA8-438D-BF23-FEEDFD5B011B}</a:tableStyleId>
              </a:tblPr>
              <a:tblGrid>
                <a:gridCol w="3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0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00" name="Google Shape;100;p10"/>
          <p:cNvSpPr/>
          <p:nvPr/>
        </p:nvSpPr>
        <p:spPr>
          <a:xfrm>
            <a:off x="113850" y="134400"/>
            <a:ext cx="8916300" cy="48747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01" name="Google Shape;101;p10"/>
          <p:cNvSpPr>
            <a:spLocks noGrp="1"/>
          </p:cNvSpPr>
          <p:nvPr>
            <p:ph type="pic" idx="2"/>
          </p:nvPr>
        </p:nvSpPr>
        <p:spPr>
          <a:xfrm>
            <a:off x="322800" y="522075"/>
            <a:ext cx="8498400" cy="4116900"/>
          </a:xfrm>
          <a:prstGeom prst="roundRect">
            <a:avLst>
              <a:gd name="adj" fmla="val 1836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0"/>
          <p:cNvSpPr txBox="1">
            <a:spLocks noGrp="1"/>
          </p:cNvSpPr>
          <p:nvPr>
            <p:ph type="title"/>
          </p:nvPr>
        </p:nvSpPr>
        <p:spPr>
          <a:xfrm>
            <a:off x="5591150" y="1004500"/>
            <a:ext cx="2556300" cy="8157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" name="Google Shape;111;p13"/>
          <p:cNvGraphicFramePr/>
          <p:nvPr/>
        </p:nvGraphicFramePr>
        <p:xfrm>
          <a:off x="150" y="-75"/>
          <a:ext cx="9143650" cy="5551505"/>
        </p:xfrm>
        <a:graphic>
          <a:graphicData uri="http://schemas.openxmlformats.org/drawingml/2006/table">
            <a:tbl>
              <a:tblPr>
                <a:noFill/>
                <a:tableStyleId>{FF67DDF8-8CA8-438D-BF23-FEEDFD5B011B}</a:tableStyleId>
              </a:tblPr>
              <a:tblGrid>
                <a:gridCol w="3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9755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400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2" name="Google Shape;112;p13"/>
          <p:cNvSpPr/>
          <p:nvPr/>
        </p:nvSpPr>
        <p:spPr>
          <a:xfrm>
            <a:off x="113850" y="134400"/>
            <a:ext cx="8916300" cy="4874700"/>
          </a:xfrm>
          <a:prstGeom prst="roundRect">
            <a:avLst>
              <a:gd name="adj" fmla="val 4581"/>
            </a:avLst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113" name="Google Shape;113;p13"/>
          <p:cNvPicPr preferRelativeResize="0"/>
          <p:nvPr/>
        </p:nvPicPr>
        <p:blipFill rotWithShape="1">
          <a:blip r:embed="rId2">
            <a:alphaModFix/>
          </a:blip>
          <a:srcRect t="2112" b="7999"/>
          <a:stretch/>
        </p:blipFill>
        <p:spPr>
          <a:xfrm rot="10800000">
            <a:off x="0" y="391600"/>
            <a:ext cx="9144000" cy="43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>
            <a:spLocks noGrp="1"/>
          </p:cNvSpPr>
          <p:nvPr>
            <p:ph type="title" hasCustomPrompt="1"/>
          </p:nvPr>
        </p:nvSpPr>
        <p:spPr>
          <a:xfrm>
            <a:off x="1061200" y="1299500"/>
            <a:ext cx="783600" cy="5934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"/>
          </p:nvPr>
        </p:nvSpPr>
        <p:spPr>
          <a:xfrm>
            <a:off x="2010000" y="1462900"/>
            <a:ext cx="2574900" cy="36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3" hasCustomPrompt="1"/>
          </p:nvPr>
        </p:nvSpPr>
        <p:spPr>
          <a:xfrm>
            <a:off x="1061200" y="2543000"/>
            <a:ext cx="783600" cy="5934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subTitle" idx="4"/>
          </p:nvPr>
        </p:nvSpPr>
        <p:spPr>
          <a:xfrm>
            <a:off x="2010000" y="2706400"/>
            <a:ext cx="2574900" cy="36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5" hasCustomPrompt="1"/>
          </p:nvPr>
        </p:nvSpPr>
        <p:spPr>
          <a:xfrm>
            <a:off x="1061200" y="3786500"/>
            <a:ext cx="783600" cy="5934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subTitle" idx="6"/>
          </p:nvPr>
        </p:nvSpPr>
        <p:spPr>
          <a:xfrm>
            <a:off x="2010000" y="3949900"/>
            <a:ext cx="2574900" cy="36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7" hasCustomPrompt="1"/>
          </p:nvPr>
        </p:nvSpPr>
        <p:spPr>
          <a:xfrm>
            <a:off x="4750125" y="1312700"/>
            <a:ext cx="783600" cy="5934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8" hasCustomPrompt="1"/>
          </p:nvPr>
        </p:nvSpPr>
        <p:spPr>
          <a:xfrm>
            <a:off x="4750125" y="2556200"/>
            <a:ext cx="783600" cy="5934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9"/>
          </p:nvPr>
        </p:nvSpPr>
        <p:spPr>
          <a:xfrm>
            <a:off x="5698950" y="2719600"/>
            <a:ext cx="2574900" cy="36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0125" y="3799700"/>
            <a:ext cx="783600" cy="5934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14"/>
          </p:nvPr>
        </p:nvSpPr>
        <p:spPr>
          <a:xfrm>
            <a:off x="5698950" y="3963100"/>
            <a:ext cx="2574900" cy="36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15"/>
          </p:nvPr>
        </p:nvSpPr>
        <p:spPr>
          <a:xfrm>
            <a:off x="5698950" y="1476100"/>
            <a:ext cx="2574900" cy="361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urret Road"/>
              <a:buNone/>
              <a:defRPr sz="2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27" name="Google Shape;127;p13"/>
          <p:cNvPicPr preferRelativeResize="0"/>
          <p:nvPr/>
        </p:nvPicPr>
        <p:blipFill rotWithShape="1">
          <a:blip r:embed="rId3">
            <a:alphaModFix/>
          </a:blip>
          <a:srcRect t="54749"/>
          <a:stretch/>
        </p:blipFill>
        <p:spPr>
          <a:xfrm rot="-5400000">
            <a:off x="8164400" y="796387"/>
            <a:ext cx="530175" cy="31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3"/>
          <p:cNvPicPr preferRelativeResize="0"/>
          <p:nvPr/>
        </p:nvPicPr>
        <p:blipFill rotWithShape="1">
          <a:blip r:embed="rId4">
            <a:alphaModFix/>
          </a:blip>
          <a:srcRect t="54749"/>
          <a:stretch/>
        </p:blipFill>
        <p:spPr>
          <a:xfrm rot="5400000">
            <a:off x="448612" y="795200"/>
            <a:ext cx="534175" cy="3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71463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urret Road"/>
              <a:buNone/>
              <a:defRPr sz="3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ixelify Sans"/>
              <a:buNone/>
              <a:defRPr sz="3500">
                <a:solidFill>
                  <a:schemeClr val="dk1"/>
                </a:solidFill>
                <a:latin typeface="Pixelify Sans"/>
                <a:ea typeface="Pixelify Sans"/>
                <a:cs typeface="Pixelify Sans"/>
                <a:sym typeface="Pixelify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ixelify Sans"/>
              <a:buNone/>
              <a:defRPr sz="3500">
                <a:solidFill>
                  <a:schemeClr val="dk1"/>
                </a:solidFill>
                <a:latin typeface="Pixelify Sans"/>
                <a:ea typeface="Pixelify Sans"/>
                <a:cs typeface="Pixelify Sans"/>
                <a:sym typeface="Pixelify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ixelify Sans"/>
              <a:buNone/>
              <a:defRPr sz="3500">
                <a:solidFill>
                  <a:schemeClr val="dk1"/>
                </a:solidFill>
                <a:latin typeface="Pixelify Sans"/>
                <a:ea typeface="Pixelify Sans"/>
                <a:cs typeface="Pixelify Sans"/>
                <a:sym typeface="Pixelify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ixelify Sans"/>
              <a:buNone/>
              <a:defRPr sz="3500">
                <a:solidFill>
                  <a:schemeClr val="dk1"/>
                </a:solidFill>
                <a:latin typeface="Pixelify Sans"/>
                <a:ea typeface="Pixelify Sans"/>
                <a:cs typeface="Pixelify Sans"/>
                <a:sym typeface="Pixelify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ixelify Sans"/>
              <a:buNone/>
              <a:defRPr sz="3500">
                <a:solidFill>
                  <a:schemeClr val="dk1"/>
                </a:solidFill>
                <a:latin typeface="Pixelify Sans"/>
                <a:ea typeface="Pixelify Sans"/>
                <a:cs typeface="Pixelify Sans"/>
                <a:sym typeface="Pixelify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ixelify Sans"/>
              <a:buNone/>
              <a:defRPr sz="3500">
                <a:solidFill>
                  <a:schemeClr val="dk1"/>
                </a:solidFill>
                <a:latin typeface="Pixelify Sans"/>
                <a:ea typeface="Pixelify Sans"/>
                <a:cs typeface="Pixelify Sans"/>
                <a:sym typeface="Pixelify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ixelify Sans"/>
              <a:buNone/>
              <a:defRPr sz="3500">
                <a:solidFill>
                  <a:schemeClr val="dk1"/>
                </a:solidFill>
                <a:latin typeface="Pixelify Sans"/>
                <a:ea typeface="Pixelify Sans"/>
                <a:cs typeface="Pixelify Sans"/>
                <a:sym typeface="Pixelify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ixelify Sans"/>
              <a:buNone/>
              <a:defRPr sz="3500">
                <a:solidFill>
                  <a:schemeClr val="dk1"/>
                </a:solidFill>
                <a:latin typeface="Pixelify Sans"/>
                <a:ea typeface="Pixelify Sans"/>
                <a:cs typeface="Pixelify Sans"/>
                <a:sym typeface="Pixelify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3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unputh.com/open-space/loss-of-school-education-due-to-covid-and-online-classe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8966-8BAE-FF4B-9BD4-142867D8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800" y="1307100"/>
            <a:ext cx="7012800" cy="2529300"/>
          </a:xfrm>
        </p:spPr>
        <p:txBody>
          <a:bodyPr/>
          <a:lstStyle/>
          <a:p>
            <a:r>
              <a:rPr lang="en-US" dirty="0"/>
              <a:t>Press X To Begin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6674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64D67C-D504-60F8-7E20-9962EF599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88" y="662790"/>
            <a:ext cx="6417023" cy="38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75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44753-3374-591F-8913-75DE76F16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4B460-D082-F509-99CB-9AC619EF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PLAYED GAMES </a:t>
            </a: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DE6F4DD9-439D-A6AF-5182-E0093F80B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514" y="1017725"/>
            <a:ext cx="6016972" cy="357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60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45FA2-ECD3-0C26-D941-17CE371FF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A98AC62-B4D6-120A-3CB0-EC1557B2D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17" y="599026"/>
            <a:ext cx="6631365" cy="394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830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196E-B2E4-19CB-BD34-F0B16E0C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GENRE ANALYSIS</a:t>
            </a:r>
          </a:p>
        </p:txBody>
      </p:sp>
    </p:spTree>
    <p:extLst>
      <p:ext uri="{BB962C8B-B14F-4D97-AF65-F5344CB8AC3E}">
        <p14:creationId xmlns:p14="http://schemas.microsoft.com/office/powerpoint/2010/main" val="205314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FF6B04C-F9C9-A73B-4931-E5CA85C61357}"/>
              </a:ext>
            </a:extLst>
          </p:cNvPr>
          <p:cNvSpPr txBox="1"/>
          <p:nvPr/>
        </p:nvSpPr>
        <p:spPr>
          <a:xfrm>
            <a:off x="661957" y="189012"/>
            <a:ext cx="788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en-US" sz="2400" b="1" dirty="0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Turret Road"/>
                <a:sym typeface="Turret Road"/>
              </a:rPr>
              <a:t>TOP RATED GENRES</a:t>
            </a:r>
          </a:p>
        </p:txBody>
      </p: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AD81BE68-67C0-84DA-B325-FAA66B19B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41" y="711583"/>
            <a:ext cx="6777318" cy="403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0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66897-D683-14C0-54D2-721595E19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3454CD8-C999-4F2D-77F5-C1F0C3A4C990}"/>
              </a:ext>
            </a:extLst>
          </p:cNvPr>
          <p:cNvSpPr txBox="1"/>
          <p:nvPr/>
        </p:nvSpPr>
        <p:spPr>
          <a:xfrm>
            <a:off x="402877" y="173772"/>
            <a:ext cx="788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en-US" sz="2400" b="1" dirty="0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Turret Road"/>
                <a:sym typeface="Turret Road"/>
              </a:rPr>
              <a:t>AVERAGE NUMBER OF GAMES PER GENRE</a:t>
            </a: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DBDCF614-E5B8-6174-8D89-6F4E4BB34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79" y="716280"/>
            <a:ext cx="8534842" cy="40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048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DBBBF3-B878-6C61-9715-A467E9C37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736" y="830640"/>
            <a:ext cx="6946527" cy="4132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F5044-4760-B7BE-537B-ECF5D718CFC7}"/>
              </a:ext>
            </a:extLst>
          </p:cNvPr>
          <p:cNvSpPr txBox="1"/>
          <p:nvPr/>
        </p:nvSpPr>
        <p:spPr>
          <a:xfrm>
            <a:off x="769374" y="276642"/>
            <a:ext cx="76052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glow rad="63500">
                    <a:schemeClr val="tx1">
                      <a:alpha val="40000"/>
                    </a:schemeClr>
                  </a:glow>
                </a:effectLst>
                <a:uLnTx/>
                <a:uFillTx/>
                <a:latin typeface="Turret Road"/>
                <a:sym typeface="Turret Road"/>
              </a:rPr>
              <a:t>TOP SUBCATEGORIES IN TOP GENRES</a:t>
            </a:r>
            <a:endParaRPr lang="en-US" sz="2800" b="1" dirty="0">
              <a:solidFill>
                <a:schemeClr val="tx1"/>
              </a:solidFill>
              <a:effectLst>
                <a:glow rad="63500">
                  <a:schemeClr val="tx1">
                    <a:alpha val="40000"/>
                  </a:schemeClr>
                </a:glow>
              </a:effectLst>
              <a:latin typeface="Turret Roa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193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7DD5A-58C6-6570-5716-8260E1460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FFFF033-4C7D-121F-FAC8-E51CAB821933}"/>
              </a:ext>
            </a:extLst>
          </p:cNvPr>
          <p:cNvSpPr txBox="1"/>
          <p:nvPr/>
        </p:nvSpPr>
        <p:spPr>
          <a:xfrm>
            <a:off x="661957" y="189012"/>
            <a:ext cx="788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en-US" sz="2400" b="1" dirty="0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Turret Road"/>
                <a:sym typeface="Turret Road"/>
              </a:rPr>
              <a:t>AVERAGE GAME PRICE PER CATEGORY</a:t>
            </a:r>
          </a:p>
        </p:txBody>
      </p:sp>
      <p:pic>
        <p:nvPicPr>
          <p:cNvPr id="11" name="Picture 10" descr="A screen shot of a graph&#10;&#10;Description automatically generated">
            <a:extLst>
              <a:ext uri="{FF2B5EF4-FFF2-40B4-BE49-F238E27FC236}">
                <a16:creationId xmlns:a16="http://schemas.microsoft.com/office/drawing/2014/main" id="{67119B8C-5267-0EE3-CC57-D3835B9F4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34" y="650677"/>
            <a:ext cx="6699945" cy="421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537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CCB24-8D51-354C-E9DF-FAF445F08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9B58797-5666-AB6B-790E-B4047820F016}"/>
              </a:ext>
            </a:extLst>
          </p:cNvPr>
          <p:cNvSpPr txBox="1"/>
          <p:nvPr/>
        </p:nvSpPr>
        <p:spPr>
          <a:xfrm>
            <a:off x="661957" y="189012"/>
            <a:ext cx="788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en-US" sz="2400" b="1" dirty="0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Turret Road"/>
                <a:sym typeface="Turret Road"/>
              </a:rPr>
              <a:t>HIGHEST COUNT OF GAMES PER GENRE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7E84327-2D05-D813-229B-4AF39E72F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37" y="724727"/>
            <a:ext cx="6768525" cy="402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274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9A7E7-1163-1862-25FB-2E2834689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D9B59E-5EAF-9BE6-F926-A0951B2F9209}"/>
              </a:ext>
            </a:extLst>
          </p:cNvPr>
          <p:cNvSpPr txBox="1"/>
          <p:nvPr/>
        </p:nvSpPr>
        <p:spPr>
          <a:xfrm>
            <a:off x="661957" y="189012"/>
            <a:ext cx="7886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ts val="3000"/>
            </a:pPr>
            <a:r>
              <a:rPr lang="en-US" sz="2400" b="1" dirty="0">
                <a:solidFill>
                  <a:schemeClr val="dk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50800" dist="50800" dir="5400000" algn="ctr" rotWithShape="0">
                    <a:schemeClr val="tx1"/>
                  </a:outerShdw>
                </a:effectLst>
                <a:latin typeface="Turret Road"/>
                <a:sym typeface="Turret Road"/>
              </a:rPr>
              <a:t>GAME PRICING PER THE NUMBER OF OWNERS</a:t>
            </a:r>
          </a:p>
        </p:txBody>
      </p:sp>
      <p:pic>
        <p:nvPicPr>
          <p:cNvPr id="3" name="Picture 2" descr="A graph on a computer screen&#10;&#10;Description automatically generated">
            <a:extLst>
              <a:ext uri="{FF2B5EF4-FFF2-40B4-BE49-F238E27FC236}">
                <a16:creationId xmlns:a16="http://schemas.microsoft.com/office/drawing/2014/main" id="{A4FC2474-909E-5002-CF7E-10FAD210B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701" y="650677"/>
            <a:ext cx="7000598" cy="416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5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>
            <a:spLocks noGrp="1"/>
          </p:cNvSpPr>
          <p:nvPr>
            <p:ph type="ctrTitle"/>
          </p:nvPr>
        </p:nvSpPr>
        <p:spPr>
          <a:xfrm>
            <a:off x="1332163" y="1098138"/>
            <a:ext cx="6479700" cy="24553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Developers Guide: </a:t>
            </a:r>
            <a:br>
              <a:rPr lang="en-US" sz="3600" dirty="0"/>
            </a:br>
            <a:r>
              <a:rPr lang="en-US" dirty="0"/>
              <a:t>Create Your Next Hit Game On Steam</a:t>
            </a:r>
            <a:endParaRPr sz="6000" dirty="0"/>
          </a:p>
        </p:txBody>
      </p:sp>
      <p:sp>
        <p:nvSpPr>
          <p:cNvPr id="269" name="Google Shape;269;p28"/>
          <p:cNvSpPr txBox="1">
            <a:spLocks noGrp="1"/>
          </p:cNvSpPr>
          <p:nvPr>
            <p:ph type="subTitle" idx="1"/>
          </p:nvPr>
        </p:nvSpPr>
        <p:spPr>
          <a:xfrm>
            <a:off x="1332075" y="3384348"/>
            <a:ext cx="64797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 Eman Raeesi</a:t>
            </a:r>
            <a:endParaRPr dirty="0"/>
          </a:p>
        </p:txBody>
      </p:sp>
      <p:sp>
        <p:nvSpPr>
          <p:cNvPr id="270" name="Google Shape;270;p28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3472525" y="4282675"/>
            <a:ext cx="2199000" cy="480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762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72" name="Google Shape;2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481" y="4374384"/>
            <a:ext cx="1851156" cy="29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8"/>
          <p:cNvPicPr preferRelativeResize="0"/>
          <p:nvPr/>
        </p:nvPicPr>
        <p:blipFill rotWithShape="1">
          <a:blip r:embed="rId4">
            <a:alphaModFix/>
          </a:blip>
          <a:srcRect t="54749"/>
          <a:stretch/>
        </p:blipFill>
        <p:spPr>
          <a:xfrm rot="10800000">
            <a:off x="7740925" y="605050"/>
            <a:ext cx="663450" cy="3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1623" y="651700"/>
            <a:ext cx="848250" cy="29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6775" y="729500"/>
            <a:ext cx="3337250" cy="142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8"/>
          <p:cNvCxnSpPr>
            <a:stCxn id="277" idx="0"/>
            <a:endCxn id="278" idx="0"/>
          </p:cNvCxnSpPr>
          <p:nvPr/>
        </p:nvCxnSpPr>
        <p:spPr>
          <a:xfrm rot="-5400000" flipH="1">
            <a:off x="1145700" y="3705300"/>
            <a:ext cx="269700" cy="766500"/>
          </a:xfrm>
          <a:prstGeom prst="bentConnector3">
            <a:avLst>
              <a:gd name="adj1" fmla="val -88293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79" name="Google Shape;279;p28"/>
          <p:cNvCxnSpPr>
            <a:stCxn id="280" idx="0"/>
            <a:endCxn id="281" idx="2"/>
          </p:cNvCxnSpPr>
          <p:nvPr/>
        </p:nvCxnSpPr>
        <p:spPr>
          <a:xfrm rot="5400000">
            <a:off x="7728250" y="3703500"/>
            <a:ext cx="268200" cy="768600"/>
          </a:xfrm>
          <a:prstGeom prst="bentConnector3">
            <a:avLst>
              <a:gd name="adj1" fmla="val -88786"/>
            </a:avLst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0" name="Google Shape;280;p28">
            <a:hlinkClick r:id="" action="ppaction://hlinkshowjump?jump=nextslide"/>
          </p:cNvPr>
          <p:cNvSpPr/>
          <p:nvPr/>
        </p:nvSpPr>
        <p:spPr>
          <a:xfrm>
            <a:off x="8011300" y="3953700"/>
            <a:ext cx="470700" cy="4809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➜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77" name="Google Shape;277;p28">
            <a:hlinkClick r:id="" action="ppaction://hlinkshowjump?jump=nextslide"/>
          </p:cNvPr>
          <p:cNvSpPr/>
          <p:nvPr/>
        </p:nvSpPr>
        <p:spPr>
          <a:xfrm>
            <a:off x="661950" y="3953700"/>
            <a:ext cx="470700" cy="4809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78" name="Google Shape;278;p28"/>
          <p:cNvPicPr preferRelativeResize="0"/>
          <p:nvPr/>
        </p:nvPicPr>
        <p:blipFill rotWithShape="1">
          <a:blip r:embed="rId7">
            <a:alphaModFix/>
          </a:blip>
          <a:srcRect t="61231"/>
          <a:stretch/>
        </p:blipFill>
        <p:spPr>
          <a:xfrm>
            <a:off x="1332075" y="4223416"/>
            <a:ext cx="663450" cy="25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7">
            <a:alphaModFix/>
          </a:blip>
          <a:srcRect t="61231"/>
          <a:stretch/>
        </p:blipFill>
        <p:spPr>
          <a:xfrm rot="10800000">
            <a:off x="7144450" y="4221873"/>
            <a:ext cx="667425" cy="25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28"/>
          <p:cNvCxnSpPr>
            <a:stCxn id="275" idx="1"/>
            <a:endCxn id="274" idx="3"/>
          </p:cNvCxnSpPr>
          <p:nvPr/>
        </p:nvCxnSpPr>
        <p:spPr>
          <a:xfrm rot="10800000">
            <a:off x="1689875" y="800513"/>
            <a:ext cx="135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28"/>
          <p:cNvCxnSpPr>
            <a:stCxn id="273" idx="3"/>
            <a:endCxn id="275" idx="3"/>
          </p:cNvCxnSpPr>
          <p:nvPr/>
        </p:nvCxnSpPr>
        <p:spPr>
          <a:xfrm rot="10800000">
            <a:off x="6384025" y="800513"/>
            <a:ext cx="135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494E-61C6-A929-F9BC-B627E268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ANALYSIS</a:t>
            </a:r>
          </a:p>
        </p:txBody>
      </p:sp>
    </p:spTree>
    <p:extLst>
      <p:ext uri="{BB962C8B-B14F-4D97-AF65-F5344CB8AC3E}">
        <p14:creationId xmlns:p14="http://schemas.microsoft.com/office/powerpoint/2010/main" val="2631541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DFCF4-ABBD-A547-4780-F536C23F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73" y="360881"/>
            <a:ext cx="7534253" cy="789595"/>
          </a:xfrm>
        </p:spPr>
        <p:txBody>
          <a:bodyPr/>
          <a:lstStyle/>
          <a:p>
            <a:r>
              <a:rPr lang="en-US" sz="3200" dirty="0"/>
              <a:t>TOP RATED DEVELOPERS</a:t>
            </a:r>
            <a:endParaRPr lang="en-US" sz="3200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D5BEA82-6BD4-720E-C98C-C9BA5E279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635" y="944484"/>
            <a:ext cx="6212265" cy="3696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9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89C-E053-A27B-08B3-F19C763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PLAYED DEVELOPERS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F40FB6-E15D-456A-C3E9-7C6400DDA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163" y="1017725"/>
            <a:ext cx="5817673" cy="346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381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9302-0B9F-F280-B70C-D8AED9EE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GAME PRICE PER DEVELOPER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02F33F-44C5-F07C-CF43-2C795E81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277" y="1017725"/>
            <a:ext cx="5911445" cy="351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6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F6C0-D182-4762-D8A4-921D2730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NUMBER OF YEARLY RELEASES BY DEVELOPERS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EB0D0302-1C61-8CDF-D2B3-6FD0984C6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71" y="916318"/>
            <a:ext cx="6128057" cy="364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</a:t>
            </a:r>
            <a:endParaRPr dirty="0"/>
          </a:p>
        </p:txBody>
      </p:sp>
      <p:sp>
        <p:nvSpPr>
          <p:cNvPr id="351" name="Google Shape;351;p34"/>
          <p:cNvSpPr txBox="1">
            <a:spLocks noGrp="1"/>
          </p:cNvSpPr>
          <p:nvPr>
            <p:ph type="subTitle" idx="1"/>
          </p:nvPr>
        </p:nvSpPr>
        <p:spPr>
          <a:xfrm>
            <a:off x="1384875" y="2193125"/>
            <a:ext cx="1933200" cy="3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Quality</a:t>
            </a:r>
            <a:endParaRPr dirty="0"/>
          </a:p>
        </p:txBody>
      </p:sp>
      <p:sp>
        <p:nvSpPr>
          <p:cNvPr id="352" name="Google Shape;352;p34"/>
          <p:cNvSpPr txBox="1">
            <a:spLocks noGrp="1"/>
          </p:cNvSpPr>
          <p:nvPr>
            <p:ph type="subTitle" idx="2"/>
          </p:nvPr>
        </p:nvSpPr>
        <p:spPr>
          <a:xfrm>
            <a:off x="1384875" y="2534675"/>
            <a:ext cx="19332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b="1" dirty="0">
                <a:latin typeface="Turret Road" panose="020B0604020202020204" charset="0"/>
              </a:rPr>
              <a:t>Updated Data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b="1" dirty="0">
                <a:latin typeface="Turret Road" panose="020B0604020202020204" charset="0"/>
              </a:rPr>
              <a:t>Additional columns such as; </a:t>
            </a:r>
          </a:p>
          <a:p>
            <a:pPr marL="628650" lvl="1" indent="-171450" algn="l">
              <a:buFontTx/>
              <a:buChar char="-"/>
            </a:pPr>
            <a:r>
              <a:rPr lang="en-US" b="1" dirty="0">
                <a:latin typeface="Turret Road" panose="020B0604020202020204" charset="0"/>
              </a:rPr>
              <a:t>I</a:t>
            </a:r>
            <a:r>
              <a:rPr lang="en" b="1" dirty="0">
                <a:latin typeface="Turret Road" panose="020B0604020202020204" charset="0"/>
              </a:rPr>
              <a:t>n-game purchases</a:t>
            </a:r>
          </a:p>
          <a:p>
            <a:pPr marL="628650" lvl="1" indent="-171450" algn="l">
              <a:buFontTx/>
              <a:buChar char="-"/>
            </a:pPr>
            <a:r>
              <a:rPr lang="en-US" b="1" dirty="0">
                <a:latin typeface="Turret Road" panose="020B0604020202020204" charset="0"/>
              </a:rPr>
              <a:t>Review criteria </a:t>
            </a:r>
          </a:p>
          <a:p>
            <a:pPr marL="628650" lvl="1" indent="-171450" algn="l">
              <a:buFontTx/>
              <a:buChar char="-"/>
            </a:pPr>
            <a:endParaRPr lang="en-US" b="1" dirty="0">
              <a:latin typeface="Turret Road" panose="020B0604020202020204" charset="0"/>
            </a:endParaRPr>
          </a:p>
        </p:txBody>
      </p:sp>
      <p:sp>
        <p:nvSpPr>
          <p:cNvPr id="354" name="Google Shape;354;p34"/>
          <p:cNvSpPr txBox="1">
            <a:spLocks noGrp="1"/>
          </p:cNvSpPr>
          <p:nvPr>
            <p:ph type="subTitle" idx="4"/>
          </p:nvPr>
        </p:nvSpPr>
        <p:spPr>
          <a:xfrm>
            <a:off x="5722750" y="2534675"/>
            <a:ext cx="1933200" cy="184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>
                <a:latin typeface="Turret Road" panose="020B0604020202020204" charset="0"/>
              </a:rPr>
              <a:t>Follow market price average for game pricing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b="1" dirty="0">
                <a:latin typeface="Turret Road" panose="020B0604020202020204" charset="0"/>
              </a:rPr>
              <a:t>Release a steady number of games yearly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b="1" dirty="0">
              <a:latin typeface="Turret Road" panose="020B0604020202020204" charset="0"/>
            </a:endParaRPr>
          </a:p>
        </p:txBody>
      </p:sp>
      <p:sp>
        <p:nvSpPr>
          <p:cNvPr id="355" name="Google Shape;355;p34"/>
          <p:cNvSpPr txBox="1">
            <a:spLocks noGrp="1"/>
          </p:cNvSpPr>
          <p:nvPr>
            <p:ph type="subTitle" idx="5"/>
          </p:nvPr>
        </p:nvSpPr>
        <p:spPr>
          <a:xfrm>
            <a:off x="3605440" y="2193125"/>
            <a:ext cx="1933200" cy="3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Genres </a:t>
            </a:r>
            <a:endParaRPr dirty="0"/>
          </a:p>
        </p:txBody>
      </p:sp>
      <p:sp>
        <p:nvSpPr>
          <p:cNvPr id="356" name="Google Shape;356;p34"/>
          <p:cNvSpPr txBox="1">
            <a:spLocks noGrp="1"/>
          </p:cNvSpPr>
          <p:nvPr>
            <p:ph type="subTitle" idx="6"/>
          </p:nvPr>
        </p:nvSpPr>
        <p:spPr>
          <a:xfrm>
            <a:off x="5826005" y="2193125"/>
            <a:ext cx="1933200" cy="3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developers</a:t>
            </a:r>
            <a:endParaRPr dirty="0"/>
          </a:p>
        </p:txBody>
      </p:sp>
      <p:sp>
        <p:nvSpPr>
          <p:cNvPr id="357" name="Google Shape;357;p34"/>
          <p:cNvSpPr txBox="1"/>
          <p:nvPr/>
        </p:nvSpPr>
        <p:spPr>
          <a:xfrm>
            <a:off x="1464650" y="1299500"/>
            <a:ext cx="7836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271463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rPr>
              <a:t>01</a:t>
            </a:r>
            <a:endParaRPr sz="3000" b="1">
              <a:solidFill>
                <a:schemeClr val="dk1"/>
              </a:solidFill>
              <a:latin typeface="Turret Road"/>
              <a:ea typeface="Turret Road"/>
              <a:cs typeface="Turret Road"/>
              <a:sym typeface="Turret Road"/>
            </a:endParaRPr>
          </a:p>
        </p:txBody>
      </p:sp>
      <p:sp>
        <p:nvSpPr>
          <p:cNvPr id="358" name="Google Shape;358;p34"/>
          <p:cNvSpPr txBox="1"/>
          <p:nvPr/>
        </p:nvSpPr>
        <p:spPr>
          <a:xfrm>
            <a:off x="3685200" y="1299500"/>
            <a:ext cx="7836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271463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rPr>
              <a:t>02</a:t>
            </a:r>
            <a:endParaRPr sz="3000" b="1">
              <a:solidFill>
                <a:schemeClr val="dk1"/>
              </a:solidFill>
              <a:latin typeface="Turret Road"/>
              <a:ea typeface="Turret Road"/>
              <a:cs typeface="Turret Road"/>
              <a:sym typeface="Turret Road"/>
            </a:endParaRPr>
          </a:p>
        </p:txBody>
      </p:sp>
      <p:sp>
        <p:nvSpPr>
          <p:cNvPr id="359" name="Google Shape;359;p34"/>
          <p:cNvSpPr txBox="1"/>
          <p:nvPr/>
        </p:nvSpPr>
        <p:spPr>
          <a:xfrm>
            <a:off x="5905750" y="1299500"/>
            <a:ext cx="783600" cy="593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271463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rPr>
              <a:t>03</a:t>
            </a:r>
            <a:endParaRPr sz="3000" b="1">
              <a:solidFill>
                <a:schemeClr val="dk1"/>
              </a:solidFill>
              <a:latin typeface="Turret Road"/>
              <a:ea typeface="Turret Road"/>
              <a:cs typeface="Turret Road"/>
              <a:sym typeface="Turret Road"/>
            </a:endParaRPr>
          </a:p>
        </p:txBody>
      </p:sp>
      <p:sp>
        <p:nvSpPr>
          <p:cNvPr id="2" name="Google Shape;353;p34">
            <a:extLst>
              <a:ext uri="{FF2B5EF4-FFF2-40B4-BE49-F238E27FC236}">
                <a16:creationId xmlns:a16="http://schemas.microsoft.com/office/drawing/2014/main" id="{AD930767-ACE4-8BBD-72DC-C31CC8C389CB}"/>
              </a:ext>
            </a:extLst>
          </p:cNvPr>
          <p:cNvSpPr txBox="1">
            <a:spLocks/>
          </p:cNvSpPr>
          <p:nvPr/>
        </p:nvSpPr>
        <p:spPr>
          <a:xfrm>
            <a:off x="3318000" y="2568725"/>
            <a:ext cx="1933200" cy="18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71450" indent="-171450">
              <a:buFontTx/>
              <a:buChar char="-"/>
            </a:pPr>
            <a:r>
              <a:rPr lang="en-US" b="1" dirty="0">
                <a:latin typeface="Turret Road" panose="020B0604020202020204" charset="0"/>
              </a:rPr>
              <a:t>Best performing genre: action </a:t>
            </a:r>
          </a:p>
          <a:p>
            <a:pPr marL="171450" indent="-171450">
              <a:buFontTx/>
              <a:buChar char="-"/>
            </a:pPr>
            <a:r>
              <a:rPr lang="en-US" b="1" dirty="0">
                <a:latin typeface="Turret Road" panose="020B0604020202020204" charset="0"/>
              </a:rPr>
              <a:t>Best Performing Subcategory </a:t>
            </a:r>
          </a:p>
          <a:p>
            <a:pPr marL="0" indent="0"/>
            <a:endParaRPr lang="en-US" b="1" dirty="0">
              <a:latin typeface="Turret Road" panose="020B060402020202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4B94F1-EAC7-0D86-F84D-D2829C46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47" y="360485"/>
            <a:ext cx="8179976" cy="4304505"/>
          </a:xfrm>
          <a:noFill/>
          <a:ln>
            <a:noFill/>
          </a:ln>
        </p:spPr>
        <p:txBody>
          <a:bodyPr/>
          <a:lstStyle/>
          <a:p>
            <a:pPr algn="ctr"/>
            <a:r>
              <a:rPr lang="en-US" sz="8000" dirty="0"/>
              <a:t>GAME OVER</a:t>
            </a:r>
          </a:p>
        </p:txBody>
      </p:sp>
    </p:spTree>
    <p:extLst>
      <p:ext uri="{BB962C8B-B14F-4D97-AF65-F5344CB8AC3E}">
        <p14:creationId xmlns:p14="http://schemas.microsoft.com/office/powerpoint/2010/main" val="385263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>
            <a:spLocks noGrp="1"/>
          </p:cNvSpPr>
          <p:nvPr>
            <p:ph type="title"/>
          </p:nvPr>
        </p:nvSpPr>
        <p:spPr>
          <a:xfrm>
            <a:off x="962115" y="1657640"/>
            <a:ext cx="783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8" name="Google Shape;298;p30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subTitle" idx="1"/>
          </p:nvPr>
        </p:nvSpPr>
        <p:spPr>
          <a:xfrm>
            <a:off x="1910915" y="1821040"/>
            <a:ext cx="25749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</a:t>
            </a:r>
            <a:endParaRPr dirty="0"/>
          </a:p>
        </p:txBody>
      </p:sp>
      <p:sp>
        <p:nvSpPr>
          <p:cNvPr id="300" name="Google Shape;300;p30"/>
          <p:cNvSpPr txBox="1">
            <a:spLocks noGrp="1"/>
          </p:cNvSpPr>
          <p:nvPr>
            <p:ph type="title" idx="3"/>
          </p:nvPr>
        </p:nvSpPr>
        <p:spPr>
          <a:xfrm>
            <a:off x="962115" y="2901140"/>
            <a:ext cx="783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1" name="Google Shape;301;p30"/>
          <p:cNvSpPr txBox="1">
            <a:spLocks noGrp="1"/>
          </p:cNvSpPr>
          <p:nvPr>
            <p:ph type="subTitle" idx="4"/>
          </p:nvPr>
        </p:nvSpPr>
        <p:spPr>
          <a:xfrm>
            <a:off x="1910915" y="3064540"/>
            <a:ext cx="25749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BUSINESS QUESTION</a:t>
            </a:r>
            <a:endParaRPr sz="1800" dirty="0"/>
          </a:p>
        </p:txBody>
      </p:sp>
      <p:sp>
        <p:nvSpPr>
          <p:cNvPr id="302" name="Google Shape;302;p30"/>
          <p:cNvSpPr txBox="1">
            <a:spLocks noGrp="1"/>
          </p:cNvSpPr>
          <p:nvPr>
            <p:ph type="title" idx="5"/>
          </p:nvPr>
        </p:nvSpPr>
        <p:spPr>
          <a:xfrm>
            <a:off x="4552005" y="1678402"/>
            <a:ext cx="783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03" name="Google Shape;303;p30"/>
          <p:cNvSpPr txBox="1">
            <a:spLocks noGrp="1"/>
          </p:cNvSpPr>
          <p:nvPr>
            <p:ph type="subTitle" idx="6"/>
          </p:nvPr>
        </p:nvSpPr>
        <p:spPr>
          <a:xfrm>
            <a:off x="5500805" y="1841802"/>
            <a:ext cx="25749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</a:t>
            </a:r>
            <a:endParaRPr dirty="0"/>
          </a:p>
        </p:txBody>
      </p:sp>
      <p:sp>
        <p:nvSpPr>
          <p:cNvPr id="304" name="Google Shape;304;p30"/>
          <p:cNvSpPr txBox="1">
            <a:spLocks noGrp="1"/>
          </p:cNvSpPr>
          <p:nvPr>
            <p:ph type="title" idx="7"/>
          </p:nvPr>
        </p:nvSpPr>
        <p:spPr>
          <a:xfrm>
            <a:off x="4552005" y="2901140"/>
            <a:ext cx="783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9" name="Google Shape;309;p30"/>
          <p:cNvSpPr txBox="1">
            <a:spLocks noGrp="1"/>
          </p:cNvSpPr>
          <p:nvPr>
            <p:ph type="subTitle" idx="15"/>
          </p:nvPr>
        </p:nvSpPr>
        <p:spPr>
          <a:xfrm>
            <a:off x="5500805" y="3064540"/>
            <a:ext cx="25749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RECOMMENDATIONS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>
          <a:extLst>
            <a:ext uri="{FF2B5EF4-FFF2-40B4-BE49-F238E27FC236}">
              <a16:creationId xmlns:a16="http://schemas.microsoft.com/office/drawing/2014/main" id="{A709C6AE-598C-1DD4-5A15-D0C9D8A7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2">
            <a:extLst>
              <a:ext uri="{FF2B5EF4-FFF2-40B4-BE49-F238E27FC236}">
                <a16:creationId xmlns:a16="http://schemas.microsoft.com/office/drawing/2014/main" id="{8943A6F5-1EA2-BC3E-06B6-D8B83133A2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STEAM OVERVIEW</a:t>
            </a:r>
            <a:endParaRPr dirty="0"/>
          </a:p>
        </p:txBody>
      </p:sp>
      <p:sp>
        <p:nvSpPr>
          <p:cNvPr id="519" name="Google Shape;519;p42">
            <a:extLst>
              <a:ext uri="{FF2B5EF4-FFF2-40B4-BE49-F238E27FC236}">
                <a16:creationId xmlns:a16="http://schemas.microsoft.com/office/drawing/2014/main" id="{03071A3A-7A06-A29C-919B-C8E9417F06B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44075" y="3099236"/>
            <a:ext cx="2412300" cy="458787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Revenue Streams</a:t>
            </a:r>
            <a:endParaRPr sz="16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1" name="Google Shape;521;p42">
            <a:extLst>
              <a:ext uri="{FF2B5EF4-FFF2-40B4-BE49-F238E27FC236}">
                <a16:creationId xmlns:a16="http://schemas.microsoft.com/office/drawing/2014/main" id="{6F425F3A-00AC-12CA-28A0-F820A09C732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854851" y="2200450"/>
            <a:ext cx="2412300" cy="7587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aleway"/>
                <a:ea typeface="Raleway"/>
                <a:cs typeface="Raleway"/>
                <a:sym typeface="Raleway"/>
              </a:rPr>
              <a:t>Launched in Sep, 2003</a:t>
            </a:r>
            <a:endParaRPr sz="24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3" name="Google Shape;523;p42">
            <a:extLst>
              <a:ext uri="{FF2B5EF4-FFF2-40B4-BE49-F238E27FC236}">
                <a16:creationId xmlns:a16="http://schemas.microsoft.com/office/drawing/2014/main" id="{E20C3057-9852-131A-68F9-B5514F8CA37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63088" y="1299500"/>
            <a:ext cx="3908100" cy="7587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Raleway"/>
                <a:ea typeface="Raleway"/>
                <a:cs typeface="Raleway"/>
                <a:sym typeface="Raleway"/>
              </a:rPr>
              <a:t>Steam's primary service is to allow its users to </a:t>
            </a:r>
            <a:r>
              <a:rPr lang="en-US" sz="1600" u="sng" dirty="0">
                <a:latin typeface="Raleway"/>
                <a:ea typeface="Raleway"/>
                <a:cs typeface="Raleway"/>
                <a:sym typeface="Raleway"/>
              </a:rPr>
              <a:t>purchase games and other software.</a:t>
            </a:r>
            <a:r>
              <a:rPr lang="en-US" sz="1600" dirty="0"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  <p:sp>
        <p:nvSpPr>
          <p:cNvPr id="524" name="Google Shape;524;p42">
            <a:extLst>
              <a:ext uri="{FF2B5EF4-FFF2-40B4-BE49-F238E27FC236}">
                <a16:creationId xmlns:a16="http://schemas.microsoft.com/office/drawing/2014/main" id="{7D9A272B-086F-7620-83FA-E384BA70915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3358850" y="2200449"/>
            <a:ext cx="2412300" cy="1357575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latin typeface="Raleway"/>
                <a:ea typeface="Raleway"/>
                <a:cs typeface="Raleway"/>
                <a:sym typeface="Raleway"/>
              </a:rPr>
              <a:t>Developed by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Raleway"/>
                <a:ea typeface="Raleway"/>
                <a:cs typeface="Raleway"/>
                <a:sym typeface="Raleway"/>
              </a:rPr>
              <a:t>Valve Corp</a:t>
            </a:r>
            <a:endParaRPr sz="2800"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6" name="Google Shape;526;p42">
            <a:extLst>
              <a:ext uri="{FF2B5EF4-FFF2-40B4-BE49-F238E27FC236}">
                <a16:creationId xmlns:a16="http://schemas.microsoft.com/office/drawing/2014/main" id="{08DEE034-56AB-9019-99BF-B4F3763CF2F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48525" y="1299500"/>
            <a:ext cx="2351400" cy="4062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aleway"/>
                <a:ea typeface="Raleway"/>
                <a:cs typeface="Raleway"/>
                <a:sym typeface="Raleway"/>
              </a:rPr>
              <a:t>key aspects of Steam</a:t>
            </a:r>
          </a:p>
        </p:txBody>
      </p:sp>
      <p:sp>
        <p:nvSpPr>
          <p:cNvPr id="527" name="Google Shape;527;p42">
            <a:extLst>
              <a:ext uri="{FF2B5EF4-FFF2-40B4-BE49-F238E27FC236}">
                <a16:creationId xmlns:a16="http://schemas.microsoft.com/office/drawing/2014/main" id="{18701F40-65F4-77AF-773E-E606C0CC86D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593849" y="1833475"/>
            <a:ext cx="16953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Game Library</a:t>
            </a:r>
            <a:endParaRPr sz="1200" dirty="0"/>
          </a:p>
        </p:txBody>
      </p:sp>
      <p:sp>
        <p:nvSpPr>
          <p:cNvPr id="528" name="Google Shape;528;p42">
            <a:extLst>
              <a:ext uri="{FF2B5EF4-FFF2-40B4-BE49-F238E27FC236}">
                <a16:creationId xmlns:a16="http://schemas.microsoft.com/office/drawing/2014/main" id="{F1A15FBC-993A-ACB4-A104-F8B0645A2B6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48525" y="3466800"/>
            <a:ext cx="2351400" cy="1092200"/>
          </a:xfrm>
          <a:prstGeom prst="rect">
            <a:avLst/>
          </a:prstGeom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Raleway"/>
                <a:ea typeface="Raleway"/>
                <a:cs typeface="Raleway"/>
                <a:sym typeface="Raleway"/>
              </a:rPr>
              <a:t>Competitors: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Raleway"/>
                <a:ea typeface="Raleway"/>
                <a:cs typeface="Raleway"/>
                <a:sym typeface="Raleway"/>
              </a:rPr>
              <a:t>Epic Games Store - EA App - Ubisoft Connect </a:t>
            </a:r>
          </a:p>
        </p:txBody>
      </p:sp>
      <p:sp>
        <p:nvSpPr>
          <p:cNvPr id="530" name="Google Shape;530;p42">
            <a:extLst>
              <a:ext uri="{FF2B5EF4-FFF2-40B4-BE49-F238E27FC236}">
                <a16:creationId xmlns:a16="http://schemas.microsoft.com/office/drawing/2014/main" id="{9F7FD0A8-1C42-AF57-19A5-DF6E89EA88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593849" y="2357650"/>
            <a:ext cx="16953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Community Features</a:t>
            </a:r>
            <a:endParaRPr sz="1200" dirty="0"/>
          </a:p>
        </p:txBody>
      </p:sp>
      <p:sp>
        <p:nvSpPr>
          <p:cNvPr id="531" name="Google Shape;531;p42">
            <a:extLst>
              <a:ext uri="{FF2B5EF4-FFF2-40B4-BE49-F238E27FC236}">
                <a16:creationId xmlns:a16="http://schemas.microsoft.com/office/drawing/2014/main" id="{0BDF3C35-0278-9F48-CBF1-7571C784D74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6593849" y="2881825"/>
            <a:ext cx="16953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Sales and Discounts</a:t>
            </a:r>
            <a:endParaRPr sz="1200" dirty="0"/>
          </a:p>
        </p:txBody>
      </p:sp>
      <p:sp>
        <p:nvSpPr>
          <p:cNvPr id="532" name="Google Shape;532;p42">
            <a:extLst>
              <a:ext uri="{FF2B5EF4-FFF2-40B4-BE49-F238E27FC236}">
                <a16:creationId xmlns:a16="http://schemas.microsoft.com/office/drawing/2014/main" id="{B68326B7-D07B-AE8C-79FE-3F29094DDA17}"/>
              </a:ext>
            </a:extLst>
          </p:cNvPr>
          <p:cNvSpPr txBox="1"/>
          <p:nvPr/>
        </p:nvSpPr>
        <p:spPr>
          <a:xfrm>
            <a:off x="5959317" y="1863475"/>
            <a:ext cx="457200" cy="34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271463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rPr>
              <a:t>01</a:t>
            </a:r>
            <a:endParaRPr sz="1200" b="1">
              <a:solidFill>
                <a:schemeClr val="dk1"/>
              </a:solidFill>
              <a:latin typeface="Turret Road"/>
              <a:ea typeface="Turret Road"/>
              <a:cs typeface="Turret Road"/>
              <a:sym typeface="Turret Road"/>
            </a:endParaRPr>
          </a:p>
        </p:txBody>
      </p:sp>
      <p:sp>
        <p:nvSpPr>
          <p:cNvPr id="533" name="Google Shape;533;p42">
            <a:extLst>
              <a:ext uri="{FF2B5EF4-FFF2-40B4-BE49-F238E27FC236}">
                <a16:creationId xmlns:a16="http://schemas.microsoft.com/office/drawing/2014/main" id="{15967A5C-B3F9-B963-C9E7-66D5D3101B01}"/>
              </a:ext>
            </a:extLst>
          </p:cNvPr>
          <p:cNvSpPr txBox="1"/>
          <p:nvPr/>
        </p:nvSpPr>
        <p:spPr>
          <a:xfrm>
            <a:off x="5959317" y="2372650"/>
            <a:ext cx="457200" cy="34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271463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rPr>
              <a:t>02</a:t>
            </a:r>
            <a:endParaRPr sz="1200" b="1">
              <a:solidFill>
                <a:schemeClr val="dk1"/>
              </a:solidFill>
              <a:latin typeface="Turret Road"/>
              <a:ea typeface="Turret Road"/>
              <a:cs typeface="Turret Road"/>
              <a:sym typeface="Turret Road"/>
            </a:endParaRPr>
          </a:p>
        </p:txBody>
      </p:sp>
      <p:sp>
        <p:nvSpPr>
          <p:cNvPr id="534" name="Google Shape;534;p42">
            <a:extLst>
              <a:ext uri="{FF2B5EF4-FFF2-40B4-BE49-F238E27FC236}">
                <a16:creationId xmlns:a16="http://schemas.microsoft.com/office/drawing/2014/main" id="{C0B149BA-C8AB-CE7A-0F37-236668B8A83E}"/>
              </a:ext>
            </a:extLst>
          </p:cNvPr>
          <p:cNvSpPr txBox="1"/>
          <p:nvPr/>
        </p:nvSpPr>
        <p:spPr>
          <a:xfrm>
            <a:off x="5959317" y="2895488"/>
            <a:ext cx="457200" cy="346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  <a:effectLst>
            <a:outerShdw blurRad="271463" dist="1905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Turret Road"/>
                <a:ea typeface="Turret Road"/>
                <a:cs typeface="Turret Road"/>
                <a:sym typeface="Turret Road"/>
              </a:rPr>
              <a:t>03</a:t>
            </a:r>
            <a:endParaRPr sz="1200" b="1">
              <a:solidFill>
                <a:schemeClr val="dk1"/>
              </a:solidFill>
              <a:latin typeface="Turret Road"/>
              <a:ea typeface="Turret Road"/>
              <a:cs typeface="Turret Road"/>
              <a:sym typeface="Turret Road"/>
            </a:endParaRPr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EF465410-AF98-DA82-07BD-9590DA005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55" y="1212450"/>
            <a:ext cx="845750" cy="845750"/>
          </a:xfrm>
          <a:prstGeom prst="rect">
            <a:avLst/>
          </a:prstGeom>
        </p:spPr>
      </p:pic>
      <p:sp>
        <p:nvSpPr>
          <p:cNvPr id="2" name="Google Shape;519;p42">
            <a:extLst>
              <a:ext uri="{FF2B5EF4-FFF2-40B4-BE49-F238E27FC236}">
                <a16:creationId xmlns:a16="http://schemas.microsoft.com/office/drawing/2014/main" id="{69F719D5-F303-3AC1-CFFC-288EFADB64FB}"/>
              </a:ext>
            </a:extLst>
          </p:cNvPr>
          <p:cNvSpPr txBox="1">
            <a:spLocks/>
          </p:cNvSpPr>
          <p:nvPr/>
        </p:nvSpPr>
        <p:spPr>
          <a:xfrm>
            <a:off x="844075" y="3698110"/>
            <a:ext cx="4886551" cy="86089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Font typeface="Roboto"/>
              <a:buNone/>
            </a:pPr>
            <a:r>
              <a:rPr lang="en-US" sz="1400" b="1" dirty="0">
                <a:latin typeface="Raleway"/>
                <a:ea typeface="Raleway"/>
                <a:cs typeface="Raleway"/>
                <a:sym typeface="Raleway"/>
              </a:rPr>
              <a:t>Game Sales - In-Game Purchases - Game Releases</a:t>
            </a:r>
          </a:p>
        </p:txBody>
      </p:sp>
    </p:spTree>
    <p:extLst>
      <p:ext uri="{BB962C8B-B14F-4D97-AF65-F5344CB8AC3E}">
        <p14:creationId xmlns:p14="http://schemas.microsoft.com/office/powerpoint/2010/main" val="174652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"/>
          <p:cNvSpPr txBox="1">
            <a:spLocks noGrp="1"/>
          </p:cNvSpPr>
          <p:nvPr>
            <p:ph type="body" idx="1"/>
          </p:nvPr>
        </p:nvSpPr>
        <p:spPr>
          <a:xfrm>
            <a:off x="1024975" y="1299500"/>
            <a:ext cx="4115100" cy="330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Turret Road"/>
                <a:sym typeface="Turret Road"/>
              </a:rPr>
              <a:t>What are the patterns followed by successful games?</a:t>
            </a:r>
          </a:p>
        </p:txBody>
      </p:sp>
      <p:sp>
        <p:nvSpPr>
          <p:cNvPr id="315" name="Google Shape;31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Question</a:t>
            </a:r>
            <a:endParaRPr dirty="0"/>
          </a:p>
        </p:txBody>
      </p:sp>
      <p:pic>
        <p:nvPicPr>
          <p:cNvPr id="5" name="Picture Placeholder 4" descr="A person wearing headphones and a computer monitor&#10;&#10;Description automatically generated">
            <a:extLst>
              <a:ext uri="{FF2B5EF4-FFF2-40B4-BE49-F238E27FC236}">
                <a16:creationId xmlns:a16="http://schemas.microsoft.com/office/drawing/2014/main" id="{EC6ABA9C-5429-5141-57A9-1CEA044190F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675" r="18675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logo of a company&#10;&#10;Description automatically generated">
            <a:extLst>
              <a:ext uri="{FF2B5EF4-FFF2-40B4-BE49-F238E27FC236}">
                <a16:creationId xmlns:a16="http://schemas.microsoft.com/office/drawing/2014/main" id="{4E85B279-7E7D-4CC7-6677-6447E1903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50" y="815700"/>
            <a:ext cx="3808800" cy="3808800"/>
          </a:xfrm>
          <a:prstGeom prst="rect">
            <a:avLst/>
          </a:prstGeom>
        </p:spPr>
      </p:pic>
      <p:pic>
        <p:nvPicPr>
          <p:cNvPr id="23" name="Google Shape;647;p48">
            <a:extLst>
              <a:ext uri="{FF2B5EF4-FFF2-40B4-BE49-F238E27FC236}">
                <a16:creationId xmlns:a16="http://schemas.microsoft.com/office/drawing/2014/main" id="{008739E6-84DF-379C-5A3F-0E4338CE40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420" y="815700"/>
            <a:ext cx="3102960" cy="10630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6694004-B953-59A7-84F1-127F86C9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750" y="939373"/>
            <a:ext cx="2556300" cy="815700"/>
          </a:xfrm>
          <a:noFill/>
          <a:ln>
            <a:noFill/>
          </a:ln>
        </p:spPr>
        <p:txBody>
          <a:bodyPr/>
          <a:lstStyle/>
          <a:p>
            <a:pPr algn="ctr"/>
            <a:r>
              <a:rPr lang="en-US" dirty="0"/>
              <a:t>GAME ANALYSIS</a:t>
            </a:r>
          </a:p>
        </p:txBody>
      </p:sp>
    </p:spTree>
    <p:extLst>
      <p:ext uri="{BB962C8B-B14F-4D97-AF65-F5344CB8AC3E}">
        <p14:creationId xmlns:p14="http://schemas.microsoft.com/office/powerpoint/2010/main" val="387855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0F06B-CE73-4C36-3684-2C6A9CB32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FA56-6724-6241-25A0-2DB7BE59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GAMES RELEASES OVER TIME</a:t>
            </a:r>
            <a:endParaRPr lang="en-US" sz="44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2A840FB-9404-8955-056E-95E02A1AAF02}"/>
              </a:ext>
            </a:extLst>
          </p:cNvPr>
          <p:cNvSpPr txBox="1">
            <a:spLocks/>
          </p:cNvSpPr>
          <p:nvPr/>
        </p:nvSpPr>
        <p:spPr>
          <a:xfrm>
            <a:off x="6650100" y="2212230"/>
            <a:ext cx="1393200" cy="9395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algn="ctr">
              <a:buFont typeface="Roboto"/>
              <a:buNone/>
            </a:pPr>
            <a:r>
              <a:rPr lang="en-US" sz="1800" b="1" dirty="0">
                <a:latin typeface="Turret Road" panose="020B0604020202020204" charset="0"/>
              </a:rPr>
              <a:t>790</a:t>
            </a:r>
          </a:p>
          <a:p>
            <a:pPr marL="139700" indent="0" algn="ctr">
              <a:buFont typeface="Roboto"/>
              <a:buNone/>
            </a:pPr>
            <a:r>
              <a:rPr lang="en-US" sz="1800" b="1" dirty="0">
                <a:latin typeface="Turret Road" panose="020B0604020202020204" charset="0"/>
              </a:rPr>
              <a:t>Games</a:t>
            </a:r>
          </a:p>
        </p:txBody>
      </p:sp>
      <p:pic>
        <p:nvPicPr>
          <p:cNvPr id="7" name="Picture 6" descr="A graph with a line going up&#10;&#10;Description automatically generated">
            <a:extLst>
              <a:ext uri="{FF2B5EF4-FFF2-40B4-BE49-F238E27FC236}">
                <a16:creationId xmlns:a16="http://schemas.microsoft.com/office/drawing/2014/main" id="{5D936D51-6807-0988-027F-BD34F2C90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00" y="1158690"/>
            <a:ext cx="5436000" cy="332101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3370A-D205-A799-2836-739B42292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3600" y="1206840"/>
            <a:ext cx="1906200" cy="886110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pPr marL="139700" indent="0" algn="ctr">
              <a:buNone/>
            </a:pPr>
            <a:r>
              <a:rPr lang="en-US" b="1" dirty="0">
                <a:latin typeface="Turret Road" panose="020B0604020202020204" charset="0"/>
              </a:rPr>
              <a:t>Average Games Released yearly in the past 5 years</a:t>
            </a:r>
          </a:p>
        </p:txBody>
      </p:sp>
    </p:spTree>
    <p:extLst>
      <p:ext uri="{BB962C8B-B14F-4D97-AF65-F5344CB8AC3E}">
        <p14:creationId xmlns:p14="http://schemas.microsoft.com/office/powerpoint/2010/main" val="421275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A702-F7C7-05AE-E4B3-9E0D91806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AVERAGE GAME PRICE</a:t>
            </a:r>
          </a:p>
        </p:txBody>
      </p:sp>
      <p:pic>
        <p:nvPicPr>
          <p:cNvPr id="9" name="Picture 8" descr="A graph of blue bars&#10;&#10;Description automatically generated">
            <a:extLst>
              <a:ext uri="{FF2B5EF4-FFF2-40B4-BE49-F238E27FC236}">
                <a16:creationId xmlns:a16="http://schemas.microsoft.com/office/drawing/2014/main" id="{AB028173-F001-6896-CFB3-DE9006512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781" y="1170012"/>
            <a:ext cx="5698819" cy="3398888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00A394-30B5-0960-859B-9FFC79FA1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5600" y="1676024"/>
            <a:ext cx="1641925" cy="2386863"/>
          </a:xfrm>
          <a:solidFill>
            <a:schemeClr val="bg2"/>
          </a:solidFill>
        </p:spPr>
        <p:txBody>
          <a:bodyPr/>
          <a:lstStyle/>
          <a:p>
            <a:pPr marL="139700" indent="0" algn="ctr">
              <a:buNone/>
            </a:pPr>
            <a:r>
              <a:rPr lang="en-US" sz="2000" b="1" dirty="0">
                <a:latin typeface="Turret Road" panose="020B0604020202020204" charset="0"/>
              </a:rPr>
              <a:t>The average price for games in the past 5 years is $5</a:t>
            </a:r>
          </a:p>
          <a:p>
            <a:pPr marL="139700" indent="0" algn="ctr">
              <a:buNone/>
            </a:pPr>
            <a:endParaRPr lang="en-US" sz="2000" b="1" dirty="0">
              <a:latin typeface="Turret Roa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42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035DA-8BB9-5738-B121-5999C1B2F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F7A2-A79C-9FB4-82B0-CA0120E4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TOP RATED GAMES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D464B2E-B50C-DDF1-F55E-1CA7DB8FC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373" y="890265"/>
            <a:ext cx="6265253" cy="37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24763"/>
      </p:ext>
    </p:extLst>
  </p:cSld>
  <p:clrMapOvr>
    <a:masterClrMapping/>
  </p:clrMapOvr>
</p:sld>
</file>

<file path=ppt/theme/theme1.xml><?xml version="1.0" encoding="utf-8"?>
<a:theme xmlns:a="http://schemas.openxmlformats.org/drawingml/2006/main" name="Game Designer Social Media Strategy by Slidesgo">
  <a:themeElements>
    <a:clrScheme name="Simple Light">
      <a:dk1>
        <a:srgbClr val="FFFFFF"/>
      </a:dk1>
      <a:lt1>
        <a:srgbClr val="090827"/>
      </a:lt1>
      <a:dk2>
        <a:srgbClr val="090A67"/>
      </a:dk2>
      <a:lt2>
        <a:srgbClr val="214FC0"/>
      </a:lt2>
      <a:accent1>
        <a:srgbClr val="73B3E3"/>
      </a:accent1>
      <a:accent2>
        <a:srgbClr val="E4D0F5"/>
      </a:accent2>
      <a:accent3>
        <a:srgbClr val="8C4BC4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7325</TotalTime>
  <Words>579</Words>
  <Application>Microsoft Office PowerPoint</Application>
  <PresentationFormat>On-screen Show (16:9)</PresentationFormat>
  <Paragraphs>88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Rubik</vt:lpstr>
      <vt:lpstr>Roboto</vt:lpstr>
      <vt:lpstr>Raleway</vt:lpstr>
      <vt:lpstr>Turret Road</vt:lpstr>
      <vt:lpstr>Bebas Neue</vt:lpstr>
      <vt:lpstr>Arial</vt:lpstr>
      <vt:lpstr>Anaheim</vt:lpstr>
      <vt:lpstr>Game Designer Social Media Strategy by Slidesgo</vt:lpstr>
      <vt:lpstr>Press X To Begin Your Presentation</vt:lpstr>
      <vt:lpstr>Developers Guide:  Create Your Next Hit Game On Steam</vt:lpstr>
      <vt:lpstr>01</vt:lpstr>
      <vt:lpstr>STEAM OVERVIEW</vt:lpstr>
      <vt:lpstr>Business Question</vt:lpstr>
      <vt:lpstr>GAME ANALYSIS</vt:lpstr>
      <vt:lpstr>GAMES RELEASES OVER TIME</vt:lpstr>
      <vt:lpstr>YEARLY AVERAGE GAME PRICE</vt:lpstr>
      <vt:lpstr>TOP RATED GAMES</vt:lpstr>
      <vt:lpstr>PowerPoint Presentation</vt:lpstr>
      <vt:lpstr>MOST PLAYED GAMES </vt:lpstr>
      <vt:lpstr>PowerPoint Presentation</vt:lpstr>
      <vt:lpstr>GENRE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DEVELOPER ANALYSIS</vt:lpstr>
      <vt:lpstr>TOP RATED DEVELOPERS</vt:lpstr>
      <vt:lpstr>LONGEST PLAYED DEVELOPERS</vt:lpstr>
      <vt:lpstr>AVERAGE GAME PRICE PER DEVELOPER</vt:lpstr>
      <vt:lpstr>NUMBER OF YEARLY RELEASES BY DEVELOPERS</vt:lpstr>
      <vt:lpstr>Recommendation</vt:lpstr>
      <vt:lpstr>GAME 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EMAN ALI HUSAIN RAEESI</cp:lastModifiedBy>
  <cp:revision>4</cp:revision>
  <dcterms:modified xsi:type="dcterms:W3CDTF">2025-01-19T18:13:52Z</dcterms:modified>
</cp:coreProperties>
</file>