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34" r:id="rId4"/>
    <p:sldId id="335" r:id="rId5"/>
    <p:sldId id="317" r:id="rId6"/>
    <p:sldId id="331" r:id="rId7"/>
    <p:sldId id="333" r:id="rId8"/>
    <p:sldId id="316" r:id="rId9"/>
    <p:sldId id="319" r:id="rId10"/>
    <p:sldId id="323" r:id="rId11"/>
    <p:sldId id="320" r:id="rId12"/>
    <p:sldId id="336" r:id="rId13"/>
    <p:sldId id="328" r:id="rId14"/>
    <p:sldId id="321" r:id="rId15"/>
    <p:sldId id="326" r:id="rId16"/>
    <p:sldId id="327" r:id="rId17"/>
    <p:sldId id="324" r:id="rId18"/>
    <p:sldId id="330" r:id="rId19"/>
    <p:sldId id="337" r:id="rId20"/>
    <p:sldId id="322" r:id="rId21"/>
    <p:sldId id="325" r:id="rId22"/>
    <p:sldId id="338" r:id="rId23"/>
    <p:sldId id="332" r:id="rId24"/>
    <p:sldId id="313" r:id="rId25"/>
    <p:sldId id="314" r:id="rId26"/>
    <p:sldId id="258" r:id="rId27"/>
    <p:sldId id="339" r:id="rId28"/>
    <p:sldId id="31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291" autoAdjust="0"/>
  </p:normalViewPr>
  <p:slideViewPr>
    <p:cSldViewPr snapToGrid="0">
      <p:cViewPr varScale="1">
        <p:scale>
          <a:sx n="72" d="100"/>
          <a:sy n="72"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B473-DA3B-4BF7-9774-787A4201940B}"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08E97-FF37-4A9F-97B0-6510751F778E}" type="slidenum">
              <a:rPr lang="en-US" smtClean="0"/>
              <a:t>‹#›</a:t>
            </a:fld>
            <a:endParaRPr lang="en-US"/>
          </a:p>
        </p:txBody>
      </p:sp>
    </p:spTree>
    <p:extLst>
      <p:ext uri="{BB962C8B-B14F-4D97-AF65-F5344CB8AC3E}">
        <p14:creationId xmlns:p14="http://schemas.microsoft.com/office/powerpoint/2010/main" val="146195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ebharvy.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A4A4A"/>
                </a:solidFill>
                <a:effectLst/>
                <a:latin typeface="Open Sans"/>
              </a:rPr>
              <a:t>The term REST stands for </a:t>
            </a:r>
            <a:r>
              <a:rPr lang="en-US" b="1" i="0" dirty="0">
                <a:solidFill>
                  <a:srgbClr val="4A4A4A"/>
                </a:solidFill>
                <a:effectLst/>
                <a:latin typeface="Open Sans"/>
              </a:rPr>
              <a:t>RE</a:t>
            </a:r>
            <a:r>
              <a:rPr lang="en-US" b="0" i="0" dirty="0">
                <a:solidFill>
                  <a:srgbClr val="4A4A4A"/>
                </a:solidFill>
                <a:effectLst/>
                <a:latin typeface="Open Sans"/>
              </a:rPr>
              <a:t>presentational </a:t>
            </a:r>
            <a:r>
              <a:rPr lang="en-US" b="1" i="0" dirty="0">
                <a:solidFill>
                  <a:srgbClr val="4A4A4A"/>
                </a:solidFill>
                <a:effectLst/>
                <a:latin typeface="Open Sans"/>
              </a:rPr>
              <a:t>S</a:t>
            </a:r>
            <a:r>
              <a:rPr lang="en-US" b="0" i="0" dirty="0">
                <a:solidFill>
                  <a:srgbClr val="4A4A4A"/>
                </a:solidFill>
                <a:effectLst/>
                <a:latin typeface="Open Sans"/>
              </a:rPr>
              <a:t>tate </a:t>
            </a:r>
            <a:r>
              <a:rPr lang="en-US" b="1" i="0" dirty="0">
                <a:solidFill>
                  <a:srgbClr val="4A4A4A"/>
                </a:solidFill>
                <a:effectLst/>
                <a:latin typeface="Open Sans"/>
              </a:rPr>
              <a:t>T</a:t>
            </a:r>
            <a:r>
              <a:rPr lang="en-US" b="0" i="0" dirty="0">
                <a:solidFill>
                  <a:srgbClr val="4A4A4A"/>
                </a:solidFill>
                <a:effectLst/>
                <a:latin typeface="Open Sans"/>
              </a:rPr>
              <a:t>ransfer. It is an architectural style that defines a set of rules in order to create Web Services. In a client-server communication, REST suggests to create an object of the data requested by the client and send the values of the object in response to the user. For example, if the user is requesting for a movie in Bangalore at a certain place and time, then you can create an object on the server-side.</a:t>
            </a:r>
          </a:p>
          <a:p>
            <a:pPr algn="just"/>
            <a:r>
              <a:rPr lang="en-US" b="0" i="0" dirty="0">
                <a:solidFill>
                  <a:srgbClr val="4A4A4A"/>
                </a:solidFill>
                <a:effectLst/>
                <a:latin typeface="Open Sans"/>
              </a:rPr>
              <a:t>So, over here, you have an object and you are sending the state of an object. This is why REST is known as Representational State Transfer.</a:t>
            </a:r>
          </a:p>
          <a:p>
            <a:pPr algn="just"/>
            <a:r>
              <a:rPr lang="en-US" b="0" i="0" dirty="0">
                <a:solidFill>
                  <a:srgbClr val="4A4A4A"/>
                </a:solidFill>
                <a:effectLst/>
                <a:latin typeface="Open Sans"/>
              </a:rPr>
              <a:t>The architectural style of REST helps in leveraging the lesser use of bandwidth to make an application more suitable for the internet. It is often regarded as the “</a:t>
            </a:r>
            <a:r>
              <a:rPr lang="en-US" b="0" i="1" dirty="0">
                <a:solidFill>
                  <a:srgbClr val="4A4A4A"/>
                </a:solidFill>
                <a:effectLst/>
                <a:latin typeface="Open Sans"/>
              </a:rPr>
              <a:t>language of the internet</a:t>
            </a:r>
            <a:r>
              <a:rPr lang="en-US" b="0" i="0" dirty="0">
                <a:solidFill>
                  <a:srgbClr val="4A4A4A"/>
                </a:solidFill>
                <a:effectLst/>
                <a:latin typeface="Open Sans"/>
              </a:rPr>
              <a:t>” and is completely based on the resources.</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3</a:t>
            </a:fld>
            <a:endParaRPr lang="en-US"/>
          </a:p>
        </p:txBody>
      </p:sp>
    </p:spTree>
    <p:extLst>
      <p:ext uri="{BB962C8B-B14F-4D97-AF65-F5344CB8AC3E}">
        <p14:creationId xmlns:p14="http://schemas.microsoft.com/office/powerpoint/2010/main" val="275751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fontAlgn="base">
              <a:buNone/>
            </a:pPr>
            <a:r>
              <a:rPr lang="en-US" b="1" i="0" u="none" strike="noStrike" dirty="0">
                <a:solidFill>
                  <a:srgbClr val="000000"/>
                </a:solidFill>
                <a:effectLst/>
                <a:latin typeface="Mukta"/>
              </a:rPr>
              <a:t>1. Respect the Robots.txt</a:t>
            </a:r>
          </a:p>
          <a:p>
            <a:pPr marL="0" indent="0" algn="l" fontAlgn="base">
              <a:buNone/>
            </a:pPr>
            <a:r>
              <a:rPr lang="en-US" b="1" i="0" u="none" strike="noStrike" dirty="0">
                <a:solidFill>
                  <a:srgbClr val="000000"/>
                </a:solidFill>
                <a:effectLst/>
                <a:latin typeface="Mukta"/>
              </a:rPr>
              <a:t>2. Do Not Hit The Websites Too Frequently</a:t>
            </a:r>
            <a:br>
              <a:rPr lang="en-US" dirty="0"/>
            </a:br>
            <a:r>
              <a:rPr lang="en-US" b="1" i="0" u="none" strike="noStrike" dirty="0">
                <a:solidFill>
                  <a:srgbClr val="000000"/>
                </a:solidFill>
                <a:effectLst/>
                <a:latin typeface="Mukta"/>
              </a:rPr>
              <a:t>3. It is Better if You Scrape Data During Off-Peak Hours</a:t>
            </a:r>
          </a:p>
          <a:p>
            <a:r>
              <a:rPr lang="en-US" dirty="0"/>
              <a:t>https://www.promptcloud.com/blog/is-web-scraping-legal-2/</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15</a:t>
            </a:fld>
            <a:endParaRPr lang="en-US"/>
          </a:p>
        </p:txBody>
      </p:sp>
    </p:spTree>
    <p:extLst>
      <p:ext uri="{BB962C8B-B14F-4D97-AF65-F5344CB8AC3E}">
        <p14:creationId xmlns:p14="http://schemas.microsoft.com/office/powerpoint/2010/main" val="20680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595858"/>
                </a:solidFill>
                <a:effectLst/>
                <a:latin typeface="roboto"/>
              </a:rPr>
              <a:t>Selenium</a:t>
            </a:r>
            <a:r>
              <a:rPr lang="en-US" sz="1200" b="0" i="0" dirty="0">
                <a:solidFill>
                  <a:srgbClr val="595858"/>
                </a:solidFill>
                <a:effectLst/>
                <a:latin typeface="roboto"/>
              </a:rPr>
              <a:t> is an open-source web-based automation tool. Selenium primarily used for testing in the industry but It can also be used for web scraping.</a:t>
            </a:r>
            <a:endParaRPr lang="en-US" sz="1200" dirty="0"/>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17</a:t>
            </a:fld>
            <a:endParaRPr lang="en-US"/>
          </a:p>
        </p:txBody>
      </p:sp>
    </p:spTree>
    <p:extLst>
      <p:ext uri="{BB962C8B-B14F-4D97-AF65-F5344CB8AC3E}">
        <p14:creationId xmlns:p14="http://schemas.microsoft.com/office/powerpoint/2010/main" val="103836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'https://egypt.souq.com/</a:t>
            </a:r>
            <a:r>
              <a:rPr lang="en-US" dirty="0" err="1"/>
              <a:t>eg-en</a:t>
            </a:r>
            <a:r>
              <a:rPr lang="en-US" dirty="0"/>
              <a:t>/</a:t>
            </a:r>
            <a:r>
              <a:rPr lang="en-US" dirty="0" err="1"/>
              <a:t>samsung</a:t>
            </a:r>
            <a:r>
              <a:rPr lang="en-US" dirty="0"/>
              <a:t>/mobile-phones-33%7Csmart-watches-511%7Ctablets-94%7Cfitness-technology-498%7Cpower-banks-562/</a:t>
            </a:r>
            <a:r>
              <a:rPr lang="en-US" dirty="0" err="1"/>
              <a:t>samsung</a:t>
            </a:r>
            <a:r>
              <a:rPr lang="en-US" dirty="0"/>
              <a:t>/a-t-7/s/?_=1500309575629&amp;sortby=</a:t>
            </a:r>
            <a:r>
              <a:rPr lang="en-US" dirty="0" err="1"/>
              <a:t>sr&amp;ref</a:t>
            </a:r>
            <a:r>
              <a:rPr lang="en-US" dirty="0"/>
              <a:t>=</a:t>
            </a:r>
            <a:r>
              <a:rPr lang="en-US" dirty="0" err="1"/>
              <a:t>nav&amp;section</a:t>
            </a:r>
            <a:r>
              <a:rPr lang="en-US" dirty="0"/>
              <a:t>=2&amp;page=1'</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21</a:t>
            </a:fld>
            <a:endParaRPr lang="en-US"/>
          </a:p>
        </p:txBody>
      </p:sp>
    </p:spTree>
    <p:extLst>
      <p:ext uri="{BB962C8B-B14F-4D97-AF65-F5344CB8AC3E}">
        <p14:creationId xmlns:p14="http://schemas.microsoft.com/office/powerpoint/2010/main" val="3394719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selenium import </a:t>
            </a:r>
            <a:r>
              <a:rPr lang="en-US" dirty="0" err="1"/>
              <a:t>webdriver</a:t>
            </a:r>
            <a:endParaRPr lang="en-US" dirty="0"/>
          </a:p>
          <a:p>
            <a:r>
              <a:rPr lang="en-US" dirty="0"/>
              <a:t>import csv</a:t>
            </a:r>
          </a:p>
          <a:p>
            <a:endParaRPr lang="en-US" dirty="0"/>
          </a:p>
          <a:p>
            <a:r>
              <a:rPr lang="en-US" dirty="0"/>
              <a:t>PATH = "C:\Program Files (x86)\chromedriver_win32\chromedriver.exe"</a:t>
            </a:r>
          </a:p>
          <a:p>
            <a:r>
              <a:rPr lang="en-US" dirty="0"/>
              <a:t>driver = </a:t>
            </a:r>
            <a:r>
              <a:rPr lang="en-US" dirty="0" err="1"/>
              <a:t>webdriver.Chrome</a:t>
            </a:r>
            <a:r>
              <a:rPr lang="en-US" dirty="0"/>
              <a:t>(PATH)</a:t>
            </a:r>
          </a:p>
          <a:p>
            <a:endParaRPr lang="en-US" dirty="0"/>
          </a:p>
          <a:p>
            <a:r>
              <a:rPr lang="en-US" dirty="0" err="1"/>
              <a:t>driver.get</a:t>
            </a:r>
            <a:r>
              <a:rPr lang="en-US" dirty="0"/>
              <a:t>('https://egypt.souq.com/</a:t>
            </a:r>
            <a:r>
              <a:rPr lang="en-US" dirty="0" err="1"/>
              <a:t>eg-en</a:t>
            </a:r>
            <a:r>
              <a:rPr lang="en-US" dirty="0"/>
              <a:t>/</a:t>
            </a:r>
            <a:r>
              <a:rPr lang="en-US" dirty="0" err="1"/>
              <a:t>samsung</a:t>
            </a:r>
            <a:r>
              <a:rPr lang="en-US" dirty="0"/>
              <a:t>/mobile-phones-33%7Csmart-watches-511%7Ctablets-94%7Cfitness-technology-498%7Cpower-banks-562/</a:t>
            </a:r>
            <a:r>
              <a:rPr lang="en-US" dirty="0" err="1"/>
              <a:t>samsung</a:t>
            </a:r>
            <a:r>
              <a:rPr lang="en-US" dirty="0"/>
              <a:t>/a-t-7/s/?_=1500309575629&amp;sortby=</a:t>
            </a:r>
            <a:r>
              <a:rPr lang="en-US" dirty="0" err="1"/>
              <a:t>sr&amp;ref</a:t>
            </a:r>
            <a:r>
              <a:rPr lang="en-US" dirty="0"/>
              <a:t>=</a:t>
            </a:r>
            <a:r>
              <a:rPr lang="en-US" dirty="0" err="1"/>
              <a:t>nav&amp;section</a:t>
            </a:r>
            <a:r>
              <a:rPr lang="en-US" dirty="0"/>
              <a:t>=2&amp;page=1')</a:t>
            </a:r>
          </a:p>
          <a:p>
            <a:endParaRPr lang="en-US" dirty="0"/>
          </a:p>
          <a:p>
            <a:r>
              <a:rPr lang="en-US" dirty="0"/>
              <a:t>products = </a:t>
            </a:r>
            <a:r>
              <a:rPr lang="en-US" dirty="0" err="1"/>
              <a:t>driver.find_elements_by_xpath</a:t>
            </a:r>
            <a:r>
              <a:rPr lang="en-US" dirty="0"/>
              <a:t>("//h1[@class='itemTitle']")</a:t>
            </a:r>
          </a:p>
          <a:p>
            <a:r>
              <a:rPr lang="en-US" dirty="0"/>
              <a:t>prices = </a:t>
            </a:r>
            <a:r>
              <a:rPr lang="en-US" dirty="0" err="1"/>
              <a:t>driver.find_elements_by_xpath</a:t>
            </a:r>
            <a:r>
              <a:rPr lang="en-US" dirty="0"/>
              <a:t>("//h3[@class='itemPrice']")</a:t>
            </a:r>
          </a:p>
          <a:p>
            <a:endParaRPr lang="en-US" dirty="0"/>
          </a:p>
          <a:p>
            <a:r>
              <a:rPr lang="en-US" dirty="0"/>
              <a:t>with open('C:\Souq_Products.csv', 'w', newline='') as </a:t>
            </a:r>
            <a:r>
              <a:rPr lang="en-US" dirty="0" err="1"/>
              <a:t>csvfile</a:t>
            </a:r>
            <a:r>
              <a:rPr lang="en-US" dirty="0"/>
              <a:t>:</a:t>
            </a:r>
          </a:p>
          <a:p>
            <a:r>
              <a:rPr lang="en-US" dirty="0"/>
              <a:t>    </a:t>
            </a:r>
            <a:r>
              <a:rPr lang="en-US" dirty="0" err="1"/>
              <a:t>csvwriter</a:t>
            </a:r>
            <a:r>
              <a:rPr lang="en-US" dirty="0"/>
              <a:t> = </a:t>
            </a:r>
            <a:r>
              <a:rPr lang="en-US" dirty="0" err="1"/>
              <a:t>csv.writer</a:t>
            </a:r>
            <a:r>
              <a:rPr lang="en-US" dirty="0"/>
              <a:t>(</a:t>
            </a:r>
            <a:r>
              <a:rPr lang="en-US" dirty="0" err="1"/>
              <a:t>csvfile</a:t>
            </a:r>
            <a:r>
              <a:rPr lang="en-US" dirty="0"/>
              <a:t>, delimiter=',')</a:t>
            </a:r>
          </a:p>
          <a:p>
            <a:r>
              <a:rPr lang="en-US" dirty="0"/>
              <a:t>    </a:t>
            </a:r>
            <a:r>
              <a:rPr lang="en-US" dirty="0" err="1"/>
              <a:t>csvwriter.writerow</a:t>
            </a:r>
            <a:r>
              <a:rPr lang="en-US" dirty="0"/>
              <a:t>(['Product </a:t>
            </a:r>
            <a:r>
              <a:rPr lang="en-US" dirty="0" err="1"/>
              <a:t>Name','Price</a:t>
            </a:r>
            <a:r>
              <a:rPr lang="en-US" dirty="0"/>
              <a:t>'])</a:t>
            </a:r>
          </a:p>
          <a:p>
            <a:r>
              <a:rPr lang="en-US" dirty="0"/>
              <a:t>    for </a:t>
            </a:r>
            <a:r>
              <a:rPr lang="en-US" dirty="0" err="1"/>
              <a:t>i</a:t>
            </a:r>
            <a:r>
              <a:rPr lang="en-US" dirty="0"/>
              <a:t> in range(1,len(products)):</a:t>
            </a:r>
          </a:p>
          <a:p>
            <a:r>
              <a:rPr lang="en-US" dirty="0"/>
              <a:t>        </a:t>
            </a:r>
            <a:r>
              <a:rPr lang="en-US" dirty="0" err="1"/>
              <a:t>csvwriter.writerow</a:t>
            </a:r>
            <a:r>
              <a:rPr lang="en-US" dirty="0"/>
              <a:t>([products[</a:t>
            </a:r>
            <a:r>
              <a:rPr lang="en-US" dirty="0" err="1"/>
              <a:t>i</a:t>
            </a:r>
            <a:r>
              <a:rPr lang="en-US" dirty="0"/>
              <a:t>].</a:t>
            </a:r>
            <a:r>
              <a:rPr lang="en-US" dirty="0" err="1"/>
              <a:t>text,prices</a:t>
            </a:r>
            <a:r>
              <a:rPr lang="en-US" dirty="0"/>
              <a:t>[</a:t>
            </a:r>
            <a:r>
              <a:rPr lang="en-US" dirty="0" err="1"/>
              <a:t>i</a:t>
            </a:r>
            <a:r>
              <a:rPr lang="en-US" dirty="0"/>
              <a:t>].text])</a:t>
            </a:r>
          </a:p>
          <a:p>
            <a:endParaRPr lang="en-US" dirty="0"/>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22</a:t>
            </a:fld>
            <a:endParaRPr lang="en-US"/>
          </a:p>
        </p:txBody>
      </p:sp>
    </p:spTree>
    <p:extLst>
      <p:ext uri="{BB962C8B-B14F-4D97-AF65-F5344CB8AC3E}">
        <p14:creationId xmlns:p14="http://schemas.microsoft.com/office/powerpoint/2010/main" val="282066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A4A4A"/>
                </a:solidFill>
                <a:effectLst/>
                <a:latin typeface="Open Sans"/>
              </a:rPr>
              <a:t>The term REST stands for </a:t>
            </a:r>
            <a:r>
              <a:rPr lang="en-US" b="1" i="0" dirty="0">
                <a:solidFill>
                  <a:srgbClr val="4A4A4A"/>
                </a:solidFill>
                <a:effectLst/>
                <a:latin typeface="Open Sans"/>
              </a:rPr>
              <a:t>RE</a:t>
            </a:r>
            <a:r>
              <a:rPr lang="en-US" b="0" i="0" dirty="0">
                <a:solidFill>
                  <a:srgbClr val="4A4A4A"/>
                </a:solidFill>
                <a:effectLst/>
                <a:latin typeface="Open Sans"/>
              </a:rPr>
              <a:t>presentational </a:t>
            </a:r>
            <a:r>
              <a:rPr lang="en-US" b="1" i="0" dirty="0">
                <a:solidFill>
                  <a:srgbClr val="4A4A4A"/>
                </a:solidFill>
                <a:effectLst/>
                <a:latin typeface="Open Sans"/>
              </a:rPr>
              <a:t>S</a:t>
            </a:r>
            <a:r>
              <a:rPr lang="en-US" b="0" i="0" dirty="0">
                <a:solidFill>
                  <a:srgbClr val="4A4A4A"/>
                </a:solidFill>
                <a:effectLst/>
                <a:latin typeface="Open Sans"/>
              </a:rPr>
              <a:t>tate </a:t>
            </a:r>
            <a:r>
              <a:rPr lang="en-US" b="1" i="0" dirty="0">
                <a:solidFill>
                  <a:srgbClr val="4A4A4A"/>
                </a:solidFill>
                <a:effectLst/>
                <a:latin typeface="Open Sans"/>
              </a:rPr>
              <a:t>T</a:t>
            </a:r>
            <a:r>
              <a:rPr lang="en-US" b="0" i="0" dirty="0">
                <a:solidFill>
                  <a:srgbClr val="4A4A4A"/>
                </a:solidFill>
                <a:effectLst/>
                <a:latin typeface="Open Sans"/>
              </a:rPr>
              <a:t>ransfer. It is an architectural style that defines a set of rules in order to create Web Services. In a client-server communication, REST suggests to create an object of the data requested by the client and send the values of the object in response to the user. For example, if the user is requesting for a movie in Bangalore at a certain place and time, then you can create an object on the server-side.</a:t>
            </a:r>
          </a:p>
          <a:p>
            <a:pPr algn="just"/>
            <a:r>
              <a:rPr lang="en-US" b="0" i="0" dirty="0">
                <a:solidFill>
                  <a:srgbClr val="4A4A4A"/>
                </a:solidFill>
                <a:effectLst/>
                <a:latin typeface="Open Sans"/>
              </a:rPr>
              <a:t>So, over here, you have an object and you are sending the state of an object. This is why REST is known as Representational State Transfer.</a:t>
            </a:r>
          </a:p>
          <a:p>
            <a:pPr algn="just"/>
            <a:r>
              <a:rPr lang="en-US" b="0" i="0" dirty="0">
                <a:solidFill>
                  <a:srgbClr val="4A4A4A"/>
                </a:solidFill>
                <a:effectLst/>
                <a:latin typeface="Open Sans"/>
              </a:rPr>
              <a:t>The architectural style of REST helps in leveraging the lesser use of bandwidth to make an application more suitable for the internet. It is often regarded as the “</a:t>
            </a:r>
            <a:r>
              <a:rPr lang="en-US" b="0" i="1" dirty="0">
                <a:solidFill>
                  <a:srgbClr val="4A4A4A"/>
                </a:solidFill>
                <a:effectLst/>
                <a:latin typeface="Open Sans"/>
              </a:rPr>
              <a:t>language of the internet</a:t>
            </a:r>
            <a:r>
              <a:rPr lang="en-US" b="0" i="0" dirty="0">
                <a:solidFill>
                  <a:srgbClr val="4A4A4A"/>
                </a:solidFill>
                <a:effectLst/>
                <a:latin typeface="Open Sans"/>
              </a:rPr>
              <a:t>” and is completely based on the resources.</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4</a:t>
            </a:fld>
            <a:endParaRPr lang="en-US"/>
          </a:p>
        </p:txBody>
      </p:sp>
    </p:spTree>
    <p:extLst>
      <p:ext uri="{BB962C8B-B14F-4D97-AF65-F5344CB8AC3E}">
        <p14:creationId xmlns:p14="http://schemas.microsoft.com/office/powerpoint/2010/main" val="100533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a:t>
            </a:r>
            <a:r>
              <a:rPr lang="en-US" dirty="0" err="1"/>
              <a:t>XMLHttpRequest</a:t>
            </a:r>
            <a:r>
              <a:rPr lang="en-US" b="0" i="0" dirty="0">
                <a:solidFill>
                  <a:srgbClr val="000000"/>
                </a:solidFill>
                <a:effectLst/>
                <a:latin typeface="Verdana" panose="020B0604030504040204" pitchFamily="34" charset="0"/>
              </a:rPr>
              <a:t> object can be used to exchange data with a web server behind the scenes. This means that it is possible to update parts of a web page, without reloading the whole page.</a:t>
            </a:r>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8</a:t>
            </a:fld>
            <a:endParaRPr lang="en-US"/>
          </a:p>
        </p:txBody>
      </p:sp>
    </p:spTree>
    <p:extLst>
      <p:ext uri="{BB962C8B-B14F-4D97-AF65-F5344CB8AC3E}">
        <p14:creationId xmlns:p14="http://schemas.microsoft.com/office/powerpoint/2010/main" val="197500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buFont typeface="Arial" panose="020B0604020202020204" pitchFamily="34" charset="0"/>
              <a:buChar char="•"/>
            </a:pPr>
            <a:r>
              <a:rPr lang="en-US" sz="1200" b="0" i="0" dirty="0">
                <a:solidFill>
                  <a:srgbClr val="000000"/>
                </a:solidFill>
                <a:effectLst/>
                <a:latin typeface="Verdana" panose="020B0604030504040204" pitchFamily="34" charset="0"/>
              </a:rPr>
              <a:t>Read data from a web server - after the page has loaded</a:t>
            </a:r>
          </a:p>
          <a:p>
            <a:pPr algn="l">
              <a:lnSpc>
                <a:spcPct val="150000"/>
              </a:lnSpc>
              <a:buFont typeface="Arial" panose="020B0604020202020204" pitchFamily="34" charset="0"/>
              <a:buChar char="•"/>
            </a:pPr>
            <a:r>
              <a:rPr lang="en-US" sz="1200" b="0" i="0" dirty="0">
                <a:solidFill>
                  <a:srgbClr val="000000"/>
                </a:solidFill>
                <a:effectLst/>
                <a:latin typeface="Verdana" panose="020B0604030504040204" pitchFamily="34" charset="0"/>
              </a:rPr>
              <a:t>Update a web page without reloading the page</a:t>
            </a:r>
          </a:p>
          <a:p>
            <a:pPr algn="l">
              <a:lnSpc>
                <a:spcPct val="150000"/>
              </a:lnSpc>
              <a:buFont typeface="Arial" panose="020B0604020202020204" pitchFamily="34" charset="0"/>
              <a:buChar char="•"/>
            </a:pPr>
            <a:r>
              <a:rPr lang="en-US" sz="1200" b="0" i="0" dirty="0">
                <a:solidFill>
                  <a:srgbClr val="000000"/>
                </a:solidFill>
                <a:effectLst/>
                <a:latin typeface="Verdana" panose="020B0604030504040204" pitchFamily="34" charset="0"/>
              </a:rPr>
              <a:t>Send data to a web server - in the background</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9</a:t>
            </a:fld>
            <a:endParaRPr lang="en-US"/>
          </a:p>
        </p:txBody>
      </p:sp>
    </p:spTree>
    <p:extLst>
      <p:ext uri="{BB962C8B-B14F-4D97-AF65-F5344CB8AC3E}">
        <p14:creationId xmlns:p14="http://schemas.microsoft.com/office/powerpoint/2010/main" val="237365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gotham ssm a"/>
              </a:rPr>
              <a:t>Nothing is stored but the actual pages of a static site. There are:</a:t>
            </a:r>
          </a:p>
          <a:p>
            <a:pPr algn="l">
              <a:buFont typeface="Arial" panose="020B0604020202020204" pitchFamily="34" charset="0"/>
              <a:buChar char="•"/>
            </a:pPr>
            <a:r>
              <a:rPr lang="en-US" b="0" i="0" dirty="0">
                <a:solidFill>
                  <a:srgbClr val="222222"/>
                </a:solidFill>
                <a:effectLst/>
                <a:latin typeface="inherit"/>
              </a:rPr>
              <a:t>No users</a:t>
            </a:r>
          </a:p>
          <a:p>
            <a:pPr algn="l">
              <a:buFont typeface="Arial" panose="020B0604020202020204" pitchFamily="34" charset="0"/>
              <a:buChar char="•"/>
            </a:pPr>
            <a:r>
              <a:rPr lang="en-US" b="0" i="0" dirty="0">
                <a:solidFill>
                  <a:srgbClr val="222222"/>
                </a:solidFill>
                <a:effectLst/>
                <a:latin typeface="inherit"/>
              </a:rPr>
              <a:t>No comments</a:t>
            </a:r>
          </a:p>
          <a:p>
            <a:pPr algn="l">
              <a:buFont typeface="Arial" panose="020B0604020202020204" pitchFamily="34" charset="0"/>
              <a:buChar char="•"/>
            </a:pPr>
            <a:r>
              <a:rPr lang="en-US" b="0" i="0" dirty="0">
                <a:solidFill>
                  <a:srgbClr val="222222"/>
                </a:solidFill>
                <a:effectLst/>
                <a:latin typeface="inherit"/>
              </a:rPr>
              <a:t>No blog posts</a:t>
            </a:r>
          </a:p>
          <a:p>
            <a:pPr algn="l">
              <a:buFont typeface="Arial" panose="020B0604020202020204" pitchFamily="34" charset="0"/>
              <a:buChar char="•"/>
            </a:pPr>
            <a:r>
              <a:rPr lang="en-US" b="0" i="0" dirty="0">
                <a:solidFill>
                  <a:srgbClr val="222222"/>
                </a:solidFill>
                <a:effectLst/>
                <a:latin typeface="inherit"/>
              </a:rPr>
              <a:t>No interactivity</a:t>
            </a:r>
          </a:p>
          <a:p>
            <a:endParaRPr lang="en-US" dirty="0"/>
          </a:p>
          <a:p>
            <a:pPr algn="l"/>
            <a:r>
              <a:rPr lang="en-US" b="0" i="0" dirty="0">
                <a:solidFill>
                  <a:srgbClr val="222222"/>
                </a:solidFill>
                <a:effectLst/>
                <a:latin typeface="gotham ssm a"/>
              </a:rPr>
              <a:t>Dynamic site examples include:</a:t>
            </a:r>
          </a:p>
          <a:p>
            <a:pPr algn="l">
              <a:buFont typeface="Arial" panose="020B0604020202020204" pitchFamily="34" charset="0"/>
              <a:buChar char="•"/>
            </a:pPr>
            <a:r>
              <a:rPr lang="en-US" b="0" i="0" dirty="0">
                <a:solidFill>
                  <a:srgbClr val="222222"/>
                </a:solidFill>
                <a:effectLst/>
                <a:latin typeface="inherit"/>
              </a:rPr>
              <a:t>E-commerce sites</a:t>
            </a:r>
          </a:p>
          <a:p>
            <a:pPr algn="l">
              <a:buFont typeface="Arial" panose="020B0604020202020204" pitchFamily="34" charset="0"/>
              <a:buChar char="•"/>
            </a:pPr>
            <a:r>
              <a:rPr lang="en-US" b="0" i="0" dirty="0">
                <a:solidFill>
                  <a:srgbClr val="222222"/>
                </a:solidFill>
                <a:effectLst/>
                <a:latin typeface="inherit"/>
              </a:rPr>
              <a:t>Blogs</a:t>
            </a:r>
          </a:p>
          <a:p>
            <a:pPr algn="l">
              <a:buFont typeface="Arial" panose="020B0604020202020204" pitchFamily="34" charset="0"/>
              <a:buChar char="•"/>
            </a:pPr>
            <a:r>
              <a:rPr lang="en-US" b="0" i="0" dirty="0">
                <a:solidFill>
                  <a:srgbClr val="222222"/>
                </a:solidFill>
                <a:effectLst/>
                <a:latin typeface="inherit"/>
              </a:rPr>
              <a:t>Calendars, or to-do sites</a:t>
            </a:r>
          </a:p>
          <a:p>
            <a:pPr algn="l">
              <a:buFont typeface="Arial" panose="020B0604020202020204" pitchFamily="34" charset="0"/>
              <a:buChar char="•"/>
            </a:pPr>
            <a:r>
              <a:rPr lang="en-US" b="0" i="0" dirty="0">
                <a:solidFill>
                  <a:srgbClr val="222222"/>
                </a:solidFill>
                <a:effectLst/>
                <a:latin typeface="inherit"/>
              </a:rPr>
              <a:t>Any site with information that must be updated regularly</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10</a:t>
            </a:fld>
            <a:endParaRPr lang="en-US"/>
          </a:p>
        </p:txBody>
      </p:sp>
    </p:spTree>
    <p:extLst>
      <p:ext uri="{BB962C8B-B14F-4D97-AF65-F5344CB8AC3E}">
        <p14:creationId xmlns:p14="http://schemas.microsoft.com/office/powerpoint/2010/main" val="396873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777777"/>
                </a:solidFill>
                <a:effectLst/>
                <a:latin typeface="Arial" panose="020B0604020202020204" pitchFamily="34" charset="0"/>
              </a:rPr>
              <a:t>Data displayed by most websites can only be viewed using a web browser. They do not offer the functionality to save a copy of this data for personal use. The only option then is to manually copy and paste the data - a very tedious job which can take many hours or sometimes days to complete. </a:t>
            </a:r>
            <a:r>
              <a:rPr lang="en-US" b="0" i="0" u="none" strike="noStrike" dirty="0">
                <a:solidFill>
                  <a:srgbClr val="B20F0F"/>
                </a:solidFill>
                <a:effectLst/>
                <a:latin typeface="Arial" panose="020B0604020202020204" pitchFamily="34" charset="0"/>
                <a:hlinkClick r:id="rId3"/>
              </a:rPr>
              <a:t>Web Scraping</a:t>
            </a:r>
            <a:r>
              <a:rPr lang="en-US" b="0" i="0" dirty="0">
                <a:solidFill>
                  <a:srgbClr val="777777"/>
                </a:solidFill>
                <a:effectLst/>
                <a:latin typeface="Arial" panose="020B0604020202020204" pitchFamily="34" charset="0"/>
              </a:rPr>
              <a:t> is the technique of automating this process, so that instead of manually copying the data from websites, the </a:t>
            </a:r>
            <a:r>
              <a:rPr lang="en-US" b="0" i="0" u="none" strike="noStrike" dirty="0">
                <a:solidFill>
                  <a:srgbClr val="B20F0F"/>
                </a:solidFill>
                <a:effectLst/>
                <a:latin typeface="Arial" panose="020B0604020202020204" pitchFamily="34" charset="0"/>
                <a:hlinkClick r:id="rId3"/>
              </a:rPr>
              <a:t>Web Scraping software</a:t>
            </a:r>
            <a:r>
              <a:rPr lang="en-US" b="0" i="0" dirty="0">
                <a:solidFill>
                  <a:srgbClr val="777777"/>
                </a:solidFill>
                <a:effectLst/>
                <a:latin typeface="Arial" panose="020B0604020202020204" pitchFamily="34" charset="0"/>
              </a:rPr>
              <a:t> will perform the same task within a fraction of the time.</a:t>
            </a:r>
          </a:p>
          <a:p>
            <a:br>
              <a:rPr lang="en-US" b="0" i="0" dirty="0">
                <a:solidFill>
                  <a:srgbClr val="777777"/>
                </a:solidFill>
                <a:effectLst/>
                <a:latin typeface="Arial" panose="020B0604020202020204" pitchFamily="34" charset="0"/>
              </a:rPr>
            </a:br>
            <a:endParaRPr lang="en-US" dirty="0"/>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11</a:t>
            </a:fld>
            <a:endParaRPr lang="en-US"/>
          </a:p>
        </p:txBody>
      </p:sp>
    </p:spTree>
    <p:extLst>
      <p:ext uri="{BB962C8B-B14F-4D97-AF65-F5344CB8AC3E}">
        <p14:creationId xmlns:p14="http://schemas.microsoft.com/office/powerpoint/2010/main" val="157931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4251"/>
                </a:solidFill>
                <a:effectLst/>
                <a:latin typeface="Lora"/>
              </a:rPr>
              <a:t>Apart from the above use-cases, web scraping is widely used in natural language processing for extracting text from the websites for training a deep learning model.</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12</a:t>
            </a:fld>
            <a:endParaRPr lang="en-US"/>
          </a:p>
        </p:txBody>
      </p:sp>
    </p:spTree>
    <p:extLst>
      <p:ext uri="{BB962C8B-B14F-4D97-AF65-F5344CB8AC3E}">
        <p14:creationId xmlns:p14="http://schemas.microsoft.com/office/powerpoint/2010/main" val="199892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43things</a:t>
            </a:r>
          </a:p>
        </p:txBody>
      </p:sp>
      <p:sp>
        <p:nvSpPr>
          <p:cNvPr id="4" name="Slide Number Placeholder 3"/>
          <p:cNvSpPr>
            <a:spLocks noGrp="1"/>
          </p:cNvSpPr>
          <p:nvPr>
            <p:ph type="sldNum" sz="quarter" idx="5"/>
          </p:nvPr>
        </p:nvSpPr>
        <p:spPr/>
        <p:txBody>
          <a:bodyPr/>
          <a:lstStyle/>
          <a:p>
            <a:fld id="{B4B08E97-FF37-4A9F-97B0-6510751F778E}" type="slidenum">
              <a:rPr lang="en-US" smtClean="0"/>
              <a:t>13</a:t>
            </a:fld>
            <a:endParaRPr lang="en-US"/>
          </a:p>
        </p:txBody>
      </p:sp>
    </p:spTree>
    <p:extLst>
      <p:ext uri="{BB962C8B-B14F-4D97-AF65-F5344CB8AC3E}">
        <p14:creationId xmlns:p14="http://schemas.microsoft.com/office/powerpoint/2010/main" val="414780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b="0" i="0" dirty="0">
                <a:solidFill>
                  <a:srgbClr val="777777"/>
                </a:solidFill>
                <a:effectLst/>
                <a:latin typeface="Arial" panose="020B0604020202020204" pitchFamily="34" charset="0"/>
              </a:rPr>
            </a:br>
            <a:r>
              <a:rPr lang="en-US" b="0" i="0" dirty="0">
                <a:solidFill>
                  <a:srgbClr val="777777"/>
                </a:solidFill>
                <a:effectLst/>
                <a:latin typeface="Arial" panose="020B0604020202020204" pitchFamily="34" charset="0"/>
              </a:rPr>
              <a:t>Web Scraping software falls under 2 categories. First, which can be locally installed in your computer and second, which runs in cloud</a:t>
            </a:r>
          </a:p>
          <a:p>
            <a:endParaRPr lang="en-US" dirty="0"/>
          </a:p>
        </p:txBody>
      </p:sp>
      <p:sp>
        <p:nvSpPr>
          <p:cNvPr id="4" name="Slide Number Placeholder 3"/>
          <p:cNvSpPr>
            <a:spLocks noGrp="1"/>
          </p:cNvSpPr>
          <p:nvPr>
            <p:ph type="sldNum" sz="quarter" idx="5"/>
          </p:nvPr>
        </p:nvSpPr>
        <p:spPr/>
        <p:txBody>
          <a:bodyPr/>
          <a:lstStyle/>
          <a:p>
            <a:fld id="{B4B08E97-FF37-4A9F-97B0-6510751F778E}" type="slidenum">
              <a:rPr lang="en-US" smtClean="0"/>
              <a:t>14</a:t>
            </a:fld>
            <a:endParaRPr lang="en-US"/>
          </a:p>
        </p:txBody>
      </p:sp>
    </p:spTree>
    <p:extLst>
      <p:ext uri="{BB962C8B-B14F-4D97-AF65-F5344CB8AC3E}">
        <p14:creationId xmlns:p14="http://schemas.microsoft.com/office/powerpoint/2010/main" val="152539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180C-28C2-4307-87FC-6B3DBBBF2E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4BE39A-64F7-4D4F-9D7D-0E90464A4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C0F49-1015-4493-ADC6-80C54A3D9239}"/>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5" name="Footer Placeholder 4">
            <a:extLst>
              <a:ext uri="{FF2B5EF4-FFF2-40B4-BE49-F238E27FC236}">
                <a16:creationId xmlns:a16="http://schemas.microsoft.com/office/drawing/2014/main" id="{F2FAA19C-5B39-4461-A434-FDB78FA8F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88B1A-5EB2-4784-942B-22CEDE03DE32}"/>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115597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F3FD-1C55-4FA4-8ADF-88F74ED92E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20CDE0-31B7-4BBE-92DC-DA3C321A5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C30DA-B2C9-4CDC-807A-14CA5F3141CC}"/>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5" name="Footer Placeholder 4">
            <a:extLst>
              <a:ext uri="{FF2B5EF4-FFF2-40B4-BE49-F238E27FC236}">
                <a16:creationId xmlns:a16="http://schemas.microsoft.com/office/drawing/2014/main" id="{92B52E0E-6B0D-48A7-9314-B7F3F1A40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8C66D-76D7-47D0-9188-211B195CA93A}"/>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109826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9E3A9-069F-48BE-B518-94F038A74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4F276-F99E-43EB-8622-053463A92D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39A20-8090-45C9-B78B-297D6D2731C2}"/>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5" name="Footer Placeholder 4">
            <a:extLst>
              <a:ext uri="{FF2B5EF4-FFF2-40B4-BE49-F238E27FC236}">
                <a16:creationId xmlns:a16="http://schemas.microsoft.com/office/drawing/2014/main" id="{9F28E347-EAF9-4123-8ECA-021014F05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D6AEC-3A47-437E-98C5-86F85FA74B57}"/>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27093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3080-A9AD-447D-8D00-8C84B9F3B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4FD26-F98A-406A-B0E7-701EAA201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7D4F2-B991-424A-BB42-3259C81BF040}"/>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5" name="Footer Placeholder 4">
            <a:extLst>
              <a:ext uri="{FF2B5EF4-FFF2-40B4-BE49-F238E27FC236}">
                <a16:creationId xmlns:a16="http://schemas.microsoft.com/office/drawing/2014/main" id="{3EE144FD-DEDE-46B6-8A7F-C8CB2B62F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71243-043D-417F-9FC0-583C953B4632}"/>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197606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D7F7-95D1-4EC1-AD45-42525E467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2783B7-F266-4082-B0C6-A82B78A2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7C0D4-D26A-4E83-B447-E752ACA7EB18}"/>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5" name="Footer Placeholder 4">
            <a:extLst>
              <a:ext uri="{FF2B5EF4-FFF2-40B4-BE49-F238E27FC236}">
                <a16:creationId xmlns:a16="http://schemas.microsoft.com/office/drawing/2014/main" id="{1E2690AD-F2F2-4AB9-A209-80DF84839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255FF-3E80-4B41-B8D0-8246E401228D}"/>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310400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5C5C-97E4-45A0-9EFD-B2AA1EE71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8E802-B698-4FDD-930A-78F611B1D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15FB95-A376-4E2E-92E6-E9FD0F54F9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2F31BD-56B2-4552-8C35-140CA1557DF5}"/>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6" name="Footer Placeholder 5">
            <a:extLst>
              <a:ext uri="{FF2B5EF4-FFF2-40B4-BE49-F238E27FC236}">
                <a16:creationId xmlns:a16="http://schemas.microsoft.com/office/drawing/2014/main" id="{BC405AA5-7BDE-43DE-A7BB-B526B88BE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24896-DDE5-43E1-A21C-8552044D8CD2}"/>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410715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4C79-0851-4036-B048-68A7DFAED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DF4E7-7D73-462B-A65C-A2A9C582C8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C74CA7-F96D-424F-852F-DC68F0CF1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7E9D6-A275-4D2A-9518-1AF6329C1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9C176A-123D-45E3-B4B8-012983273E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CCB6F9-C9DC-43C5-8BB9-3B93A4CF4B56}"/>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8" name="Footer Placeholder 7">
            <a:extLst>
              <a:ext uri="{FF2B5EF4-FFF2-40B4-BE49-F238E27FC236}">
                <a16:creationId xmlns:a16="http://schemas.microsoft.com/office/drawing/2014/main" id="{E19FDB23-501C-4085-9276-EBC80C83CA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E961F6-963F-448E-B146-46DDD3428586}"/>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334999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D49-D157-4C60-8E70-9F82B9822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AE0E61-743D-4268-BD3C-659BC835BEE9}"/>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4" name="Footer Placeholder 3">
            <a:extLst>
              <a:ext uri="{FF2B5EF4-FFF2-40B4-BE49-F238E27FC236}">
                <a16:creationId xmlns:a16="http://schemas.microsoft.com/office/drawing/2014/main" id="{76BC0344-FFD8-463F-A8CB-DA0A7202D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FD596B-D9D8-4516-9838-0BA744BAF679}"/>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376723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29260-EEC4-410E-B68A-AB22C6BCA16A}"/>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3" name="Footer Placeholder 2">
            <a:extLst>
              <a:ext uri="{FF2B5EF4-FFF2-40B4-BE49-F238E27FC236}">
                <a16:creationId xmlns:a16="http://schemas.microsoft.com/office/drawing/2014/main" id="{0EEC6B78-DE1A-42FB-B96A-9FA1B3AAE9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76E4C1-257F-4569-94A5-66DE3CFE8FC9}"/>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6007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42DF-1657-4E21-9191-8EEDFAD4D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0FA556-D3D5-4D7E-A77D-C8746D36A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DD212B-0E04-4055-B6CF-FBF6370CA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A309D-F1B3-4B5D-8C48-EF90B02828E5}"/>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6" name="Footer Placeholder 5">
            <a:extLst>
              <a:ext uri="{FF2B5EF4-FFF2-40B4-BE49-F238E27FC236}">
                <a16:creationId xmlns:a16="http://schemas.microsoft.com/office/drawing/2014/main" id="{C28979A1-4C79-487A-B06B-39F41964B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308E0-FE4B-4555-B03E-EB94F87F6D47}"/>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291351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6A3E-F279-4ABB-BA85-B279A92C7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C3DD95-8399-4B05-92B8-14E9FDC85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AC6CEE-D26F-413E-A05D-0DB875B62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C4CC2-2B58-427A-AE10-A00E25D5EA8E}"/>
              </a:ext>
            </a:extLst>
          </p:cNvPr>
          <p:cNvSpPr>
            <a:spLocks noGrp="1"/>
          </p:cNvSpPr>
          <p:nvPr>
            <p:ph type="dt" sz="half" idx="10"/>
          </p:nvPr>
        </p:nvSpPr>
        <p:spPr/>
        <p:txBody>
          <a:bodyPr/>
          <a:lstStyle/>
          <a:p>
            <a:fld id="{B5120D62-1123-4EE5-BA7F-0C36DC7B6AD7}" type="datetimeFigureOut">
              <a:rPr lang="en-US" smtClean="0"/>
              <a:t>1/12/2022</a:t>
            </a:fld>
            <a:endParaRPr lang="en-US"/>
          </a:p>
        </p:txBody>
      </p:sp>
      <p:sp>
        <p:nvSpPr>
          <p:cNvPr id="6" name="Footer Placeholder 5">
            <a:extLst>
              <a:ext uri="{FF2B5EF4-FFF2-40B4-BE49-F238E27FC236}">
                <a16:creationId xmlns:a16="http://schemas.microsoft.com/office/drawing/2014/main" id="{1F34DF56-07D8-4204-8826-998D8548D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07F6A-775B-4186-8A95-C72C50E3E7C5}"/>
              </a:ext>
            </a:extLst>
          </p:cNvPr>
          <p:cNvSpPr>
            <a:spLocks noGrp="1"/>
          </p:cNvSpPr>
          <p:nvPr>
            <p:ph type="sldNum" sz="quarter" idx="12"/>
          </p:nvPr>
        </p:nvSpPr>
        <p:spPr/>
        <p:txBody>
          <a:bodyPr/>
          <a:lstStyle/>
          <a:p>
            <a:fld id="{356C946E-7B15-4FBD-9736-C449C37DA39A}" type="slidenum">
              <a:rPr lang="en-US" smtClean="0"/>
              <a:t>‹#›</a:t>
            </a:fld>
            <a:endParaRPr lang="en-US"/>
          </a:p>
        </p:txBody>
      </p:sp>
    </p:spTree>
    <p:extLst>
      <p:ext uri="{BB962C8B-B14F-4D97-AF65-F5344CB8AC3E}">
        <p14:creationId xmlns:p14="http://schemas.microsoft.com/office/powerpoint/2010/main" val="153908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DFCD7-01E8-4064-B69A-D183CBB2C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4594FD-3CE7-4D4E-A109-7673CE05EF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3E274-C1C4-4BA7-98A3-8608D6C80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20D62-1123-4EE5-BA7F-0C36DC7B6AD7}" type="datetimeFigureOut">
              <a:rPr lang="en-US" smtClean="0"/>
              <a:t>1/12/2022</a:t>
            </a:fld>
            <a:endParaRPr lang="en-US"/>
          </a:p>
        </p:txBody>
      </p:sp>
      <p:sp>
        <p:nvSpPr>
          <p:cNvPr id="5" name="Footer Placeholder 4">
            <a:extLst>
              <a:ext uri="{FF2B5EF4-FFF2-40B4-BE49-F238E27FC236}">
                <a16:creationId xmlns:a16="http://schemas.microsoft.com/office/drawing/2014/main" id="{4860FC3D-0698-4BD0-A4EF-C7B7C4908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57038-65A0-4C47-B709-D8BCFC18F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C946E-7B15-4FBD-9736-C449C37DA39A}" type="slidenum">
              <a:rPr lang="en-US" smtClean="0"/>
              <a:t>‹#›</a:t>
            </a:fld>
            <a:endParaRPr lang="en-US"/>
          </a:p>
        </p:txBody>
      </p:sp>
    </p:spTree>
    <p:extLst>
      <p:ext uri="{BB962C8B-B14F-4D97-AF65-F5344CB8AC3E}">
        <p14:creationId xmlns:p14="http://schemas.microsoft.com/office/powerpoint/2010/main" val="840260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linkedin.com/in/eman-raslan-669273173/"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selenium-python.readthedocs.io/"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hromedriver.storage.googleapis.com/index.html?path=2.4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forums.edmunds.com/discussion/2864/general/x/entry-level-luxury-performance-sedans/p70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2-%20Session%202/selinum1.p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amazon.in/gp/bestsellers/books/"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postgresql.org/downloa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elenium-python.readthedocs.io/" TargetMode="External"/><Relationship Id="rId2" Type="http://schemas.openxmlformats.org/officeDocument/2006/relationships/hyperlink" Target="https://www.bestproxyreviews.com/web-scrapin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peeding-resonance-9003.postman.co/workspace/My-Workspace~c724726d-a67a-4703-85dd-677f28816bc0/request/10461336-744b5638-18a5-4f91-8479-5ae0104e8e4b" TargetMode="External"/><Relationship Id="rId2" Type="http://schemas.openxmlformats.org/officeDocument/2006/relationships/hyperlink" Target="https://documenter.getpostman.com/view/10808728/SzS8rjb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90E4B-9B34-4C73-BDB6-522E1381B42F}"/>
              </a:ext>
            </a:extLst>
          </p:cNvPr>
          <p:cNvPicPr>
            <a:picLocks noChangeAspect="1"/>
          </p:cNvPicPr>
          <p:nvPr/>
        </p:nvPicPr>
        <p:blipFill>
          <a:blip r:embed="rId2"/>
          <a:stretch>
            <a:fillRect/>
          </a:stretch>
        </p:blipFill>
        <p:spPr>
          <a:xfrm>
            <a:off x="1492129" y="91309"/>
            <a:ext cx="9014659" cy="3589978"/>
          </a:xfrm>
          <a:prstGeom prst="rect">
            <a:avLst/>
          </a:prstGeom>
        </p:spPr>
      </p:pic>
      <p:pic>
        <p:nvPicPr>
          <p:cNvPr id="8" name="Picture 2" descr="C:\Users\Kareem desouky\Desktop\Data exploration pics\images.png">
            <a:extLst>
              <a:ext uri="{FF2B5EF4-FFF2-40B4-BE49-F238E27FC236}">
                <a16:creationId xmlns:a16="http://schemas.microsoft.com/office/drawing/2014/main" id="{C75AA72C-143C-413D-ACB7-253189E586DD}"/>
              </a:ext>
            </a:extLst>
          </p:cNvPr>
          <p:cNvPicPr>
            <a:picLocks noChangeAspect="1" noChangeArrowheads="1"/>
          </p:cNvPicPr>
          <p:nvPr/>
        </p:nvPicPr>
        <p:blipFill>
          <a:blip r:embed="rId3"/>
          <a:srcRect/>
          <a:stretch>
            <a:fillRect/>
          </a:stretch>
        </p:blipFill>
        <p:spPr bwMode="auto">
          <a:xfrm>
            <a:off x="246409" y="131298"/>
            <a:ext cx="2105025" cy="1419225"/>
          </a:xfrm>
          <a:prstGeom prst="rect">
            <a:avLst/>
          </a:prstGeom>
          <a:noFill/>
        </p:spPr>
      </p:pic>
      <p:pic>
        <p:nvPicPr>
          <p:cNvPr id="9" name="Picture 3" descr="C:\Users\Kareem desouky\Desktop\Data exploration pics\index.jpg">
            <a:extLst>
              <a:ext uri="{FF2B5EF4-FFF2-40B4-BE49-F238E27FC236}">
                <a16:creationId xmlns:a16="http://schemas.microsoft.com/office/drawing/2014/main" id="{E700003E-0368-4C97-9961-BFCDEEEC69CE}"/>
              </a:ext>
            </a:extLst>
          </p:cNvPr>
          <p:cNvPicPr>
            <a:picLocks noChangeAspect="1" noChangeArrowheads="1"/>
          </p:cNvPicPr>
          <p:nvPr/>
        </p:nvPicPr>
        <p:blipFill>
          <a:blip r:embed="rId4"/>
          <a:srcRect/>
          <a:stretch>
            <a:fillRect/>
          </a:stretch>
        </p:blipFill>
        <p:spPr bwMode="auto">
          <a:xfrm>
            <a:off x="9941159" y="-24650"/>
            <a:ext cx="1811349" cy="1811349"/>
          </a:xfrm>
          <a:prstGeom prst="rect">
            <a:avLst/>
          </a:prstGeom>
          <a:noFill/>
        </p:spPr>
      </p:pic>
      <p:sp>
        <p:nvSpPr>
          <p:cNvPr id="15" name="AutoShape 2">
            <a:extLst>
              <a:ext uri="{FF2B5EF4-FFF2-40B4-BE49-F238E27FC236}">
                <a16:creationId xmlns:a16="http://schemas.microsoft.com/office/drawing/2014/main" id="{BACDE05D-7EBB-4189-902E-1938F169F70A}"/>
              </a:ext>
            </a:extLst>
          </p:cNvPr>
          <p:cNvSpPr>
            <a:spLocks noChangeAspect="1" noChangeArrowheads="1"/>
          </p:cNvSpPr>
          <p:nvPr/>
        </p:nvSpPr>
        <p:spPr bwMode="auto">
          <a:xfrm>
            <a:off x="6407834" y="32851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264EC70B-6968-441B-A77F-2508BCA0C5AA}"/>
              </a:ext>
            </a:extLst>
          </p:cNvPr>
          <p:cNvSpPr txBox="1"/>
          <p:nvPr/>
        </p:nvSpPr>
        <p:spPr>
          <a:xfrm>
            <a:off x="2920978" y="4751626"/>
            <a:ext cx="6156960" cy="400110"/>
          </a:xfrm>
          <a:prstGeom prst="rect">
            <a:avLst/>
          </a:prstGeom>
          <a:noFill/>
        </p:spPr>
        <p:txBody>
          <a:bodyPr wrap="square">
            <a:spAutoFit/>
          </a:bodyPr>
          <a:lstStyle/>
          <a:p>
            <a:pPr algn="ctr"/>
            <a:r>
              <a:rPr lang="en-US" sz="2000" b="1" dirty="0">
                <a:ln w="0"/>
                <a:solidFill>
                  <a:srgbClr val="C00000"/>
                </a:solidFill>
                <a:effectLst>
                  <a:outerShdw blurRad="38100" dist="25400" dir="5400000" algn="ctr" rotWithShape="0">
                    <a:srgbClr val="6E747A">
                      <a:alpha val="43000"/>
                    </a:srgbClr>
                  </a:outerShdw>
                </a:effectLst>
              </a:rPr>
              <a:t>Session2</a:t>
            </a:r>
          </a:p>
        </p:txBody>
      </p:sp>
      <p:sp>
        <p:nvSpPr>
          <p:cNvPr id="11" name="TextBox 10">
            <a:extLst>
              <a:ext uri="{FF2B5EF4-FFF2-40B4-BE49-F238E27FC236}">
                <a16:creationId xmlns:a16="http://schemas.microsoft.com/office/drawing/2014/main" id="{94EFF3A7-5586-41FF-9313-56C5A2253E9B}"/>
              </a:ext>
            </a:extLst>
          </p:cNvPr>
          <p:cNvSpPr txBox="1"/>
          <p:nvPr/>
        </p:nvSpPr>
        <p:spPr>
          <a:xfrm>
            <a:off x="2982468" y="5560355"/>
            <a:ext cx="6227064" cy="523220"/>
          </a:xfrm>
          <a:prstGeom prst="rect">
            <a:avLst/>
          </a:prstGeom>
          <a:noFill/>
        </p:spPr>
        <p:txBody>
          <a:bodyPr wrap="square">
            <a:spAutoFit/>
          </a:bodyPr>
          <a:lstStyle/>
          <a:p>
            <a:pPr algn="ctr"/>
            <a:r>
              <a:rPr lang="en-US" sz="2800" b="1" dirty="0">
                <a:ln w="0"/>
                <a:solidFill>
                  <a:srgbClr val="C00000"/>
                </a:solidFill>
                <a:effectLst>
                  <a:outerShdw blurRad="38100" dist="25400" dir="5400000" algn="ctr" rotWithShape="0">
                    <a:srgbClr val="6E747A">
                      <a:alpha val="43000"/>
                    </a:srgbClr>
                  </a:outerShdw>
                </a:effectLst>
              </a:rPr>
              <a:t>Prepared by: Eman Raslan</a:t>
            </a:r>
          </a:p>
        </p:txBody>
      </p:sp>
      <p:sp>
        <p:nvSpPr>
          <p:cNvPr id="7" name="Title 1">
            <a:extLst>
              <a:ext uri="{FF2B5EF4-FFF2-40B4-BE49-F238E27FC236}">
                <a16:creationId xmlns:a16="http://schemas.microsoft.com/office/drawing/2014/main" id="{85EE7EC8-B166-4E82-B169-DE063DDA0F38}"/>
              </a:ext>
            </a:extLst>
          </p:cNvPr>
          <p:cNvSpPr txBox="1">
            <a:spLocks/>
          </p:cNvSpPr>
          <p:nvPr/>
        </p:nvSpPr>
        <p:spPr>
          <a:xfrm>
            <a:off x="1932122" y="2931235"/>
            <a:ext cx="8134672" cy="18203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w="0"/>
                <a:solidFill>
                  <a:srgbClr val="00A6E5"/>
                </a:solidFill>
                <a:effectLst>
                  <a:outerShdw blurRad="38100" dist="25400" dir="5400000" algn="ctr" rotWithShape="0">
                    <a:srgbClr val="6E747A">
                      <a:alpha val="43000"/>
                    </a:srgbClr>
                  </a:outerShdw>
                </a:effectLst>
              </a:rPr>
              <a:t>Data Exploration and Preparation</a:t>
            </a:r>
          </a:p>
        </p:txBody>
      </p:sp>
      <p:pic>
        <p:nvPicPr>
          <p:cNvPr id="12" name="Picture 2" descr="Index of /wp-content/uploads/sites/2/2020/03/">
            <a:hlinkClick r:id="rId5"/>
            <a:extLst>
              <a:ext uri="{FF2B5EF4-FFF2-40B4-BE49-F238E27FC236}">
                <a16:creationId xmlns:a16="http://schemas.microsoft.com/office/drawing/2014/main" id="{309886DE-39D4-4234-AA21-BE6AC1A2BD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7961" y="5545109"/>
            <a:ext cx="575803" cy="4369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18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A655F-5C87-4093-9C90-4F03A110401E}"/>
              </a:ext>
            </a:extLst>
          </p:cNvPr>
          <p:cNvSpPr>
            <a:spLocks noGrp="1"/>
          </p:cNvSpPr>
          <p:nvPr>
            <p:ph type="title"/>
          </p:nvPr>
        </p:nvSpPr>
        <p:spPr/>
        <p:txBody>
          <a:bodyPr>
            <a:normAutofit/>
          </a:bodyPr>
          <a:lstStyle/>
          <a:p>
            <a:r>
              <a:rPr lang="en-US" b="1" dirty="0">
                <a:solidFill>
                  <a:schemeClr val="accent1">
                    <a:lumMod val="50000"/>
                  </a:schemeClr>
                </a:solidFill>
                <a:latin typeface="Montserrat"/>
              </a:rPr>
              <a:t>Static vs Dynamic Websites</a:t>
            </a:r>
          </a:p>
        </p:txBody>
      </p:sp>
      <p:sp>
        <p:nvSpPr>
          <p:cNvPr id="3" name="Content Placeholder 2">
            <a:extLst>
              <a:ext uri="{FF2B5EF4-FFF2-40B4-BE49-F238E27FC236}">
                <a16:creationId xmlns:a16="http://schemas.microsoft.com/office/drawing/2014/main" id="{5AA07258-5EC9-42A4-911F-C28BE55362FE}"/>
              </a:ext>
            </a:extLst>
          </p:cNvPr>
          <p:cNvSpPr>
            <a:spLocks noGrp="1"/>
          </p:cNvSpPr>
          <p:nvPr>
            <p:ph idx="1"/>
          </p:nvPr>
        </p:nvSpPr>
        <p:spPr/>
        <p:txBody>
          <a:bodyPr>
            <a:normAutofit/>
          </a:bodyPr>
          <a:lstStyle/>
          <a:p>
            <a:r>
              <a:rPr lang="en-US" sz="2000" dirty="0">
                <a:solidFill>
                  <a:srgbClr val="C00000"/>
                </a:solidFill>
                <a:latin typeface="Times New Roman" panose="02020603050405020304" pitchFamily="18" charset="0"/>
              </a:rPr>
              <a:t>Static</a:t>
            </a:r>
            <a:r>
              <a:rPr lang="en-US" sz="2000" dirty="0">
                <a:solidFill>
                  <a:schemeClr val="accent1">
                    <a:lumMod val="50000"/>
                  </a:schemeClr>
                </a:solidFill>
                <a:latin typeface="Times New Roman" panose="02020603050405020304" pitchFamily="18" charset="0"/>
              </a:rPr>
              <a:t> websites are ones that are fixed and display the same content for every user, usually written exclusively in HTML. </a:t>
            </a:r>
          </a:p>
          <a:p>
            <a:r>
              <a:rPr lang="en-US" sz="2000" dirty="0">
                <a:solidFill>
                  <a:schemeClr val="accent1">
                    <a:lumMod val="50000"/>
                  </a:schemeClr>
                </a:solidFill>
                <a:latin typeface="Times New Roman" panose="02020603050405020304" pitchFamily="18" charset="0"/>
              </a:rPr>
              <a:t>A </a:t>
            </a:r>
            <a:r>
              <a:rPr lang="en-US" sz="2000" dirty="0">
                <a:solidFill>
                  <a:srgbClr val="C00000"/>
                </a:solidFill>
                <a:latin typeface="Times New Roman" panose="02020603050405020304" pitchFamily="18" charset="0"/>
              </a:rPr>
              <a:t>dynamic</a:t>
            </a:r>
            <a:r>
              <a:rPr lang="en-US" sz="2000" dirty="0">
                <a:solidFill>
                  <a:schemeClr val="accent1">
                    <a:lumMod val="50000"/>
                  </a:schemeClr>
                </a:solidFill>
                <a:latin typeface="Times New Roman" panose="02020603050405020304" pitchFamily="18" charset="0"/>
              </a:rPr>
              <a:t> website, on the other hand, is one that can display different content and provide user interaction, by making use of advanced programming and databases in addition to HTML.</a:t>
            </a:r>
          </a:p>
        </p:txBody>
      </p:sp>
      <p:pic>
        <p:nvPicPr>
          <p:cNvPr id="1026" name="Picture 2" descr="Static vs Dynamic Website - Best Web Hosting Sites - Guides &amp; Reviews">
            <a:extLst>
              <a:ext uri="{FF2B5EF4-FFF2-40B4-BE49-F238E27FC236}">
                <a16:creationId xmlns:a16="http://schemas.microsoft.com/office/drawing/2014/main" id="{7CB5FCF3-4131-45F2-BF1F-5892704A9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297" y="3429000"/>
            <a:ext cx="643140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9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eb Scraping Explained">
            <a:extLst>
              <a:ext uri="{FF2B5EF4-FFF2-40B4-BE49-F238E27FC236}">
                <a16:creationId xmlns:a16="http://schemas.microsoft.com/office/drawing/2014/main" id="{64951A72-61DF-42D5-965A-504043B40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226" y="4133359"/>
            <a:ext cx="5201588" cy="27246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43997B-47E8-4B64-A6BA-99A44159B4B9}"/>
              </a:ext>
            </a:extLst>
          </p:cNvPr>
          <p:cNvSpPr>
            <a:spLocks noGrp="1"/>
          </p:cNvSpPr>
          <p:nvPr>
            <p:ph type="title"/>
          </p:nvPr>
        </p:nvSpPr>
        <p:spPr/>
        <p:txBody>
          <a:bodyPr>
            <a:normAutofit/>
          </a:bodyPr>
          <a:lstStyle/>
          <a:p>
            <a:r>
              <a:rPr lang="en-US" b="1" dirty="0">
                <a:solidFill>
                  <a:schemeClr val="accent1">
                    <a:lumMod val="50000"/>
                  </a:schemeClr>
                </a:solidFill>
                <a:latin typeface="Montserrat"/>
              </a:rPr>
              <a:t>Web Scraping</a:t>
            </a:r>
          </a:p>
        </p:txBody>
      </p:sp>
      <p:sp>
        <p:nvSpPr>
          <p:cNvPr id="3" name="Content Placeholder 2">
            <a:extLst>
              <a:ext uri="{FF2B5EF4-FFF2-40B4-BE49-F238E27FC236}">
                <a16:creationId xmlns:a16="http://schemas.microsoft.com/office/drawing/2014/main" id="{D7E9D6E0-4320-4AAC-AE25-5E848AC1504B}"/>
              </a:ext>
            </a:extLst>
          </p:cNvPr>
          <p:cNvSpPr>
            <a:spLocks noGrp="1"/>
          </p:cNvSpPr>
          <p:nvPr>
            <p:ph idx="1"/>
          </p:nvPr>
        </p:nvSpPr>
        <p:spPr/>
        <p:txBody>
          <a:bodyPr>
            <a:normAutofit/>
          </a:bodyPr>
          <a:lstStyle/>
          <a:p>
            <a:pPr algn="l">
              <a:lnSpc>
                <a:spcPct val="150000"/>
              </a:lnSpc>
            </a:pPr>
            <a:r>
              <a:rPr lang="en-US" sz="2000" dirty="0">
                <a:solidFill>
                  <a:schemeClr val="accent1">
                    <a:lumMod val="50000"/>
                  </a:schemeClr>
                </a:solidFill>
                <a:latin typeface="Times New Roman" panose="02020603050405020304" pitchFamily="18" charset="0"/>
              </a:rPr>
              <a:t>Web Scraping also termed Screen Scraping, Web Data Extraction, Web Harvesting.</a:t>
            </a:r>
          </a:p>
          <a:p>
            <a:pPr algn="l">
              <a:lnSpc>
                <a:spcPct val="150000"/>
              </a:lnSpc>
            </a:pPr>
            <a:r>
              <a:rPr lang="en-US" sz="2000" dirty="0">
                <a:solidFill>
                  <a:schemeClr val="accent1">
                    <a:lumMod val="50000"/>
                  </a:schemeClr>
                </a:solidFill>
                <a:latin typeface="Times New Roman" panose="02020603050405020304" pitchFamily="18" charset="0"/>
              </a:rPr>
              <a:t>Is a technique employed to extract large amounts of data from websites whereby the data is extracted and saved to a local file in your computer.</a:t>
            </a:r>
          </a:p>
          <a:p>
            <a:pPr algn="l">
              <a:lnSpc>
                <a:spcPct val="150000"/>
              </a:lnSpc>
            </a:pPr>
            <a:r>
              <a:rPr lang="en-US" sz="2000" b="1" dirty="0">
                <a:solidFill>
                  <a:srgbClr val="C00000"/>
                </a:solidFill>
                <a:latin typeface="Times New Roman" panose="02020603050405020304" pitchFamily="18" charset="0"/>
              </a:rPr>
              <a:t>Machine learning </a:t>
            </a:r>
            <a:r>
              <a:rPr lang="en-US" sz="2000" dirty="0">
                <a:solidFill>
                  <a:schemeClr val="accent1">
                    <a:lumMod val="50000"/>
                  </a:schemeClr>
                </a:solidFill>
                <a:latin typeface="Times New Roman" panose="02020603050405020304" pitchFamily="18" charset="0"/>
              </a:rPr>
              <a:t>need a large volume of data to build a robust &amp; reliable machine learning model for such business problems.</a:t>
            </a:r>
          </a:p>
        </p:txBody>
      </p:sp>
    </p:spTree>
    <p:extLst>
      <p:ext uri="{BB962C8B-B14F-4D97-AF65-F5344CB8AC3E}">
        <p14:creationId xmlns:p14="http://schemas.microsoft.com/office/powerpoint/2010/main" val="422660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FB3A-A4E0-4901-A6DA-821E2D96831E}"/>
              </a:ext>
            </a:extLst>
          </p:cNvPr>
          <p:cNvSpPr>
            <a:spLocks noGrp="1"/>
          </p:cNvSpPr>
          <p:nvPr>
            <p:ph type="title"/>
          </p:nvPr>
        </p:nvSpPr>
        <p:spPr/>
        <p:txBody>
          <a:bodyPr/>
          <a:lstStyle/>
          <a:p>
            <a:r>
              <a:rPr lang="en-US" b="1" dirty="0">
                <a:solidFill>
                  <a:schemeClr val="accent1">
                    <a:lumMod val="50000"/>
                  </a:schemeClr>
                </a:solidFill>
                <a:latin typeface="Montserrat"/>
              </a:rPr>
              <a:t>Applications of web scraping</a:t>
            </a:r>
          </a:p>
        </p:txBody>
      </p:sp>
      <p:sp>
        <p:nvSpPr>
          <p:cNvPr id="3" name="Content Placeholder 2">
            <a:extLst>
              <a:ext uri="{FF2B5EF4-FFF2-40B4-BE49-F238E27FC236}">
                <a16:creationId xmlns:a16="http://schemas.microsoft.com/office/drawing/2014/main" id="{7EFAE094-BEC6-4535-9CD8-C2B9C927BDE0}"/>
              </a:ext>
            </a:extLst>
          </p:cNvPr>
          <p:cNvSpPr>
            <a:spLocks noGrp="1"/>
          </p:cNvSpPr>
          <p:nvPr>
            <p:ph idx="1"/>
          </p:nvPr>
        </p:nvSpPr>
        <p:spPr/>
        <p:txBody>
          <a:bodyPr/>
          <a:lstStyle/>
          <a:p>
            <a:pPr algn="l">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Gathering resume of candidates with a specific skill.</a:t>
            </a:r>
          </a:p>
          <a:p>
            <a:pPr algn="l">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Extracting tweets from twitter with specific hashtags.</a:t>
            </a:r>
          </a:p>
          <a:p>
            <a:pPr algn="l">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Scraping product details and reviews from e-commerce websites.</a:t>
            </a:r>
          </a:p>
          <a:p>
            <a:endParaRPr lang="en-US" dirty="0"/>
          </a:p>
        </p:txBody>
      </p:sp>
    </p:spTree>
    <p:extLst>
      <p:ext uri="{BB962C8B-B14F-4D97-AF65-F5344CB8AC3E}">
        <p14:creationId xmlns:p14="http://schemas.microsoft.com/office/powerpoint/2010/main" val="377052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F4D9-E634-400D-9991-B2D17AF3B1D3}"/>
              </a:ext>
            </a:extLst>
          </p:cNvPr>
          <p:cNvSpPr>
            <a:spLocks noGrp="1"/>
          </p:cNvSpPr>
          <p:nvPr>
            <p:ph type="title"/>
          </p:nvPr>
        </p:nvSpPr>
        <p:spPr/>
        <p:txBody>
          <a:bodyPr>
            <a:normAutofit/>
          </a:bodyPr>
          <a:lstStyle/>
          <a:p>
            <a:r>
              <a:rPr lang="en-US" b="1" dirty="0">
                <a:solidFill>
                  <a:schemeClr val="accent1">
                    <a:lumMod val="50000"/>
                  </a:schemeClr>
                </a:solidFill>
                <a:latin typeface="Montserrat"/>
              </a:rPr>
              <a:t>Crawler</a:t>
            </a:r>
          </a:p>
        </p:txBody>
      </p:sp>
      <p:sp>
        <p:nvSpPr>
          <p:cNvPr id="3" name="Content Placeholder 2">
            <a:extLst>
              <a:ext uri="{FF2B5EF4-FFF2-40B4-BE49-F238E27FC236}">
                <a16:creationId xmlns:a16="http://schemas.microsoft.com/office/drawing/2014/main" id="{666FA5E2-D693-4EA3-959C-4A8FF57FDF9E}"/>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rPr>
              <a:t>A crawler is a computer program that automatically searches documents on the Web. </a:t>
            </a:r>
          </a:p>
          <a:p>
            <a:r>
              <a:rPr lang="en-US" sz="2000" dirty="0">
                <a:solidFill>
                  <a:schemeClr val="accent1">
                    <a:lumMod val="50000"/>
                  </a:schemeClr>
                </a:solidFill>
                <a:latin typeface="Times New Roman" panose="02020603050405020304" pitchFamily="18" charset="0"/>
              </a:rPr>
              <a:t>Crawlers are primarily programmed for repetitive actions so that browsing is automated. </a:t>
            </a:r>
          </a:p>
          <a:p>
            <a:r>
              <a:rPr lang="en-US" sz="2000" dirty="0">
                <a:solidFill>
                  <a:schemeClr val="accent1">
                    <a:lumMod val="50000"/>
                  </a:schemeClr>
                </a:solidFill>
                <a:latin typeface="Times New Roman" panose="02020603050405020304" pitchFamily="18" charset="0"/>
              </a:rPr>
              <a:t>Search engines use crawlers most frequently to browse the internet and build an </a:t>
            </a:r>
            <a:r>
              <a:rPr lang="en-US" sz="2000" dirty="0">
                <a:solidFill>
                  <a:srgbClr val="C00000"/>
                </a:solidFill>
                <a:latin typeface="Times New Roman" panose="02020603050405020304" pitchFamily="18" charset="0"/>
              </a:rPr>
              <a:t>index</a:t>
            </a:r>
            <a:r>
              <a:rPr lang="en-US" sz="2000" dirty="0">
                <a:solidFill>
                  <a:schemeClr val="accent1">
                    <a:lumMod val="50000"/>
                  </a:schemeClr>
                </a:solidFill>
                <a:latin typeface="Times New Roman" panose="02020603050405020304" pitchFamily="18" charset="0"/>
              </a:rPr>
              <a:t>.</a:t>
            </a:r>
          </a:p>
        </p:txBody>
      </p:sp>
      <p:pic>
        <p:nvPicPr>
          <p:cNvPr id="6146" name="Picture 2" descr="Web crawling with C# (part one) - CodeProject">
            <a:extLst>
              <a:ext uri="{FF2B5EF4-FFF2-40B4-BE49-F238E27FC236}">
                <a16:creationId xmlns:a16="http://schemas.microsoft.com/office/drawing/2014/main" id="{CFD19AB8-8712-41B7-BE8E-687A61616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0" y="3776442"/>
            <a:ext cx="5524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12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CAF5-F402-40C4-A929-1B4E2C9EFB96}"/>
              </a:ext>
            </a:extLst>
          </p:cNvPr>
          <p:cNvSpPr>
            <a:spLocks noGrp="1"/>
          </p:cNvSpPr>
          <p:nvPr>
            <p:ph type="title"/>
          </p:nvPr>
        </p:nvSpPr>
        <p:spPr/>
        <p:txBody>
          <a:bodyPr/>
          <a:lstStyle/>
          <a:p>
            <a:r>
              <a:rPr lang="en-US" b="1" dirty="0">
                <a:solidFill>
                  <a:schemeClr val="accent1">
                    <a:lumMod val="50000"/>
                  </a:schemeClr>
                </a:solidFill>
                <a:latin typeface="Montserrat"/>
              </a:rPr>
              <a:t>Web Scraping Techniques</a:t>
            </a:r>
          </a:p>
        </p:txBody>
      </p:sp>
      <p:sp>
        <p:nvSpPr>
          <p:cNvPr id="3" name="Content Placeholder 2">
            <a:extLst>
              <a:ext uri="{FF2B5EF4-FFF2-40B4-BE49-F238E27FC236}">
                <a16:creationId xmlns:a16="http://schemas.microsoft.com/office/drawing/2014/main" id="{BDD75BF4-C24D-4B9D-B88A-F0B2F8D3305B}"/>
              </a:ext>
            </a:extLst>
          </p:cNvPr>
          <p:cNvSpPr>
            <a:spLocks noGrp="1"/>
          </p:cNvSpPr>
          <p:nvPr>
            <p:ph idx="1"/>
          </p:nvPr>
        </p:nvSpPr>
        <p:spPr/>
        <p:txBody>
          <a:bodyPr>
            <a:normAutofit/>
          </a:bodyPr>
          <a:lstStyle/>
          <a:p>
            <a:r>
              <a:rPr lang="en-US" sz="2000" dirty="0">
                <a:solidFill>
                  <a:schemeClr val="accent1">
                    <a:lumMod val="50000"/>
                  </a:schemeClr>
                </a:solidFill>
                <a:latin typeface="Times New Roman" panose="02020603050405020304" pitchFamily="18" charset="0"/>
              </a:rPr>
              <a:t>API</a:t>
            </a:r>
          </a:p>
          <a:p>
            <a:r>
              <a:rPr lang="en-US" sz="2000" dirty="0">
                <a:solidFill>
                  <a:schemeClr val="accent1">
                    <a:lumMod val="50000"/>
                  </a:schemeClr>
                </a:solidFill>
                <a:latin typeface="Times New Roman" panose="02020603050405020304" pitchFamily="18" charset="0"/>
              </a:rPr>
              <a:t>Using software</a:t>
            </a:r>
          </a:p>
          <a:p>
            <a:r>
              <a:rPr lang="en-US" sz="2000" dirty="0">
                <a:solidFill>
                  <a:schemeClr val="accent1">
                    <a:lumMod val="50000"/>
                  </a:schemeClr>
                </a:solidFill>
                <a:latin typeface="Times New Roman" panose="02020603050405020304" pitchFamily="18" charset="0"/>
              </a:rPr>
              <a:t>Writing code</a:t>
            </a:r>
          </a:p>
          <a:p>
            <a:endParaRPr lang="en-US" sz="2000" dirty="0">
              <a:solidFill>
                <a:schemeClr val="accent1">
                  <a:lumMod val="50000"/>
                </a:schemeClr>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95216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4BD062F-1ED3-438C-92CF-84AD6BB17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6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C224-2F66-4FF3-B230-514A030B46FC}"/>
              </a:ext>
            </a:extLst>
          </p:cNvPr>
          <p:cNvSpPr>
            <a:spLocks noGrp="1"/>
          </p:cNvSpPr>
          <p:nvPr>
            <p:ph type="title"/>
          </p:nvPr>
        </p:nvSpPr>
        <p:spPr/>
        <p:txBody>
          <a:bodyPr/>
          <a:lstStyle/>
          <a:p>
            <a:r>
              <a:rPr lang="en-US" b="1" i="0" u="none" strike="noStrike" dirty="0">
                <a:solidFill>
                  <a:schemeClr val="accent1">
                    <a:lumMod val="50000"/>
                  </a:schemeClr>
                </a:solidFill>
                <a:effectLst/>
                <a:latin typeface="Montserrat"/>
              </a:rPr>
              <a:t>Anti-Scraping Techniques</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9F133E9F-9404-490B-9EAA-C9E3D9C0DE6F}"/>
              </a:ext>
            </a:extLst>
          </p:cNvPr>
          <p:cNvSpPr>
            <a:spLocks noGrp="1"/>
          </p:cNvSpPr>
          <p:nvPr>
            <p:ph idx="1"/>
          </p:nvPr>
        </p:nvSpPr>
        <p:spPr/>
        <p:txBody>
          <a:bodyPr/>
          <a:lstStyle/>
          <a:p>
            <a:pPr marL="0" indent="0">
              <a:buNone/>
            </a:pPr>
            <a:br>
              <a:rPr lang="en-US" dirty="0"/>
            </a:br>
            <a:endParaRPr lang="en-US" dirty="0"/>
          </a:p>
        </p:txBody>
      </p:sp>
      <p:sp>
        <p:nvSpPr>
          <p:cNvPr id="5" name="AutoShape 4" descr="DataOx Anti-scraping challenges">
            <a:extLst>
              <a:ext uri="{FF2B5EF4-FFF2-40B4-BE49-F238E27FC236}">
                <a16:creationId xmlns:a16="http://schemas.microsoft.com/office/drawing/2014/main" id="{99B74348-0198-4F39-9169-1C8FA72781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F3EE8131-E04B-4EE1-9039-8FD4592C0813}"/>
              </a:ext>
            </a:extLst>
          </p:cNvPr>
          <p:cNvPicPr>
            <a:picLocks noChangeAspect="1"/>
          </p:cNvPicPr>
          <p:nvPr/>
        </p:nvPicPr>
        <p:blipFill>
          <a:blip r:embed="rId2"/>
          <a:stretch>
            <a:fillRect/>
          </a:stretch>
        </p:blipFill>
        <p:spPr>
          <a:xfrm>
            <a:off x="738187" y="1690688"/>
            <a:ext cx="11020425" cy="4733925"/>
          </a:xfrm>
          <a:prstGeom prst="rect">
            <a:avLst/>
          </a:prstGeom>
        </p:spPr>
      </p:pic>
    </p:spTree>
    <p:extLst>
      <p:ext uri="{BB962C8B-B14F-4D97-AF65-F5344CB8AC3E}">
        <p14:creationId xmlns:p14="http://schemas.microsoft.com/office/powerpoint/2010/main" val="305875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leniumHQ Browser Automation">
            <a:extLst>
              <a:ext uri="{FF2B5EF4-FFF2-40B4-BE49-F238E27FC236}">
                <a16:creationId xmlns:a16="http://schemas.microsoft.com/office/drawing/2014/main" id="{3EC25712-BEEE-4C1A-B41B-D22F71FDC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5956"/>
            <a:ext cx="11999742" cy="29860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ogo, python icon - Free download on Iconfinder">
            <a:extLst>
              <a:ext uri="{FF2B5EF4-FFF2-40B4-BE49-F238E27FC236}">
                <a16:creationId xmlns:a16="http://schemas.microsoft.com/office/drawing/2014/main" id="{9E1F6633-936B-43D3-B66E-9A82A1F62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4677" y="76200"/>
            <a:ext cx="2497089" cy="24970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D852BD-AA89-48A0-8D48-6928CEB50481}"/>
              </a:ext>
            </a:extLst>
          </p:cNvPr>
          <p:cNvSpPr txBox="1"/>
          <p:nvPr/>
        </p:nvSpPr>
        <p:spPr>
          <a:xfrm>
            <a:off x="5581356" y="4433045"/>
            <a:ext cx="6098344" cy="646331"/>
          </a:xfrm>
          <a:prstGeom prst="rect">
            <a:avLst/>
          </a:prstGeom>
          <a:noFill/>
        </p:spPr>
        <p:txBody>
          <a:bodyPr wrap="square">
            <a:spAutoFit/>
          </a:bodyPr>
          <a:lstStyle/>
          <a:p>
            <a:r>
              <a:rPr lang="en-US" dirty="0">
                <a:hlinkClick r:id="rId5"/>
              </a:rPr>
              <a:t>https://selenium-python.readthedocs.io/</a:t>
            </a:r>
            <a:endParaRPr lang="en-US" dirty="0"/>
          </a:p>
          <a:p>
            <a:endParaRPr lang="en-US" dirty="0"/>
          </a:p>
        </p:txBody>
      </p:sp>
    </p:spTree>
    <p:extLst>
      <p:ext uri="{BB962C8B-B14F-4D97-AF65-F5344CB8AC3E}">
        <p14:creationId xmlns:p14="http://schemas.microsoft.com/office/powerpoint/2010/main" val="143065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C2E5-F414-42F2-BD90-60C4D53D914A}"/>
              </a:ext>
            </a:extLst>
          </p:cNvPr>
          <p:cNvSpPr>
            <a:spLocks noGrp="1"/>
          </p:cNvSpPr>
          <p:nvPr>
            <p:ph type="title"/>
          </p:nvPr>
        </p:nvSpPr>
        <p:spPr/>
        <p:txBody>
          <a:bodyPr>
            <a:normAutofit/>
          </a:bodyPr>
          <a:lstStyle/>
          <a:p>
            <a:r>
              <a:rPr lang="en-US" b="1" dirty="0">
                <a:solidFill>
                  <a:schemeClr val="accent1">
                    <a:lumMod val="50000"/>
                  </a:schemeClr>
                </a:solidFill>
                <a:latin typeface="Montserrat"/>
              </a:rPr>
              <a:t>Scraping Process steps</a:t>
            </a:r>
          </a:p>
        </p:txBody>
      </p:sp>
      <p:sp>
        <p:nvSpPr>
          <p:cNvPr id="7" name="Content Placeholder 6">
            <a:extLst>
              <a:ext uri="{FF2B5EF4-FFF2-40B4-BE49-F238E27FC236}">
                <a16:creationId xmlns:a16="http://schemas.microsoft.com/office/drawing/2014/main" id="{9079DF10-777E-4DEB-9100-FEBFB26C4380}"/>
              </a:ext>
            </a:extLst>
          </p:cNvPr>
          <p:cNvSpPr>
            <a:spLocks noGrp="1"/>
          </p:cNvSpPr>
          <p:nvPr>
            <p:ph idx="1"/>
          </p:nvPr>
        </p:nvSpPr>
        <p:spPr/>
        <p:txBody>
          <a:bodyPr/>
          <a:lstStyle/>
          <a:p>
            <a:endParaRPr lang="en-US"/>
          </a:p>
        </p:txBody>
      </p:sp>
      <p:pic>
        <p:nvPicPr>
          <p:cNvPr id="8194" name="Picture 2" descr="Web Scraping and its Techniques | SoftProdigy | Web browser, Crawlers, Data  science">
            <a:extLst>
              <a:ext uri="{FF2B5EF4-FFF2-40B4-BE49-F238E27FC236}">
                <a16:creationId xmlns:a16="http://schemas.microsoft.com/office/drawing/2014/main" id="{CE1F56C2-189C-4309-A8D2-C2A4613AA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94" y="1547813"/>
            <a:ext cx="10719731" cy="515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6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C2E5-F414-42F2-BD90-60C4D53D914A}"/>
              </a:ext>
            </a:extLst>
          </p:cNvPr>
          <p:cNvSpPr>
            <a:spLocks noGrp="1"/>
          </p:cNvSpPr>
          <p:nvPr>
            <p:ph type="title"/>
          </p:nvPr>
        </p:nvSpPr>
        <p:spPr/>
        <p:txBody>
          <a:bodyPr>
            <a:normAutofit/>
          </a:bodyPr>
          <a:lstStyle/>
          <a:p>
            <a:r>
              <a:rPr lang="en-US" b="1" dirty="0">
                <a:solidFill>
                  <a:schemeClr val="accent1">
                    <a:lumMod val="50000"/>
                  </a:schemeClr>
                </a:solidFill>
                <a:latin typeface="Montserrat"/>
              </a:rPr>
              <a:t>Scraping Process steps</a:t>
            </a:r>
          </a:p>
        </p:txBody>
      </p:sp>
      <p:sp>
        <p:nvSpPr>
          <p:cNvPr id="7" name="Content Placeholder 6">
            <a:extLst>
              <a:ext uri="{FF2B5EF4-FFF2-40B4-BE49-F238E27FC236}">
                <a16:creationId xmlns:a16="http://schemas.microsoft.com/office/drawing/2014/main" id="{9079DF10-777E-4DEB-9100-FEBFB26C4380}"/>
              </a:ext>
            </a:extLst>
          </p:cNvPr>
          <p:cNvSpPr>
            <a:spLocks noGrp="1"/>
          </p:cNvSpPr>
          <p:nvPr>
            <p:ph idx="1"/>
          </p:nvPr>
        </p:nvSpPr>
        <p:spPr/>
        <p:txBody>
          <a:bodyPr>
            <a:normAutofit/>
          </a:bodyPr>
          <a:lstStyle/>
          <a:p>
            <a:pPr algn="just"/>
            <a:r>
              <a:rPr lang="en-US" sz="2000" dirty="0">
                <a:solidFill>
                  <a:schemeClr val="accent1">
                    <a:lumMod val="50000"/>
                  </a:schemeClr>
                </a:solidFill>
                <a:latin typeface="Times New Roman" panose="02020603050405020304" pitchFamily="18" charset="0"/>
              </a:rPr>
              <a:t>To extract data using web scraping with python, you need to follow these basic steps:</a:t>
            </a:r>
          </a:p>
          <a:p>
            <a:pPr lvl="1" algn="just">
              <a:buFont typeface="+mj-lt"/>
              <a:buAutoNum type="arabicPeriod"/>
            </a:pPr>
            <a:r>
              <a:rPr lang="en-US" sz="2000" dirty="0">
                <a:solidFill>
                  <a:schemeClr val="accent1">
                    <a:lumMod val="50000"/>
                  </a:schemeClr>
                </a:solidFill>
                <a:latin typeface="Times New Roman" panose="02020603050405020304" pitchFamily="18" charset="0"/>
              </a:rPr>
              <a:t>Find the URL that you want to scrape</a:t>
            </a:r>
          </a:p>
          <a:p>
            <a:pPr lvl="1" algn="just">
              <a:buFont typeface="+mj-lt"/>
              <a:buAutoNum type="arabicPeriod"/>
            </a:pPr>
            <a:r>
              <a:rPr lang="en-US" sz="2000" dirty="0">
                <a:solidFill>
                  <a:schemeClr val="accent1">
                    <a:lumMod val="50000"/>
                  </a:schemeClr>
                </a:solidFill>
                <a:latin typeface="Times New Roman" panose="02020603050405020304" pitchFamily="18" charset="0"/>
              </a:rPr>
              <a:t>Inspecting the Page</a:t>
            </a:r>
          </a:p>
          <a:p>
            <a:pPr lvl="1" algn="just">
              <a:buFont typeface="+mj-lt"/>
              <a:buAutoNum type="arabicPeriod"/>
            </a:pPr>
            <a:r>
              <a:rPr lang="en-US" sz="2000" dirty="0">
                <a:solidFill>
                  <a:schemeClr val="accent1">
                    <a:lumMod val="50000"/>
                  </a:schemeClr>
                </a:solidFill>
                <a:latin typeface="Times New Roman" panose="02020603050405020304" pitchFamily="18" charset="0"/>
              </a:rPr>
              <a:t>Find the data you want to extract</a:t>
            </a:r>
          </a:p>
          <a:p>
            <a:pPr lvl="1" algn="just">
              <a:buFont typeface="+mj-lt"/>
              <a:buAutoNum type="arabicPeriod"/>
            </a:pPr>
            <a:r>
              <a:rPr lang="en-US" sz="2000" dirty="0">
                <a:solidFill>
                  <a:schemeClr val="accent1">
                    <a:lumMod val="50000"/>
                  </a:schemeClr>
                </a:solidFill>
                <a:latin typeface="Times New Roman" panose="02020603050405020304" pitchFamily="18" charset="0"/>
              </a:rPr>
              <a:t>Write the code</a:t>
            </a:r>
          </a:p>
          <a:p>
            <a:pPr lvl="1" algn="just">
              <a:buFont typeface="+mj-lt"/>
              <a:buAutoNum type="arabicPeriod"/>
            </a:pPr>
            <a:r>
              <a:rPr lang="en-US" sz="2000" dirty="0">
                <a:solidFill>
                  <a:schemeClr val="accent1">
                    <a:lumMod val="50000"/>
                  </a:schemeClr>
                </a:solidFill>
                <a:latin typeface="Times New Roman" panose="02020603050405020304" pitchFamily="18" charset="0"/>
              </a:rPr>
              <a:t>Run the code and extract the data</a:t>
            </a:r>
          </a:p>
          <a:p>
            <a:pPr lvl="1" algn="just">
              <a:buFont typeface="+mj-lt"/>
              <a:buAutoNum type="arabicPeriod"/>
            </a:pPr>
            <a:r>
              <a:rPr lang="en-US" sz="2000" dirty="0">
                <a:solidFill>
                  <a:schemeClr val="accent1">
                    <a:lumMod val="50000"/>
                  </a:schemeClr>
                </a:solidFill>
                <a:latin typeface="Times New Roman" panose="02020603050405020304" pitchFamily="18" charset="0"/>
              </a:rPr>
              <a:t>Store the data in the required format </a:t>
            </a:r>
          </a:p>
          <a:p>
            <a:endParaRPr lang="en-US" sz="2000" dirty="0"/>
          </a:p>
        </p:txBody>
      </p:sp>
    </p:spTree>
    <p:extLst>
      <p:ext uri="{BB962C8B-B14F-4D97-AF65-F5344CB8AC3E}">
        <p14:creationId xmlns:p14="http://schemas.microsoft.com/office/powerpoint/2010/main" val="329614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4B39-A0AB-4DB9-AC1B-8F32BA420233}"/>
              </a:ext>
            </a:extLst>
          </p:cNvPr>
          <p:cNvSpPr>
            <a:spLocks noGrp="1"/>
          </p:cNvSpPr>
          <p:nvPr>
            <p:ph type="title"/>
          </p:nvPr>
        </p:nvSpPr>
        <p:spPr/>
        <p:txBody>
          <a:bodyPr/>
          <a:lstStyle/>
          <a:p>
            <a:r>
              <a:rPr lang="en-US" b="1" dirty="0">
                <a:solidFill>
                  <a:schemeClr val="accent1">
                    <a:lumMod val="50000"/>
                  </a:schemeClr>
                </a:solidFill>
                <a:latin typeface="Montserrat"/>
              </a:rPr>
              <a:t>Session 2 Learning Outcomes </a:t>
            </a:r>
          </a:p>
        </p:txBody>
      </p:sp>
      <p:sp>
        <p:nvSpPr>
          <p:cNvPr id="3" name="Content Placeholder 2">
            <a:extLst>
              <a:ext uri="{FF2B5EF4-FFF2-40B4-BE49-F238E27FC236}">
                <a16:creationId xmlns:a16="http://schemas.microsoft.com/office/drawing/2014/main" id="{9A1BAF9B-666D-435F-B98B-697166C2BA40}"/>
              </a:ext>
            </a:extLst>
          </p:cNvPr>
          <p:cNvSpPr>
            <a:spLocks noGrp="1"/>
          </p:cNvSpPr>
          <p:nvPr>
            <p:ph idx="1"/>
          </p:nvPr>
        </p:nvSpPr>
        <p:spPr/>
        <p:txBody>
          <a:bodyPr>
            <a:normAutofit/>
          </a:bodyPr>
          <a:lstStyle/>
          <a:p>
            <a:r>
              <a:rPr lang="en-US" dirty="0">
                <a:solidFill>
                  <a:srgbClr val="002060"/>
                </a:solidFill>
              </a:rPr>
              <a:t>The following topics will be Covered:</a:t>
            </a:r>
          </a:p>
          <a:p>
            <a:pPr lvl="1"/>
            <a:r>
              <a:rPr lang="en-US" b="0" i="0" dirty="0">
                <a:solidFill>
                  <a:schemeClr val="accent1">
                    <a:lumMod val="50000"/>
                  </a:schemeClr>
                </a:solidFill>
                <a:effectLst/>
                <a:latin typeface="Times New Roman" panose="02020603050405020304" pitchFamily="18" charset="0"/>
              </a:rPr>
              <a:t>REST services Basics</a:t>
            </a:r>
          </a:p>
          <a:p>
            <a:pPr lvl="1"/>
            <a:r>
              <a:rPr lang="en-US" b="0" i="0" dirty="0">
                <a:solidFill>
                  <a:schemeClr val="accent1">
                    <a:lumMod val="50000"/>
                  </a:schemeClr>
                </a:solidFill>
                <a:effectLst/>
                <a:latin typeface="Times New Roman" panose="02020603050405020304" pitchFamily="18" charset="0"/>
              </a:rPr>
              <a:t>Dealing with remote json content fetching. </a:t>
            </a:r>
          </a:p>
          <a:p>
            <a:pPr lvl="1"/>
            <a:r>
              <a:rPr lang="en-US" b="0" i="0" dirty="0">
                <a:solidFill>
                  <a:schemeClr val="accent1">
                    <a:lumMod val="50000"/>
                  </a:schemeClr>
                </a:solidFill>
                <a:effectLst/>
                <a:latin typeface="Times New Roman" panose="02020603050405020304" pitchFamily="18" charset="0"/>
              </a:rPr>
              <a:t>Connecting to websites and fetching raw content.</a:t>
            </a:r>
          </a:p>
          <a:p>
            <a:pPr lvl="1"/>
            <a:r>
              <a:rPr lang="en-US" b="0" i="0" dirty="0">
                <a:solidFill>
                  <a:schemeClr val="accent1">
                    <a:lumMod val="50000"/>
                  </a:schemeClr>
                </a:solidFill>
                <a:effectLst/>
                <a:latin typeface="Times New Roman" panose="02020603050405020304" pitchFamily="18" charset="0"/>
              </a:rPr>
              <a:t>Connect to websites using selenium.</a:t>
            </a:r>
          </a:p>
          <a:p>
            <a:pPr lvl="1"/>
            <a:r>
              <a:rPr lang="en-US" b="0" i="0" dirty="0">
                <a:solidFill>
                  <a:schemeClr val="accent1">
                    <a:lumMod val="50000"/>
                  </a:schemeClr>
                </a:solidFill>
                <a:effectLst/>
                <a:latin typeface="Times New Roman" panose="02020603050405020304" pitchFamily="18" charset="0"/>
              </a:rPr>
              <a:t>Integration is performed through Orange studio.</a:t>
            </a:r>
            <a:r>
              <a:rPr lang="en-US" b="0" i="0" dirty="0">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69732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F69B-5156-4514-A723-A68C6BB33B8E}"/>
              </a:ext>
            </a:extLst>
          </p:cNvPr>
          <p:cNvSpPr>
            <a:spLocks noGrp="1"/>
          </p:cNvSpPr>
          <p:nvPr>
            <p:ph type="title"/>
          </p:nvPr>
        </p:nvSpPr>
        <p:spPr/>
        <p:txBody>
          <a:bodyPr>
            <a:normAutofit/>
          </a:bodyPr>
          <a:lstStyle/>
          <a:p>
            <a:r>
              <a:rPr lang="en-US" b="1" dirty="0">
                <a:solidFill>
                  <a:schemeClr val="accent1">
                    <a:lumMod val="50000"/>
                  </a:schemeClr>
                </a:solidFill>
                <a:latin typeface="Montserrat"/>
              </a:rPr>
              <a:t>HTML Basics</a:t>
            </a:r>
          </a:p>
        </p:txBody>
      </p:sp>
      <p:sp>
        <p:nvSpPr>
          <p:cNvPr id="3" name="Content Placeholder 2">
            <a:extLst>
              <a:ext uri="{FF2B5EF4-FFF2-40B4-BE49-F238E27FC236}">
                <a16:creationId xmlns:a16="http://schemas.microsoft.com/office/drawing/2014/main" id="{98B80909-4146-44A2-86FE-6DC604D0F89C}"/>
              </a:ext>
            </a:extLst>
          </p:cNvPr>
          <p:cNvSpPr>
            <a:spLocks noGrp="1"/>
          </p:cNvSpPr>
          <p:nvPr>
            <p:ph idx="1"/>
          </p:nvPr>
        </p:nvSpPr>
        <p:spPr/>
        <p:txBody>
          <a:bodyPr>
            <a:normAutofit/>
          </a:bodyPr>
          <a:lstStyle/>
          <a:p>
            <a:pPr algn="just">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HTML stands for Hyper Text Markup Language</a:t>
            </a:r>
          </a:p>
          <a:p>
            <a:pPr algn="just">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HTML is the standard markup language for creating Web pages</a:t>
            </a:r>
          </a:p>
          <a:p>
            <a:pPr algn="just">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HTML describes the structure of a Web page</a:t>
            </a:r>
          </a:p>
          <a:p>
            <a:pPr algn="just">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HTML consists of a series of elements</a:t>
            </a:r>
          </a:p>
          <a:p>
            <a:pPr algn="just">
              <a:buFont typeface="Arial" panose="020B0604020202020204" pitchFamily="34" charset="0"/>
              <a:buChar char="•"/>
            </a:pPr>
            <a:r>
              <a:rPr lang="en-US" sz="2000" dirty="0">
                <a:solidFill>
                  <a:schemeClr val="accent1">
                    <a:lumMod val="50000"/>
                  </a:schemeClr>
                </a:solidFill>
                <a:latin typeface="Times New Roman" panose="02020603050405020304" pitchFamily="18" charset="0"/>
              </a:rPr>
              <a:t>HTML elements tell the browser how to display the content</a:t>
            </a:r>
          </a:p>
          <a:p>
            <a:pPr marL="0" indent="0">
              <a:buNone/>
            </a:pPr>
            <a:endParaRPr lang="en-US" sz="2000" dirty="0"/>
          </a:p>
        </p:txBody>
      </p:sp>
      <p:pic>
        <p:nvPicPr>
          <p:cNvPr id="5" name="Picture 4">
            <a:extLst>
              <a:ext uri="{FF2B5EF4-FFF2-40B4-BE49-F238E27FC236}">
                <a16:creationId xmlns:a16="http://schemas.microsoft.com/office/drawing/2014/main" id="{B5274573-178B-48BA-B2AA-BB7197F97403}"/>
              </a:ext>
            </a:extLst>
          </p:cNvPr>
          <p:cNvPicPr>
            <a:picLocks noChangeAspect="1"/>
          </p:cNvPicPr>
          <p:nvPr/>
        </p:nvPicPr>
        <p:blipFill>
          <a:blip r:embed="rId2"/>
          <a:stretch>
            <a:fillRect/>
          </a:stretch>
        </p:blipFill>
        <p:spPr>
          <a:xfrm>
            <a:off x="8681258" y="2679256"/>
            <a:ext cx="3670638" cy="4134943"/>
          </a:xfrm>
          <a:prstGeom prst="rect">
            <a:avLst/>
          </a:prstGeom>
        </p:spPr>
      </p:pic>
    </p:spTree>
    <p:extLst>
      <p:ext uri="{BB962C8B-B14F-4D97-AF65-F5344CB8AC3E}">
        <p14:creationId xmlns:p14="http://schemas.microsoft.com/office/powerpoint/2010/main" val="94404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9606-C430-4CA4-986F-BC7F3D76C28F}"/>
              </a:ext>
            </a:extLst>
          </p:cNvPr>
          <p:cNvSpPr>
            <a:spLocks noGrp="1"/>
          </p:cNvSpPr>
          <p:nvPr>
            <p:ph type="title"/>
          </p:nvPr>
        </p:nvSpPr>
        <p:spPr/>
        <p:txBody>
          <a:bodyPr>
            <a:normAutofit/>
          </a:bodyPr>
          <a:lstStyle/>
          <a:p>
            <a:r>
              <a:rPr lang="en-US" b="1" dirty="0">
                <a:solidFill>
                  <a:schemeClr val="accent1">
                    <a:lumMod val="50000"/>
                  </a:schemeClr>
                </a:solidFill>
                <a:latin typeface="Montserrat"/>
              </a:rPr>
              <a:t>Demo</a:t>
            </a:r>
          </a:p>
        </p:txBody>
      </p:sp>
      <p:sp>
        <p:nvSpPr>
          <p:cNvPr id="14" name="TextBox 13">
            <a:extLst>
              <a:ext uri="{FF2B5EF4-FFF2-40B4-BE49-F238E27FC236}">
                <a16:creationId xmlns:a16="http://schemas.microsoft.com/office/drawing/2014/main" id="{688D6FD2-7253-482D-86DD-3816F5694499}"/>
              </a:ext>
            </a:extLst>
          </p:cNvPr>
          <p:cNvSpPr txBox="1"/>
          <p:nvPr/>
        </p:nvSpPr>
        <p:spPr>
          <a:xfrm>
            <a:off x="1119265" y="2346832"/>
            <a:ext cx="8309547" cy="369332"/>
          </a:xfrm>
          <a:prstGeom prst="rect">
            <a:avLst/>
          </a:prstGeom>
          <a:noFill/>
        </p:spPr>
        <p:txBody>
          <a:bodyPr wrap="square">
            <a:spAutoFit/>
          </a:bodyPr>
          <a:lstStyle/>
          <a:p>
            <a:r>
              <a:rPr lang="en-US" b="1" i="0" dirty="0">
                <a:solidFill>
                  <a:srgbClr val="292929"/>
                </a:solidFill>
                <a:effectLst/>
                <a:latin typeface="charter"/>
              </a:rPr>
              <a:t>Download Chrome driver</a:t>
            </a:r>
            <a:r>
              <a:rPr lang="en-US" b="0" i="0" dirty="0">
                <a:solidFill>
                  <a:srgbClr val="292929"/>
                </a:solidFill>
                <a:effectLst/>
                <a:latin typeface="charter"/>
              </a:rPr>
              <a:t>: Please install the latest version of </a:t>
            </a:r>
            <a:r>
              <a:rPr lang="en-US" b="0" i="0" dirty="0" err="1">
                <a:solidFill>
                  <a:srgbClr val="292929"/>
                </a:solidFill>
                <a:effectLst/>
                <a:latin typeface="charter"/>
              </a:rPr>
              <a:t>chromedriver</a:t>
            </a:r>
            <a:r>
              <a:rPr lang="en-US" b="0" i="0" dirty="0">
                <a:solidFill>
                  <a:srgbClr val="292929"/>
                </a:solidFill>
                <a:effectLst/>
                <a:latin typeface="charter"/>
              </a:rPr>
              <a:t> from </a:t>
            </a:r>
            <a:r>
              <a:rPr lang="en-US" b="0" i="0" u="sng" dirty="0">
                <a:effectLst/>
                <a:latin typeface="charter"/>
                <a:hlinkClick r:id="rId3"/>
              </a:rPr>
              <a:t>here</a:t>
            </a:r>
            <a:r>
              <a:rPr lang="en-US" b="0" i="0" dirty="0">
                <a:solidFill>
                  <a:srgbClr val="292929"/>
                </a:solidFill>
                <a:effectLst/>
                <a:latin typeface="charter"/>
              </a:rPr>
              <a:t>.</a:t>
            </a:r>
            <a:endParaRPr lang="en-US" dirty="0"/>
          </a:p>
        </p:txBody>
      </p:sp>
      <p:sp>
        <p:nvSpPr>
          <p:cNvPr id="16" name="TextBox 15">
            <a:extLst>
              <a:ext uri="{FF2B5EF4-FFF2-40B4-BE49-F238E27FC236}">
                <a16:creationId xmlns:a16="http://schemas.microsoft.com/office/drawing/2014/main" id="{9EF41685-6878-4584-936F-D1D0E7C41B37}"/>
              </a:ext>
            </a:extLst>
          </p:cNvPr>
          <p:cNvSpPr txBox="1"/>
          <p:nvPr/>
        </p:nvSpPr>
        <p:spPr>
          <a:xfrm>
            <a:off x="1119265" y="3044478"/>
            <a:ext cx="6768058" cy="646331"/>
          </a:xfrm>
          <a:prstGeom prst="rect">
            <a:avLst/>
          </a:prstGeom>
          <a:noFill/>
        </p:spPr>
        <p:txBody>
          <a:bodyPr wrap="square">
            <a:spAutoFit/>
          </a:bodyPr>
          <a:lstStyle/>
          <a:p>
            <a:r>
              <a:rPr lang="en-US" b="1" i="0" dirty="0">
                <a:solidFill>
                  <a:srgbClr val="292929"/>
                </a:solidFill>
                <a:effectLst/>
                <a:latin typeface="Menlo"/>
              </a:rPr>
              <a:t>Importing packages:</a:t>
            </a:r>
            <a:br>
              <a:rPr lang="en-US" dirty="0"/>
            </a:br>
            <a:r>
              <a:rPr lang="en-US" b="0" i="0" dirty="0">
                <a:solidFill>
                  <a:srgbClr val="292929"/>
                </a:solidFill>
                <a:effectLst/>
                <a:latin typeface="Menlo"/>
              </a:rPr>
              <a:t>from selenium import </a:t>
            </a:r>
            <a:r>
              <a:rPr lang="en-US" b="0" i="0" dirty="0" err="1">
                <a:solidFill>
                  <a:srgbClr val="292929"/>
                </a:solidFill>
                <a:effectLst/>
                <a:latin typeface="Menlo"/>
              </a:rPr>
              <a:t>webdriver</a:t>
            </a:r>
            <a:endParaRPr lang="en-US" dirty="0"/>
          </a:p>
        </p:txBody>
      </p:sp>
      <p:sp>
        <p:nvSpPr>
          <p:cNvPr id="18" name="TextBox 17">
            <a:extLst>
              <a:ext uri="{FF2B5EF4-FFF2-40B4-BE49-F238E27FC236}">
                <a16:creationId xmlns:a16="http://schemas.microsoft.com/office/drawing/2014/main" id="{1E1DBAB0-E201-4F24-BEA8-01EB22BB5190}"/>
              </a:ext>
            </a:extLst>
          </p:cNvPr>
          <p:cNvSpPr txBox="1"/>
          <p:nvPr/>
        </p:nvSpPr>
        <p:spPr>
          <a:xfrm>
            <a:off x="1119265" y="4019123"/>
            <a:ext cx="10048406" cy="646331"/>
          </a:xfrm>
          <a:prstGeom prst="rect">
            <a:avLst/>
          </a:prstGeom>
          <a:noFill/>
        </p:spPr>
        <p:txBody>
          <a:bodyPr wrap="square">
            <a:spAutoFit/>
          </a:bodyPr>
          <a:lstStyle/>
          <a:p>
            <a:r>
              <a:rPr lang="en-US" b="1" i="0" dirty="0">
                <a:solidFill>
                  <a:srgbClr val="292929"/>
                </a:solidFill>
                <a:effectLst/>
                <a:latin typeface="Menlo"/>
              </a:rPr>
              <a:t>Create Chrome driver Instance:</a:t>
            </a:r>
          </a:p>
          <a:p>
            <a:r>
              <a:rPr lang="en-US" b="0" i="0" dirty="0">
                <a:solidFill>
                  <a:srgbClr val="292929"/>
                </a:solidFill>
                <a:effectLst/>
                <a:latin typeface="Menlo"/>
              </a:rPr>
              <a:t>driver = </a:t>
            </a:r>
            <a:r>
              <a:rPr lang="en-US" b="0" i="0" dirty="0" err="1">
                <a:solidFill>
                  <a:srgbClr val="292929"/>
                </a:solidFill>
                <a:effectLst/>
                <a:latin typeface="Menlo"/>
              </a:rPr>
              <a:t>webdriver.Chrome</a:t>
            </a:r>
            <a:r>
              <a:rPr lang="en-US" b="0" i="0" dirty="0">
                <a:solidFill>
                  <a:srgbClr val="292929"/>
                </a:solidFill>
                <a:effectLst/>
                <a:latin typeface="Menlo"/>
              </a:rPr>
              <a:t>(</a:t>
            </a:r>
            <a:r>
              <a:rPr lang="en-US" b="0" i="0" dirty="0">
                <a:solidFill>
                  <a:schemeClr val="accent1"/>
                </a:solidFill>
                <a:effectLst/>
                <a:latin typeface="Menlo"/>
              </a:rPr>
              <a:t>'Path in your computer where you have installed </a:t>
            </a:r>
            <a:r>
              <a:rPr lang="en-US" b="0" i="0" dirty="0" err="1">
                <a:solidFill>
                  <a:schemeClr val="accent1"/>
                </a:solidFill>
                <a:effectLst/>
                <a:latin typeface="Menlo"/>
              </a:rPr>
              <a:t>chromedriver</a:t>
            </a:r>
            <a:r>
              <a:rPr lang="en-US" b="0" i="0" dirty="0">
                <a:solidFill>
                  <a:srgbClr val="292929"/>
                </a:solidFill>
                <a:effectLst/>
                <a:latin typeface="Menlo"/>
              </a:rPr>
              <a:t>')</a:t>
            </a:r>
            <a:endParaRPr lang="en-US" dirty="0"/>
          </a:p>
        </p:txBody>
      </p:sp>
      <p:sp>
        <p:nvSpPr>
          <p:cNvPr id="20" name="TextBox 19">
            <a:extLst>
              <a:ext uri="{FF2B5EF4-FFF2-40B4-BE49-F238E27FC236}">
                <a16:creationId xmlns:a16="http://schemas.microsoft.com/office/drawing/2014/main" id="{B67D83E1-2672-4543-A91F-3B7684C59FC4}"/>
              </a:ext>
            </a:extLst>
          </p:cNvPr>
          <p:cNvSpPr txBox="1"/>
          <p:nvPr/>
        </p:nvSpPr>
        <p:spPr>
          <a:xfrm>
            <a:off x="1119265" y="4883807"/>
            <a:ext cx="6768058" cy="646331"/>
          </a:xfrm>
          <a:prstGeom prst="rect">
            <a:avLst/>
          </a:prstGeom>
          <a:noFill/>
        </p:spPr>
        <p:txBody>
          <a:bodyPr wrap="square">
            <a:spAutoFit/>
          </a:bodyPr>
          <a:lstStyle/>
          <a:p>
            <a:r>
              <a:rPr lang="en-US" b="1" i="0" dirty="0">
                <a:solidFill>
                  <a:srgbClr val="292929"/>
                </a:solidFill>
                <a:effectLst/>
                <a:latin typeface="Menlo"/>
              </a:rPr>
              <a:t>Fetch webpage:</a:t>
            </a:r>
          </a:p>
          <a:p>
            <a:r>
              <a:rPr lang="en-US" b="0" i="0" dirty="0" err="1">
                <a:solidFill>
                  <a:srgbClr val="292929"/>
                </a:solidFill>
                <a:effectLst/>
                <a:latin typeface="Menlo"/>
              </a:rPr>
              <a:t>driver.get</a:t>
            </a:r>
            <a:r>
              <a:rPr lang="en-US" b="0" i="0" dirty="0">
                <a:solidFill>
                  <a:srgbClr val="292929"/>
                </a:solidFill>
                <a:effectLst/>
                <a:latin typeface="Menlo"/>
              </a:rPr>
              <a:t>(‘</a:t>
            </a:r>
            <a:r>
              <a:rPr lang="en-US" b="0" i="0" dirty="0">
                <a:solidFill>
                  <a:schemeClr val="accent1"/>
                </a:solidFill>
                <a:effectLst/>
                <a:latin typeface="Menlo"/>
              </a:rPr>
              <a:t>URL</a:t>
            </a:r>
            <a:r>
              <a:rPr lang="en-US" b="0" i="0" u="sng" dirty="0">
                <a:effectLst/>
                <a:latin typeface="Menlo"/>
                <a:hlinkClick r:id="rId4"/>
              </a:rPr>
              <a:t>'</a:t>
            </a:r>
            <a:r>
              <a:rPr lang="en-US" b="0" i="0" dirty="0">
                <a:solidFill>
                  <a:srgbClr val="292929"/>
                </a:solidFill>
                <a:effectLst/>
                <a:latin typeface="Menlo"/>
              </a:rPr>
              <a:t>)</a:t>
            </a:r>
            <a:endParaRPr lang="en-US" dirty="0"/>
          </a:p>
        </p:txBody>
      </p:sp>
      <p:sp>
        <p:nvSpPr>
          <p:cNvPr id="22" name="TextBox 21">
            <a:extLst>
              <a:ext uri="{FF2B5EF4-FFF2-40B4-BE49-F238E27FC236}">
                <a16:creationId xmlns:a16="http://schemas.microsoft.com/office/drawing/2014/main" id="{9D302B71-4CDB-442C-AF6B-14684BE44C86}"/>
              </a:ext>
            </a:extLst>
          </p:cNvPr>
          <p:cNvSpPr txBox="1"/>
          <p:nvPr/>
        </p:nvSpPr>
        <p:spPr>
          <a:xfrm>
            <a:off x="1119265" y="1486010"/>
            <a:ext cx="9568721"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charter"/>
              </a:rPr>
              <a:t>Install Selenium package</a:t>
            </a:r>
            <a:r>
              <a:rPr kumimoji="0" lang="en-US" altLang="en-US" sz="1800" b="0" i="0" u="none" strike="noStrike" cap="none" normalizeH="0" baseline="0" dirty="0">
                <a:ln>
                  <a:noFill/>
                </a:ln>
                <a:solidFill>
                  <a:srgbClr val="292929"/>
                </a:solidFill>
                <a:effectLst/>
                <a:latin typeface="charter"/>
              </a:rPr>
              <a:t>: You can install selenium package using the following command</a:t>
            </a:r>
            <a:endParaRPr kumimoji="0" lang="en-US" altLang="en-US" sz="1400" b="0" i="0" u="none" strike="noStrike" cap="none" normalizeH="0" baseline="0" dirty="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Menlo"/>
              </a:rPr>
              <a:t>!pip install selenium</a:t>
            </a:r>
            <a:r>
              <a:rPr kumimoji="0" lang="en-US" altLang="en-US" sz="2400" b="1" i="0" u="none" strike="noStrike" cap="none" normalizeH="0" baseline="0" dirty="0">
                <a:ln>
                  <a:noFill/>
                </a:ln>
                <a:solidFill>
                  <a:srgbClr val="FF0000"/>
                </a:solidFill>
                <a:effectLst/>
              </a:rPr>
              <a:t> </a:t>
            </a:r>
            <a:endParaRPr kumimoji="0" lang="en-US" altLang="en-US" sz="2400" b="1" i="0" u="none" strike="noStrike" cap="none" normalizeH="0" baseline="0" dirty="0">
              <a:ln>
                <a:noFill/>
              </a:ln>
              <a:solidFill>
                <a:srgbClr val="FF0000"/>
              </a:solidFill>
              <a:effectLst/>
              <a:latin typeface="Arial" panose="020B0604020202020204" pitchFamily="34" charset="0"/>
            </a:endParaRPr>
          </a:p>
        </p:txBody>
      </p:sp>
      <p:sp>
        <p:nvSpPr>
          <p:cNvPr id="23" name="TextBox 22">
            <a:extLst>
              <a:ext uri="{FF2B5EF4-FFF2-40B4-BE49-F238E27FC236}">
                <a16:creationId xmlns:a16="http://schemas.microsoft.com/office/drawing/2014/main" id="{ED4005B6-EB42-4562-A1DC-147CF6D9C8EF}"/>
              </a:ext>
            </a:extLst>
          </p:cNvPr>
          <p:cNvSpPr txBox="1"/>
          <p:nvPr/>
        </p:nvSpPr>
        <p:spPr>
          <a:xfrm>
            <a:off x="1119265" y="5846544"/>
            <a:ext cx="6768058" cy="646331"/>
          </a:xfrm>
          <a:prstGeom prst="rect">
            <a:avLst/>
          </a:prstGeom>
          <a:noFill/>
        </p:spPr>
        <p:txBody>
          <a:bodyPr wrap="square">
            <a:spAutoFit/>
          </a:bodyPr>
          <a:lstStyle/>
          <a:p>
            <a:r>
              <a:rPr lang="en-US" b="1" i="0" dirty="0">
                <a:solidFill>
                  <a:srgbClr val="292929"/>
                </a:solidFill>
                <a:effectLst/>
                <a:latin typeface="Menlo"/>
              </a:rPr>
              <a:t>Parse webpage using </a:t>
            </a:r>
            <a:r>
              <a:rPr lang="en-US" b="1" i="0" dirty="0" err="1">
                <a:solidFill>
                  <a:srgbClr val="292929"/>
                </a:solidFill>
                <a:effectLst/>
                <a:latin typeface="Menlo"/>
              </a:rPr>
              <a:t>Xpath</a:t>
            </a:r>
            <a:r>
              <a:rPr lang="en-US" b="1" i="0" dirty="0">
                <a:solidFill>
                  <a:srgbClr val="292929"/>
                </a:solidFill>
                <a:effectLst/>
                <a:latin typeface="Menlo"/>
              </a:rPr>
              <a:t>:</a:t>
            </a:r>
          </a:p>
          <a:p>
            <a:r>
              <a:rPr lang="en-US" b="0" i="0" dirty="0">
                <a:solidFill>
                  <a:srgbClr val="292929"/>
                </a:solidFill>
                <a:effectLst/>
                <a:latin typeface="Menlo"/>
              </a:rPr>
              <a:t>Data = </a:t>
            </a:r>
            <a:r>
              <a:rPr lang="en-US" b="0" i="0" dirty="0" err="1">
                <a:solidFill>
                  <a:srgbClr val="292929"/>
                </a:solidFill>
                <a:effectLst/>
                <a:latin typeface="Menlo"/>
              </a:rPr>
              <a:t>driver.find_elements_by_xpath</a:t>
            </a:r>
            <a:r>
              <a:rPr lang="en-US" b="0" i="0" dirty="0">
                <a:solidFill>
                  <a:srgbClr val="292929"/>
                </a:solidFill>
                <a:effectLst/>
                <a:latin typeface="Menlo"/>
              </a:rPr>
              <a:t>(‘</a:t>
            </a:r>
            <a:r>
              <a:rPr lang="en-US" b="0" i="0" dirty="0" err="1">
                <a:solidFill>
                  <a:schemeClr val="accent1"/>
                </a:solidFill>
                <a:effectLst/>
                <a:latin typeface="Menlo"/>
              </a:rPr>
              <a:t>Xpath</a:t>
            </a:r>
            <a:r>
              <a:rPr lang="en-US" b="0" i="0" dirty="0">
                <a:solidFill>
                  <a:srgbClr val="292929"/>
                </a:solidFill>
                <a:effectLst/>
                <a:latin typeface="Menlo"/>
              </a:rPr>
              <a:t>’)</a:t>
            </a:r>
            <a:endParaRPr lang="en-US" dirty="0"/>
          </a:p>
        </p:txBody>
      </p:sp>
    </p:spTree>
    <p:extLst>
      <p:ext uri="{BB962C8B-B14F-4D97-AF65-F5344CB8AC3E}">
        <p14:creationId xmlns:p14="http://schemas.microsoft.com/office/powerpoint/2010/main" val="3402492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4EF1-26DD-4573-B077-3D78B7073FA1}"/>
              </a:ext>
            </a:extLst>
          </p:cNvPr>
          <p:cNvSpPr>
            <a:spLocks noGrp="1"/>
          </p:cNvSpPr>
          <p:nvPr>
            <p:ph type="title"/>
          </p:nvPr>
        </p:nvSpPr>
        <p:spPr>
          <a:xfrm>
            <a:off x="118671" y="-163747"/>
            <a:ext cx="10515600" cy="1325563"/>
          </a:xfrm>
        </p:spPr>
        <p:txBody>
          <a:bodyPr/>
          <a:lstStyle/>
          <a:p>
            <a:r>
              <a:rPr lang="en-US" dirty="0">
                <a:hlinkClick r:id="rId3" action="ppaction://hlinkfile"/>
              </a:rPr>
              <a:t>Sel.py</a:t>
            </a:r>
            <a:endParaRPr lang="en-US" dirty="0"/>
          </a:p>
        </p:txBody>
      </p:sp>
      <p:sp>
        <p:nvSpPr>
          <p:cNvPr id="3" name="Content Placeholder 2">
            <a:extLst>
              <a:ext uri="{FF2B5EF4-FFF2-40B4-BE49-F238E27FC236}">
                <a16:creationId xmlns:a16="http://schemas.microsoft.com/office/drawing/2014/main" id="{DBFFBD0B-A42E-4E33-972D-AC863397CB2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05848AB-5F4E-4570-B0D8-6AED1845B91C}"/>
              </a:ext>
            </a:extLst>
          </p:cNvPr>
          <p:cNvPicPr>
            <a:picLocks noChangeAspect="1"/>
          </p:cNvPicPr>
          <p:nvPr/>
        </p:nvPicPr>
        <p:blipFill rotWithShape="1">
          <a:blip r:embed="rId4"/>
          <a:srcRect l="15491" t="28405" r="17624" b="50000"/>
          <a:stretch/>
        </p:blipFill>
        <p:spPr>
          <a:xfrm>
            <a:off x="1930074" y="5377721"/>
            <a:ext cx="8154649" cy="1480279"/>
          </a:xfrm>
          <a:prstGeom prst="rect">
            <a:avLst/>
          </a:prstGeom>
        </p:spPr>
      </p:pic>
      <p:pic>
        <p:nvPicPr>
          <p:cNvPr id="7" name="Picture 6">
            <a:extLst>
              <a:ext uri="{FF2B5EF4-FFF2-40B4-BE49-F238E27FC236}">
                <a16:creationId xmlns:a16="http://schemas.microsoft.com/office/drawing/2014/main" id="{3A10E93E-6769-4045-9000-1B80A2F695DA}"/>
              </a:ext>
            </a:extLst>
          </p:cNvPr>
          <p:cNvPicPr>
            <a:picLocks noChangeAspect="1"/>
          </p:cNvPicPr>
          <p:nvPr/>
        </p:nvPicPr>
        <p:blipFill rotWithShape="1">
          <a:blip r:embed="rId5"/>
          <a:srcRect l="5041" t="30591" r="30779" b="33107"/>
          <a:stretch/>
        </p:blipFill>
        <p:spPr>
          <a:xfrm>
            <a:off x="426061" y="891446"/>
            <a:ext cx="11339878" cy="4351338"/>
          </a:xfrm>
          <a:prstGeom prst="rect">
            <a:avLst/>
          </a:prstGeom>
        </p:spPr>
      </p:pic>
    </p:spTree>
    <p:extLst>
      <p:ext uri="{BB962C8B-B14F-4D97-AF65-F5344CB8AC3E}">
        <p14:creationId xmlns:p14="http://schemas.microsoft.com/office/powerpoint/2010/main" val="258642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001D-4F09-4CE3-A7F5-0E8C9C7ED86E}"/>
              </a:ext>
            </a:extLst>
          </p:cNvPr>
          <p:cNvSpPr>
            <a:spLocks noGrp="1"/>
          </p:cNvSpPr>
          <p:nvPr>
            <p:ph type="title"/>
          </p:nvPr>
        </p:nvSpPr>
        <p:spPr>
          <a:xfrm>
            <a:off x="2062843" y="2422525"/>
            <a:ext cx="10515600" cy="1325563"/>
          </a:xfrm>
        </p:spPr>
        <p:txBody>
          <a:bodyPr/>
          <a:lstStyle/>
          <a:p>
            <a:r>
              <a:rPr lang="en-US" b="1" dirty="0">
                <a:solidFill>
                  <a:schemeClr val="accent5">
                    <a:lumMod val="50000"/>
                  </a:schemeClr>
                </a:solidFill>
              </a:rPr>
              <a:t>Integrate with Orange studio</a:t>
            </a:r>
            <a:endParaRPr lang="en-US" dirty="0"/>
          </a:p>
        </p:txBody>
      </p:sp>
    </p:spTree>
    <p:extLst>
      <p:ext uri="{BB962C8B-B14F-4D97-AF65-F5344CB8AC3E}">
        <p14:creationId xmlns:p14="http://schemas.microsoft.com/office/powerpoint/2010/main" val="1210595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con&#10;&#10;Description automatically generated">
            <a:extLst>
              <a:ext uri="{FF2B5EF4-FFF2-40B4-BE49-F238E27FC236}">
                <a16:creationId xmlns:a16="http://schemas.microsoft.com/office/drawing/2014/main" id="{A103C48F-694A-40FB-A65C-4523AE8D9E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21927" y="1690688"/>
            <a:ext cx="3779946" cy="37799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5471A9A-2D13-4945-B69D-5BDD4947DA3D}"/>
              </a:ext>
            </a:extLst>
          </p:cNvPr>
          <p:cNvPicPr>
            <a:picLocks noChangeAspect="1"/>
          </p:cNvPicPr>
          <p:nvPr/>
        </p:nvPicPr>
        <p:blipFill>
          <a:blip r:embed="rId3"/>
          <a:stretch>
            <a:fillRect/>
          </a:stretch>
        </p:blipFill>
        <p:spPr>
          <a:xfrm>
            <a:off x="0" y="0"/>
            <a:ext cx="2038350" cy="2428875"/>
          </a:xfrm>
          <a:prstGeom prst="rect">
            <a:avLst/>
          </a:prstGeom>
        </p:spPr>
      </p:pic>
    </p:spTree>
    <p:extLst>
      <p:ext uri="{BB962C8B-B14F-4D97-AF65-F5344CB8AC3E}">
        <p14:creationId xmlns:p14="http://schemas.microsoft.com/office/powerpoint/2010/main" val="1771241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69B647-1079-437B-BAD6-5BE2252CC272}"/>
              </a:ext>
            </a:extLst>
          </p:cNvPr>
          <p:cNvPicPr>
            <a:picLocks noChangeAspect="1"/>
          </p:cNvPicPr>
          <p:nvPr/>
        </p:nvPicPr>
        <p:blipFill>
          <a:blip r:embed="rId2"/>
          <a:stretch>
            <a:fillRect/>
          </a:stretch>
        </p:blipFill>
        <p:spPr>
          <a:xfrm>
            <a:off x="0" y="0"/>
            <a:ext cx="2038350" cy="2428875"/>
          </a:xfrm>
          <a:prstGeom prst="rect">
            <a:avLst/>
          </a:prstGeom>
        </p:spPr>
      </p:pic>
      <p:sp>
        <p:nvSpPr>
          <p:cNvPr id="9" name="Title 1">
            <a:extLst>
              <a:ext uri="{FF2B5EF4-FFF2-40B4-BE49-F238E27FC236}">
                <a16:creationId xmlns:a16="http://schemas.microsoft.com/office/drawing/2014/main" id="{13117C50-5E69-4B9D-A0B7-99050300F98F}"/>
              </a:ext>
            </a:extLst>
          </p:cNvPr>
          <p:cNvSpPr>
            <a:spLocks noGrp="1"/>
          </p:cNvSpPr>
          <p:nvPr>
            <p:ph type="title"/>
          </p:nvPr>
        </p:nvSpPr>
        <p:spPr>
          <a:xfrm>
            <a:off x="838200" y="351878"/>
            <a:ext cx="10515600" cy="1325563"/>
          </a:xfrm>
        </p:spPr>
        <p:txBody>
          <a:bodyPr>
            <a:normAutofit/>
          </a:bodyPr>
          <a:lstStyle/>
          <a:p>
            <a:r>
              <a:rPr lang="en-US" sz="4000" b="1" dirty="0">
                <a:solidFill>
                  <a:schemeClr val="accent1">
                    <a:lumMod val="50000"/>
                  </a:schemeClr>
                </a:solidFill>
                <a:latin typeface="Barlow Condensed"/>
              </a:rPr>
              <a:t>Homework</a:t>
            </a:r>
          </a:p>
        </p:txBody>
      </p:sp>
      <p:pic>
        <p:nvPicPr>
          <p:cNvPr id="2050" name="Picture 2" descr="Comic Book - HomeWork!!! - Wattpad">
            <a:extLst>
              <a:ext uri="{FF2B5EF4-FFF2-40B4-BE49-F238E27FC236}">
                <a16:creationId xmlns:a16="http://schemas.microsoft.com/office/drawing/2014/main" id="{E016B199-EA72-42F6-9F2F-1B6FFDE55E5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8500" y="1428750"/>
            <a:ext cx="5715000"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6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0C259D-84F8-4E0E-BAA6-FBE8314601D6}"/>
              </a:ext>
            </a:extLst>
          </p:cNvPr>
          <p:cNvPicPr>
            <a:picLocks noChangeAspect="1"/>
          </p:cNvPicPr>
          <p:nvPr/>
        </p:nvPicPr>
        <p:blipFill>
          <a:blip r:embed="rId2"/>
          <a:stretch>
            <a:fillRect/>
          </a:stretch>
        </p:blipFill>
        <p:spPr>
          <a:xfrm>
            <a:off x="0" y="0"/>
            <a:ext cx="2038350" cy="2428875"/>
          </a:xfrm>
          <a:prstGeom prst="rect">
            <a:avLst/>
          </a:prstGeom>
        </p:spPr>
      </p:pic>
      <p:sp>
        <p:nvSpPr>
          <p:cNvPr id="2" name="Title 1">
            <a:extLst>
              <a:ext uri="{FF2B5EF4-FFF2-40B4-BE49-F238E27FC236}">
                <a16:creationId xmlns:a16="http://schemas.microsoft.com/office/drawing/2014/main" id="{4820B1FC-EC28-4C83-8E6E-4F62571B5ECE}"/>
              </a:ext>
            </a:extLst>
          </p:cNvPr>
          <p:cNvSpPr>
            <a:spLocks noGrp="1"/>
          </p:cNvSpPr>
          <p:nvPr>
            <p:ph type="title"/>
          </p:nvPr>
        </p:nvSpPr>
        <p:spPr/>
        <p:txBody>
          <a:bodyPr/>
          <a:lstStyle/>
          <a:p>
            <a:r>
              <a:rPr lang="en-US" sz="4400" b="1" dirty="0">
                <a:solidFill>
                  <a:schemeClr val="accent1">
                    <a:lumMod val="50000"/>
                  </a:schemeClr>
                </a:solidFill>
                <a:latin typeface="Barlow Condensed"/>
              </a:rPr>
              <a:t>Homework</a:t>
            </a:r>
            <a:endParaRPr lang="en-US" dirty="0"/>
          </a:p>
        </p:txBody>
      </p:sp>
      <p:sp>
        <p:nvSpPr>
          <p:cNvPr id="3" name="Content Placeholder 2">
            <a:extLst>
              <a:ext uri="{FF2B5EF4-FFF2-40B4-BE49-F238E27FC236}">
                <a16:creationId xmlns:a16="http://schemas.microsoft.com/office/drawing/2014/main" id="{EF000DA3-E1CE-4F5B-A964-B3B82C790076}"/>
              </a:ext>
            </a:extLst>
          </p:cNvPr>
          <p:cNvSpPr>
            <a:spLocks noGrp="1"/>
          </p:cNvSpPr>
          <p:nvPr>
            <p:ph idx="1"/>
          </p:nvPr>
        </p:nvSpPr>
        <p:spPr>
          <a:xfrm>
            <a:off x="838200" y="2055813"/>
            <a:ext cx="10515600" cy="4351338"/>
          </a:xfrm>
        </p:spPr>
        <p:txBody>
          <a:bodyPr/>
          <a:lstStyle/>
          <a:p>
            <a:pPr>
              <a:lnSpc>
                <a:spcPct val="150000"/>
              </a:lnSpc>
            </a:pPr>
            <a:r>
              <a:rPr lang="en-US" dirty="0">
                <a:solidFill>
                  <a:schemeClr val="accent1">
                    <a:lumMod val="50000"/>
                  </a:schemeClr>
                </a:solidFill>
                <a:effectLst/>
                <a:latin typeface="Times New Roman" panose="02020603050405020304" pitchFamily="18" charset="0"/>
              </a:rPr>
              <a:t>Scrap books </a:t>
            </a:r>
            <a:r>
              <a:rPr lang="en-US" dirty="0">
                <a:solidFill>
                  <a:schemeClr val="accent1">
                    <a:lumMod val="50000"/>
                  </a:schemeClr>
                </a:solidFill>
                <a:latin typeface="Times New Roman" panose="02020603050405020304" pitchFamily="18" charset="0"/>
              </a:rPr>
              <a:t>title, and prices </a:t>
            </a:r>
            <a:r>
              <a:rPr lang="en-US" dirty="0">
                <a:solidFill>
                  <a:schemeClr val="accent1">
                    <a:lumMod val="50000"/>
                  </a:schemeClr>
                </a:solidFill>
                <a:effectLst/>
                <a:latin typeface="Times New Roman" panose="02020603050405020304" pitchFamily="18" charset="0"/>
              </a:rPr>
              <a:t>from </a:t>
            </a:r>
            <a:r>
              <a:rPr lang="en-US" dirty="0">
                <a:solidFill>
                  <a:schemeClr val="accent1">
                    <a:lumMod val="50000"/>
                  </a:schemeClr>
                </a:solidFill>
                <a:effectLst/>
                <a:latin typeface="Times New Roman" panose="02020603050405020304" pitchFamily="18" charset="0"/>
                <a:hlinkClick r:id="rId3"/>
              </a:rPr>
              <a:t>https://www.amazon.in/gp/bestsellers/books/</a:t>
            </a:r>
            <a:r>
              <a:rPr lang="en-US" dirty="0">
                <a:solidFill>
                  <a:schemeClr val="accent1">
                    <a:lumMod val="50000"/>
                  </a:schemeClr>
                </a:solidFill>
                <a:latin typeface="Times New Roman" panose="02020603050405020304" pitchFamily="18" charset="0"/>
              </a:rPr>
              <a:t> </a:t>
            </a:r>
            <a:r>
              <a:rPr lang="en-US" dirty="0">
                <a:solidFill>
                  <a:schemeClr val="accent1">
                    <a:lumMod val="50000"/>
                  </a:schemeClr>
                </a:solidFill>
                <a:effectLst/>
                <a:latin typeface="Times New Roman" panose="02020603050405020304" pitchFamily="18" charset="0"/>
              </a:rPr>
              <a:t>webpage and save it as a CSV file.</a:t>
            </a:r>
            <a:endParaRPr lang="en-US" dirty="0">
              <a:solidFill>
                <a:schemeClr val="accent1">
                  <a:lumMod val="50000"/>
                </a:schemeClr>
              </a:solidFill>
              <a:effectLst/>
            </a:endParaRPr>
          </a:p>
          <a:p>
            <a:pPr marL="0" indent="0">
              <a:buNone/>
            </a:pPr>
            <a:br>
              <a:rPr lang="en-US" b="0" i="0" dirty="0">
                <a:solidFill>
                  <a:schemeClr val="accent1">
                    <a:lumMod val="50000"/>
                  </a:schemeClr>
                </a:solidFill>
                <a:effectLst/>
                <a:latin typeface="Segoe UI" panose="020B0502040204020203" pitchFamily="34" charset="0"/>
              </a:rPr>
            </a:br>
            <a:endParaRPr lang="en-US" dirty="0">
              <a:solidFill>
                <a:schemeClr val="accent1">
                  <a:lumMod val="50000"/>
                </a:schemeClr>
              </a:solidFill>
            </a:endParaRPr>
          </a:p>
        </p:txBody>
      </p:sp>
      <p:pic>
        <p:nvPicPr>
          <p:cNvPr id="1026" name="Picture 2" descr="Deadlines Images, Stock Photos &amp; Vectors | Shutterstock">
            <a:extLst>
              <a:ext uri="{FF2B5EF4-FFF2-40B4-BE49-F238E27FC236}">
                <a16:creationId xmlns:a16="http://schemas.microsoft.com/office/drawing/2014/main" id="{F224A206-F3FD-4529-84D8-97D629BE43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43287" y="3609506"/>
            <a:ext cx="5305425"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CCCC23-FEA4-4BF8-A066-DB2133B35A26}"/>
              </a:ext>
            </a:extLst>
          </p:cNvPr>
          <p:cNvSpPr txBox="1"/>
          <p:nvPr/>
        </p:nvSpPr>
        <p:spPr>
          <a:xfrm>
            <a:off x="4335905" y="4573674"/>
            <a:ext cx="6093500" cy="523220"/>
          </a:xfrm>
          <a:prstGeom prst="rect">
            <a:avLst/>
          </a:prstGeom>
          <a:noFill/>
        </p:spPr>
        <p:txBody>
          <a:bodyPr wrap="square">
            <a:spAutoFit/>
          </a:bodyPr>
          <a:lstStyle/>
          <a:p>
            <a:r>
              <a:rPr lang="en-US" sz="2800" b="1" dirty="0">
                <a:solidFill>
                  <a:srgbClr val="C00000"/>
                </a:solidFill>
              </a:rPr>
              <a:t>03/01/2022</a:t>
            </a:r>
            <a:endParaRPr lang="en-US" sz="2800" dirty="0"/>
          </a:p>
        </p:txBody>
      </p:sp>
    </p:spTree>
    <p:extLst>
      <p:ext uri="{BB962C8B-B14F-4D97-AF65-F5344CB8AC3E}">
        <p14:creationId xmlns:p14="http://schemas.microsoft.com/office/powerpoint/2010/main" val="4284635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1CA29-5A3E-4C54-86E2-22985025933B}"/>
              </a:ext>
            </a:extLst>
          </p:cNvPr>
          <p:cNvSpPr>
            <a:spLocks noGrp="1"/>
          </p:cNvSpPr>
          <p:nvPr>
            <p:ph idx="1"/>
          </p:nvPr>
        </p:nvSpPr>
        <p:spPr/>
        <p:txBody>
          <a:bodyPr/>
          <a:lstStyle/>
          <a:p>
            <a:pPr marL="0" indent="0" algn="ctr">
              <a:buNone/>
            </a:pPr>
            <a:r>
              <a:rPr lang="en-US" sz="2800" dirty="0">
                <a:solidFill>
                  <a:schemeClr val="bg1">
                    <a:lumMod val="50000"/>
                  </a:schemeClr>
                </a:solidFill>
                <a:hlinkClick r:id="rId2"/>
              </a:rPr>
              <a:t>Install PostgreSQL</a:t>
            </a:r>
            <a:endParaRPr lang="en-US" dirty="0"/>
          </a:p>
        </p:txBody>
      </p:sp>
      <p:pic>
        <p:nvPicPr>
          <p:cNvPr id="2050" name="Picture 2" descr="PostgreSQL Features | G2">
            <a:extLst>
              <a:ext uri="{FF2B5EF4-FFF2-40B4-BE49-F238E27FC236}">
                <a16:creationId xmlns:a16="http://schemas.microsoft.com/office/drawing/2014/main" id="{7A343BCE-84C7-45C4-B916-4E15EA5B8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569" y="2303568"/>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228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17AF-D8B0-4041-A8CD-C78915640C53}"/>
              </a:ext>
            </a:extLst>
          </p:cNvPr>
          <p:cNvSpPr>
            <a:spLocks noGrp="1"/>
          </p:cNvSpPr>
          <p:nvPr>
            <p:ph type="title"/>
          </p:nvPr>
        </p:nvSpPr>
        <p:spPr/>
        <p:txBody>
          <a:bodyPr>
            <a:normAutofit/>
          </a:bodyPr>
          <a:lstStyle/>
          <a:p>
            <a:r>
              <a:rPr lang="en-US" b="1" dirty="0">
                <a:solidFill>
                  <a:schemeClr val="accent1">
                    <a:lumMod val="50000"/>
                  </a:schemeClr>
                </a:solidFill>
                <a:latin typeface="Barlow Condensed"/>
              </a:rPr>
              <a:t>References</a:t>
            </a:r>
          </a:p>
        </p:txBody>
      </p:sp>
      <p:sp>
        <p:nvSpPr>
          <p:cNvPr id="3" name="Content Placeholder 2">
            <a:extLst>
              <a:ext uri="{FF2B5EF4-FFF2-40B4-BE49-F238E27FC236}">
                <a16:creationId xmlns:a16="http://schemas.microsoft.com/office/drawing/2014/main" id="{E800A054-7D03-47D0-A44F-D924B35147FB}"/>
              </a:ext>
            </a:extLst>
          </p:cNvPr>
          <p:cNvSpPr>
            <a:spLocks noGrp="1"/>
          </p:cNvSpPr>
          <p:nvPr>
            <p:ph idx="1"/>
          </p:nvPr>
        </p:nvSpPr>
        <p:spPr/>
        <p:txBody>
          <a:bodyPr/>
          <a:lstStyle/>
          <a:p>
            <a:r>
              <a:rPr lang="en-US" dirty="0">
                <a:hlinkClick r:id="rId2"/>
              </a:rPr>
              <a:t>https://www.bestproxyreviews.com/web-scraping-tools/</a:t>
            </a:r>
            <a:endParaRPr lang="en-US" dirty="0"/>
          </a:p>
          <a:p>
            <a:r>
              <a:rPr lang="en-US" dirty="0">
                <a:hlinkClick r:id="rId3"/>
              </a:rPr>
              <a:t>https://selenium-python.readthedocs.io/</a:t>
            </a:r>
            <a:endParaRPr lang="en-US" dirty="0"/>
          </a:p>
          <a:p>
            <a:endParaRPr lang="en-US" dirty="0"/>
          </a:p>
        </p:txBody>
      </p:sp>
    </p:spTree>
    <p:extLst>
      <p:ext uri="{BB962C8B-B14F-4D97-AF65-F5344CB8AC3E}">
        <p14:creationId xmlns:p14="http://schemas.microsoft.com/office/powerpoint/2010/main" val="404625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E38F-331A-4500-B358-F87D11AFAECD}"/>
              </a:ext>
            </a:extLst>
          </p:cNvPr>
          <p:cNvSpPr>
            <a:spLocks noGrp="1"/>
          </p:cNvSpPr>
          <p:nvPr>
            <p:ph type="title"/>
          </p:nvPr>
        </p:nvSpPr>
        <p:spPr/>
        <p:txBody>
          <a:bodyPr/>
          <a:lstStyle/>
          <a:p>
            <a:r>
              <a:rPr lang="en-US" b="1" dirty="0">
                <a:solidFill>
                  <a:schemeClr val="accent1">
                    <a:lumMod val="50000"/>
                  </a:schemeClr>
                </a:solidFill>
                <a:latin typeface="Montserrat"/>
              </a:rPr>
              <a:t>What is REST API? </a:t>
            </a:r>
          </a:p>
        </p:txBody>
      </p:sp>
      <p:sp>
        <p:nvSpPr>
          <p:cNvPr id="3" name="Content Placeholder 2">
            <a:extLst>
              <a:ext uri="{FF2B5EF4-FFF2-40B4-BE49-F238E27FC236}">
                <a16:creationId xmlns:a16="http://schemas.microsoft.com/office/drawing/2014/main" id="{AA61D4A3-C01A-438E-8193-CF9BDCA265C7}"/>
              </a:ext>
            </a:extLst>
          </p:cNvPr>
          <p:cNvSpPr>
            <a:spLocks noGrp="1"/>
          </p:cNvSpPr>
          <p:nvPr>
            <p:ph idx="1"/>
          </p:nvPr>
        </p:nvSpPr>
        <p:spPr/>
        <p:txBody>
          <a:bodyPr>
            <a:normAutofit/>
          </a:bodyPr>
          <a:lstStyle/>
          <a:p>
            <a:pPr algn="just"/>
            <a:r>
              <a:rPr lang="en-US" sz="2400" dirty="0">
                <a:solidFill>
                  <a:srgbClr val="C00000"/>
                </a:solidFill>
                <a:latin typeface="Times New Roman" panose="02020603050405020304" pitchFamily="18" charset="0"/>
              </a:rPr>
              <a:t>RE</a:t>
            </a:r>
            <a:r>
              <a:rPr lang="en-US" sz="2400" dirty="0">
                <a:solidFill>
                  <a:schemeClr val="accent1">
                    <a:lumMod val="50000"/>
                  </a:schemeClr>
                </a:solidFill>
                <a:latin typeface="Times New Roman" panose="02020603050405020304" pitchFamily="18" charset="0"/>
              </a:rPr>
              <a:t>presentational </a:t>
            </a:r>
            <a:r>
              <a:rPr lang="en-US" sz="2400" dirty="0">
                <a:solidFill>
                  <a:srgbClr val="C00000"/>
                </a:solidFill>
                <a:latin typeface="Times New Roman" panose="02020603050405020304" pitchFamily="18" charset="0"/>
              </a:rPr>
              <a:t>S</a:t>
            </a:r>
            <a:r>
              <a:rPr lang="en-US" sz="2400" dirty="0">
                <a:solidFill>
                  <a:schemeClr val="accent1">
                    <a:lumMod val="50000"/>
                  </a:schemeClr>
                </a:solidFill>
                <a:latin typeface="Times New Roman" panose="02020603050405020304" pitchFamily="18" charset="0"/>
              </a:rPr>
              <a:t>tate </a:t>
            </a:r>
            <a:r>
              <a:rPr lang="en-US" sz="2400" dirty="0">
                <a:solidFill>
                  <a:srgbClr val="C00000"/>
                </a:solidFill>
                <a:latin typeface="Times New Roman" panose="02020603050405020304" pitchFamily="18" charset="0"/>
              </a:rPr>
              <a:t>T</a:t>
            </a:r>
            <a:r>
              <a:rPr lang="en-US" sz="2400" dirty="0">
                <a:solidFill>
                  <a:schemeClr val="accent1">
                    <a:lumMod val="50000"/>
                  </a:schemeClr>
                </a:solidFill>
                <a:latin typeface="Times New Roman" panose="02020603050405020304" pitchFamily="18" charset="0"/>
              </a:rPr>
              <a:t>ransfer, a SW architecture standard for communication between web services.</a:t>
            </a:r>
          </a:p>
          <a:p>
            <a:pPr algn="just"/>
            <a:r>
              <a:rPr lang="en-US" sz="2400" dirty="0">
                <a:solidFill>
                  <a:schemeClr val="accent1">
                    <a:lumMod val="50000"/>
                  </a:schemeClr>
                </a:solidFill>
                <a:latin typeface="Times New Roman" panose="02020603050405020304" pitchFamily="18" charset="0"/>
              </a:rPr>
              <a:t>REST API can be used by any site or application no matter what language it is written in because the requests are based on the universal </a:t>
            </a:r>
            <a:r>
              <a:rPr lang="en-US" sz="2400" dirty="0">
                <a:solidFill>
                  <a:srgbClr val="C00000"/>
                </a:solidFill>
                <a:latin typeface="Times New Roman" panose="02020603050405020304" pitchFamily="18" charset="0"/>
              </a:rPr>
              <a:t>HTTP</a:t>
            </a:r>
            <a:r>
              <a:rPr lang="en-US" sz="2400" dirty="0">
                <a:solidFill>
                  <a:schemeClr val="accent1">
                    <a:lumMod val="50000"/>
                  </a:schemeClr>
                </a:solidFill>
                <a:latin typeface="Times New Roman" panose="02020603050405020304" pitchFamily="18" charset="0"/>
              </a:rPr>
              <a:t> protocol, and the information is usually returned in the </a:t>
            </a:r>
            <a:r>
              <a:rPr lang="en-US" sz="2400" dirty="0">
                <a:solidFill>
                  <a:srgbClr val="C00000"/>
                </a:solidFill>
                <a:latin typeface="Times New Roman" panose="02020603050405020304" pitchFamily="18" charset="0"/>
              </a:rPr>
              <a:t>JSON</a:t>
            </a:r>
            <a:r>
              <a:rPr lang="en-US" sz="2400" dirty="0">
                <a:solidFill>
                  <a:schemeClr val="accent1">
                    <a:lumMod val="50000"/>
                  </a:schemeClr>
                </a:solidFill>
                <a:latin typeface="Times New Roman" panose="02020603050405020304" pitchFamily="18" charset="0"/>
              </a:rPr>
              <a:t> format that almost all of the programming languages can read.</a:t>
            </a:r>
          </a:p>
          <a:p>
            <a:pPr algn="just"/>
            <a:endParaRPr lang="en-US" sz="2000" dirty="0"/>
          </a:p>
        </p:txBody>
      </p:sp>
    </p:spTree>
    <p:extLst>
      <p:ext uri="{BB962C8B-B14F-4D97-AF65-F5344CB8AC3E}">
        <p14:creationId xmlns:p14="http://schemas.microsoft.com/office/powerpoint/2010/main" val="347179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E38F-331A-4500-B358-F87D11AFAECD}"/>
              </a:ext>
            </a:extLst>
          </p:cNvPr>
          <p:cNvSpPr>
            <a:spLocks noGrp="1"/>
          </p:cNvSpPr>
          <p:nvPr>
            <p:ph type="title"/>
          </p:nvPr>
        </p:nvSpPr>
        <p:spPr/>
        <p:txBody>
          <a:bodyPr/>
          <a:lstStyle/>
          <a:p>
            <a:r>
              <a:rPr lang="en-US" b="1" dirty="0">
                <a:solidFill>
                  <a:schemeClr val="accent1">
                    <a:lumMod val="50000"/>
                  </a:schemeClr>
                </a:solidFill>
                <a:latin typeface="Montserrat"/>
              </a:rPr>
              <a:t>What is REST API? </a:t>
            </a:r>
          </a:p>
        </p:txBody>
      </p:sp>
      <p:pic>
        <p:nvPicPr>
          <p:cNvPr id="15362" name="Picture 2">
            <a:extLst>
              <a:ext uri="{FF2B5EF4-FFF2-40B4-BE49-F238E27FC236}">
                <a16:creationId xmlns:a16="http://schemas.microsoft.com/office/drawing/2014/main" id="{B1313DD8-F89A-4F95-BC4B-900F35688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455" y="2100652"/>
            <a:ext cx="9859089" cy="451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84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063CAB-2914-491B-B567-CEFB0781A35D}"/>
              </a:ext>
            </a:extLst>
          </p:cNvPr>
          <p:cNvSpPr>
            <a:spLocks noGrp="1"/>
          </p:cNvSpPr>
          <p:nvPr>
            <p:ph type="title"/>
          </p:nvPr>
        </p:nvSpPr>
        <p:spPr>
          <a:xfrm>
            <a:off x="838200" y="365125"/>
            <a:ext cx="10515600" cy="1325563"/>
          </a:xfrm>
        </p:spPr>
        <p:txBody>
          <a:bodyPr/>
          <a:lstStyle/>
          <a:p>
            <a:r>
              <a:rPr lang="en-US" altLang="en-US" b="1" dirty="0">
                <a:solidFill>
                  <a:schemeClr val="accent1">
                    <a:lumMod val="50000"/>
                  </a:schemeClr>
                </a:solidFill>
                <a:latin typeface="Montserrat"/>
              </a:rPr>
              <a:t>Application Programming Interface (API)</a:t>
            </a:r>
            <a:endParaRPr lang="en-US" b="1" dirty="0">
              <a:solidFill>
                <a:schemeClr val="accent1">
                  <a:lumMod val="50000"/>
                </a:schemeClr>
              </a:solidFill>
              <a:latin typeface="Montserrat"/>
            </a:endParaRPr>
          </a:p>
        </p:txBody>
      </p:sp>
      <p:sp>
        <p:nvSpPr>
          <p:cNvPr id="9" name="TextBox 8">
            <a:extLst>
              <a:ext uri="{FF2B5EF4-FFF2-40B4-BE49-F238E27FC236}">
                <a16:creationId xmlns:a16="http://schemas.microsoft.com/office/drawing/2014/main" id="{8D409FF1-23C7-444A-92D2-D4EBA557DA5E}"/>
              </a:ext>
            </a:extLst>
          </p:cNvPr>
          <p:cNvSpPr txBox="1"/>
          <p:nvPr/>
        </p:nvSpPr>
        <p:spPr>
          <a:xfrm>
            <a:off x="1328502" y="2312030"/>
            <a:ext cx="8990351" cy="1477328"/>
          </a:xfrm>
          <a:prstGeom prst="rect">
            <a:avLst/>
          </a:prstGeom>
          <a:noFill/>
        </p:spPr>
        <p:txBody>
          <a:bodyPr wrap="square">
            <a:spAutoFit/>
          </a:bodyPr>
          <a:lstStyle/>
          <a:p>
            <a:r>
              <a:rPr lang="en-US" dirty="0">
                <a:hlinkClick r:id="rId2"/>
              </a:rPr>
              <a:t>Corona Virus API :</a:t>
            </a:r>
          </a:p>
          <a:p>
            <a:r>
              <a:rPr lang="en-US" dirty="0">
                <a:hlinkClick r:id="rId2"/>
              </a:rPr>
              <a:t>https://postman-toolboxes.github.io/covid-19/#featured-collections</a:t>
            </a:r>
          </a:p>
          <a:p>
            <a:endParaRPr lang="en-US" dirty="0">
              <a:hlinkClick r:id="rId2"/>
            </a:endParaRPr>
          </a:p>
          <a:p>
            <a:r>
              <a:rPr lang="en-US" dirty="0">
                <a:hlinkClick r:id="rId2"/>
              </a:rPr>
              <a:t>https://documenter.getpostman.com/view/10808728/SzS8rjbc</a:t>
            </a:r>
            <a:endParaRPr lang="en-US" dirty="0"/>
          </a:p>
          <a:p>
            <a:endParaRPr lang="en-US" dirty="0"/>
          </a:p>
        </p:txBody>
      </p:sp>
      <p:sp>
        <p:nvSpPr>
          <p:cNvPr id="11" name="TextBox 10">
            <a:extLst>
              <a:ext uri="{FF2B5EF4-FFF2-40B4-BE49-F238E27FC236}">
                <a16:creationId xmlns:a16="http://schemas.microsoft.com/office/drawing/2014/main" id="{484F7CBA-2A68-420D-ADAD-7F2A7FC5FDCC}"/>
              </a:ext>
            </a:extLst>
          </p:cNvPr>
          <p:cNvSpPr txBox="1"/>
          <p:nvPr/>
        </p:nvSpPr>
        <p:spPr>
          <a:xfrm>
            <a:off x="1328502" y="3924295"/>
            <a:ext cx="9791075" cy="923330"/>
          </a:xfrm>
          <a:prstGeom prst="rect">
            <a:avLst/>
          </a:prstGeom>
          <a:noFill/>
        </p:spPr>
        <p:txBody>
          <a:bodyPr wrap="square">
            <a:spAutoFit/>
          </a:bodyPr>
          <a:lstStyle/>
          <a:p>
            <a:r>
              <a:rPr lang="en-US" dirty="0">
                <a:hlinkClick r:id="rId3"/>
              </a:rPr>
              <a:t>https://speeding-resonance-9003.postman.co/workspace/My-Workspace~c724726d-a67a-4703-85dd-677f28816bc0/request/10461336-744b5638-18a5-4f91-8479-5ae0104e8e4b</a:t>
            </a:r>
            <a:endParaRPr lang="en-US" dirty="0"/>
          </a:p>
          <a:p>
            <a:endParaRPr lang="en-US" dirty="0"/>
          </a:p>
        </p:txBody>
      </p:sp>
    </p:spTree>
    <p:extLst>
      <p:ext uri="{BB962C8B-B14F-4D97-AF65-F5344CB8AC3E}">
        <p14:creationId xmlns:p14="http://schemas.microsoft.com/office/powerpoint/2010/main" val="414961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7A58-4D3A-414B-BF96-4E29EA91B059}"/>
              </a:ext>
            </a:extLst>
          </p:cNvPr>
          <p:cNvSpPr>
            <a:spLocks noGrp="1"/>
          </p:cNvSpPr>
          <p:nvPr>
            <p:ph type="title"/>
          </p:nvPr>
        </p:nvSpPr>
        <p:spPr/>
        <p:txBody>
          <a:bodyPr>
            <a:normAutofit/>
          </a:bodyPr>
          <a:lstStyle/>
          <a:p>
            <a:r>
              <a:rPr lang="en-US" b="1" dirty="0">
                <a:solidFill>
                  <a:schemeClr val="accent1">
                    <a:lumMod val="50000"/>
                  </a:schemeClr>
                </a:solidFill>
                <a:latin typeface="Montserrat"/>
              </a:rPr>
              <a:t>HTTP Methods of REST API</a:t>
            </a:r>
          </a:p>
        </p:txBody>
      </p:sp>
      <p:pic>
        <p:nvPicPr>
          <p:cNvPr id="5" name="Picture 4">
            <a:extLst>
              <a:ext uri="{FF2B5EF4-FFF2-40B4-BE49-F238E27FC236}">
                <a16:creationId xmlns:a16="http://schemas.microsoft.com/office/drawing/2014/main" id="{5681D10B-CBB4-4C01-9D75-4744643CC9E7}"/>
              </a:ext>
            </a:extLst>
          </p:cNvPr>
          <p:cNvPicPr>
            <a:picLocks noChangeAspect="1"/>
          </p:cNvPicPr>
          <p:nvPr/>
        </p:nvPicPr>
        <p:blipFill rotWithShape="1">
          <a:blip r:embed="rId2"/>
          <a:srcRect t="27312" r="24497"/>
          <a:stretch/>
        </p:blipFill>
        <p:spPr>
          <a:xfrm>
            <a:off x="2472129" y="2485166"/>
            <a:ext cx="7616252" cy="3226086"/>
          </a:xfrm>
          <a:prstGeom prst="rect">
            <a:avLst/>
          </a:prstGeom>
        </p:spPr>
      </p:pic>
    </p:spTree>
    <p:extLst>
      <p:ext uri="{BB962C8B-B14F-4D97-AF65-F5344CB8AC3E}">
        <p14:creationId xmlns:p14="http://schemas.microsoft.com/office/powerpoint/2010/main" val="130246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7A58-4D3A-414B-BF96-4E29EA91B059}"/>
              </a:ext>
            </a:extLst>
          </p:cNvPr>
          <p:cNvSpPr>
            <a:spLocks noGrp="1"/>
          </p:cNvSpPr>
          <p:nvPr>
            <p:ph type="title"/>
          </p:nvPr>
        </p:nvSpPr>
        <p:spPr/>
        <p:txBody>
          <a:bodyPr>
            <a:normAutofit/>
          </a:bodyPr>
          <a:lstStyle/>
          <a:p>
            <a:r>
              <a:rPr lang="en-US" b="1" dirty="0">
                <a:solidFill>
                  <a:schemeClr val="accent1">
                    <a:lumMod val="50000"/>
                  </a:schemeClr>
                </a:solidFill>
                <a:latin typeface="Montserrat"/>
              </a:rPr>
              <a:t>HTTP Response Status</a:t>
            </a:r>
          </a:p>
        </p:txBody>
      </p:sp>
      <p:pic>
        <p:nvPicPr>
          <p:cNvPr id="10242" name="Picture 2">
            <a:extLst>
              <a:ext uri="{FF2B5EF4-FFF2-40B4-BE49-F238E27FC236}">
                <a16:creationId xmlns:a16="http://schemas.microsoft.com/office/drawing/2014/main" id="{262FA03E-D80D-40C6-B95B-23FC435D509C}"/>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8200" y="1733550"/>
            <a:ext cx="10563225" cy="498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76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F63B-A024-4761-9654-B3764CAFA58A}"/>
              </a:ext>
            </a:extLst>
          </p:cNvPr>
          <p:cNvSpPr>
            <a:spLocks noGrp="1"/>
          </p:cNvSpPr>
          <p:nvPr>
            <p:ph type="title"/>
          </p:nvPr>
        </p:nvSpPr>
        <p:spPr/>
        <p:txBody>
          <a:bodyPr>
            <a:normAutofit/>
          </a:bodyPr>
          <a:lstStyle/>
          <a:p>
            <a:r>
              <a:rPr lang="en-US" b="1" dirty="0">
                <a:solidFill>
                  <a:schemeClr val="accent1">
                    <a:lumMod val="50000"/>
                  </a:schemeClr>
                </a:solidFill>
                <a:latin typeface="Montserrat"/>
              </a:rPr>
              <a:t>AJAX</a:t>
            </a:r>
          </a:p>
        </p:txBody>
      </p:sp>
      <p:sp>
        <p:nvSpPr>
          <p:cNvPr id="3" name="Content Placeholder 2">
            <a:extLst>
              <a:ext uri="{FF2B5EF4-FFF2-40B4-BE49-F238E27FC236}">
                <a16:creationId xmlns:a16="http://schemas.microsoft.com/office/drawing/2014/main" id="{829B2C82-78D3-4DC7-95B5-1EF052F0144F}"/>
              </a:ext>
            </a:extLst>
          </p:cNvPr>
          <p:cNvSpPr>
            <a:spLocks noGrp="1"/>
          </p:cNvSpPr>
          <p:nvPr>
            <p:ph idx="1"/>
          </p:nvPr>
        </p:nvSpPr>
        <p:spPr/>
        <p:txBody>
          <a:bodyPr>
            <a:normAutofit/>
          </a:bodyPr>
          <a:lstStyle/>
          <a:p>
            <a:pPr eaLnBrk="0" fontAlgn="base" hangingPunct="0">
              <a:lnSpc>
                <a:spcPct val="150000"/>
              </a:lnSpc>
              <a:spcBef>
                <a:spcPct val="0"/>
              </a:spcBef>
              <a:spcAft>
                <a:spcPct val="0"/>
              </a:spcAft>
              <a:buFont typeface="Wingdings" panose="05000000000000000000" pitchFamily="2" charset="2"/>
              <a:buChar char="Ø"/>
            </a:pPr>
            <a:r>
              <a:rPr lang="en-US" altLang="en-US" sz="2000" dirty="0">
                <a:solidFill>
                  <a:schemeClr val="accent1">
                    <a:lumMod val="50000"/>
                  </a:schemeClr>
                </a:solidFill>
                <a:latin typeface="Times New Roman" panose="02020603050405020304" pitchFamily="18" charset="0"/>
              </a:rPr>
              <a:t>AJAX stands for </a:t>
            </a:r>
            <a:r>
              <a:rPr lang="en-US" altLang="en-US" sz="2000" dirty="0">
                <a:solidFill>
                  <a:srgbClr val="C00000"/>
                </a:solidFill>
                <a:latin typeface="Times New Roman" panose="02020603050405020304" pitchFamily="18" charset="0"/>
              </a:rPr>
              <a:t>A</a:t>
            </a:r>
            <a:r>
              <a:rPr lang="en-US" altLang="en-US" sz="2000" dirty="0">
                <a:solidFill>
                  <a:schemeClr val="accent1">
                    <a:lumMod val="50000"/>
                  </a:schemeClr>
                </a:solidFill>
                <a:latin typeface="Times New Roman" panose="02020603050405020304" pitchFamily="18" charset="0"/>
              </a:rPr>
              <a:t>synchronous </a:t>
            </a:r>
            <a:r>
              <a:rPr lang="en-US" altLang="en-US" sz="2000" dirty="0">
                <a:solidFill>
                  <a:srgbClr val="C00000"/>
                </a:solidFill>
                <a:latin typeface="Times New Roman" panose="02020603050405020304" pitchFamily="18" charset="0"/>
              </a:rPr>
              <a:t>J</a:t>
            </a:r>
            <a:r>
              <a:rPr lang="en-US" altLang="en-US" sz="2000" dirty="0">
                <a:solidFill>
                  <a:schemeClr val="accent1">
                    <a:lumMod val="50000"/>
                  </a:schemeClr>
                </a:solidFill>
                <a:latin typeface="Times New Roman" panose="02020603050405020304" pitchFamily="18" charset="0"/>
              </a:rPr>
              <a:t>avaScript </a:t>
            </a:r>
            <a:r>
              <a:rPr lang="en-US" altLang="en-US" sz="2000" dirty="0">
                <a:solidFill>
                  <a:srgbClr val="C00000"/>
                </a:solidFill>
                <a:latin typeface="Times New Roman" panose="02020603050405020304" pitchFamily="18" charset="0"/>
              </a:rPr>
              <a:t>A</a:t>
            </a:r>
            <a:r>
              <a:rPr lang="en-US" altLang="en-US" sz="2000" dirty="0">
                <a:solidFill>
                  <a:schemeClr val="accent1">
                    <a:lumMod val="50000"/>
                  </a:schemeClr>
                </a:solidFill>
                <a:latin typeface="Times New Roman" panose="02020603050405020304" pitchFamily="18" charset="0"/>
              </a:rPr>
              <a:t>nd </a:t>
            </a:r>
            <a:r>
              <a:rPr lang="en-US" altLang="en-US" sz="2000" dirty="0">
                <a:solidFill>
                  <a:srgbClr val="C00000"/>
                </a:solidFill>
                <a:latin typeface="Times New Roman" panose="02020603050405020304" pitchFamily="18" charset="0"/>
              </a:rPr>
              <a:t>X</a:t>
            </a:r>
            <a:r>
              <a:rPr lang="en-US" altLang="en-US" sz="2000" dirty="0">
                <a:solidFill>
                  <a:schemeClr val="accent1">
                    <a:lumMod val="50000"/>
                  </a:schemeClr>
                </a:solidFill>
                <a:latin typeface="Times New Roman" panose="02020603050405020304" pitchFamily="18" charset="0"/>
              </a:rPr>
              <a:t>ML.</a:t>
            </a:r>
          </a:p>
          <a:p>
            <a:pPr eaLnBrk="0" fontAlgn="base" hangingPunct="0">
              <a:lnSpc>
                <a:spcPct val="150000"/>
              </a:lnSpc>
              <a:spcBef>
                <a:spcPct val="0"/>
              </a:spcBef>
              <a:spcAft>
                <a:spcPct val="0"/>
              </a:spcAft>
              <a:buFont typeface="Wingdings" panose="05000000000000000000" pitchFamily="2" charset="2"/>
              <a:buChar char="Ø"/>
            </a:pPr>
            <a:r>
              <a:rPr lang="en-US" altLang="en-US" sz="2000" dirty="0">
                <a:solidFill>
                  <a:schemeClr val="accent1">
                    <a:lumMod val="50000"/>
                  </a:schemeClr>
                </a:solidFill>
                <a:latin typeface="Times New Roman" panose="02020603050405020304" pitchFamily="18" charset="0"/>
              </a:rPr>
              <a:t>AJAX is not a programming language.</a:t>
            </a:r>
          </a:p>
          <a:p>
            <a:pPr eaLnBrk="0" fontAlgn="base" hangingPunct="0">
              <a:lnSpc>
                <a:spcPct val="150000"/>
              </a:lnSpc>
              <a:spcBef>
                <a:spcPct val="0"/>
              </a:spcBef>
              <a:spcAft>
                <a:spcPct val="0"/>
              </a:spcAft>
              <a:buFont typeface="Wingdings" panose="05000000000000000000" pitchFamily="2" charset="2"/>
              <a:buChar char="Ø"/>
            </a:pPr>
            <a:r>
              <a:rPr lang="en-US" altLang="en-US" sz="2000" dirty="0">
                <a:solidFill>
                  <a:schemeClr val="accent1">
                    <a:lumMod val="50000"/>
                  </a:schemeClr>
                </a:solidFill>
                <a:latin typeface="Times New Roman" panose="02020603050405020304" pitchFamily="18" charset="0"/>
              </a:rPr>
              <a:t>AJAX just uses a combination of:</a:t>
            </a:r>
          </a:p>
          <a:p>
            <a:pPr lvl="1" eaLnBrk="0" fontAlgn="base" hangingPunct="0">
              <a:lnSpc>
                <a:spcPct val="150000"/>
              </a:lnSpc>
              <a:spcBef>
                <a:spcPct val="0"/>
              </a:spcBef>
              <a:spcAft>
                <a:spcPct val="0"/>
              </a:spcAft>
              <a:buFont typeface="Wingdings" panose="05000000000000000000" pitchFamily="2" charset="2"/>
              <a:buChar char="§"/>
            </a:pPr>
            <a:r>
              <a:rPr lang="en-US" altLang="en-US" sz="2000" dirty="0">
                <a:solidFill>
                  <a:schemeClr val="accent1">
                    <a:lumMod val="50000"/>
                  </a:schemeClr>
                </a:solidFill>
                <a:latin typeface="Times New Roman" panose="02020603050405020304" pitchFamily="18" charset="0"/>
              </a:rPr>
              <a:t>A browser built-in </a:t>
            </a:r>
            <a:r>
              <a:rPr lang="en-US" altLang="en-US" sz="2000" dirty="0" err="1">
                <a:solidFill>
                  <a:srgbClr val="C00000"/>
                </a:solidFill>
                <a:latin typeface="Times New Roman" panose="02020603050405020304" pitchFamily="18" charset="0"/>
              </a:rPr>
              <a:t>XMLHttpRequest</a:t>
            </a:r>
            <a:r>
              <a:rPr lang="en-US" altLang="en-US" sz="2000" dirty="0">
                <a:solidFill>
                  <a:schemeClr val="accent1">
                    <a:lumMod val="50000"/>
                  </a:schemeClr>
                </a:solidFill>
                <a:latin typeface="Times New Roman" panose="02020603050405020304" pitchFamily="18" charset="0"/>
              </a:rPr>
              <a:t> object (to request data from a web server)</a:t>
            </a:r>
          </a:p>
          <a:p>
            <a:pPr lvl="1" eaLnBrk="0" fontAlgn="base" hangingPunct="0">
              <a:lnSpc>
                <a:spcPct val="150000"/>
              </a:lnSpc>
              <a:spcBef>
                <a:spcPct val="0"/>
              </a:spcBef>
              <a:spcAft>
                <a:spcPct val="0"/>
              </a:spcAft>
              <a:buFont typeface="Wingdings" panose="05000000000000000000" pitchFamily="2" charset="2"/>
              <a:buChar char="§"/>
            </a:pPr>
            <a:r>
              <a:rPr lang="en-US" altLang="en-US" sz="2000" dirty="0">
                <a:solidFill>
                  <a:schemeClr val="accent1">
                    <a:lumMod val="50000"/>
                  </a:schemeClr>
                </a:solidFill>
                <a:latin typeface="Times New Roman" panose="02020603050405020304" pitchFamily="18" charset="0"/>
              </a:rPr>
              <a:t>JavaScript and HTML (to display or use the data)</a:t>
            </a:r>
          </a:p>
          <a:p>
            <a:pPr eaLnBrk="0" fontAlgn="base" hangingPunct="0">
              <a:lnSpc>
                <a:spcPct val="150000"/>
              </a:lnSpc>
              <a:spcBef>
                <a:spcPct val="0"/>
              </a:spcBef>
              <a:spcAft>
                <a:spcPct val="0"/>
              </a:spcAft>
              <a:buFont typeface="Wingdings" panose="05000000000000000000" pitchFamily="2" charset="2"/>
              <a:buChar char="Ø"/>
            </a:pPr>
            <a:r>
              <a:rPr lang="en-US" sz="2000" dirty="0">
                <a:solidFill>
                  <a:schemeClr val="accent1">
                    <a:lumMod val="50000"/>
                  </a:schemeClr>
                </a:solidFill>
                <a:latin typeface="Times New Roman" panose="02020603050405020304" pitchFamily="18" charset="0"/>
              </a:rPr>
              <a:t>AJAX applications might use </a:t>
            </a:r>
            <a:r>
              <a:rPr lang="en-US" sz="2000" dirty="0">
                <a:solidFill>
                  <a:srgbClr val="C00000"/>
                </a:solidFill>
                <a:latin typeface="Times New Roman" panose="02020603050405020304" pitchFamily="18" charset="0"/>
              </a:rPr>
              <a:t>XML</a:t>
            </a:r>
            <a:r>
              <a:rPr lang="en-US" sz="2000" dirty="0">
                <a:solidFill>
                  <a:schemeClr val="accent1">
                    <a:lumMod val="50000"/>
                  </a:schemeClr>
                </a:solidFill>
                <a:latin typeface="Times New Roman" panose="02020603050405020304" pitchFamily="18" charset="0"/>
              </a:rPr>
              <a:t> to transport data, but it is equally common to transport data as plain text or </a:t>
            </a:r>
            <a:r>
              <a:rPr lang="en-US" sz="2000" dirty="0">
                <a:solidFill>
                  <a:srgbClr val="C00000"/>
                </a:solidFill>
                <a:latin typeface="Times New Roman" panose="02020603050405020304" pitchFamily="18" charset="0"/>
              </a:rPr>
              <a:t>JSON</a:t>
            </a:r>
            <a:r>
              <a:rPr lang="en-US" sz="2000" dirty="0">
                <a:solidFill>
                  <a:schemeClr val="accent1">
                    <a:lumMod val="50000"/>
                  </a:schemeClr>
                </a:solidFill>
                <a:latin typeface="Times New Roman" panose="02020603050405020304" pitchFamily="18" charset="0"/>
              </a:rPr>
              <a:t> text.</a:t>
            </a:r>
          </a:p>
        </p:txBody>
      </p:sp>
      <p:sp>
        <p:nvSpPr>
          <p:cNvPr id="4" name="Rectangle 1">
            <a:extLst>
              <a:ext uri="{FF2B5EF4-FFF2-40B4-BE49-F238E27FC236}">
                <a16:creationId xmlns:a16="http://schemas.microsoft.com/office/drawing/2014/main" id="{B0A90541-7D6A-4462-AFAB-36024515CC7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425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8686-A90C-40F7-8D08-9700114E836D}"/>
              </a:ext>
            </a:extLst>
          </p:cNvPr>
          <p:cNvSpPr>
            <a:spLocks noGrp="1"/>
          </p:cNvSpPr>
          <p:nvPr>
            <p:ph type="title"/>
          </p:nvPr>
        </p:nvSpPr>
        <p:spPr/>
        <p:txBody>
          <a:bodyPr>
            <a:normAutofit/>
          </a:bodyPr>
          <a:lstStyle/>
          <a:p>
            <a:r>
              <a:rPr lang="en-US" b="1" dirty="0">
                <a:solidFill>
                  <a:schemeClr val="accent1">
                    <a:lumMod val="50000"/>
                  </a:schemeClr>
                </a:solidFill>
                <a:latin typeface="Montserrat"/>
              </a:rPr>
              <a:t>How AJAX Works</a:t>
            </a:r>
          </a:p>
        </p:txBody>
      </p:sp>
      <p:sp>
        <p:nvSpPr>
          <p:cNvPr id="3" name="Content Placeholder 2">
            <a:extLst>
              <a:ext uri="{FF2B5EF4-FFF2-40B4-BE49-F238E27FC236}">
                <a16:creationId xmlns:a16="http://schemas.microsoft.com/office/drawing/2014/main" id="{FE2EB936-6978-4F2E-9BE7-0EE4796CE13D}"/>
              </a:ext>
            </a:extLst>
          </p:cNvPr>
          <p:cNvSpPr>
            <a:spLocks noGrp="1"/>
          </p:cNvSpPr>
          <p:nvPr>
            <p:ph idx="1"/>
          </p:nvPr>
        </p:nvSpPr>
        <p:spPr>
          <a:xfrm>
            <a:off x="838200" y="1825625"/>
            <a:ext cx="10515600" cy="4667250"/>
          </a:xfrm>
        </p:spPr>
        <p:txBody>
          <a:bodyPr>
            <a:normAutofit/>
          </a:bodyPr>
          <a:lstStyle/>
          <a:p>
            <a:pPr marL="0" indent="0" algn="just">
              <a:lnSpc>
                <a:spcPct val="100000"/>
              </a:lnSpc>
              <a:buNone/>
            </a:pPr>
            <a:r>
              <a:rPr lang="en-US" sz="1600" b="0" i="0" dirty="0">
                <a:solidFill>
                  <a:srgbClr val="000000"/>
                </a:solidFill>
                <a:effectLst/>
                <a:latin typeface="Verdana" panose="020B0604030504040204" pitchFamily="34" charset="0"/>
              </a:rPr>
              <a:t>1. </a:t>
            </a:r>
            <a:r>
              <a:rPr lang="en-US" sz="2000" dirty="0">
                <a:solidFill>
                  <a:schemeClr val="accent1">
                    <a:lumMod val="50000"/>
                  </a:schemeClr>
                </a:solidFill>
                <a:latin typeface="Times New Roman" panose="02020603050405020304" pitchFamily="18" charset="0"/>
              </a:rPr>
              <a:t>An event occurs in a web page (the page is loaded, a button is clicked)</a:t>
            </a:r>
          </a:p>
          <a:p>
            <a:pPr marL="0" indent="0" algn="just">
              <a:lnSpc>
                <a:spcPct val="100000"/>
              </a:lnSpc>
              <a:buNone/>
            </a:pPr>
            <a:r>
              <a:rPr lang="en-US" sz="2000" dirty="0">
                <a:solidFill>
                  <a:schemeClr val="accent1">
                    <a:lumMod val="50000"/>
                  </a:schemeClr>
                </a:solidFill>
                <a:latin typeface="Times New Roman" panose="02020603050405020304" pitchFamily="18" charset="0"/>
              </a:rPr>
              <a:t>2. An </a:t>
            </a:r>
            <a:r>
              <a:rPr lang="en-US" sz="2000" dirty="0" err="1">
                <a:solidFill>
                  <a:srgbClr val="C00000"/>
                </a:solidFill>
                <a:latin typeface="Times New Roman" panose="02020603050405020304" pitchFamily="18" charset="0"/>
              </a:rPr>
              <a:t>XMLHttpRequest</a:t>
            </a:r>
            <a:r>
              <a:rPr lang="en-US" sz="2000" dirty="0">
                <a:solidFill>
                  <a:schemeClr val="accent1">
                    <a:lumMod val="50000"/>
                  </a:schemeClr>
                </a:solidFill>
                <a:latin typeface="Times New Roman" panose="02020603050405020304" pitchFamily="18" charset="0"/>
              </a:rPr>
              <a:t> object is created by JavaScript</a:t>
            </a:r>
          </a:p>
          <a:p>
            <a:pPr marL="0" indent="0" algn="just">
              <a:lnSpc>
                <a:spcPct val="100000"/>
              </a:lnSpc>
              <a:buNone/>
            </a:pPr>
            <a:r>
              <a:rPr lang="en-US" sz="2000" dirty="0">
                <a:solidFill>
                  <a:schemeClr val="accent1">
                    <a:lumMod val="50000"/>
                  </a:schemeClr>
                </a:solidFill>
                <a:latin typeface="Times New Roman" panose="02020603050405020304" pitchFamily="18" charset="0"/>
              </a:rPr>
              <a:t>3. The </a:t>
            </a:r>
            <a:r>
              <a:rPr lang="en-US" sz="2000" dirty="0" err="1">
                <a:solidFill>
                  <a:srgbClr val="C00000"/>
                </a:solidFill>
                <a:latin typeface="Times New Roman" panose="02020603050405020304" pitchFamily="18" charset="0"/>
              </a:rPr>
              <a:t>XMLHttpRequest</a:t>
            </a:r>
            <a:r>
              <a:rPr lang="en-US" sz="2000" dirty="0">
                <a:solidFill>
                  <a:schemeClr val="accent1">
                    <a:lumMod val="50000"/>
                  </a:schemeClr>
                </a:solidFill>
                <a:latin typeface="Times New Roman" panose="02020603050405020304" pitchFamily="18" charset="0"/>
              </a:rPr>
              <a:t> object sends a request to a web server</a:t>
            </a:r>
          </a:p>
          <a:p>
            <a:pPr marL="0" indent="0" algn="just">
              <a:lnSpc>
                <a:spcPct val="100000"/>
              </a:lnSpc>
              <a:buNone/>
            </a:pPr>
            <a:r>
              <a:rPr lang="en-US" sz="2000" dirty="0">
                <a:solidFill>
                  <a:schemeClr val="accent1">
                    <a:lumMod val="50000"/>
                  </a:schemeClr>
                </a:solidFill>
                <a:latin typeface="Times New Roman" panose="02020603050405020304" pitchFamily="18" charset="0"/>
              </a:rPr>
              <a:t>4. The server processes the request</a:t>
            </a:r>
          </a:p>
          <a:p>
            <a:pPr marL="0" indent="0" algn="just">
              <a:lnSpc>
                <a:spcPct val="100000"/>
              </a:lnSpc>
              <a:buNone/>
            </a:pPr>
            <a:r>
              <a:rPr lang="en-US" sz="2000" dirty="0">
                <a:solidFill>
                  <a:schemeClr val="accent1">
                    <a:lumMod val="50000"/>
                  </a:schemeClr>
                </a:solidFill>
                <a:latin typeface="Times New Roman" panose="02020603050405020304" pitchFamily="18" charset="0"/>
              </a:rPr>
              <a:t>5. The server sends a response back to the web page</a:t>
            </a:r>
          </a:p>
          <a:p>
            <a:pPr marL="0" indent="0" algn="just">
              <a:lnSpc>
                <a:spcPct val="100000"/>
              </a:lnSpc>
              <a:buNone/>
            </a:pPr>
            <a:r>
              <a:rPr lang="en-US" sz="2000" dirty="0">
                <a:solidFill>
                  <a:schemeClr val="accent1">
                    <a:lumMod val="50000"/>
                  </a:schemeClr>
                </a:solidFill>
                <a:latin typeface="Times New Roman" panose="02020603050405020304" pitchFamily="18" charset="0"/>
              </a:rPr>
              <a:t>6. The response is read by JavaScript</a:t>
            </a:r>
          </a:p>
          <a:p>
            <a:pPr marL="0" indent="0" algn="just">
              <a:lnSpc>
                <a:spcPct val="100000"/>
              </a:lnSpc>
              <a:buNone/>
            </a:pPr>
            <a:r>
              <a:rPr lang="en-US" sz="2000" dirty="0">
                <a:solidFill>
                  <a:schemeClr val="accent1">
                    <a:lumMod val="50000"/>
                  </a:schemeClr>
                </a:solidFill>
                <a:latin typeface="Times New Roman" panose="02020603050405020304" pitchFamily="18" charset="0"/>
              </a:rPr>
              <a:t>7. Proper action (like page update) is performed by </a:t>
            </a:r>
          </a:p>
          <a:p>
            <a:pPr marL="0" indent="0" algn="just">
              <a:lnSpc>
                <a:spcPct val="100000"/>
              </a:lnSpc>
              <a:buNone/>
            </a:pPr>
            <a:r>
              <a:rPr lang="en-US" sz="2000" dirty="0">
                <a:solidFill>
                  <a:schemeClr val="accent1">
                    <a:lumMod val="50000"/>
                  </a:schemeClr>
                </a:solidFill>
                <a:latin typeface="Times New Roman" panose="02020603050405020304" pitchFamily="18" charset="0"/>
              </a:rPr>
              <a:t>JavaScript</a:t>
            </a:r>
          </a:p>
          <a:p>
            <a:pPr marL="0" indent="0">
              <a:buNone/>
            </a:pPr>
            <a:endParaRPr lang="en-US" sz="1800" dirty="0"/>
          </a:p>
        </p:txBody>
      </p:sp>
      <p:pic>
        <p:nvPicPr>
          <p:cNvPr id="14338" name="Picture 2" descr="AJAX">
            <a:extLst>
              <a:ext uri="{FF2B5EF4-FFF2-40B4-BE49-F238E27FC236}">
                <a16:creationId xmlns:a16="http://schemas.microsoft.com/office/drawing/2014/main" id="{8D1756FA-5F80-4858-98CC-FD38071A5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402" y="3286879"/>
            <a:ext cx="54197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03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1693</Words>
  <Application>Microsoft Office PowerPoint</Application>
  <PresentationFormat>Widescreen</PresentationFormat>
  <Paragraphs>157</Paragraphs>
  <Slides>28</Slides>
  <Notes>13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28</vt:i4>
      </vt:variant>
    </vt:vector>
  </HeadingPairs>
  <TitlesOfParts>
    <vt:vector size="46" baseType="lpstr">
      <vt:lpstr>Arial</vt:lpstr>
      <vt:lpstr>Barlow Condensed</vt:lpstr>
      <vt:lpstr>Calibri</vt:lpstr>
      <vt:lpstr>Calibri Light</vt:lpstr>
      <vt:lpstr>charter</vt:lpstr>
      <vt:lpstr>gotham ssm a</vt:lpstr>
      <vt:lpstr>inherit</vt:lpstr>
      <vt:lpstr>Lora</vt:lpstr>
      <vt:lpstr>Menlo</vt:lpstr>
      <vt:lpstr>Montserrat</vt:lpstr>
      <vt:lpstr>Mukta</vt:lpstr>
      <vt:lpstr>Open Sans</vt:lpstr>
      <vt:lpstr>roboto</vt:lpstr>
      <vt:lpstr>Segoe UI</vt:lpstr>
      <vt:lpstr>Times New Roman</vt:lpstr>
      <vt:lpstr>Verdana</vt:lpstr>
      <vt:lpstr>Wingdings</vt:lpstr>
      <vt:lpstr>Office Theme</vt:lpstr>
      <vt:lpstr>PowerPoint Presentation</vt:lpstr>
      <vt:lpstr>Session 2 Learning Outcomes </vt:lpstr>
      <vt:lpstr>What is REST API? </vt:lpstr>
      <vt:lpstr>What is REST API? </vt:lpstr>
      <vt:lpstr>Application Programming Interface (API)</vt:lpstr>
      <vt:lpstr>HTTP Methods of REST API</vt:lpstr>
      <vt:lpstr>HTTP Response Status</vt:lpstr>
      <vt:lpstr>AJAX</vt:lpstr>
      <vt:lpstr>How AJAX Works</vt:lpstr>
      <vt:lpstr>Static vs Dynamic Websites</vt:lpstr>
      <vt:lpstr>Web Scraping</vt:lpstr>
      <vt:lpstr>Applications of web scraping</vt:lpstr>
      <vt:lpstr>Crawler</vt:lpstr>
      <vt:lpstr>Web Scraping Techniques</vt:lpstr>
      <vt:lpstr>PowerPoint Presentation</vt:lpstr>
      <vt:lpstr>Anti-Scraping Techniques</vt:lpstr>
      <vt:lpstr>PowerPoint Presentation</vt:lpstr>
      <vt:lpstr>Scraping Process steps</vt:lpstr>
      <vt:lpstr>Scraping Process steps</vt:lpstr>
      <vt:lpstr>HTML Basics</vt:lpstr>
      <vt:lpstr>Demo</vt:lpstr>
      <vt:lpstr>Sel.py</vt:lpstr>
      <vt:lpstr>Integrate with Orange studio</vt:lpstr>
      <vt:lpstr>PowerPoint Presentation</vt:lpstr>
      <vt:lpstr>Homework</vt:lpstr>
      <vt:lpstr>Homework</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Preparation</dc:title>
  <dc:creator>Emy</dc:creator>
  <cp:lastModifiedBy>ITIAI14</cp:lastModifiedBy>
  <cp:revision>105</cp:revision>
  <dcterms:created xsi:type="dcterms:W3CDTF">2021-04-16T07:43:04Z</dcterms:created>
  <dcterms:modified xsi:type="dcterms:W3CDTF">2022-01-12T06:51:14Z</dcterms:modified>
</cp:coreProperties>
</file>